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81" r:id="rId24"/>
    <p:sldId id="279" r:id="rId25"/>
    <p:sldId id="280" r:id="rId26"/>
    <p:sldId id="282" r:id="rId27"/>
    <p:sldId id="283" r:id="rId28"/>
    <p:sldId id="284" r:id="rId29"/>
    <p:sldId id="285" r:id="rId30"/>
    <p:sldId id="286" r:id="rId31"/>
    <p:sldId id="287" r:id="rId32"/>
    <p:sldId id="289" r:id="rId33"/>
    <p:sldId id="290" r:id="rId34"/>
    <p:sldId id="291" r:id="rId35"/>
    <p:sldId id="292" r:id="rId36"/>
    <p:sldId id="288" r:id="rId37"/>
    <p:sldId id="293" r:id="rId38"/>
    <p:sldId id="294" r:id="rId39"/>
    <p:sldId id="295" r:id="rId40"/>
    <p:sldId id="296" r:id="rId41"/>
    <p:sldId id="297" r:id="rId42"/>
    <p:sldId id="298" r:id="rId43"/>
    <p:sldId id="299" r:id="rId44"/>
    <p:sldId id="300" r:id="rId45"/>
    <p:sldId id="301" r:id="rId46"/>
    <p:sldId id="258"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424" autoAdjust="0"/>
  </p:normalViewPr>
  <p:slideViewPr>
    <p:cSldViewPr snapToGrid="0">
      <p:cViewPr varScale="1">
        <p:scale>
          <a:sx n="74" d="100"/>
          <a:sy n="74" d="100"/>
        </p:scale>
        <p:origin x="486" y="72"/>
      </p:cViewPr>
      <p:guideLst/>
    </p:cSldViewPr>
  </p:slideViewPr>
  <p:outlineViewPr>
    <p:cViewPr>
      <p:scale>
        <a:sx n="33" d="100"/>
        <a:sy n="33" d="100"/>
      </p:scale>
      <p:origin x="0" y="-58950"/>
    </p:cViewPr>
  </p:outlineViewPr>
  <p:notesTextViewPr>
    <p:cViewPr>
      <p:scale>
        <a:sx n="3" d="2"/>
        <a:sy n="3" d="2"/>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6BDF2-0DD3-4A2A-BEA6-1198D412B9BE}" type="datetimeFigureOut">
              <a:rPr lang="zh-CN" altLang="en-US" smtClean="0"/>
              <a:t>2015/8/24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A432B-3D43-49AD-ADBF-94865A3B2F7A}" type="slidenum">
              <a:rPr lang="zh-CN" altLang="en-US" smtClean="0"/>
              <a:t>‹#›</a:t>
            </a:fld>
            <a:endParaRPr lang="zh-CN" altLang="en-US"/>
          </a:p>
        </p:txBody>
      </p:sp>
    </p:spTree>
    <p:extLst>
      <p:ext uri="{BB962C8B-B14F-4D97-AF65-F5344CB8AC3E}">
        <p14:creationId xmlns:p14="http://schemas.microsoft.com/office/powerpoint/2010/main" val="106465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通过这组数据我们可以看到，即便是在只读的情况下，</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tps</a:t>
            </a:r>
            <a:r>
              <a:rPr lang="zh-CN" altLang="zh-CN" sz="1200" kern="1200" dirty="0" smtClean="0">
                <a:solidFill>
                  <a:schemeClr val="tx1"/>
                </a:solidFill>
                <a:effectLst/>
                <a:latin typeface="+mn-lt"/>
                <a:ea typeface="+mn-ea"/>
                <a:cs typeface="+mn-cs"/>
              </a:rPr>
              <a:t>大概也只有</a:t>
            </a:r>
            <a:r>
              <a:rPr lang="en-US" altLang="zh-CN" sz="1200" kern="1200" dirty="0" smtClean="0">
                <a:solidFill>
                  <a:schemeClr val="tx1"/>
                </a:solidFill>
                <a:effectLst/>
                <a:latin typeface="+mn-lt"/>
                <a:ea typeface="+mn-ea"/>
                <a:cs typeface="+mn-cs"/>
              </a:rPr>
              <a:t>1400</a:t>
            </a:r>
            <a:r>
              <a:rPr lang="zh-CN" altLang="zh-CN" sz="1200" kern="1200" dirty="0" smtClean="0">
                <a:solidFill>
                  <a:schemeClr val="tx1"/>
                </a:solidFill>
                <a:effectLst/>
                <a:latin typeface="+mn-lt"/>
                <a:ea typeface="+mn-ea"/>
                <a:cs typeface="+mn-cs"/>
              </a:rPr>
              <a:t>；可能有人会说，有很多的优化手段可以提高数据库的性能，比方说数据库的缓存配置，服务器的硬件水平，使用什么存储引擎，数据量大小，</a:t>
            </a:r>
            <a:r>
              <a:rPr lang="en-US" altLang="zh-CN" sz="1200" kern="1200" dirty="0" smtClean="0">
                <a:solidFill>
                  <a:schemeClr val="tx1"/>
                </a:solidFill>
                <a:effectLst/>
                <a:latin typeface="+mn-lt"/>
                <a:ea typeface="+mn-ea"/>
                <a:cs typeface="+mn-cs"/>
              </a:rPr>
              <a:t>schema</a:t>
            </a:r>
            <a:r>
              <a:rPr lang="zh-CN" altLang="zh-CN" sz="1200" kern="1200" dirty="0" smtClean="0">
                <a:solidFill>
                  <a:schemeClr val="tx1"/>
                </a:solidFill>
                <a:effectLst/>
                <a:latin typeface="+mn-lt"/>
                <a:ea typeface="+mn-ea"/>
                <a:cs typeface="+mn-cs"/>
              </a:rPr>
              <a:t>结构如何设计，索引建的是不是合适，</a:t>
            </a:r>
            <a:r>
              <a:rPr lang="en-US" altLang="zh-CN" sz="1200" kern="1200" dirty="0" err="1"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语句够不够优化等等；没错，这些确实都是在生产环境中可能影响数据库实际性能的重要因素，而且后面我们也会讲到；但是算来算去，基本上也不会差太多，都在这个数量级范围之内；那些在极端情况下的得出的个别数据，就没有太大的实际意义了。</a:t>
            </a:r>
          </a:p>
          <a:p>
            <a:endParaRPr lang="zh-CN" altLang="en-US"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9</a:t>
            </a:fld>
            <a:endParaRPr lang="zh-CN" altLang="en-US"/>
          </a:p>
        </p:txBody>
      </p:sp>
    </p:spTree>
    <p:extLst>
      <p:ext uri="{BB962C8B-B14F-4D97-AF65-F5344CB8AC3E}">
        <p14:creationId xmlns:p14="http://schemas.microsoft.com/office/powerpoint/2010/main" val="1313384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27</a:t>
            </a:fld>
            <a:endParaRPr lang="zh-CN" altLang="en-US"/>
          </a:p>
        </p:txBody>
      </p:sp>
    </p:spTree>
    <p:extLst>
      <p:ext uri="{BB962C8B-B14F-4D97-AF65-F5344CB8AC3E}">
        <p14:creationId xmlns:p14="http://schemas.microsoft.com/office/powerpoint/2010/main" val="324335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各个属性的含义</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id</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查询的序列号</a:t>
            </a:r>
            <a:r>
              <a:rPr lang="zh-CN" altLang="en-US" dirty="0" smtClean="0"/>
              <a:t/>
            </a:r>
            <a:br>
              <a:rPr lang="zh-CN" altLang="en-US" dirty="0" smtClean="0"/>
            </a:b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select_type</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查询的类型，主要是区别普通查询和联合查询、子查询之类的复杂查询。</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table</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输出的行所引用的表。</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type</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联合查询所使用的类型。</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type</a:t>
            </a:r>
            <a:r>
              <a:rPr lang="zh-CN" altLang="en-US" sz="1200" b="0" i="0" kern="1200" dirty="0" smtClean="0">
                <a:solidFill>
                  <a:schemeClr val="tx1"/>
                </a:solidFill>
                <a:effectLst/>
                <a:latin typeface="+mn-lt"/>
                <a:ea typeface="+mn-ea"/>
                <a:cs typeface="+mn-cs"/>
              </a:rPr>
              <a:t>显示的是访问类型，是较为重要的一个指标，结果值从好到坏依次是：</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system &gt; </a:t>
            </a:r>
            <a:r>
              <a:rPr lang="en-US" altLang="zh-CN" sz="1200" b="0" i="0" kern="1200" dirty="0" err="1" smtClean="0">
                <a:solidFill>
                  <a:schemeClr val="tx1"/>
                </a:solidFill>
                <a:effectLst/>
                <a:latin typeface="+mn-lt"/>
                <a:ea typeface="+mn-ea"/>
                <a:cs typeface="+mn-cs"/>
              </a:rPr>
              <a:t>const</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eq_ref</a:t>
            </a:r>
            <a:r>
              <a:rPr lang="en-US" altLang="zh-CN" sz="1200" b="0" i="0" kern="1200" dirty="0" smtClean="0">
                <a:solidFill>
                  <a:schemeClr val="tx1"/>
                </a:solidFill>
                <a:effectLst/>
                <a:latin typeface="+mn-lt"/>
                <a:ea typeface="+mn-ea"/>
                <a:cs typeface="+mn-cs"/>
              </a:rPr>
              <a:t> &gt; ref &gt; </a:t>
            </a:r>
            <a:r>
              <a:rPr lang="en-US" altLang="zh-CN" sz="1200" b="0" i="0" kern="1200" dirty="0" err="1" smtClean="0">
                <a:solidFill>
                  <a:schemeClr val="tx1"/>
                </a:solidFill>
                <a:effectLst/>
                <a:latin typeface="+mn-lt"/>
                <a:ea typeface="+mn-ea"/>
                <a:cs typeface="+mn-cs"/>
              </a:rPr>
              <a:t>fulltext</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ref_or_null</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index_merge</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unique_subquery</a:t>
            </a:r>
            <a:r>
              <a:rPr lang="en-US" altLang="zh-CN" sz="1200" b="0" i="0" kern="1200" dirty="0" smtClean="0">
                <a:solidFill>
                  <a:schemeClr val="tx1"/>
                </a:solidFill>
                <a:effectLst/>
                <a:latin typeface="+mn-lt"/>
                <a:ea typeface="+mn-ea"/>
                <a:cs typeface="+mn-cs"/>
              </a:rPr>
              <a:t> &gt; </a:t>
            </a:r>
            <a:r>
              <a:rPr lang="en-US" altLang="zh-CN" sz="1200" b="0" i="0" kern="1200" dirty="0" err="1" smtClean="0">
                <a:solidFill>
                  <a:schemeClr val="tx1"/>
                </a:solidFill>
                <a:effectLst/>
                <a:latin typeface="+mn-lt"/>
                <a:ea typeface="+mn-ea"/>
                <a:cs typeface="+mn-cs"/>
              </a:rPr>
              <a:t>index_subquery</a:t>
            </a:r>
            <a:r>
              <a:rPr lang="en-US" altLang="zh-CN" sz="1200" b="0" i="0" kern="1200" dirty="0" smtClean="0">
                <a:solidFill>
                  <a:schemeClr val="tx1"/>
                </a:solidFill>
                <a:effectLst/>
                <a:latin typeface="+mn-lt"/>
                <a:ea typeface="+mn-ea"/>
                <a:cs typeface="+mn-cs"/>
              </a:rPr>
              <a:t> &gt; range &gt; index &gt; ALL</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一般来说，得保证查询至少达到</a:t>
            </a:r>
            <a:r>
              <a:rPr lang="en-US" altLang="zh-CN" sz="1200" b="0" i="0" kern="1200" dirty="0" smtClean="0">
                <a:solidFill>
                  <a:schemeClr val="tx1"/>
                </a:solidFill>
                <a:effectLst/>
                <a:latin typeface="+mn-lt"/>
                <a:ea typeface="+mn-ea"/>
                <a:cs typeface="+mn-cs"/>
              </a:rPr>
              <a:t>range</a:t>
            </a:r>
            <a:r>
              <a:rPr lang="zh-CN" altLang="en-US" sz="1200" b="0" i="0" kern="1200" dirty="0" smtClean="0">
                <a:solidFill>
                  <a:schemeClr val="tx1"/>
                </a:solidFill>
                <a:effectLst/>
                <a:latin typeface="+mn-lt"/>
                <a:ea typeface="+mn-ea"/>
                <a:cs typeface="+mn-cs"/>
              </a:rPr>
              <a:t>级别，最好能达到</a:t>
            </a:r>
            <a:r>
              <a:rPr lang="en-US" altLang="zh-CN" sz="1200" b="0" i="0" kern="1200" dirty="0" smtClean="0">
                <a:solidFill>
                  <a:schemeClr val="tx1"/>
                </a:solidFill>
                <a:effectLst/>
                <a:latin typeface="+mn-lt"/>
                <a:ea typeface="+mn-ea"/>
                <a:cs typeface="+mn-cs"/>
              </a:rPr>
              <a:t>ref</a:t>
            </a:r>
            <a:r>
              <a:rPr lang="zh-CN" altLang="en-US" sz="1200" b="0" i="0" kern="1200" dirty="0" smtClean="0">
                <a:solidFill>
                  <a:schemeClr val="tx1"/>
                </a:solidFill>
                <a:effectLst/>
                <a:latin typeface="+mn-lt"/>
                <a:ea typeface="+mn-ea"/>
                <a:cs typeface="+mn-cs"/>
              </a:rPr>
              <a:t>。</a:t>
            </a:r>
            <a:r>
              <a:rPr lang="en-US" altLang="zh-CN" dirty="0" smtClean="0"/>
              <a:t/>
            </a:r>
            <a:br>
              <a:rPr lang="en-US" altLang="zh-CN" dirty="0" smtClean="0"/>
            </a:b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possible_keys</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指出</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能使用哪个索引在该表中找到行。如果是空的，没有相关的索引。这时要提高性能，可通过检验</a:t>
            </a: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子句，看是否引用某些字段，或者检查字段不是适合索引。</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key</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显示</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实际决定使用的键。如果没有索引被选择，键是</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a:t>
            </a:r>
            <a:r>
              <a:rPr lang="en-US" altLang="zh-CN" dirty="0" smtClean="0"/>
              <a:t/>
            </a:r>
            <a:br>
              <a:rPr lang="en-US" altLang="zh-CN" dirty="0" smtClean="0"/>
            </a:b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key_len</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显示</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决定使用的键长度。如果键是</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，长度就是</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。文档提示特别注意这个值可以得出一个多重主键里</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实际使用了哪一部分。</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ref</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显示哪个字段或常数与</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一起被使用。</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rows</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这个数表示</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要遍历多少数据才能找到，在</a:t>
            </a:r>
            <a:r>
              <a:rPr lang="en-US" altLang="zh-CN" sz="1200" b="0" i="0" kern="1200" dirty="0" err="1" smtClean="0">
                <a:solidFill>
                  <a:schemeClr val="tx1"/>
                </a:solidFill>
                <a:effectLst/>
                <a:latin typeface="+mn-lt"/>
                <a:ea typeface="+mn-ea"/>
                <a:cs typeface="+mn-cs"/>
              </a:rPr>
              <a:t>innodb</a:t>
            </a:r>
            <a:r>
              <a:rPr lang="zh-CN" altLang="en-US" sz="1200" b="0" i="0" kern="1200" dirty="0" smtClean="0">
                <a:solidFill>
                  <a:schemeClr val="tx1"/>
                </a:solidFill>
                <a:effectLst/>
                <a:latin typeface="+mn-lt"/>
                <a:ea typeface="+mn-ea"/>
                <a:cs typeface="+mn-cs"/>
              </a:rPr>
              <a:t>上是不准确的。</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Extra</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如果是</a:t>
            </a:r>
            <a:r>
              <a:rPr lang="en-US" altLang="zh-CN" sz="1200" b="0" i="0" kern="1200" dirty="0" smtClean="0">
                <a:solidFill>
                  <a:schemeClr val="tx1"/>
                </a:solidFill>
                <a:effectLst/>
                <a:latin typeface="+mn-lt"/>
                <a:ea typeface="+mn-ea"/>
                <a:cs typeface="+mn-cs"/>
              </a:rPr>
              <a:t>Only index</a:t>
            </a:r>
            <a:r>
              <a:rPr lang="zh-CN" altLang="en-US" sz="1200" b="0" i="0" kern="1200" dirty="0" smtClean="0">
                <a:solidFill>
                  <a:schemeClr val="tx1"/>
                </a:solidFill>
                <a:effectLst/>
                <a:latin typeface="+mn-lt"/>
                <a:ea typeface="+mn-ea"/>
                <a:cs typeface="+mn-cs"/>
              </a:rPr>
              <a:t>，这意味着信息只用索引树中的信息检索出的，这比扫描整个表要快。</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如果是</a:t>
            </a:r>
            <a:r>
              <a:rPr lang="en-US" altLang="zh-CN" sz="1200" b="0" i="0" kern="1200" dirty="0" smtClean="0">
                <a:solidFill>
                  <a:schemeClr val="tx1"/>
                </a:solidFill>
                <a:effectLst/>
                <a:latin typeface="+mn-lt"/>
                <a:ea typeface="+mn-ea"/>
                <a:cs typeface="+mn-cs"/>
              </a:rPr>
              <a:t>where used</a:t>
            </a:r>
            <a:r>
              <a:rPr lang="zh-CN" altLang="en-US" sz="1200" b="0" i="0" kern="1200" dirty="0" smtClean="0">
                <a:solidFill>
                  <a:schemeClr val="tx1"/>
                </a:solidFill>
                <a:effectLst/>
                <a:latin typeface="+mn-lt"/>
                <a:ea typeface="+mn-ea"/>
                <a:cs typeface="+mn-cs"/>
              </a:rPr>
              <a:t>，就是使用上了</a:t>
            </a: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限制。</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如果是</a:t>
            </a:r>
            <a:r>
              <a:rPr lang="en-US" altLang="zh-CN" sz="1200" b="0" i="0" kern="1200" dirty="0" smtClean="0">
                <a:solidFill>
                  <a:schemeClr val="tx1"/>
                </a:solidFill>
                <a:effectLst/>
                <a:latin typeface="+mn-lt"/>
                <a:ea typeface="+mn-ea"/>
                <a:cs typeface="+mn-cs"/>
              </a:rPr>
              <a:t>impossible where </a:t>
            </a:r>
            <a:r>
              <a:rPr lang="zh-CN" altLang="en-US" sz="1200" b="0" i="0" kern="1200" dirty="0" smtClean="0">
                <a:solidFill>
                  <a:schemeClr val="tx1"/>
                </a:solidFill>
                <a:effectLst/>
                <a:latin typeface="+mn-lt"/>
                <a:ea typeface="+mn-ea"/>
                <a:cs typeface="+mn-cs"/>
              </a:rPr>
              <a:t>表示用不着</a:t>
            </a: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，一般就是没查出来啥。</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如果此信息显示</a:t>
            </a:r>
            <a:r>
              <a:rPr lang="en-US" altLang="zh-CN" sz="1200" b="0" i="0" kern="1200" dirty="0" smtClean="0">
                <a:solidFill>
                  <a:schemeClr val="tx1"/>
                </a:solidFill>
                <a:effectLst/>
                <a:latin typeface="+mn-lt"/>
                <a:ea typeface="+mn-ea"/>
                <a:cs typeface="+mn-cs"/>
              </a:rPr>
              <a:t>Using </a:t>
            </a:r>
            <a:r>
              <a:rPr lang="en-US" altLang="zh-CN" sz="1200" b="0" i="0" kern="1200" dirty="0" err="1" smtClean="0">
                <a:solidFill>
                  <a:schemeClr val="tx1"/>
                </a:solidFill>
                <a:effectLst/>
                <a:latin typeface="+mn-lt"/>
                <a:ea typeface="+mn-ea"/>
                <a:cs typeface="+mn-cs"/>
              </a:rPr>
              <a:t>filesort</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Using temporary</a:t>
            </a:r>
            <a:r>
              <a:rPr lang="zh-CN" altLang="en-US" sz="1200" b="0" i="0" kern="1200" dirty="0" smtClean="0">
                <a:solidFill>
                  <a:schemeClr val="tx1"/>
                </a:solidFill>
                <a:effectLst/>
                <a:latin typeface="+mn-lt"/>
                <a:ea typeface="+mn-ea"/>
                <a:cs typeface="+mn-cs"/>
              </a:rPr>
              <a:t>的话会很吃力，</a:t>
            </a: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ORDER BY</a:t>
            </a:r>
            <a:r>
              <a:rPr lang="zh-CN" altLang="en-US" sz="1200" b="0" i="0" kern="1200" dirty="0" smtClean="0">
                <a:solidFill>
                  <a:schemeClr val="tx1"/>
                </a:solidFill>
                <a:effectLst/>
                <a:latin typeface="+mn-lt"/>
                <a:ea typeface="+mn-ea"/>
                <a:cs typeface="+mn-cs"/>
              </a:rPr>
              <a:t>的索引经常无法兼顾，如果按照</a:t>
            </a:r>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来确定索引，那么在</a:t>
            </a:r>
            <a:r>
              <a:rPr lang="en-US" altLang="zh-CN" sz="1200" b="0" i="0" kern="1200" dirty="0" smtClean="0">
                <a:solidFill>
                  <a:schemeClr val="tx1"/>
                </a:solidFill>
                <a:effectLst/>
                <a:latin typeface="+mn-lt"/>
                <a:ea typeface="+mn-ea"/>
                <a:cs typeface="+mn-cs"/>
              </a:rPr>
              <a:t>ORDER BY</a:t>
            </a:r>
            <a:r>
              <a:rPr lang="zh-CN" altLang="en-US" sz="1200" b="0" i="0" kern="1200" dirty="0" smtClean="0">
                <a:solidFill>
                  <a:schemeClr val="tx1"/>
                </a:solidFill>
                <a:effectLst/>
                <a:latin typeface="+mn-lt"/>
                <a:ea typeface="+mn-ea"/>
                <a:cs typeface="+mn-cs"/>
              </a:rPr>
              <a:t>时，就必然会引起</a:t>
            </a:r>
            <a:r>
              <a:rPr lang="en-US" altLang="zh-CN" sz="1200" b="0" i="0" kern="1200" dirty="0" smtClean="0">
                <a:solidFill>
                  <a:schemeClr val="tx1"/>
                </a:solidFill>
                <a:effectLst/>
                <a:latin typeface="+mn-lt"/>
                <a:ea typeface="+mn-ea"/>
                <a:cs typeface="+mn-cs"/>
              </a:rPr>
              <a:t>Using </a:t>
            </a:r>
            <a:r>
              <a:rPr lang="en-US" altLang="zh-CN" sz="1200" b="0" i="0" kern="1200" dirty="0" err="1" smtClean="0">
                <a:solidFill>
                  <a:schemeClr val="tx1"/>
                </a:solidFill>
                <a:effectLst/>
                <a:latin typeface="+mn-lt"/>
                <a:ea typeface="+mn-ea"/>
                <a:cs typeface="+mn-cs"/>
              </a:rPr>
              <a:t>filesort</a:t>
            </a:r>
            <a:r>
              <a:rPr lang="zh-CN" altLang="en-US" sz="1200" b="0" i="0" kern="1200" dirty="0" smtClean="0">
                <a:solidFill>
                  <a:schemeClr val="tx1"/>
                </a:solidFill>
                <a:effectLst/>
                <a:latin typeface="+mn-lt"/>
                <a:ea typeface="+mn-ea"/>
                <a:cs typeface="+mn-cs"/>
              </a:rPr>
              <a:t>，这就要看是先过滤再排序划算，还是先排序再过滤划算。</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常见的一些名词解释</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Using </a:t>
            </a:r>
            <a:r>
              <a:rPr lang="en-US" altLang="zh-CN" sz="1200" b="0" i="0" kern="1200" dirty="0" err="1" smtClean="0">
                <a:solidFill>
                  <a:schemeClr val="tx1"/>
                </a:solidFill>
                <a:effectLst/>
                <a:latin typeface="+mn-lt"/>
                <a:ea typeface="+mn-ea"/>
                <a:cs typeface="+mn-cs"/>
              </a:rPr>
              <a:t>filesort</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需要额外的一次传递，以找出如何按排序顺序检索行。</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Using index</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从只使用索引树中的信息而不需要进一步搜索读取实际的行来检索表中的列信息。</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Using temporary</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为了解决查询，</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需要创建一个临时表来容纳结果。</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ref</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对于每个来自于前面的表的行组合，所有有匹配索引值的行将从这张表中读取</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ALL</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完全没有索引的情况，性能非常地差劲。</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index</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ALL</a:t>
            </a:r>
            <a:r>
              <a:rPr lang="zh-CN" altLang="en-US" sz="1200" b="0" i="0" kern="1200" dirty="0" smtClean="0">
                <a:solidFill>
                  <a:schemeClr val="tx1"/>
                </a:solidFill>
                <a:effectLst/>
                <a:latin typeface="+mn-lt"/>
                <a:ea typeface="+mn-ea"/>
                <a:cs typeface="+mn-cs"/>
              </a:rPr>
              <a:t>相同，除了只有索引树被扫描。这通常比</a:t>
            </a:r>
            <a:r>
              <a:rPr lang="en-US" altLang="zh-CN" sz="1200" b="0" i="0" kern="1200" dirty="0" smtClean="0">
                <a:solidFill>
                  <a:schemeClr val="tx1"/>
                </a:solidFill>
                <a:effectLst/>
                <a:latin typeface="+mn-lt"/>
                <a:ea typeface="+mn-ea"/>
                <a:cs typeface="+mn-cs"/>
              </a:rPr>
              <a:t>ALL</a:t>
            </a:r>
            <a:r>
              <a:rPr lang="zh-CN" altLang="en-US" sz="1200" b="0" i="0" kern="1200" dirty="0" smtClean="0">
                <a:solidFill>
                  <a:schemeClr val="tx1"/>
                </a:solidFill>
                <a:effectLst/>
                <a:latin typeface="+mn-lt"/>
                <a:ea typeface="+mn-ea"/>
                <a:cs typeface="+mn-cs"/>
              </a:rPr>
              <a:t>快，因为索引文件通常比数据文件小。</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SIMPLE</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简单</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不使用</a:t>
            </a:r>
            <a:r>
              <a:rPr lang="en-US" altLang="zh-CN" sz="1200" b="0" i="0" kern="1200" dirty="0" smtClean="0">
                <a:solidFill>
                  <a:schemeClr val="tx1"/>
                </a:solidFill>
                <a:effectLst/>
                <a:latin typeface="+mn-lt"/>
                <a:ea typeface="+mn-ea"/>
                <a:cs typeface="+mn-cs"/>
              </a:rPr>
              <a:t>UNION</a:t>
            </a:r>
            <a:r>
              <a:rPr lang="zh-CN" altLang="en-US" sz="1200" b="0" i="0" kern="1200" dirty="0" smtClean="0">
                <a:solidFill>
                  <a:schemeClr val="tx1"/>
                </a:solidFill>
                <a:effectLst/>
                <a:latin typeface="+mn-lt"/>
                <a:ea typeface="+mn-ea"/>
                <a:cs typeface="+mn-cs"/>
              </a:rPr>
              <a:t>或子查询</a:t>
            </a:r>
            <a:r>
              <a:rPr lang="en-US" altLang="zh-CN" sz="1200" b="0" i="0" kern="1200" dirty="0" smtClean="0">
                <a:solidFill>
                  <a:schemeClr val="tx1"/>
                </a:solidFill>
                <a:effectLst/>
                <a:latin typeface="+mn-lt"/>
                <a:ea typeface="+mn-ea"/>
                <a:cs typeface="+mn-cs"/>
              </a:rPr>
              <a:t>) </a:t>
            </a:r>
          </a:p>
          <a:p>
            <a:endParaRPr lang="en-US" altLang="zh-CN" sz="1200" b="0" i="0" u="sng" kern="1200" dirty="0" smtClean="0">
              <a:solidFill>
                <a:schemeClr val="tx1"/>
              </a:solidFill>
              <a:effectLst/>
              <a:latin typeface="+mn-lt"/>
              <a:ea typeface="+mn-ea"/>
              <a:cs typeface="+mn-cs"/>
            </a:endParaRPr>
          </a:p>
          <a:p>
            <a:endParaRPr lang="en-US" altLang="zh-CN" sz="1200" b="0" i="0" u="sng" kern="1200" dirty="0" smtClean="0">
              <a:solidFill>
                <a:schemeClr val="tx1"/>
              </a:solidFill>
              <a:effectLst/>
              <a:latin typeface="+mn-lt"/>
              <a:ea typeface="+mn-ea"/>
              <a:cs typeface="+mn-cs"/>
            </a:endParaRPr>
          </a:p>
          <a:p>
            <a:endParaRPr lang="en-US" altLang="zh-CN" sz="1200" b="0" i="0" u="sng"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连接操作的类型</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SYSTEM</a:t>
            </a:r>
          </a:p>
          <a:p>
            <a:pPr latinLnBrk="1"/>
            <a:r>
              <a:rPr lang="en-US" altLang="zh-CN" sz="1200" b="0" i="0" kern="1200" dirty="0"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的特例，当表上只有一条元组匹配</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CONST</a:t>
            </a:r>
          </a:p>
          <a:p>
            <a:pPr latinLnBrk="1"/>
            <a:r>
              <a:rPr lang="en-US" altLang="zh-CN" sz="1200" b="0" i="0" kern="1200" dirty="0" smtClean="0">
                <a:solidFill>
                  <a:schemeClr val="tx1"/>
                </a:solidFill>
                <a:effectLst/>
                <a:latin typeface="+mn-lt"/>
                <a:ea typeface="+mn-ea"/>
                <a:cs typeface="+mn-cs"/>
              </a:rPr>
              <a:t>WHERE</a:t>
            </a:r>
            <a:r>
              <a:rPr lang="zh-CN" altLang="en-US" sz="1200" b="0" i="0" kern="1200" dirty="0" smtClean="0">
                <a:solidFill>
                  <a:schemeClr val="tx1"/>
                </a:solidFill>
                <a:effectLst/>
                <a:latin typeface="+mn-lt"/>
                <a:ea typeface="+mn-ea"/>
                <a:cs typeface="+mn-cs"/>
              </a:rPr>
              <a:t>条件筛选后表上至多有一条元组匹配时，比如</a:t>
            </a:r>
            <a:r>
              <a:rPr lang="en-US" altLang="zh-CN" sz="1200" b="0" i="0" kern="1200" dirty="0" smtClean="0">
                <a:solidFill>
                  <a:schemeClr val="tx1"/>
                </a:solidFill>
                <a:effectLst/>
                <a:latin typeface="+mn-lt"/>
                <a:ea typeface="+mn-ea"/>
                <a:cs typeface="+mn-cs"/>
              </a:rPr>
              <a:t>WHERE ID = 2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是主键，值为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的要么有一条要么没有）</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EQ_REF</a:t>
            </a:r>
          </a:p>
          <a:p>
            <a:pPr latinLnBrk="1"/>
            <a:r>
              <a:rPr lang="zh-CN" altLang="en-US" sz="1200" b="0" i="0" kern="1200" dirty="0" smtClean="0">
                <a:solidFill>
                  <a:schemeClr val="tx1"/>
                </a:solidFill>
                <a:effectLst/>
                <a:latin typeface="+mn-lt"/>
                <a:ea typeface="+mn-ea"/>
                <a:cs typeface="+mn-cs"/>
              </a:rPr>
              <a:t>参与连接运算的表是内表（在代码实现的算法中，两表连接时作为循环中的内循环遍历的对象，这样的表称为内表）。</a:t>
            </a:r>
          </a:p>
          <a:p>
            <a:pPr latinLnBrk="1"/>
            <a:r>
              <a:rPr lang="zh-CN" altLang="en-US" sz="1200" b="0" i="0" kern="1200" dirty="0" smtClean="0">
                <a:solidFill>
                  <a:schemeClr val="tx1"/>
                </a:solidFill>
                <a:effectLst/>
                <a:latin typeface="+mn-lt"/>
                <a:ea typeface="+mn-ea"/>
                <a:cs typeface="+mn-cs"/>
              </a:rPr>
              <a:t>基于索引（连接字段上存在唯一索引或者主键索引，且操作符必须是“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谓词，索引值不能为</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）做扫描，使得对外表的一条元组，内表只有唯一一条元组与之对应。</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REF</a:t>
            </a:r>
          </a:p>
          <a:p>
            <a:pPr latinLnBrk="1"/>
            <a:r>
              <a:rPr lang="zh-CN" altLang="en-US" sz="1200" b="0" i="0" kern="1200" dirty="0" smtClean="0">
                <a:solidFill>
                  <a:schemeClr val="tx1"/>
                </a:solidFill>
                <a:effectLst/>
                <a:latin typeface="+mn-lt"/>
                <a:ea typeface="+mn-ea"/>
                <a:cs typeface="+mn-cs"/>
              </a:rPr>
              <a:t>可以用于单表扫描或者连接。参与连接运算的表，是内表。</a:t>
            </a:r>
          </a:p>
          <a:p>
            <a:pPr latinLnBrk="1"/>
            <a:r>
              <a:rPr lang="zh-CN" altLang="en-US" sz="1200" b="0" i="0" kern="1200" dirty="0" smtClean="0">
                <a:solidFill>
                  <a:schemeClr val="tx1"/>
                </a:solidFill>
                <a:effectLst/>
                <a:latin typeface="+mn-lt"/>
                <a:ea typeface="+mn-ea"/>
                <a:cs typeface="+mn-cs"/>
              </a:rPr>
              <a:t>基于索引（连接字段上的索引是非唯一索引，操作符必须是“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谓词，连接字段值不可为</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）做扫描，使得对外表的一条元组，内表可有若干条元组与之对应。</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REF_OR_NULL</a:t>
            </a:r>
          </a:p>
          <a:p>
            <a:pPr latinLnBrk="1"/>
            <a:r>
              <a:rPr lang="zh-CN" altLang="en-US" sz="1200" b="0" i="0" kern="1200" dirty="0" smtClean="0">
                <a:solidFill>
                  <a:schemeClr val="tx1"/>
                </a:solidFill>
                <a:effectLst/>
                <a:latin typeface="+mn-lt"/>
                <a:ea typeface="+mn-ea"/>
                <a:cs typeface="+mn-cs"/>
              </a:rPr>
              <a:t>类似</a:t>
            </a:r>
            <a:r>
              <a:rPr lang="en-US" altLang="zh-CN" sz="1200" b="0" i="0" kern="1200" dirty="0" smtClean="0">
                <a:solidFill>
                  <a:schemeClr val="tx1"/>
                </a:solidFill>
                <a:effectLst/>
                <a:latin typeface="+mn-lt"/>
                <a:ea typeface="+mn-ea"/>
                <a:cs typeface="+mn-cs"/>
              </a:rPr>
              <a:t>REF</a:t>
            </a:r>
            <a:r>
              <a:rPr lang="zh-CN" altLang="en-US" sz="1200" b="0" i="0" kern="1200" dirty="0" smtClean="0">
                <a:solidFill>
                  <a:schemeClr val="tx1"/>
                </a:solidFill>
                <a:effectLst/>
                <a:latin typeface="+mn-lt"/>
                <a:ea typeface="+mn-ea"/>
                <a:cs typeface="+mn-cs"/>
              </a:rPr>
              <a:t>，只是搜索条件包括：连接字段的值可以为</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的情况，比如 </a:t>
            </a:r>
            <a:r>
              <a:rPr lang="en-US" altLang="zh-CN" sz="1200" b="0" i="0" kern="1200" dirty="0" smtClean="0">
                <a:solidFill>
                  <a:schemeClr val="tx1"/>
                </a:solidFill>
                <a:effectLst/>
                <a:latin typeface="+mn-lt"/>
                <a:ea typeface="+mn-ea"/>
                <a:cs typeface="+mn-cs"/>
              </a:rPr>
              <a:t>where col = 2 or col is null</a:t>
            </a:r>
          </a:p>
          <a:p>
            <a:pPr latinLnBrk="1"/>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6</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RANGE</a:t>
            </a:r>
          </a:p>
          <a:p>
            <a:pPr latinLnBrk="1"/>
            <a:r>
              <a:rPr lang="zh-CN" altLang="en-US" sz="1200" b="0" i="0" kern="1200" dirty="0" smtClean="0">
                <a:solidFill>
                  <a:schemeClr val="tx1"/>
                </a:solidFill>
                <a:effectLst/>
                <a:latin typeface="+mn-lt"/>
                <a:ea typeface="+mn-ea"/>
                <a:cs typeface="+mn-cs"/>
              </a:rPr>
              <a:t>范围扫描，基于索引做范围扫描，为诸如</a:t>
            </a:r>
            <a:r>
              <a:rPr lang="en-US" altLang="zh-CN" sz="1200" b="0" i="0" kern="1200" dirty="0" smtClean="0">
                <a:solidFill>
                  <a:schemeClr val="tx1"/>
                </a:solidFill>
                <a:effectLst/>
                <a:latin typeface="+mn-lt"/>
                <a:ea typeface="+mn-ea"/>
                <a:cs typeface="+mn-cs"/>
              </a:rPr>
              <a:t>BETWEEN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LIKE</a:t>
            </a:r>
            <a:r>
              <a:rPr lang="zh-CN" altLang="en-US" sz="1200" b="0" i="0" kern="1200" dirty="0" smtClean="0">
                <a:solidFill>
                  <a:schemeClr val="tx1"/>
                </a:solidFill>
                <a:effectLst/>
                <a:latin typeface="+mn-lt"/>
                <a:ea typeface="+mn-ea"/>
                <a:cs typeface="+mn-cs"/>
              </a:rPr>
              <a:t>类操作提供支持</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7</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INDEX_SCAN</a:t>
            </a:r>
          </a:p>
          <a:p>
            <a:pPr latinLnBrk="1"/>
            <a:r>
              <a:rPr lang="zh-CN" altLang="en-US" sz="1200" b="0" i="0" kern="1200" dirty="0" smtClean="0">
                <a:solidFill>
                  <a:schemeClr val="tx1"/>
                </a:solidFill>
                <a:effectLst/>
                <a:latin typeface="+mn-lt"/>
                <a:ea typeface="+mn-ea"/>
                <a:cs typeface="+mn-cs"/>
              </a:rPr>
              <a:t>索引做扫描，是基于索引在索引的叶子节点上找满足条件的数据（不需要访问数据文件）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8</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ALL</a:t>
            </a:r>
          </a:p>
          <a:p>
            <a:pPr latinLnBrk="1"/>
            <a:r>
              <a:rPr lang="zh-CN" altLang="en-US" sz="1200" b="0" i="0" kern="1200" dirty="0" smtClean="0">
                <a:solidFill>
                  <a:schemeClr val="tx1"/>
                </a:solidFill>
                <a:effectLst/>
                <a:latin typeface="+mn-lt"/>
                <a:ea typeface="+mn-ea"/>
                <a:cs typeface="+mn-cs"/>
              </a:rPr>
              <a:t>全表扫描或者范围扫描：不使用索引，顺序扫描，直接读取表上的数据（访问数据文件）</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9</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UNIQUE_SUBQUERY</a:t>
            </a:r>
          </a:p>
          <a:p>
            <a:pPr latinLnBrk="1"/>
            <a:r>
              <a:rPr lang="zh-CN" altLang="en-US" sz="1200" b="0" i="0" kern="1200" dirty="0" smtClean="0">
                <a:solidFill>
                  <a:schemeClr val="tx1"/>
                </a:solidFill>
                <a:effectLst/>
                <a:latin typeface="+mn-lt"/>
                <a:ea typeface="+mn-ea"/>
                <a:cs typeface="+mn-cs"/>
              </a:rPr>
              <a:t>在子查询中，基于唯一索引进行扫描，类似于</a:t>
            </a:r>
            <a:r>
              <a:rPr lang="en-US" altLang="zh-CN" sz="1200" b="0" i="0" kern="1200" dirty="0" smtClean="0">
                <a:solidFill>
                  <a:schemeClr val="tx1"/>
                </a:solidFill>
                <a:effectLst/>
                <a:latin typeface="+mn-lt"/>
                <a:ea typeface="+mn-ea"/>
                <a:cs typeface="+mn-cs"/>
              </a:rPr>
              <a:t>EQ_REF</a:t>
            </a:r>
          </a:p>
          <a:p>
            <a:pPr latinLnBrk="1"/>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10</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INDEX_SUBQUERY</a:t>
            </a:r>
          </a:p>
          <a:p>
            <a:pPr latinLnBrk="1"/>
            <a:r>
              <a:rPr lang="zh-CN" altLang="en-US" sz="1200" b="0" i="0" kern="1200" dirty="0" smtClean="0">
                <a:solidFill>
                  <a:schemeClr val="tx1"/>
                </a:solidFill>
                <a:effectLst/>
                <a:latin typeface="+mn-lt"/>
                <a:ea typeface="+mn-ea"/>
                <a:cs typeface="+mn-cs"/>
              </a:rPr>
              <a:t>在子查询中，基于除唯一索引之外的索引进行扫描</a:t>
            </a:r>
          </a:p>
          <a:p>
            <a:pPr latinLnBrk="1"/>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11</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INDEX_MERGE</a:t>
            </a:r>
          </a:p>
          <a:p>
            <a:pPr latinLnBrk="1"/>
            <a:r>
              <a:rPr lang="zh-CN" altLang="en-US" sz="1200" b="0" i="0" kern="1200" dirty="0" smtClean="0">
                <a:solidFill>
                  <a:schemeClr val="tx1"/>
                </a:solidFill>
                <a:effectLst/>
                <a:latin typeface="+mn-lt"/>
                <a:ea typeface="+mn-ea"/>
                <a:cs typeface="+mn-cs"/>
              </a:rPr>
              <a:t>多重范围扫描。两表连接的每个表的连接字段上均有索引存在且索引有序，结果合并在一起。适用于作集合的并、交操作。</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12</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FT</a:t>
            </a:r>
          </a:p>
          <a:p>
            <a:pPr latinLnBrk="1"/>
            <a:r>
              <a:rPr lang="en-US" altLang="zh-CN" sz="1200" b="0" i="0" kern="1200" dirty="0" smtClean="0">
                <a:solidFill>
                  <a:schemeClr val="tx1"/>
                </a:solidFill>
                <a:effectLst/>
                <a:latin typeface="+mn-lt"/>
                <a:ea typeface="+mn-ea"/>
                <a:cs typeface="+mn-cs"/>
              </a:rPr>
              <a:t>FULL TEXT</a:t>
            </a:r>
            <a:r>
              <a:rPr lang="zh-CN" altLang="en-US" sz="1200" b="0" i="0" kern="1200" dirty="0" smtClean="0">
                <a:solidFill>
                  <a:schemeClr val="tx1"/>
                </a:solidFill>
                <a:effectLst/>
                <a:latin typeface="+mn-lt"/>
                <a:ea typeface="+mn-ea"/>
                <a:cs typeface="+mn-cs"/>
              </a:rPr>
              <a:t>，全文检索</a:t>
            </a:r>
          </a:p>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28</a:t>
            </a:fld>
            <a:endParaRPr lang="zh-CN" altLang="en-US"/>
          </a:p>
        </p:txBody>
      </p:sp>
    </p:spTree>
    <p:extLst>
      <p:ext uri="{BB962C8B-B14F-4D97-AF65-F5344CB8AC3E}">
        <p14:creationId xmlns:p14="http://schemas.microsoft.com/office/powerpoint/2010/main" val="202805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29</a:t>
            </a:fld>
            <a:endParaRPr lang="zh-CN" altLang="en-US"/>
          </a:p>
        </p:txBody>
      </p:sp>
    </p:spTree>
    <p:extLst>
      <p:ext uri="{BB962C8B-B14F-4D97-AF65-F5344CB8AC3E}">
        <p14:creationId xmlns:p14="http://schemas.microsoft.com/office/powerpoint/2010/main" val="3585959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30</a:t>
            </a:fld>
            <a:endParaRPr lang="zh-CN" altLang="en-US"/>
          </a:p>
        </p:txBody>
      </p:sp>
    </p:spTree>
    <p:extLst>
      <p:ext uri="{BB962C8B-B14F-4D97-AF65-F5344CB8AC3E}">
        <p14:creationId xmlns:p14="http://schemas.microsoft.com/office/powerpoint/2010/main" val="2076658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31</a:t>
            </a:fld>
            <a:endParaRPr lang="zh-CN" altLang="en-US"/>
          </a:p>
        </p:txBody>
      </p:sp>
    </p:spTree>
    <p:extLst>
      <p:ext uri="{BB962C8B-B14F-4D97-AF65-F5344CB8AC3E}">
        <p14:creationId xmlns:p14="http://schemas.microsoft.com/office/powerpoint/2010/main" val="79242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32</a:t>
            </a:fld>
            <a:endParaRPr lang="zh-CN" altLang="en-US"/>
          </a:p>
        </p:txBody>
      </p:sp>
    </p:spTree>
    <p:extLst>
      <p:ext uri="{BB962C8B-B14F-4D97-AF65-F5344CB8AC3E}">
        <p14:creationId xmlns:p14="http://schemas.microsoft.com/office/powerpoint/2010/main" val="88877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33</a:t>
            </a:fld>
            <a:endParaRPr lang="zh-CN" altLang="en-US"/>
          </a:p>
        </p:txBody>
      </p:sp>
    </p:spTree>
    <p:extLst>
      <p:ext uri="{BB962C8B-B14F-4D97-AF65-F5344CB8AC3E}">
        <p14:creationId xmlns:p14="http://schemas.microsoft.com/office/powerpoint/2010/main" val="249173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34</a:t>
            </a:fld>
            <a:endParaRPr lang="zh-CN" altLang="en-US"/>
          </a:p>
        </p:txBody>
      </p:sp>
    </p:spTree>
    <p:extLst>
      <p:ext uri="{BB962C8B-B14F-4D97-AF65-F5344CB8AC3E}">
        <p14:creationId xmlns:p14="http://schemas.microsoft.com/office/powerpoint/2010/main" val="600569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35</a:t>
            </a:fld>
            <a:endParaRPr lang="zh-CN" altLang="en-US"/>
          </a:p>
        </p:txBody>
      </p:sp>
    </p:spTree>
    <p:extLst>
      <p:ext uri="{BB962C8B-B14F-4D97-AF65-F5344CB8AC3E}">
        <p14:creationId xmlns:p14="http://schemas.microsoft.com/office/powerpoint/2010/main" val="308016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36</a:t>
            </a:fld>
            <a:endParaRPr lang="zh-CN" altLang="en-US"/>
          </a:p>
        </p:txBody>
      </p:sp>
    </p:spTree>
    <p:extLst>
      <p:ext uri="{BB962C8B-B14F-4D97-AF65-F5344CB8AC3E}">
        <p14:creationId xmlns:p14="http://schemas.microsoft.com/office/powerpoint/2010/main" val="223303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a:t>
            </a:r>
            <a:r>
              <a:rPr lang="en-US" altLang="zh-CN" sz="1200" kern="1200" dirty="0" smtClean="0">
                <a:solidFill>
                  <a:schemeClr val="tx1"/>
                </a:solidFill>
                <a:effectLst/>
                <a:latin typeface="+mn-lt"/>
                <a:ea typeface="+mn-ea"/>
                <a:cs typeface="+mn-cs"/>
              </a:rPr>
              <a:t>Client</a:t>
            </a:r>
            <a:r>
              <a:rPr lang="zh-CN" altLang="zh-CN" sz="1200" kern="1200" dirty="0" smtClean="0">
                <a:solidFill>
                  <a:schemeClr val="tx1"/>
                </a:solidFill>
                <a:effectLst/>
                <a:latin typeface="+mn-lt"/>
                <a:ea typeface="+mn-ea"/>
                <a:cs typeface="+mn-cs"/>
              </a:rPr>
              <a:t>端肯定是需要的，我们总要连接数据库的，那么来看第二层</a:t>
            </a:r>
            <a:r>
              <a:rPr lang="en-US" altLang="zh-CN" sz="1200" kern="1200" dirty="0" smtClean="0">
                <a:solidFill>
                  <a:schemeClr val="tx1"/>
                </a:solidFill>
                <a:effectLst/>
                <a:latin typeface="+mn-lt"/>
                <a:ea typeface="+mn-ea"/>
                <a:cs typeface="+mn-cs"/>
              </a:rPr>
              <a:t>DBMS</a:t>
            </a:r>
            <a:r>
              <a:rPr lang="zh-CN" altLang="zh-CN" sz="1200" kern="1200" dirty="0" smtClean="0">
                <a:solidFill>
                  <a:schemeClr val="tx1"/>
                </a:solidFill>
                <a:effectLst/>
                <a:latin typeface="+mn-lt"/>
                <a:ea typeface="+mn-ea"/>
                <a:cs typeface="+mn-cs"/>
              </a:rPr>
              <a:t>层，其中的连接管理是需要的，不管什么样的数据库总要处理客户端连接；如果一个数据库在安全网络环境中，并且只有我们自己在用的话，那么就不需要用户权限验证了，这一层可以去掉；为了减轻数据库负担，我们也不使用</a:t>
            </a:r>
            <a:r>
              <a:rPr lang="en-US" altLang="zh-CN" sz="1200" kern="1200" dirty="0" err="1" smtClean="0">
                <a:solidFill>
                  <a:schemeClr val="tx1"/>
                </a:solidFill>
                <a:effectLst/>
                <a:latin typeface="+mn-lt"/>
                <a:ea typeface="+mn-ea"/>
                <a:cs typeface="+mn-cs"/>
              </a:rPr>
              <a:t>sql</a:t>
            </a:r>
            <a:r>
              <a:rPr lang="zh-CN" altLang="zh-CN" sz="1200" kern="1200" dirty="0" smtClean="0">
                <a:solidFill>
                  <a:schemeClr val="tx1"/>
                </a:solidFill>
                <a:effectLst/>
                <a:latin typeface="+mn-lt"/>
                <a:ea typeface="+mn-ea"/>
                <a:cs typeface="+mn-cs"/>
              </a:rPr>
              <a:t>，需要的逻辑可以在应用层实现，那么这一层也可以省掉；而对于访问控制模块，因为数据库为我们自己所独享，或者都是可信任的使用者，所以这一层也不那么重要了，或者说是可以进一步简化的；</a:t>
            </a:r>
          </a:p>
          <a:p>
            <a:r>
              <a:rPr lang="zh-CN" altLang="zh-CN" sz="1200" kern="1200" dirty="0" smtClean="0">
                <a:solidFill>
                  <a:schemeClr val="tx1"/>
                </a:solidFill>
                <a:effectLst/>
                <a:latin typeface="+mn-lt"/>
                <a:ea typeface="+mn-ea"/>
                <a:cs typeface="+mn-cs"/>
              </a:rPr>
              <a:t>我们再来往下看存储引擎层。索引的话可以很好的提高数据的查询效率，这一点不管在什么类型的存储系统中都适用，那么这个功能我们需要保留，但是如果我们只想要个</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k,v</a:t>
            </a:r>
            <a:r>
              <a:rPr lang="en-US" altLang="zh-CN" sz="1200" kern="1200" dirty="0" smtClean="0">
                <a:solidFill>
                  <a:schemeClr val="tx1"/>
                </a:solidFill>
                <a:effectLst/>
                <a:latin typeface="+mn-lt"/>
                <a:ea typeface="+mn-ea"/>
                <a:cs typeface="+mn-cs"/>
              </a:rPr>
              <a:t>&gt;</a:t>
            </a:r>
            <a:r>
              <a:rPr lang="zh-CN" altLang="zh-CN" sz="1200" kern="1200" dirty="0" smtClean="0">
                <a:solidFill>
                  <a:schemeClr val="tx1"/>
                </a:solidFill>
                <a:effectLst/>
                <a:latin typeface="+mn-lt"/>
                <a:ea typeface="+mn-ea"/>
                <a:cs typeface="+mn-cs"/>
              </a:rPr>
              <a:t>存储的话，那就可以只保留主键索引好了；事务管理呢，最多我们在应用层控制好了，不麻烦数据库了；锁的话即使我们自己使用也会有很多的并发访问，那么需要保留；</a:t>
            </a:r>
          </a:p>
          <a:p>
            <a:r>
              <a:rPr lang="zh-CN" altLang="zh-CN" sz="1200" kern="1200" dirty="0" smtClean="0">
                <a:solidFill>
                  <a:schemeClr val="tx1"/>
                </a:solidFill>
                <a:effectLst/>
                <a:latin typeface="+mn-lt"/>
                <a:ea typeface="+mn-ea"/>
                <a:cs typeface="+mn-cs"/>
              </a:rPr>
              <a:t>经过这样的精简之后，我们的数据库还剩以下这些东西；</a:t>
            </a:r>
          </a:p>
          <a:p>
            <a:endParaRPr lang="zh-CN" altLang="en-US"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10</a:t>
            </a:fld>
            <a:endParaRPr lang="zh-CN" altLang="en-US"/>
          </a:p>
        </p:txBody>
      </p:sp>
    </p:spTree>
    <p:extLst>
      <p:ext uri="{BB962C8B-B14F-4D97-AF65-F5344CB8AC3E}">
        <p14:creationId xmlns:p14="http://schemas.microsoft.com/office/powerpoint/2010/main" val="4227007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37</a:t>
            </a:fld>
            <a:endParaRPr lang="zh-CN" altLang="en-US"/>
          </a:p>
        </p:txBody>
      </p:sp>
    </p:spTree>
    <p:extLst>
      <p:ext uri="{BB962C8B-B14F-4D97-AF65-F5344CB8AC3E}">
        <p14:creationId xmlns:p14="http://schemas.microsoft.com/office/powerpoint/2010/main" val="39147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38</a:t>
            </a:fld>
            <a:endParaRPr lang="zh-CN" altLang="en-US"/>
          </a:p>
        </p:txBody>
      </p:sp>
    </p:spTree>
    <p:extLst>
      <p:ext uri="{BB962C8B-B14F-4D97-AF65-F5344CB8AC3E}">
        <p14:creationId xmlns:p14="http://schemas.microsoft.com/office/powerpoint/2010/main" val="2994653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39</a:t>
            </a:fld>
            <a:endParaRPr lang="zh-CN" altLang="en-US"/>
          </a:p>
        </p:txBody>
      </p:sp>
    </p:spTree>
    <p:extLst>
      <p:ext uri="{BB962C8B-B14F-4D97-AF65-F5344CB8AC3E}">
        <p14:creationId xmlns:p14="http://schemas.microsoft.com/office/powerpoint/2010/main" val="305494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40</a:t>
            </a:fld>
            <a:endParaRPr lang="zh-CN" altLang="en-US"/>
          </a:p>
        </p:txBody>
      </p:sp>
    </p:spTree>
    <p:extLst>
      <p:ext uri="{BB962C8B-B14F-4D97-AF65-F5344CB8AC3E}">
        <p14:creationId xmlns:p14="http://schemas.microsoft.com/office/powerpoint/2010/main" val="1030253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41</a:t>
            </a:fld>
            <a:endParaRPr lang="zh-CN" altLang="en-US"/>
          </a:p>
        </p:txBody>
      </p:sp>
    </p:spTree>
    <p:extLst>
      <p:ext uri="{BB962C8B-B14F-4D97-AF65-F5344CB8AC3E}">
        <p14:creationId xmlns:p14="http://schemas.microsoft.com/office/powerpoint/2010/main" val="2313728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42</a:t>
            </a:fld>
            <a:endParaRPr lang="zh-CN" altLang="en-US"/>
          </a:p>
        </p:txBody>
      </p:sp>
    </p:spTree>
    <p:extLst>
      <p:ext uri="{BB962C8B-B14F-4D97-AF65-F5344CB8AC3E}">
        <p14:creationId xmlns:p14="http://schemas.microsoft.com/office/powerpoint/2010/main" val="2959664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43</a:t>
            </a:fld>
            <a:endParaRPr lang="zh-CN" altLang="en-US"/>
          </a:p>
        </p:txBody>
      </p:sp>
    </p:spTree>
    <p:extLst>
      <p:ext uri="{BB962C8B-B14F-4D97-AF65-F5344CB8AC3E}">
        <p14:creationId xmlns:p14="http://schemas.microsoft.com/office/powerpoint/2010/main" val="1596802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44</a:t>
            </a:fld>
            <a:endParaRPr lang="zh-CN" altLang="en-US"/>
          </a:p>
        </p:txBody>
      </p:sp>
    </p:spTree>
    <p:extLst>
      <p:ext uri="{BB962C8B-B14F-4D97-AF65-F5344CB8AC3E}">
        <p14:creationId xmlns:p14="http://schemas.microsoft.com/office/powerpoint/2010/main" val="2816402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45</a:t>
            </a:fld>
            <a:endParaRPr lang="zh-CN" altLang="en-US"/>
          </a:p>
        </p:txBody>
      </p:sp>
    </p:spTree>
    <p:extLst>
      <p:ext uri="{BB962C8B-B14F-4D97-AF65-F5344CB8AC3E}">
        <p14:creationId xmlns:p14="http://schemas.microsoft.com/office/powerpoint/2010/main" val="180913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20</a:t>
            </a:fld>
            <a:endParaRPr lang="zh-CN" altLang="en-US"/>
          </a:p>
        </p:txBody>
      </p:sp>
    </p:spTree>
    <p:extLst>
      <p:ext uri="{BB962C8B-B14F-4D97-AF65-F5344CB8AC3E}">
        <p14:creationId xmlns:p14="http://schemas.microsoft.com/office/powerpoint/2010/main" val="336504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范式理论是关系型数据库设计的黄金法则，它提供了数据结构化的理论基础，有效地保证了数据的一致性，应该说，关系型数据库就是在范式的基础上才成长起来的。</a:t>
            </a:r>
          </a:p>
          <a:p>
            <a:r>
              <a:rPr lang="zh-CN" altLang="zh-CN" sz="1200" kern="1200" dirty="0" smtClean="0">
                <a:solidFill>
                  <a:schemeClr val="tx1"/>
                </a:solidFill>
                <a:effectLst/>
                <a:latin typeface="+mn-lt"/>
                <a:ea typeface="+mn-ea"/>
                <a:cs typeface="+mn-cs"/>
              </a:rPr>
              <a:t>数据库的范式有很多种，但是我们一般常用的只有第一、二、三范式和</a:t>
            </a:r>
            <a:r>
              <a:rPr lang="en-US" altLang="zh-CN" sz="1200" kern="1200" dirty="0" smtClean="0">
                <a:solidFill>
                  <a:schemeClr val="tx1"/>
                </a:solidFill>
                <a:effectLst/>
                <a:latin typeface="+mn-lt"/>
                <a:ea typeface="+mn-ea"/>
                <a:cs typeface="+mn-cs"/>
              </a:rPr>
              <a:t>BC</a:t>
            </a:r>
            <a:r>
              <a:rPr lang="zh-CN" altLang="zh-CN" sz="1200" kern="1200" dirty="0" smtClean="0">
                <a:solidFill>
                  <a:schemeClr val="tx1"/>
                </a:solidFill>
                <a:effectLst/>
                <a:latin typeface="+mn-lt"/>
                <a:ea typeface="+mn-ea"/>
                <a:cs typeface="+mn-cs"/>
              </a:rPr>
              <a:t>范式，这些范式直接在我们的数据库</a:t>
            </a:r>
            <a:r>
              <a:rPr lang="en-US" altLang="zh-CN" sz="1200" kern="1200" dirty="0" smtClean="0">
                <a:solidFill>
                  <a:schemeClr val="tx1"/>
                </a:solidFill>
                <a:effectLst/>
                <a:latin typeface="+mn-lt"/>
                <a:ea typeface="+mn-ea"/>
                <a:cs typeface="+mn-cs"/>
              </a:rPr>
              <a:t>schema</a:t>
            </a:r>
            <a:r>
              <a:rPr lang="zh-CN" altLang="zh-CN" sz="1200" kern="1200" dirty="0" smtClean="0">
                <a:solidFill>
                  <a:schemeClr val="tx1"/>
                </a:solidFill>
                <a:effectLst/>
                <a:latin typeface="+mn-lt"/>
                <a:ea typeface="+mn-ea"/>
                <a:cs typeface="+mn-cs"/>
              </a:rPr>
              <a:t>设计中得到体现，虽然有时我们根本就没有意识到。</a:t>
            </a:r>
          </a:p>
          <a:p>
            <a:endParaRPr lang="en-US" altLang="zh-CN" u="sng" dirty="0" smtClean="0"/>
          </a:p>
          <a:p>
            <a:endParaRPr lang="en-US" altLang="zh-CN" u="sng" dirty="0" smtClean="0"/>
          </a:p>
          <a:p>
            <a:r>
              <a:rPr lang="zh-CN" altLang="en-US" sz="1200" b="0" i="0" kern="1200" dirty="0" smtClean="0">
                <a:solidFill>
                  <a:schemeClr val="tx1"/>
                </a:solidFill>
                <a:effectLst/>
                <a:latin typeface="+mn-lt"/>
                <a:ea typeface="+mn-ea"/>
                <a:cs typeface="+mn-cs"/>
              </a:rPr>
              <a:t>第一范式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确保每列的原子性</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如果每列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或者每个属性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都是不可再分的最小数据单元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也称为最小的原子单元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则满足第一范式</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姓名、编号、地址、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地址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列还可以细分为国家、省、市、区等。 </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第二范式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在第一范式的基础上更进一层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目标是确保表中的每列都和主键相关</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如果一个关系满足第一范式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并且除了主键以外的其它列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都依赖于该主键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则满足第二范式</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订单编号、产品编号、定购日期、价格、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为主键，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产品编号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和主键列没有直接的关系，即</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产品编号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列不依赖于主键列，应删除该列。 </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第三范式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在第二范式的基础上更进一层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目标是确保每列都和主键列直接相关</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而不是间接相关</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如果一个关系满足第二范式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并且除了主键以外的其它列都不依赖于主键列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则满足第三范式</a:t>
            </a:r>
            <a:r>
              <a:rPr lang="en-US" altLang="zh-CN"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为了理解第三范式，需要根据</a:t>
            </a:r>
            <a:r>
              <a:rPr lang="en-US" altLang="zh-CN" sz="1200" b="0" i="0" kern="1200" dirty="0" smtClean="0">
                <a:solidFill>
                  <a:schemeClr val="tx1"/>
                </a:solidFill>
                <a:effectLst/>
                <a:latin typeface="+mn-lt"/>
                <a:ea typeface="+mn-ea"/>
                <a:cs typeface="+mn-cs"/>
              </a:rPr>
              <a:t>Armstrong</a:t>
            </a:r>
            <a:r>
              <a:rPr lang="zh-CN" altLang="en-US" sz="1200" b="0" i="0" kern="1200" dirty="0" smtClean="0">
                <a:solidFill>
                  <a:schemeClr val="tx1"/>
                </a:solidFill>
                <a:effectLst/>
                <a:latin typeface="+mn-lt"/>
                <a:ea typeface="+mn-ea"/>
                <a:cs typeface="+mn-cs"/>
              </a:rPr>
              <a:t>公里之一定义传递依赖。假设</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是关系</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的三个属性，如果</a:t>
            </a:r>
            <a:r>
              <a:rPr lang="en-US" altLang="zh-CN" sz="1200" b="0" i="0" kern="1200" dirty="0" smtClean="0">
                <a:solidFill>
                  <a:schemeClr val="tx1"/>
                </a:solidFill>
                <a:effectLst/>
                <a:latin typeface="+mn-lt"/>
                <a:ea typeface="+mn-ea"/>
                <a:cs typeface="+mn-cs"/>
              </a:rPr>
              <a:t>A-〉B</a:t>
            </a:r>
            <a:r>
              <a:rPr lang="zh-CN" altLang="en-US" sz="1200" b="0" i="0" kern="1200" dirty="0" smtClean="0">
                <a:solidFill>
                  <a:schemeClr val="tx1"/>
                </a:solidFill>
                <a:effectLst/>
                <a:latin typeface="+mn-lt"/>
                <a:ea typeface="+mn-ea"/>
                <a:cs typeface="+mn-cs"/>
              </a:rPr>
              <a:t>且</a:t>
            </a:r>
            <a:r>
              <a:rPr lang="en-US" altLang="zh-CN" sz="1200" b="0" i="0" kern="1200" dirty="0" smtClean="0">
                <a:solidFill>
                  <a:schemeClr val="tx1"/>
                </a:solidFill>
                <a:effectLst/>
                <a:latin typeface="+mn-lt"/>
                <a:ea typeface="+mn-ea"/>
                <a:cs typeface="+mn-cs"/>
              </a:rPr>
              <a:t>B-〉C</a:t>
            </a:r>
            <a:r>
              <a:rPr lang="zh-CN" altLang="en-US" sz="1200" b="0" i="0" kern="1200" dirty="0" smtClean="0">
                <a:solidFill>
                  <a:schemeClr val="tx1"/>
                </a:solidFill>
                <a:effectLst/>
                <a:latin typeface="+mn-lt"/>
                <a:ea typeface="+mn-ea"/>
                <a:cs typeface="+mn-cs"/>
              </a:rPr>
              <a:t>，则从这些函数依赖中，可以得出</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，如上所述，依赖</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是传递依赖。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订单编号，定购日期，顾客编号，顾客姓名，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，初看该表没有问题，满足第二范式，每列都和主键列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相关，再细看你会发现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顾客姓名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相关，</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又相关，最后经过传递依赖，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顾客姓名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订单编号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相关。为了满足第三范式，应去掉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顾客姓名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列，放入客户表中。</a:t>
            </a:r>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21</a:t>
            </a:fld>
            <a:endParaRPr lang="zh-CN" altLang="en-US"/>
          </a:p>
        </p:txBody>
      </p:sp>
    </p:spTree>
    <p:extLst>
      <p:ext uri="{BB962C8B-B14F-4D97-AF65-F5344CB8AC3E}">
        <p14:creationId xmlns:p14="http://schemas.microsoft.com/office/powerpoint/2010/main" val="158560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22</a:t>
            </a:fld>
            <a:endParaRPr lang="zh-CN" altLang="en-US"/>
          </a:p>
        </p:txBody>
      </p:sp>
    </p:spTree>
    <p:extLst>
      <p:ext uri="{BB962C8B-B14F-4D97-AF65-F5344CB8AC3E}">
        <p14:creationId xmlns:p14="http://schemas.microsoft.com/office/powerpoint/2010/main" val="335129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定长，我们可以理解为在磁盘上是可以按顺序分布的！</a:t>
            </a:r>
            <a:br>
              <a:rPr lang="zh-CN" altLang="en-US" dirty="0" smtClean="0"/>
            </a:br>
            <a:r>
              <a:rPr lang="zh-CN" altLang="en-US" dirty="0" smtClean="0"/>
              <a:t>而不定长，则是随机分布的</a:t>
            </a:r>
            <a:r>
              <a:rPr lang="en-US" altLang="zh-CN" dirty="0" smtClean="0"/>
              <a:t>/</a:t>
            </a:r>
            <a:r>
              <a:rPr lang="zh-CN" altLang="en-US" dirty="0" smtClean="0"/>
              <a:t>！ </a:t>
            </a:r>
            <a:endParaRPr lang="en-US" altLang="zh-CN" dirty="0" smtClean="0"/>
          </a:p>
          <a:p>
            <a:endParaRPr lang="en-US" altLang="zh-CN" dirty="0" smtClean="0"/>
          </a:p>
          <a:p>
            <a:r>
              <a:rPr lang="en-US" altLang="zh-CN" dirty="0" smtClean="0"/>
              <a:t>5.1.3. </a:t>
            </a:r>
            <a:r>
              <a:rPr lang="en-US" altLang="zh-CN" dirty="0" err="1" smtClean="0"/>
              <a:t>MyISAM</a:t>
            </a:r>
            <a:r>
              <a:rPr lang="zh-CN" altLang="en-US" dirty="0" smtClean="0"/>
              <a:t>表的存储格式</a:t>
            </a:r>
            <a:br>
              <a:rPr lang="zh-CN" altLang="en-US" dirty="0" smtClean="0"/>
            </a:br>
            <a:r>
              <a:rPr lang="en-US" altLang="zh-CN" dirty="0" smtClean="0"/>
              <a:t>15.1.3.1. </a:t>
            </a:r>
            <a:r>
              <a:rPr lang="zh-CN" altLang="en-US" dirty="0" smtClean="0"/>
              <a:t>静态（固定长度）表特征</a:t>
            </a:r>
            <a:br>
              <a:rPr lang="zh-CN" altLang="en-US" dirty="0" smtClean="0"/>
            </a:br>
            <a:r>
              <a:rPr lang="zh-CN" altLang="en-US" dirty="0" smtClean="0"/>
              <a:t/>
            </a:r>
            <a:br>
              <a:rPr lang="zh-CN" altLang="en-US" dirty="0" smtClean="0"/>
            </a:br>
            <a:r>
              <a:rPr lang="en-US" altLang="zh-CN" dirty="0" smtClean="0"/>
              <a:t>15.1.3.2. </a:t>
            </a:r>
            <a:r>
              <a:rPr lang="zh-CN" altLang="en-US" dirty="0" smtClean="0"/>
              <a:t>动态表特征</a:t>
            </a:r>
            <a:br>
              <a:rPr lang="zh-CN" altLang="en-US" dirty="0" smtClean="0"/>
            </a:br>
            <a:r>
              <a:rPr lang="zh-CN" altLang="en-US" dirty="0" smtClean="0"/>
              <a:t/>
            </a:r>
            <a:br>
              <a:rPr lang="zh-CN" altLang="en-US" dirty="0" smtClean="0"/>
            </a:br>
            <a:r>
              <a:rPr lang="en-US" altLang="zh-CN" dirty="0" smtClean="0"/>
              <a:t>15.1.3.3. </a:t>
            </a:r>
            <a:r>
              <a:rPr lang="zh-CN" altLang="en-US" dirty="0" smtClean="0"/>
              <a:t>已压缩表特征</a:t>
            </a:r>
            <a:br>
              <a:rPr lang="zh-CN" altLang="en-US" dirty="0" smtClean="0"/>
            </a:br>
            <a:r>
              <a:rPr lang="zh-CN" altLang="en-US" dirty="0" smtClean="0"/>
              <a:t/>
            </a:r>
            <a:br>
              <a:rPr lang="zh-CN" altLang="en-US" dirty="0" smtClean="0"/>
            </a:br>
            <a:r>
              <a:rPr lang="en-US" altLang="zh-CN" dirty="0" err="1" smtClean="0"/>
              <a:t>MyISAM</a:t>
            </a:r>
            <a:r>
              <a:rPr lang="zh-CN" altLang="en-US" dirty="0" smtClean="0"/>
              <a:t>支持三种不同存储格式。其中两个（固定格式和动态格式</a:t>
            </a:r>
            <a:r>
              <a:rPr lang="en-US" altLang="zh-CN" dirty="0" smtClean="0"/>
              <a:t>)</a:t>
            </a:r>
            <a:r>
              <a:rPr lang="zh-CN" altLang="en-US" dirty="0" smtClean="0"/>
              <a:t>根据正使用的列的类型来自动选择。第三个，即已压缩格式，只能使用</a:t>
            </a:r>
            <a:r>
              <a:rPr lang="en-US" altLang="zh-CN" dirty="0" err="1" smtClean="0"/>
              <a:t>myisampack</a:t>
            </a:r>
            <a:r>
              <a:rPr lang="zh-CN" altLang="en-US" dirty="0" smtClean="0"/>
              <a:t>工具来创建。</a:t>
            </a:r>
            <a:br>
              <a:rPr lang="zh-CN" altLang="en-US" dirty="0" smtClean="0"/>
            </a:br>
            <a:r>
              <a:rPr lang="zh-CN" altLang="en-US" dirty="0" smtClean="0"/>
              <a:t/>
            </a:r>
            <a:br>
              <a:rPr lang="zh-CN" altLang="en-US" dirty="0" smtClean="0"/>
            </a:br>
            <a:r>
              <a:rPr lang="zh-CN" altLang="en-US" dirty="0" smtClean="0"/>
              <a:t>当你</a:t>
            </a:r>
            <a:r>
              <a:rPr lang="en-US" altLang="zh-CN" dirty="0" smtClean="0"/>
              <a:t>CREATE</a:t>
            </a:r>
            <a:r>
              <a:rPr lang="zh-CN" altLang="en-US" dirty="0" smtClean="0"/>
              <a:t>或</a:t>
            </a:r>
            <a:r>
              <a:rPr lang="en-US" altLang="zh-CN" dirty="0" smtClean="0"/>
              <a:t>ALTER</a:t>
            </a:r>
            <a:r>
              <a:rPr lang="zh-CN" altLang="en-US" dirty="0" smtClean="0"/>
              <a:t>一个没有</a:t>
            </a:r>
            <a:r>
              <a:rPr lang="en-US" altLang="zh-CN" dirty="0" smtClean="0"/>
              <a:t>BLOB</a:t>
            </a:r>
            <a:r>
              <a:rPr lang="zh-CN" altLang="en-US" dirty="0" smtClean="0"/>
              <a:t>或</a:t>
            </a:r>
            <a:r>
              <a:rPr lang="en-US" altLang="zh-CN" dirty="0" smtClean="0"/>
              <a:t>TEXT</a:t>
            </a:r>
            <a:r>
              <a:rPr lang="zh-CN" altLang="en-US" dirty="0" smtClean="0"/>
              <a:t>列的表，你可以用</a:t>
            </a:r>
            <a:r>
              <a:rPr lang="en-US" altLang="zh-CN" dirty="0" smtClean="0"/>
              <a:t>ROW_FORMAT</a:t>
            </a:r>
            <a:r>
              <a:rPr lang="zh-CN" altLang="en-US" dirty="0" smtClean="0"/>
              <a:t>表选项强制表的格式为</a:t>
            </a:r>
            <a:r>
              <a:rPr lang="en-US" altLang="zh-CN" dirty="0" smtClean="0"/>
              <a:t>FIXED</a:t>
            </a:r>
            <a:r>
              <a:rPr lang="zh-CN" altLang="en-US" dirty="0" smtClean="0"/>
              <a:t>或</a:t>
            </a:r>
            <a:r>
              <a:rPr lang="en-US" altLang="zh-CN" dirty="0" smtClean="0"/>
              <a:t>DYNAMIC</a:t>
            </a:r>
            <a:r>
              <a:rPr lang="zh-CN" altLang="en-US" dirty="0" smtClean="0"/>
              <a:t>。这会导致</a:t>
            </a:r>
            <a:r>
              <a:rPr lang="en-US" altLang="zh-CN" dirty="0" smtClean="0"/>
              <a:t>CHAR</a:t>
            </a:r>
            <a:r>
              <a:rPr lang="zh-CN" altLang="en-US" dirty="0" smtClean="0"/>
              <a:t>和</a:t>
            </a:r>
            <a:r>
              <a:rPr lang="en-US" altLang="zh-CN" dirty="0" smtClean="0"/>
              <a:t>VARCHAR</a:t>
            </a:r>
            <a:r>
              <a:rPr lang="zh-CN" altLang="en-US" dirty="0" smtClean="0"/>
              <a:t>列因</a:t>
            </a:r>
            <a:r>
              <a:rPr lang="en-US" altLang="zh-CN" dirty="0" smtClean="0"/>
              <a:t>FIXED</a:t>
            </a:r>
            <a:r>
              <a:rPr lang="zh-CN" altLang="en-US" dirty="0" smtClean="0"/>
              <a:t>格式变成</a:t>
            </a:r>
            <a:r>
              <a:rPr lang="en-US" altLang="zh-CN" dirty="0" smtClean="0"/>
              <a:t>CHAR</a:t>
            </a:r>
            <a:r>
              <a:rPr lang="zh-CN" altLang="en-US" dirty="0" smtClean="0"/>
              <a:t>，或因</a:t>
            </a:r>
            <a:r>
              <a:rPr lang="en-US" altLang="zh-CN" dirty="0" smtClean="0"/>
              <a:t>DYNAMIC</a:t>
            </a:r>
            <a:r>
              <a:rPr lang="zh-CN" altLang="en-US" dirty="0" smtClean="0"/>
              <a:t>格式变成</a:t>
            </a:r>
            <a:r>
              <a:rPr lang="en-US" altLang="zh-CN" dirty="0" smtClean="0"/>
              <a:t>VARCHAR</a:t>
            </a:r>
            <a:r>
              <a:rPr lang="zh-CN" altLang="en-US" dirty="0" smtClean="0"/>
              <a:t>。 </a:t>
            </a:r>
            <a:br>
              <a:rPr lang="zh-CN" altLang="en-US" dirty="0" smtClean="0"/>
            </a:br>
            <a:r>
              <a:rPr lang="zh-CN" altLang="en-US" dirty="0" smtClean="0"/>
              <a:t/>
            </a:r>
            <a:br>
              <a:rPr lang="zh-CN" altLang="en-US" dirty="0" smtClean="0"/>
            </a:br>
            <a:r>
              <a:rPr lang="zh-CN" altLang="en-US" dirty="0" smtClean="0"/>
              <a:t>通过用</a:t>
            </a:r>
            <a:r>
              <a:rPr lang="en-US" altLang="zh-CN" dirty="0" smtClean="0"/>
              <a:t>ALTER TABLE</a:t>
            </a:r>
            <a:r>
              <a:rPr lang="zh-CN" altLang="en-US" dirty="0" smtClean="0"/>
              <a:t>指定</a:t>
            </a:r>
            <a:r>
              <a:rPr lang="en-US" altLang="zh-CN" dirty="0" smtClean="0"/>
              <a:t>ROW_FORMAT={COMPRESSED | DEFAULT}</a:t>
            </a:r>
            <a:r>
              <a:rPr lang="zh-CN" altLang="en-US" dirty="0" smtClean="0"/>
              <a:t>，你可以压缩或解压缩表，请参阅</a:t>
            </a:r>
            <a:r>
              <a:rPr lang="en-US" altLang="zh-CN" dirty="0" smtClean="0"/>
              <a:t>13.1.5</a:t>
            </a:r>
            <a:r>
              <a:rPr lang="zh-CN" altLang="en-US" dirty="0" smtClean="0"/>
              <a:t>节，“</a:t>
            </a:r>
            <a:r>
              <a:rPr lang="en-US" altLang="zh-CN" dirty="0" smtClean="0"/>
              <a:t>CREATE TABLE</a:t>
            </a:r>
            <a:r>
              <a:rPr lang="zh-CN" altLang="en-US" dirty="0" smtClean="0"/>
              <a:t>语法”。 </a:t>
            </a:r>
            <a:br>
              <a:rPr lang="zh-CN" altLang="en-US" dirty="0" smtClean="0"/>
            </a:br>
            <a:r>
              <a:rPr lang="zh-CN" altLang="en-US" dirty="0" smtClean="0"/>
              <a:t/>
            </a:r>
            <a:br>
              <a:rPr lang="zh-CN" altLang="en-US" dirty="0" smtClean="0"/>
            </a:br>
            <a:r>
              <a:rPr lang="en-US" altLang="zh-CN" dirty="0" smtClean="0"/>
              <a:t>15.1.3.1. </a:t>
            </a:r>
            <a:r>
              <a:rPr lang="zh-CN" altLang="en-US" dirty="0" smtClean="0"/>
              <a:t>静态（固定长度）表特征</a:t>
            </a:r>
            <a:br>
              <a:rPr lang="zh-CN" altLang="en-US" dirty="0" smtClean="0"/>
            </a:br>
            <a:r>
              <a:rPr lang="zh-CN" altLang="en-US" dirty="0" smtClean="0"/>
              <a:t>静态格式是</a:t>
            </a:r>
            <a:r>
              <a:rPr lang="en-US" altLang="zh-CN" dirty="0" err="1" smtClean="0"/>
              <a:t>MyISAM</a:t>
            </a:r>
            <a:r>
              <a:rPr lang="zh-CN" altLang="en-US" dirty="0" smtClean="0"/>
              <a:t>表的默认存储格式。当表不包含变量长度列（</a:t>
            </a:r>
            <a:r>
              <a:rPr lang="en-US" altLang="zh-CN" dirty="0" smtClean="0"/>
              <a:t>VARCHAR, BLOB, </a:t>
            </a:r>
            <a:r>
              <a:rPr lang="zh-CN" altLang="en-US" dirty="0" smtClean="0"/>
              <a:t>或</a:t>
            </a:r>
            <a:r>
              <a:rPr lang="en-US" altLang="zh-CN" dirty="0" smtClean="0"/>
              <a:t>TEXT</a:t>
            </a:r>
            <a:r>
              <a:rPr lang="zh-CN" altLang="en-US" dirty="0" smtClean="0"/>
              <a:t>）时，使用这个格式。每一行用固定字节数存储。 </a:t>
            </a:r>
            <a:br>
              <a:rPr lang="zh-CN" altLang="en-US" dirty="0" smtClean="0"/>
            </a:br>
            <a:r>
              <a:rPr lang="zh-CN" altLang="en-US" dirty="0" smtClean="0"/>
              <a:t/>
            </a:r>
            <a:br>
              <a:rPr lang="zh-CN" altLang="en-US" dirty="0" smtClean="0"/>
            </a:br>
            <a:r>
              <a:rPr lang="en-US" altLang="zh-CN" dirty="0" err="1" smtClean="0"/>
              <a:t>MyISAM</a:t>
            </a:r>
            <a:r>
              <a:rPr lang="zh-CN" altLang="en-US" dirty="0" smtClean="0"/>
              <a:t>的三种存储格式中，静态格式就最简单也是最安全的（至少对于崩溃而言）。静态格式也是最快的</a:t>
            </a:r>
            <a:r>
              <a:rPr lang="en-US" altLang="zh-CN" dirty="0" smtClean="0"/>
              <a:t>on-disk</a:t>
            </a:r>
            <a:r>
              <a:rPr lang="zh-CN" altLang="en-US" dirty="0" smtClean="0"/>
              <a:t>格式。快速来自于数据文件中的行在 磁盘上被找到的容易方式：当按照索引中的行号查找一个行时，用行长度乘以行号。同样，当扫描一个表的时候，很容易用每个磁盘读操作读一定数量的记录。 </a:t>
            </a:r>
            <a:br>
              <a:rPr lang="zh-CN" altLang="en-US" dirty="0" smtClean="0"/>
            </a:br>
            <a:r>
              <a:rPr lang="zh-CN" altLang="en-US" dirty="0" smtClean="0"/>
              <a:t/>
            </a:r>
            <a:br>
              <a:rPr lang="zh-CN" altLang="en-US" dirty="0" smtClean="0"/>
            </a:br>
            <a:r>
              <a:rPr lang="zh-CN" altLang="en-US" dirty="0" smtClean="0"/>
              <a:t>当</a:t>
            </a:r>
            <a:r>
              <a:rPr lang="en-US" altLang="zh-CN" dirty="0" smtClean="0"/>
              <a:t>MySQL</a:t>
            </a:r>
            <a:r>
              <a:rPr lang="zh-CN" altLang="en-US" dirty="0" smtClean="0"/>
              <a:t>服务器正往一个固定格式</a:t>
            </a:r>
            <a:r>
              <a:rPr lang="en-US" altLang="zh-CN" dirty="0" err="1" smtClean="0"/>
              <a:t>MyISAM</a:t>
            </a:r>
            <a:r>
              <a:rPr lang="zh-CN" altLang="en-US" dirty="0" smtClean="0"/>
              <a:t>文件写的时候，如果计算机崩溃了，安全是显然的。在这种情况下，</a:t>
            </a:r>
            <a:r>
              <a:rPr lang="en-US" altLang="zh-CN" dirty="0" err="1" smtClean="0"/>
              <a:t>myisamchk</a:t>
            </a:r>
            <a:r>
              <a:rPr lang="zh-CN" altLang="en-US" dirty="0" smtClean="0"/>
              <a:t>可以容易地决定每行从 哪里开始到哪里结束，所以它通常可以收回所有记录，除了写了一部分的记录。注意，基于数据行，</a:t>
            </a:r>
            <a:r>
              <a:rPr lang="en-US" altLang="zh-CN" dirty="0" err="1" smtClean="0"/>
              <a:t>MyISAM</a:t>
            </a:r>
            <a:r>
              <a:rPr lang="zh-CN" altLang="en-US" dirty="0" smtClean="0"/>
              <a:t>表索引可以一直被重新构建。</a:t>
            </a:r>
            <a:br>
              <a:rPr lang="zh-CN" altLang="en-US" dirty="0" smtClean="0"/>
            </a:br>
            <a:r>
              <a:rPr lang="zh-CN" altLang="en-US" dirty="0" smtClean="0"/>
              <a:t/>
            </a:r>
            <a:br>
              <a:rPr lang="zh-CN" altLang="en-US" dirty="0" smtClean="0"/>
            </a:br>
            <a:r>
              <a:rPr lang="zh-CN" altLang="en-US" dirty="0" smtClean="0"/>
              <a:t>静态格式表的一般特征：</a:t>
            </a:r>
            <a:br>
              <a:rPr lang="zh-CN" altLang="en-US" dirty="0" smtClean="0"/>
            </a:br>
            <a:r>
              <a:rPr lang="zh-CN" altLang="en-US" dirty="0" smtClean="0"/>
              <a:t/>
            </a:r>
            <a:br>
              <a:rPr lang="zh-CN" altLang="en-US" dirty="0" smtClean="0"/>
            </a:br>
            <a:r>
              <a:rPr lang="en-US" altLang="zh-CN" dirty="0" smtClean="0"/>
              <a:t>·         CHAR</a:t>
            </a:r>
            <a:r>
              <a:rPr lang="zh-CN" altLang="en-US" dirty="0" smtClean="0"/>
              <a:t>列对列宽度是空间填补的。</a:t>
            </a:r>
            <a:br>
              <a:rPr lang="zh-CN" altLang="en-US" dirty="0" smtClean="0"/>
            </a:br>
            <a:r>
              <a:rPr lang="zh-CN" altLang="en-US" dirty="0" smtClean="0"/>
              <a:t/>
            </a:r>
            <a:br>
              <a:rPr lang="zh-CN" altLang="en-US" dirty="0" smtClean="0"/>
            </a:br>
            <a:r>
              <a:rPr lang="en-US" altLang="zh-CN" dirty="0" smtClean="0"/>
              <a:t>·         </a:t>
            </a:r>
            <a:r>
              <a:rPr lang="zh-CN" altLang="en-US" dirty="0" smtClean="0"/>
              <a:t>非常快。</a:t>
            </a:r>
            <a:br>
              <a:rPr lang="zh-CN" altLang="en-US" dirty="0" smtClean="0"/>
            </a:br>
            <a:r>
              <a:rPr lang="zh-CN" altLang="en-US" dirty="0" smtClean="0"/>
              <a:t/>
            </a:r>
            <a:br>
              <a:rPr lang="zh-CN" altLang="en-US" dirty="0" smtClean="0"/>
            </a:br>
            <a:r>
              <a:rPr lang="en-US" altLang="zh-CN" dirty="0" smtClean="0"/>
              <a:t>·         </a:t>
            </a:r>
            <a:r>
              <a:rPr lang="zh-CN" altLang="en-US" dirty="0" smtClean="0"/>
              <a:t>容易缓存。</a:t>
            </a:r>
            <a:br>
              <a:rPr lang="zh-CN" altLang="en-US" dirty="0" smtClean="0"/>
            </a:br>
            <a:r>
              <a:rPr lang="zh-CN" altLang="en-US" dirty="0" smtClean="0"/>
              <a:t/>
            </a:r>
            <a:br>
              <a:rPr lang="zh-CN" altLang="en-US" dirty="0" smtClean="0"/>
            </a:br>
            <a:r>
              <a:rPr lang="en-US" altLang="zh-CN" dirty="0" smtClean="0"/>
              <a:t>·         </a:t>
            </a:r>
            <a:r>
              <a:rPr lang="zh-CN" altLang="en-US" dirty="0" smtClean="0"/>
              <a:t>崩溃后容易重建，因为记录位于固定位置。 </a:t>
            </a:r>
            <a:br>
              <a:rPr lang="zh-CN" altLang="en-US" dirty="0" smtClean="0"/>
            </a:br>
            <a:r>
              <a:rPr lang="zh-CN" altLang="en-US" dirty="0" smtClean="0"/>
              <a:t/>
            </a:r>
            <a:br>
              <a:rPr lang="zh-CN" altLang="en-US" dirty="0" smtClean="0"/>
            </a:br>
            <a:r>
              <a:rPr lang="en-US" altLang="zh-CN" dirty="0" smtClean="0"/>
              <a:t>·         </a:t>
            </a:r>
            <a:r>
              <a:rPr lang="zh-CN" altLang="en-US" dirty="0" smtClean="0"/>
              <a:t>重新组织是不必要的，除非你删除巨量的记录并且希望为操作系统腾出磁盘空间。为此，可使用</a:t>
            </a:r>
            <a:r>
              <a:rPr lang="en-US" altLang="zh-CN" dirty="0" smtClean="0"/>
              <a:t>OPTIMIZE TABLE</a:t>
            </a:r>
            <a:r>
              <a:rPr lang="zh-CN" altLang="en-US" dirty="0" smtClean="0"/>
              <a:t>或者</a:t>
            </a:r>
            <a:r>
              <a:rPr lang="en-US" altLang="zh-CN" dirty="0" err="1" smtClean="0"/>
              <a:t>myisamchk</a:t>
            </a:r>
            <a:r>
              <a:rPr lang="en-US" altLang="zh-CN" dirty="0" smtClean="0"/>
              <a:t> -r</a:t>
            </a:r>
            <a:r>
              <a:rPr lang="zh-CN" altLang="en-US" dirty="0" smtClean="0"/>
              <a:t>。 </a:t>
            </a:r>
            <a:br>
              <a:rPr lang="zh-CN" altLang="en-US" dirty="0" smtClean="0"/>
            </a:br>
            <a:r>
              <a:rPr lang="zh-CN" altLang="en-US" dirty="0" smtClean="0"/>
              <a:t/>
            </a:r>
            <a:br>
              <a:rPr lang="zh-CN" altLang="en-US" dirty="0" smtClean="0"/>
            </a:br>
            <a:r>
              <a:rPr lang="en-US" altLang="zh-CN" dirty="0" smtClean="0"/>
              <a:t>·         </a:t>
            </a:r>
            <a:r>
              <a:rPr lang="zh-CN" altLang="en-US" dirty="0" smtClean="0"/>
              <a:t>通常比动态格式表需要更多的磁盘空间。</a:t>
            </a:r>
            <a:br>
              <a:rPr lang="zh-CN" altLang="en-US" dirty="0" smtClean="0"/>
            </a:br>
            <a:r>
              <a:rPr lang="zh-CN" altLang="en-US" dirty="0" smtClean="0"/>
              <a:t/>
            </a:r>
            <a:br>
              <a:rPr lang="zh-CN" altLang="en-US" dirty="0" smtClean="0"/>
            </a:br>
            <a:r>
              <a:rPr lang="en-US" altLang="zh-CN" dirty="0" smtClean="0"/>
              <a:t>15.1.3.2. </a:t>
            </a:r>
            <a:r>
              <a:rPr lang="zh-CN" altLang="en-US" dirty="0" smtClean="0"/>
              <a:t>动态表特征</a:t>
            </a:r>
            <a:br>
              <a:rPr lang="zh-CN" altLang="en-US" dirty="0" smtClean="0"/>
            </a:br>
            <a:r>
              <a:rPr lang="zh-CN" altLang="en-US" dirty="0" smtClean="0"/>
              <a:t>如果一个</a:t>
            </a:r>
            <a:r>
              <a:rPr lang="en-US" altLang="zh-CN" dirty="0" err="1" smtClean="0"/>
              <a:t>MyISAM</a:t>
            </a:r>
            <a:r>
              <a:rPr lang="zh-CN" altLang="en-US" dirty="0" smtClean="0"/>
              <a:t>表包含任何可变长度列（</a:t>
            </a:r>
            <a:r>
              <a:rPr lang="en-US" altLang="zh-CN" dirty="0" smtClean="0"/>
              <a:t>VARCHAR, BLOB</a:t>
            </a:r>
            <a:r>
              <a:rPr lang="zh-CN" altLang="en-US" dirty="0" smtClean="0"/>
              <a:t>或</a:t>
            </a:r>
            <a:r>
              <a:rPr lang="en-US" altLang="zh-CN" dirty="0" err="1" smtClean="0"/>
              <a:t>TEXTDynamic</a:t>
            </a:r>
            <a:r>
              <a:rPr lang="zh-CN" altLang="en-US" dirty="0" smtClean="0"/>
              <a:t>），或者如果一个表被用</a:t>
            </a:r>
            <a:r>
              <a:rPr lang="en-US" altLang="zh-CN" dirty="0" smtClean="0"/>
              <a:t>ROW_FORMAT=DYNAMIC</a:t>
            </a:r>
            <a:r>
              <a:rPr lang="zh-CN" altLang="en-US" dirty="0" smtClean="0"/>
              <a:t>选项来创建，动态存储格式被使用。</a:t>
            </a:r>
            <a:br>
              <a:rPr lang="zh-CN" altLang="en-US" dirty="0" smtClean="0"/>
            </a:br>
            <a:r>
              <a:rPr lang="zh-CN" altLang="en-US" dirty="0" smtClean="0"/>
              <a:t/>
            </a:r>
            <a:br>
              <a:rPr lang="zh-CN" altLang="en-US" dirty="0" smtClean="0"/>
            </a:br>
            <a:r>
              <a:rPr lang="zh-CN" altLang="en-US" dirty="0" smtClean="0"/>
              <a:t>这个格式更为复杂一点，因为每行有一个表明行有多长的头。当一个记录因为更新的结果被变得更长，该记录也可以在超过一个位置处结束。</a:t>
            </a:r>
            <a:br>
              <a:rPr lang="zh-CN" altLang="en-US" dirty="0" smtClean="0"/>
            </a:br>
            <a:r>
              <a:rPr lang="zh-CN" altLang="en-US" dirty="0" smtClean="0"/>
              <a:t/>
            </a:r>
            <a:br>
              <a:rPr lang="zh-CN" altLang="en-US" dirty="0" smtClean="0"/>
            </a:br>
            <a:r>
              <a:rPr lang="zh-CN" altLang="en-US" dirty="0" smtClean="0"/>
              <a:t>你可以使用</a:t>
            </a:r>
            <a:r>
              <a:rPr lang="en-US" altLang="zh-CN" dirty="0" smtClean="0"/>
              <a:t>OPTIMIZE TABLE</a:t>
            </a:r>
            <a:r>
              <a:rPr lang="zh-CN" altLang="en-US" dirty="0" smtClean="0"/>
              <a:t>或</a:t>
            </a:r>
            <a:r>
              <a:rPr lang="en-US" altLang="zh-CN" dirty="0" err="1" smtClean="0"/>
              <a:t>myisamchk</a:t>
            </a:r>
            <a:r>
              <a:rPr lang="zh-CN" altLang="en-US" dirty="0" smtClean="0"/>
              <a:t>来对一个表整理碎片。如果在一个表中有你频繁访问或改变的固定长度列，表中也有一些可变长度列，仅为避免碎片而把这些可变长度列移到其它表可能是一个好主意。</a:t>
            </a:r>
            <a:br>
              <a:rPr lang="zh-CN" altLang="en-US" dirty="0" smtClean="0"/>
            </a:br>
            <a:r>
              <a:rPr lang="zh-CN" altLang="en-US" dirty="0" smtClean="0"/>
              <a:t/>
            </a:r>
            <a:br>
              <a:rPr lang="zh-CN" altLang="en-US" dirty="0" smtClean="0"/>
            </a:br>
            <a:r>
              <a:rPr lang="zh-CN" altLang="en-US" dirty="0" smtClean="0"/>
              <a:t>动态格式表的一般特征：</a:t>
            </a:r>
            <a:br>
              <a:rPr lang="zh-CN" altLang="en-US" dirty="0" smtClean="0"/>
            </a:br>
            <a:r>
              <a:rPr lang="zh-CN" altLang="en-US" dirty="0" smtClean="0"/>
              <a:t/>
            </a:r>
            <a:br>
              <a:rPr lang="zh-CN" altLang="en-US" dirty="0" smtClean="0"/>
            </a:br>
            <a:r>
              <a:rPr lang="en-US" altLang="zh-CN" dirty="0" smtClean="0"/>
              <a:t>·         </a:t>
            </a:r>
            <a:r>
              <a:rPr lang="zh-CN" altLang="en-US" dirty="0" smtClean="0"/>
              <a:t>除了长度少于</a:t>
            </a:r>
            <a:r>
              <a:rPr lang="en-US" altLang="zh-CN" dirty="0" smtClean="0"/>
              <a:t>4</a:t>
            </a:r>
            <a:r>
              <a:rPr lang="zh-CN" altLang="en-US" dirty="0" smtClean="0"/>
              <a:t>的列外，所有的字符串列是动态的。 </a:t>
            </a:r>
            <a:br>
              <a:rPr lang="zh-CN" altLang="en-US" dirty="0" smtClean="0"/>
            </a:br>
            <a:r>
              <a:rPr lang="zh-CN" altLang="en-US" dirty="0" smtClean="0"/>
              <a:t/>
            </a:r>
            <a:br>
              <a:rPr lang="zh-CN" altLang="en-US" dirty="0" smtClean="0"/>
            </a:br>
            <a:r>
              <a:rPr lang="en-US" altLang="zh-CN" dirty="0" smtClean="0"/>
              <a:t>·         </a:t>
            </a:r>
            <a:r>
              <a:rPr lang="zh-CN" altLang="en-US" dirty="0" smtClean="0"/>
              <a:t>在每个记录前面是一个位图，该位图表明哪一列包含空字符串（对于字符串列）或者</a:t>
            </a:r>
            <a:r>
              <a:rPr lang="en-US" altLang="zh-CN" dirty="0" smtClean="0"/>
              <a:t>0</a:t>
            </a:r>
            <a:r>
              <a:rPr lang="zh-CN" altLang="en-US" dirty="0" smtClean="0"/>
              <a:t>（对于数字列）。注意，这并不包括包含</a:t>
            </a:r>
            <a:r>
              <a:rPr lang="en-US" altLang="zh-CN" dirty="0" smtClean="0"/>
              <a:t>NULL</a:t>
            </a:r>
            <a:r>
              <a:rPr lang="zh-CN" altLang="en-US" dirty="0" smtClean="0"/>
              <a:t>值的 列。如果一个字符列在拖曳空间移除后长度为零，或者一个数字列为零值，这都在位图中标注了且列不被保存到磁盘。 非空字符串被存为一个长度字节加字符串的 内容。</a:t>
            </a:r>
            <a:br>
              <a:rPr lang="zh-CN" altLang="en-US" dirty="0" smtClean="0"/>
            </a:br>
            <a:r>
              <a:rPr lang="zh-CN" altLang="en-US" dirty="0" smtClean="0"/>
              <a:t/>
            </a:r>
            <a:br>
              <a:rPr lang="zh-CN" altLang="en-US" dirty="0" smtClean="0"/>
            </a:br>
            <a:r>
              <a:rPr lang="en-US" altLang="zh-CN" dirty="0" smtClean="0"/>
              <a:t>·         </a:t>
            </a:r>
            <a:r>
              <a:rPr lang="zh-CN" altLang="en-US" dirty="0" smtClean="0"/>
              <a:t>通常比固定长度表需要更少的磁盘空间。</a:t>
            </a:r>
            <a:br>
              <a:rPr lang="zh-CN" altLang="en-US" dirty="0" smtClean="0"/>
            </a:br>
            <a:r>
              <a:rPr lang="zh-CN" altLang="en-US" dirty="0" smtClean="0"/>
              <a:t/>
            </a:r>
            <a:br>
              <a:rPr lang="zh-CN" altLang="en-US" dirty="0" smtClean="0"/>
            </a:br>
            <a:r>
              <a:rPr lang="en-US" altLang="zh-CN" dirty="0" smtClean="0"/>
              <a:t>·         </a:t>
            </a:r>
            <a:r>
              <a:rPr lang="zh-CN" altLang="en-US" dirty="0" smtClean="0"/>
              <a:t>每个记录仅使用必需大小的空间。尽管如此，如果一个记录变大，它就按需要被分开成多片，造成记录碎片的后果。比如，你用扩展行长度的 信息更新一行，该行就变得有碎片。在这种情况下，你可以时不时运行</a:t>
            </a:r>
            <a:r>
              <a:rPr lang="en-US" altLang="zh-CN" dirty="0" smtClean="0"/>
              <a:t>OPTIMIZE TABLE</a:t>
            </a:r>
            <a:r>
              <a:rPr lang="zh-CN" altLang="en-US" dirty="0" smtClean="0"/>
              <a:t>或</a:t>
            </a:r>
            <a:r>
              <a:rPr lang="en-US" altLang="zh-CN" dirty="0" err="1" smtClean="0"/>
              <a:t>myisamchk</a:t>
            </a:r>
            <a:r>
              <a:rPr lang="en-US" altLang="zh-CN" dirty="0" smtClean="0"/>
              <a:t> -r</a:t>
            </a:r>
            <a:r>
              <a:rPr lang="zh-CN" altLang="en-US" dirty="0" smtClean="0"/>
              <a:t>来改善性能。可使用 </a:t>
            </a:r>
            <a:r>
              <a:rPr lang="en-US" altLang="zh-CN" dirty="0" err="1" smtClean="0"/>
              <a:t>myisamchk</a:t>
            </a:r>
            <a:r>
              <a:rPr lang="en-US" altLang="zh-CN" dirty="0" smtClean="0"/>
              <a:t> -</a:t>
            </a:r>
            <a:r>
              <a:rPr lang="en-US" altLang="zh-CN" dirty="0" err="1" smtClean="0"/>
              <a:t>ei</a:t>
            </a:r>
            <a:r>
              <a:rPr lang="zh-CN" altLang="en-US" dirty="0" smtClean="0"/>
              <a:t>来获取表的统计数据。</a:t>
            </a:r>
            <a:br>
              <a:rPr lang="zh-CN" altLang="en-US" dirty="0" smtClean="0"/>
            </a:br>
            <a:r>
              <a:rPr lang="zh-CN" altLang="en-US" dirty="0" smtClean="0"/>
              <a:t/>
            </a:r>
            <a:br>
              <a:rPr lang="zh-CN" altLang="en-US" dirty="0" smtClean="0"/>
            </a:br>
            <a:r>
              <a:rPr lang="en-US" altLang="zh-CN" dirty="0" smtClean="0"/>
              <a:t>·         </a:t>
            </a:r>
            <a:r>
              <a:rPr lang="zh-CN" altLang="en-US" dirty="0" smtClean="0"/>
              <a:t>动态格式表在崩溃后要比静态格式表更难重建，因为一个记录可能被分为多个碎片且链接（碎片）可能被丢失。 </a:t>
            </a:r>
            <a:br>
              <a:rPr lang="zh-CN" altLang="en-US" dirty="0" smtClean="0"/>
            </a:br>
            <a:r>
              <a:rPr lang="zh-CN" altLang="en-US" dirty="0" smtClean="0"/>
              <a:t/>
            </a:r>
            <a:br>
              <a:rPr lang="zh-CN" altLang="en-US" dirty="0" smtClean="0"/>
            </a:br>
            <a:r>
              <a:rPr lang="en-US" altLang="zh-CN" dirty="0" smtClean="0"/>
              <a:t>·         </a:t>
            </a:r>
            <a:r>
              <a:rPr lang="zh-CN" altLang="en-US" dirty="0" smtClean="0"/>
              <a:t>动态尺寸记录期望的行长度用下列表达式来计算： </a:t>
            </a:r>
            <a:br>
              <a:rPr lang="zh-CN" altLang="en-US" dirty="0" smtClean="0"/>
            </a:br>
            <a:r>
              <a:rPr lang="zh-CN" altLang="en-US" dirty="0" smtClean="0"/>
              <a:t/>
            </a:r>
            <a:br>
              <a:rPr lang="zh-CN" altLang="en-US" dirty="0" smtClean="0"/>
            </a:br>
            <a:r>
              <a:rPr lang="en-US" altLang="zh-CN" dirty="0" smtClean="0"/>
              <a:t>·                3</a:t>
            </a:r>
            <a:br>
              <a:rPr lang="en-US" altLang="zh-CN" dirty="0" smtClean="0"/>
            </a:br>
            <a:r>
              <a:rPr lang="en-US" altLang="zh-CN" dirty="0" smtClean="0"/>
              <a:t>·                + (number of columns + 7) / 8</a:t>
            </a:r>
            <a:br>
              <a:rPr lang="en-US" altLang="zh-CN" dirty="0" smtClean="0"/>
            </a:br>
            <a:r>
              <a:rPr lang="en-US" altLang="zh-CN" dirty="0" smtClean="0"/>
              <a:t>·                + (number of char columns)</a:t>
            </a:r>
            <a:br>
              <a:rPr lang="en-US" altLang="zh-CN" dirty="0" smtClean="0"/>
            </a:br>
            <a:r>
              <a:rPr lang="en-US" altLang="zh-CN" dirty="0" smtClean="0"/>
              <a:t>·                + (packed size of numeric columns)</a:t>
            </a:r>
            <a:br>
              <a:rPr lang="en-US" altLang="zh-CN" dirty="0" smtClean="0"/>
            </a:br>
            <a:r>
              <a:rPr lang="en-US" altLang="zh-CN" dirty="0" smtClean="0"/>
              <a:t>·                + (length of strings)</a:t>
            </a:r>
            <a:br>
              <a:rPr lang="en-US" altLang="zh-CN" dirty="0" smtClean="0"/>
            </a:br>
            <a:r>
              <a:rPr lang="en-US" altLang="zh-CN" dirty="0" smtClean="0"/>
              <a:t>·                + (number of NULL columns + 7) / 8</a:t>
            </a:r>
            <a:br>
              <a:rPr lang="en-US" altLang="zh-CN" dirty="0" smtClean="0"/>
            </a:br>
            <a:r>
              <a:rPr lang="zh-CN" altLang="en-US" dirty="0" smtClean="0"/>
              <a:t>对每个链接需要额外的</a:t>
            </a:r>
            <a:r>
              <a:rPr lang="en-US" altLang="zh-CN" dirty="0" smtClean="0"/>
              <a:t>6</a:t>
            </a:r>
            <a:r>
              <a:rPr lang="zh-CN" altLang="en-US" dirty="0" smtClean="0"/>
              <a:t>字节。在一个更新导致一个记录的扩大之时，一个动态记录被链接了。每个新链接至少是</a:t>
            </a:r>
            <a:r>
              <a:rPr lang="en-US" altLang="zh-CN" dirty="0" smtClean="0"/>
              <a:t>20</a:t>
            </a:r>
            <a:r>
              <a:rPr lang="zh-CN" altLang="en-US" dirty="0" smtClean="0"/>
              <a:t>字节，所以下一个扩大可能在同样的链接里进 行。如果不是，则另一个链接将被建立。你可以使用</a:t>
            </a:r>
            <a:r>
              <a:rPr lang="en-US" altLang="zh-CN" dirty="0" err="1" smtClean="0"/>
              <a:t>myisamchk</a:t>
            </a:r>
            <a:r>
              <a:rPr lang="en-US" altLang="zh-CN" dirty="0" smtClean="0"/>
              <a:t> -</a:t>
            </a:r>
            <a:r>
              <a:rPr lang="en-US" altLang="zh-CN" dirty="0" err="1" smtClean="0"/>
              <a:t>ed</a:t>
            </a:r>
            <a:r>
              <a:rPr lang="zh-CN" altLang="en-US" dirty="0" smtClean="0"/>
              <a:t>来找出链接的数目。所有的链接可以用</a:t>
            </a:r>
            <a:r>
              <a:rPr lang="en-US" altLang="zh-CN" dirty="0" err="1" smtClean="0"/>
              <a:t>myisamchk</a:t>
            </a:r>
            <a:r>
              <a:rPr lang="en-US" altLang="zh-CN" dirty="0" smtClean="0"/>
              <a:t> -r</a:t>
            </a:r>
            <a:r>
              <a:rPr lang="zh-CN" altLang="en-US" dirty="0" smtClean="0"/>
              <a:t>来移除。 </a:t>
            </a:r>
            <a:br>
              <a:rPr lang="zh-CN" altLang="en-US" dirty="0" smtClean="0"/>
            </a:br>
            <a:r>
              <a:rPr lang="zh-CN" altLang="en-US" dirty="0" smtClean="0"/>
              <a:t/>
            </a:r>
            <a:br>
              <a:rPr lang="zh-CN" altLang="en-US" dirty="0" smtClean="0"/>
            </a:br>
            <a:r>
              <a:rPr lang="en-US" altLang="zh-CN" dirty="0" smtClean="0"/>
              <a:t>15.1.3.3. </a:t>
            </a:r>
            <a:r>
              <a:rPr lang="zh-CN" altLang="en-US" dirty="0" smtClean="0"/>
              <a:t>已压缩表特征</a:t>
            </a:r>
            <a:br>
              <a:rPr lang="zh-CN" altLang="en-US" dirty="0" smtClean="0"/>
            </a:br>
            <a:r>
              <a:rPr lang="zh-CN" altLang="en-US" dirty="0" smtClean="0"/>
              <a:t>已压缩存储格式是由</a:t>
            </a:r>
            <a:r>
              <a:rPr lang="en-US" altLang="zh-CN" dirty="0" err="1" smtClean="0"/>
              <a:t>myisampack</a:t>
            </a:r>
            <a:r>
              <a:rPr lang="zh-CN" altLang="en-US" dirty="0" smtClean="0"/>
              <a:t>工具创建的只读格式。 </a:t>
            </a:r>
            <a:endParaRPr lang="en-US" altLang="zh-CN" dirty="0" smtClean="0"/>
          </a:p>
          <a:p>
            <a:endParaRPr lang="en-US" altLang="zh-CN" u="sng" dirty="0" smtClean="0"/>
          </a:p>
          <a:p>
            <a:endParaRPr lang="en-US" altLang="zh-CN" u="sng" dirty="0" smtClean="0"/>
          </a:p>
          <a:p>
            <a:endParaRPr lang="en-US" altLang="zh-CN" u="sng" dirty="0" smtClean="0"/>
          </a:p>
          <a:p>
            <a:endParaRPr lang="en-US" altLang="zh-CN" u="sng" dirty="0" smtClean="0"/>
          </a:p>
          <a:p>
            <a:endParaRPr lang="en-US" altLang="zh-CN" u="sng" dirty="0" smtClean="0"/>
          </a:p>
          <a:p>
            <a:endParaRPr lang="en-US" altLang="zh-CN" u="sng" dirty="0" smtClean="0"/>
          </a:p>
          <a:p>
            <a:r>
              <a:rPr lang="en-US" altLang="zh-CN" u="sng"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InnoDB</a:t>
            </a:r>
            <a:r>
              <a:rPr lang="en-US" altLang="zh-CN" dirty="0" smtClean="0"/>
              <a:t> </a:t>
            </a:r>
            <a:r>
              <a:rPr lang="zh-CN" altLang="en-US" dirty="0" smtClean="0"/>
              <a:t>存储引擎和数据列</a:t>
            </a:r>
            <a:br>
              <a:rPr lang="zh-CN" altLang="en-US" dirty="0" smtClean="0"/>
            </a:br>
            <a:r>
              <a:rPr lang="zh-CN" altLang="en-US" dirty="0" smtClean="0"/>
              <a:t/>
            </a:r>
            <a:br>
              <a:rPr lang="zh-CN" altLang="en-US" dirty="0" smtClean="0"/>
            </a:br>
            <a:r>
              <a:rPr lang="zh-CN" altLang="en-US" dirty="0" smtClean="0"/>
              <a:t>建议使用</a:t>
            </a:r>
            <a:r>
              <a:rPr lang="en-US" altLang="zh-CN" dirty="0" err="1" smtClean="0"/>
              <a:t>varchar</a:t>
            </a:r>
            <a:r>
              <a:rPr lang="zh-CN" altLang="en-US" dirty="0" smtClean="0"/>
              <a:t>类型</a:t>
            </a:r>
            <a:br>
              <a:rPr lang="zh-CN" altLang="en-US" dirty="0" smtClean="0"/>
            </a:br>
            <a:r>
              <a:rPr lang="zh-CN" altLang="en-US" dirty="0" smtClean="0"/>
              <a:t/>
            </a:r>
            <a:br>
              <a:rPr lang="zh-CN" altLang="en-US" dirty="0" smtClean="0"/>
            </a:br>
            <a:r>
              <a:rPr lang="zh-CN" altLang="en-US" dirty="0" smtClean="0"/>
              <a:t>对于</a:t>
            </a:r>
            <a:r>
              <a:rPr lang="en-US" altLang="zh-CN" dirty="0" err="1" smtClean="0"/>
              <a:t>InnoDB</a:t>
            </a:r>
            <a:r>
              <a:rPr lang="zh-CN" altLang="en-US" dirty="0" smtClean="0"/>
              <a:t>数据表，内部的行存储格式没有区分固定长度和可变长度列（所有数据行都使用指向数据列的头</a:t>
            </a:r>
            <a:br>
              <a:rPr lang="zh-CN" altLang="en-US" dirty="0" smtClean="0"/>
            </a:br>
            <a:r>
              <a:rPr lang="zh-CN" altLang="en-US" dirty="0" smtClean="0"/>
              <a:t/>
            </a:r>
            <a:br>
              <a:rPr lang="zh-CN" altLang="en-US" dirty="0" smtClean="0"/>
            </a:br>
            <a:r>
              <a:rPr lang="zh-CN" altLang="en-US" dirty="0" smtClean="0"/>
              <a:t>指针），因此本质上，使用固定长度的</a:t>
            </a:r>
            <a:r>
              <a:rPr lang="en-US" altLang="zh-CN" dirty="0" smtClean="0"/>
              <a:t>CHAR</a:t>
            </a:r>
            <a:r>
              <a:rPr lang="zh-CN" altLang="en-US" dirty="0" smtClean="0"/>
              <a:t>列 不一定比使用</a:t>
            </a:r>
            <a:r>
              <a:rPr lang="en-US" altLang="zh-CN" dirty="0" smtClean="0"/>
              <a:t>VARCHAR</a:t>
            </a:r>
            <a:r>
              <a:rPr lang="zh-CN" altLang="en-US" dirty="0" smtClean="0"/>
              <a:t>可变长度列简单。因而主要的性能因素是数</a:t>
            </a:r>
            <a:br>
              <a:rPr lang="zh-CN" altLang="en-US" dirty="0" smtClean="0"/>
            </a:br>
            <a:r>
              <a:rPr lang="zh-CN" altLang="en-US" dirty="0" smtClean="0"/>
              <a:t/>
            </a:r>
            <a:br>
              <a:rPr lang="zh-CN" altLang="en-US" dirty="0" smtClean="0"/>
            </a:br>
            <a:r>
              <a:rPr lang="zh-CN" altLang="en-US" dirty="0" smtClean="0"/>
              <a:t>据行使用的存储量。由于</a:t>
            </a:r>
            <a:r>
              <a:rPr lang="en-US" altLang="zh-CN" dirty="0" smtClean="0"/>
              <a:t>CHAR</a:t>
            </a:r>
            <a:r>
              <a:rPr lang="zh-CN" altLang="en-US" dirty="0" smtClean="0"/>
              <a:t>平均占用的空间多于</a:t>
            </a:r>
            <a:r>
              <a:rPr lang="en-US" altLang="zh-CN" dirty="0" smtClean="0"/>
              <a:t>VARCHAR,</a:t>
            </a:r>
            <a:r>
              <a:rPr lang="zh-CN" altLang="en-US" dirty="0" smtClean="0"/>
              <a:t>因 使用</a:t>
            </a:r>
            <a:r>
              <a:rPr lang="en-US" altLang="zh-CN" dirty="0" smtClean="0"/>
              <a:t>VARCHAR</a:t>
            </a:r>
            <a:r>
              <a:rPr lang="zh-CN" altLang="en-US" dirty="0" smtClean="0"/>
              <a:t>来最小化需要处理的数据行</a:t>
            </a:r>
            <a:br>
              <a:rPr lang="zh-CN" altLang="en-US" dirty="0" smtClean="0"/>
            </a:br>
            <a:r>
              <a:rPr lang="zh-CN" altLang="en-US" dirty="0" smtClean="0"/>
              <a:t/>
            </a:r>
            <a:br>
              <a:rPr lang="zh-CN" altLang="en-US" dirty="0" smtClean="0"/>
            </a:br>
            <a:r>
              <a:rPr lang="zh-CN" altLang="en-US" dirty="0" smtClean="0"/>
              <a:t>的存储总量和磁盘</a:t>
            </a:r>
            <a:r>
              <a:rPr lang="en-US" altLang="zh-CN" dirty="0" smtClean="0"/>
              <a:t>I/O</a:t>
            </a:r>
            <a:r>
              <a:rPr lang="zh-CN" altLang="en-US" dirty="0" smtClean="0"/>
              <a:t>是比较好的。 这个写过程序就很容易搞清楚</a:t>
            </a:r>
            <a:r>
              <a:rPr lang="en-US" altLang="zh-CN" dirty="0" smtClean="0"/>
              <a:t>,</a:t>
            </a:r>
            <a:r>
              <a:rPr lang="zh-CN" altLang="en-US" dirty="0" smtClean="0"/>
              <a:t>其实就是指针数组和数组指针的区别</a:t>
            </a:r>
            <a:br>
              <a:rPr lang="zh-CN" altLang="en-US" dirty="0" smtClean="0"/>
            </a:br>
            <a:r>
              <a:rPr lang="zh-CN" altLang="en-US" dirty="0" smtClean="0"/>
              <a:t/>
            </a:r>
            <a:br>
              <a:rPr lang="zh-CN" altLang="en-US" dirty="0" smtClean="0"/>
            </a:br>
            <a:r>
              <a:rPr lang="zh-CN" altLang="en-US" dirty="0" smtClean="0"/>
              <a:t>如使用</a:t>
            </a:r>
            <a:r>
              <a:rPr lang="en-US" altLang="zh-CN" dirty="0" smtClean="0"/>
              <a:t>char</a:t>
            </a:r>
            <a:r>
              <a:rPr lang="zh-CN" altLang="en-US" dirty="0" smtClean="0"/>
              <a:t>的行是这样固定排列的</a:t>
            </a:r>
            <a:r>
              <a:rPr lang="en-US" altLang="zh-CN" dirty="0" smtClean="0"/>
              <a:t>:</a:t>
            </a:r>
            <a:br>
              <a:rPr lang="en-US" altLang="zh-CN" dirty="0" smtClean="0"/>
            </a:br>
            <a:r>
              <a:rPr lang="en-US" altLang="zh-CN" dirty="0" smtClean="0"/>
              <a:t>-------------------------------</a:t>
            </a:r>
            <a:br>
              <a:rPr lang="en-US" altLang="zh-CN" dirty="0" smtClean="0"/>
            </a:br>
            <a:r>
              <a:rPr lang="en-US" altLang="zh-CN" dirty="0" err="1" smtClean="0"/>
              <a:t>int</a:t>
            </a:r>
            <a:r>
              <a:rPr lang="en-US" altLang="zh-CN" dirty="0" smtClean="0"/>
              <a:t>(4)  | char(4) | tint(1)</a:t>
            </a:r>
            <a:br>
              <a:rPr lang="en-US" altLang="zh-CN" dirty="0" smtClean="0"/>
            </a:br>
            <a:r>
              <a:rPr lang="en-US" altLang="zh-CN" dirty="0" smtClean="0"/>
              <a:t>101    | "c1"      | 22</a:t>
            </a:r>
            <a:br>
              <a:rPr lang="en-US" altLang="zh-CN" dirty="0" smtClean="0"/>
            </a:br>
            <a:r>
              <a:rPr lang="en-US" altLang="zh-CN" dirty="0" smtClean="0"/>
              <a:t>--------------------------------</a:t>
            </a:r>
            <a:br>
              <a:rPr lang="en-US" altLang="zh-CN" dirty="0" smtClean="0"/>
            </a:br>
            <a:r>
              <a:rPr lang="zh-CN" altLang="en-US" dirty="0" smtClean="0"/>
              <a:t>因为行的总长度就是</a:t>
            </a:r>
            <a:r>
              <a:rPr lang="en-US" altLang="zh-CN" dirty="0" smtClean="0"/>
              <a:t>9,</a:t>
            </a:r>
            <a:r>
              <a:rPr lang="zh-CN" altLang="en-US" dirty="0" smtClean="0"/>
              <a:t>所以值</a:t>
            </a:r>
            <a:r>
              <a:rPr lang="en-US" altLang="zh-CN" dirty="0" smtClean="0"/>
              <a:t>22</a:t>
            </a:r>
            <a:r>
              <a:rPr lang="zh-CN" altLang="en-US" dirty="0" smtClean="0"/>
              <a:t>这个列必然在第</a:t>
            </a:r>
            <a:r>
              <a:rPr lang="en-US" altLang="zh-CN" dirty="0" smtClean="0"/>
              <a:t>8</a:t>
            </a:r>
            <a:r>
              <a:rPr lang="zh-CN" altLang="en-US" dirty="0" smtClean="0"/>
              <a:t>个位置上开始取</a:t>
            </a:r>
            <a:r>
              <a:rPr lang="en-US" altLang="zh-CN" dirty="0" smtClean="0"/>
              <a:t>,</a:t>
            </a:r>
            <a:r>
              <a:rPr lang="zh-CN" altLang="en-US" dirty="0" smtClean="0"/>
              <a:t>通过顺序计算每个列长度获得</a:t>
            </a:r>
            <a:br>
              <a:rPr lang="zh-CN" altLang="en-US" dirty="0" smtClean="0"/>
            </a:br>
            <a:r>
              <a:rPr lang="zh-CN" altLang="en-US" dirty="0" smtClean="0"/>
              <a:t/>
            </a:r>
            <a:br>
              <a:rPr lang="zh-CN" altLang="en-US" dirty="0" smtClean="0"/>
            </a:br>
            <a:r>
              <a:rPr lang="zh-CN" altLang="en-US" dirty="0" smtClean="0"/>
              <a:t>而使用</a:t>
            </a:r>
            <a:r>
              <a:rPr lang="en-US" altLang="zh-CN" dirty="0" err="1" smtClean="0"/>
              <a:t>varchar</a:t>
            </a:r>
            <a:r>
              <a:rPr lang="zh-CN" altLang="en-US" dirty="0" smtClean="0"/>
              <a:t>的行是这样紧凑排列的</a:t>
            </a:r>
            <a:r>
              <a:rPr lang="en-US" altLang="zh-CN" dirty="0" smtClean="0"/>
              <a:t>:</a:t>
            </a:r>
            <a:br>
              <a:rPr lang="en-US" altLang="zh-CN" dirty="0" smtClean="0"/>
            </a:br>
            <a:r>
              <a:rPr lang="en-US" altLang="zh-CN" dirty="0" smtClean="0"/>
              <a:t>-------------------------------</a:t>
            </a:r>
            <a:br>
              <a:rPr lang="en-US" altLang="zh-CN" dirty="0" smtClean="0"/>
            </a:br>
            <a:r>
              <a:rPr lang="en-US" altLang="zh-CN" dirty="0" err="1" smtClean="0"/>
              <a:t>int</a:t>
            </a:r>
            <a:r>
              <a:rPr lang="en-US" altLang="zh-CN" dirty="0" smtClean="0"/>
              <a:t>(4)  | </a:t>
            </a:r>
            <a:r>
              <a:rPr lang="en-US" altLang="zh-CN" dirty="0" err="1" smtClean="0"/>
              <a:t>vchar</a:t>
            </a:r>
            <a:r>
              <a:rPr lang="en-US" altLang="zh-CN" dirty="0" smtClean="0"/>
              <a:t>(4) | tint(1)</a:t>
            </a:r>
            <a:br>
              <a:rPr lang="en-US" altLang="zh-CN" dirty="0" smtClean="0"/>
            </a:br>
            <a:r>
              <a:rPr lang="en-US" altLang="zh-CN" dirty="0" smtClean="0"/>
              <a:t>101|"c1"|22</a:t>
            </a:r>
            <a:br>
              <a:rPr lang="en-US" altLang="zh-CN" dirty="0" smtClean="0"/>
            </a:br>
            <a:r>
              <a:rPr lang="en-US" altLang="zh-CN" dirty="0" smtClean="0"/>
              <a:t>--------------------------------</a:t>
            </a:r>
            <a:br>
              <a:rPr lang="en-US" altLang="zh-CN" dirty="0" smtClean="0"/>
            </a:br>
            <a:r>
              <a:rPr lang="zh-CN" altLang="en-US" dirty="0" smtClean="0"/>
              <a:t>这里行的总长度其实是</a:t>
            </a:r>
            <a:r>
              <a:rPr lang="en-US" altLang="zh-CN" dirty="0" smtClean="0"/>
              <a:t>8("c1"</a:t>
            </a:r>
            <a:r>
              <a:rPr lang="zh-CN" altLang="en-US" dirty="0" smtClean="0"/>
              <a:t>占</a:t>
            </a:r>
            <a:r>
              <a:rPr lang="en-US" altLang="zh-CN" dirty="0" smtClean="0"/>
              <a:t>3</a:t>
            </a:r>
            <a:r>
              <a:rPr lang="zh-CN" altLang="en-US" dirty="0" smtClean="0"/>
              <a:t>个字节</a:t>
            </a:r>
            <a:r>
              <a:rPr lang="en-US" altLang="zh-CN" dirty="0" smtClean="0"/>
              <a:t>),</a:t>
            </a:r>
            <a:r>
              <a:rPr lang="zh-CN" altLang="en-US" dirty="0" smtClean="0"/>
              <a:t>而不是使用</a:t>
            </a:r>
            <a:r>
              <a:rPr lang="en-US" altLang="zh-CN" dirty="0" smtClean="0"/>
              <a:t>char</a:t>
            </a:r>
            <a:r>
              <a:rPr lang="zh-CN" altLang="en-US" dirty="0" smtClean="0"/>
              <a:t>时的</a:t>
            </a:r>
            <a:r>
              <a:rPr lang="en-US" altLang="zh-CN" dirty="0" smtClean="0"/>
              <a:t>9(</a:t>
            </a:r>
            <a:r>
              <a:rPr lang="zh-CN" altLang="en-US" dirty="0" smtClean="0"/>
              <a:t>所谓节省存储量</a:t>
            </a:r>
            <a:r>
              <a:rPr lang="en-US" altLang="zh-CN" dirty="0" smtClean="0"/>
              <a:t>),</a:t>
            </a:r>
            <a:r>
              <a:rPr lang="zh-CN" altLang="en-US" dirty="0" smtClean="0"/>
              <a:t>你无法再简单通过字段长度判断从哪里开始取</a:t>
            </a:r>
            <a:r>
              <a:rPr lang="en-US" altLang="zh-CN" dirty="0" smtClean="0"/>
              <a:t>22</a:t>
            </a:r>
            <a:r>
              <a:rPr lang="zh-CN" altLang="en-US" dirty="0" smtClean="0"/>
              <a:t>这个数</a:t>
            </a:r>
            <a:r>
              <a:rPr lang="en-US" altLang="zh-CN" dirty="0" smtClean="0"/>
              <a:t>,</a:t>
            </a:r>
            <a:r>
              <a:rPr lang="zh-CN" altLang="en-US" dirty="0" smtClean="0"/>
              <a:t>所 以更新行时必须有个地方</a:t>
            </a:r>
            <a:r>
              <a:rPr lang="en-US" altLang="zh-CN" dirty="0" smtClean="0"/>
              <a:t>(</a:t>
            </a:r>
            <a:r>
              <a:rPr lang="zh-CN" altLang="en-US" dirty="0" smtClean="0"/>
              <a:t>行头</a:t>
            </a:r>
            <a:r>
              <a:rPr lang="en-US" altLang="zh-CN" dirty="0" smtClean="0"/>
              <a:t>)</a:t>
            </a:r>
            <a:r>
              <a:rPr lang="zh-CN" altLang="en-US" dirty="0" smtClean="0"/>
              <a:t>专门记录</a:t>
            </a:r>
            <a:r>
              <a:rPr lang="en-US" altLang="zh-CN" dirty="0" smtClean="0"/>
              <a:t>22</a:t>
            </a:r>
            <a:r>
              <a:rPr lang="zh-CN" altLang="en-US" dirty="0" smtClean="0"/>
              <a:t>所在的位置</a:t>
            </a:r>
            <a:r>
              <a:rPr lang="en-US" altLang="zh-CN" dirty="0" smtClean="0"/>
              <a:t>,</a:t>
            </a:r>
            <a:r>
              <a:rPr lang="zh-CN" altLang="en-US" dirty="0" smtClean="0"/>
              <a:t>所以</a:t>
            </a:r>
            <a:r>
              <a:rPr lang="en-US" altLang="zh-CN" dirty="0" smtClean="0"/>
              <a:t>22</a:t>
            </a:r>
            <a:r>
              <a:rPr lang="zh-CN" altLang="en-US" dirty="0" smtClean="0"/>
              <a:t>的真实位置在</a:t>
            </a:r>
            <a:r>
              <a:rPr lang="en-US" altLang="zh-CN" dirty="0" smtClean="0"/>
              <a:t>7</a:t>
            </a:r>
            <a:r>
              <a:rPr lang="zh-CN" altLang="en-US" dirty="0" smtClean="0"/>
              <a:t>上</a:t>
            </a:r>
            <a:r>
              <a:rPr lang="en-US" altLang="zh-CN" dirty="0" smtClean="0"/>
              <a:t>,</a:t>
            </a:r>
            <a:r>
              <a:rPr lang="zh-CN" altLang="en-US" dirty="0" smtClean="0"/>
              <a:t>这个</a:t>
            </a:r>
            <a:r>
              <a:rPr lang="en-US" altLang="zh-CN" dirty="0" smtClean="0"/>
              <a:t>"</a:t>
            </a:r>
            <a:r>
              <a:rPr lang="zh-CN" altLang="en-US" dirty="0" smtClean="0"/>
              <a:t>位置</a:t>
            </a:r>
            <a:r>
              <a:rPr lang="en-US" altLang="zh-CN" dirty="0" smtClean="0"/>
              <a:t>"</a:t>
            </a:r>
            <a:r>
              <a:rPr lang="zh-CN" altLang="en-US" dirty="0" smtClean="0"/>
              <a:t>也就是红字里所说的</a:t>
            </a:r>
            <a:r>
              <a:rPr lang="en-US" altLang="zh-CN" dirty="0" smtClean="0"/>
              <a:t>"</a:t>
            </a:r>
            <a:r>
              <a:rPr lang="zh-CN" altLang="en-US" dirty="0" smtClean="0"/>
              <a:t>指针</a:t>
            </a:r>
            <a:r>
              <a:rPr lang="en-US" altLang="zh-CN" dirty="0" smtClean="0"/>
              <a:t>",</a:t>
            </a:r>
            <a:r>
              <a:rPr lang="zh-CN" altLang="en-US" dirty="0" smtClean="0"/>
              <a:t>所以无须计算</a:t>
            </a:r>
            <a:r>
              <a:rPr lang="en-US" altLang="zh-CN" dirty="0" smtClean="0"/>
              <a:t>,</a:t>
            </a:r>
            <a:r>
              <a:rPr lang="zh-CN" altLang="en-US" dirty="0" smtClean="0"/>
              <a:t>因为它直接 指向位置</a:t>
            </a:r>
            <a:r>
              <a:rPr lang="en-US" altLang="zh-CN" dirty="0" smtClean="0"/>
              <a:t>7</a:t>
            </a:r>
            <a:r>
              <a:rPr lang="zh-CN" altLang="en-US" dirty="0" smtClean="0"/>
              <a:t>上</a:t>
            </a:r>
          </a:p>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23</a:t>
            </a:fld>
            <a:endParaRPr lang="zh-CN" altLang="en-US"/>
          </a:p>
        </p:txBody>
      </p:sp>
    </p:spTree>
    <p:extLst>
      <p:ext uri="{BB962C8B-B14F-4D97-AF65-F5344CB8AC3E}">
        <p14:creationId xmlns:p14="http://schemas.microsoft.com/office/powerpoint/2010/main" val="86715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24</a:t>
            </a:fld>
            <a:endParaRPr lang="zh-CN" altLang="en-US"/>
          </a:p>
        </p:txBody>
      </p:sp>
    </p:spTree>
    <p:extLst>
      <p:ext uri="{BB962C8B-B14F-4D97-AF65-F5344CB8AC3E}">
        <p14:creationId xmlns:p14="http://schemas.microsoft.com/office/powerpoint/2010/main" val="86032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25</a:t>
            </a:fld>
            <a:endParaRPr lang="zh-CN" altLang="en-US"/>
          </a:p>
        </p:txBody>
      </p:sp>
    </p:spTree>
    <p:extLst>
      <p:ext uri="{BB962C8B-B14F-4D97-AF65-F5344CB8AC3E}">
        <p14:creationId xmlns:p14="http://schemas.microsoft.com/office/powerpoint/2010/main" val="163421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5BFA432B-3D43-49AD-ADBF-94865A3B2F7A}" type="slidenum">
              <a:rPr lang="zh-CN" altLang="en-US" smtClean="0"/>
              <a:t>26</a:t>
            </a:fld>
            <a:endParaRPr lang="zh-CN" altLang="en-US"/>
          </a:p>
        </p:txBody>
      </p:sp>
    </p:spTree>
    <p:extLst>
      <p:ext uri="{BB962C8B-B14F-4D97-AF65-F5344CB8AC3E}">
        <p14:creationId xmlns:p14="http://schemas.microsoft.com/office/powerpoint/2010/main" val="115517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118790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23203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32802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365287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149872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245795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34284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28854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297222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286964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EAC073-FC85-4918-B171-1A93F79A2CD5}"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72000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AC073-FC85-4918-B171-1A93F79A2CD5}" type="datetimeFigureOut">
              <a:rPr lang="zh-CN" altLang="en-US" smtClean="0"/>
              <a:t>2015/8/24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A787C-63BA-43EC-BFF3-4F7C36A244D6}" type="slidenum">
              <a:rPr lang="zh-CN" altLang="en-US" smtClean="0"/>
              <a:t>‹#›</a:t>
            </a:fld>
            <a:endParaRPr lang="zh-CN" altLang="en-US"/>
          </a:p>
        </p:txBody>
      </p:sp>
    </p:spTree>
    <p:extLst>
      <p:ext uri="{BB962C8B-B14F-4D97-AF65-F5344CB8AC3E}">
        <p14:creationId xmlns:p14="http://schemas.microsoft.com/office/powerpoint/2010/main" val="3226980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iliang09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Microsoft_Visio_2003-2010___2.vsd"/><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Microsoft_Visio_2003-2010___1.vsd"/><Relationship Id="rId4" Type="http://schemas.openxmlformats.org/officeDocument/2006/relationships/oleObject" Target="../embeddings/oleObject1.bin"/><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Microsoft_Visio_2003-2010___3.vsd"/><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Microsoft_Visio_2003-2010___4.vsd"/><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eibo.com/hailiang09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MySQL</a:t>
            </a:r>
            <a:r>
              <a:rPr lang="zh-CN" altLang="en-US" dirty="0" smtClean="0"/>
              <a:t>应用与优化</a:t>
            </a:r>
            <a:endParaRPr lang="zh-CN" altLang="en-US" dirty="0"/>
          </a:p>
        </p:txBody>
      </p:sp>
      <p:sp>
        <p:nvSpPr>
          <p:cNvPr id="3" name="副标题 2"/>
          <p:cNvSpPr>
            <a:spLocks noGrp="1"/>
          </p:cNvSpPr>
          <p:nvPr>
            <p:ph type="subTitle" idx="1"/>
          </p:nvPr>
        </p:nvSpPr>
        <p:spPr/>
        <p:txBody>
          <a:bodyPr/>
          <a:lstStyle/>
          <a:p>
            <a:r>
              <a:rPr lang="zh-CN" altLang="en-US" dirty="0" smtClean="0"/>
              <a:t>胡海亮（</a:t>
            </a:r>
            <a:r>
              <a:rPr lang="en-US" altLang="zh-CN" dirty="0" smtClean="0">
                <a:hlinkClick r:id="rId2"/>
              </a:rPr>
              <a:t>hailiang0901@gmail.com</a:t>
            </a:r>
            <a:r>
              <a:rPr lang="zh-CN" altLang="en-US" dirty="0" smtClean="0"/>
              <a:t>）</a:t>
            </a:r>
            <a:endParaRPr lang="en-US" altLang="zh-CN" dirty="0" smtClean="0"/>
          </a:p>
        </p:txBody>
      </p:sp>
    </p:spTree>
    <p:extLst>
      <p:ext uri="{BB962C8B-B14F-4D97-AF65-F5344CB8AC3E}">
        <p14:creationId xmlns:p14="http://schemas.microsoft.com/office/powerpoint/2010/main" val="135010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zh-CN" dirty="0" smtClean="0"/>
              <a:t>数据库优化</a:t>
            </a:r>
            <a:r>
              <a:rPr lang="zh-CN" altLang="en-US" dirty="0" smtClean="0"/>
              <a:t>方向</a:t>
            </a:r>
            <a:endParaRPr lang="en-US" altLang="zh-CN" dirty="0" smtClean="0"/>
          </a:p>
        </p:txBody>
      </p:sp>
      <p:sp>
        <p:nvSpPr>
          <p:cNvPr id="4" name="Rectangle 2"/>
          <p:cNvSpPr>
            <a:spLocks noChangeArrowheads="1"/>
          </p:cNvSpPr>
          <p:nvPr/>
        </p:nvSpPr>
        <p:spPr bwMode="auto">
          <a:xfrm>
            <a:off x="0" y="-263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43040342"/>
              </p:ext>
            </p:extLst>
          </p:nvPr>
        </p:nvGraphicFramePr>
        <p:xfrm>
          <a:off x="1214652" y="1551209"/>
          <a:ext cx="2784142" cy="5193947"/>
        </p:xfrm>
        <a:graphic>
          <a:graphicData uri="http://schemas.openxmlformats.org/presentationml/2006/ole">
            <mc:AlternateContent xmlns:mc="http://schemas.openxmlformats.org/markup-compatibility/2006">
              <mc:Choice xmlns:v="urn:schemas-microsoft-com:vml" Requires="v">
                <p:oleObj spid="_x0000_s6579" name="Visio" r:id="rId5" imgW="3286985" imgH="6340651" progId="Visio.Drawing.11">
                  <p:embed/>
                </p:oleObj>
              </mc:Choice>
              <mc:Fallback>
                <p:oleObj name="Visio" r:id="rId5" imgW="3286985" imgH="6340651"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652" y="1551209"/>
                        <a:ext cx="2784142" cy="5193947"/>
                      </a:xfrm>
                      <a:prstGeom prst="rect">
                        <a:avLst/>
                      </a:prstGeom>
                      <a:noFill/>
                    </p:spPr>
                  </p:pic>
                </p:oleObj>
              </mc:Fallback>
            </mc:AlternateContent>
          </a:graphicData>
        </a:graphic>
      </p:graphicFrame>
      <p:sp>
        <p:nvSpPr>
          <p:cNvPr id="8" name="Rectangle 4"/>
          <p:cNvSpPr>
            <a:spLocks noChangeArrowheads="1"/>
          </p:cNvSpPr>
          <p:nvPr/>
        </p:nvSpPr>
        <p:spPr bwMode="auto">
          <a:xfrm>
            <a:off x="7710985" y="23193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84251028"/>
              </p:ext>
            </p:extLst>
          </p:nvPr>
        </p:nvGraphicFramePr>
        <p:xfrm>
          <a:off x="7438029" y="2073724"/>
          <a:ext cx="3766782" cy="4148919"/>
        </p:xfrm>
        <a:graphic>
          <a:graphicData uri="http://schemas.openxmlformats.org/presentationml/2006/ole">
            <mc:AlternateContent xmlns:mc="http://schemas.openxmlformats.org/markup-compatibility/2006">
              <mc:Choice xmlns:v="urn:schemas-microsoft-com:vml" Requires="v">
                <p:oleObj spid="_x0000_s6580" name="Visio" r:id="rId8" imgW="3289952" imgH="3618829" progId="Visio.Drawing.11">
                  <p:embed/>
                </p:oleObj>
              </mc:Choice>
              <mc:Fallback>
                <p:oleObj name="Visio" r:id="rId8" imgW="3289952" imgH="361882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8029" y="2073724"/>
                        <a:ext cx="3766782" cy="4148919"/>
                      </a:xfrm>
                      <a:prstGeom prst="rect">
                        <a:avLst/>
                      </a:prstGeom>
                      <a:noFill/>
                    </p:spPr>
                  </p:pic>
                </p:oleObj>
              </mc:Fallback>
            </mc:AlternateContent>
          </a:graphicData>
        </a:graphic>
      </p:graphicFrame>
      <p:sp>
        <p:nvSpPr>
          <p:cNvPr id="10" name="右箭头 9"/>
          <p:cNvSpPr/>
          <p:nvPr/>
        </p:nvSpPr>
        <p:spPr>
          <a:xfrm>
            <a:off x="4804012" y="3835021"/>
            <a:ext cx="1542198" cy="832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精简之后</a:t>
            </a:r>
            <a:endParaRPr lang="zh-CN" altLang="en-US" dirty="0"/>
          </a:p>
        </p:txBody>
      </p:sp>
    </p:spTree>
    <p:extLst>
      <p:ext uri="{BB962C8B-B14F-4D97-AF65-F5344CB8AC3E}">
        <p14:creationId xmlns:p14="http://schemas.microsoft.com/office/powerpoint/2010/main" val="348108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294"/>
            <a:ext cx="10515600" cy="1325563"/>
          </a:xfrm>
        </p:spPr>
        <p:txBody>
          <a:bodyPr/>
          <a:lstStyle/>
          <a:p>
            <a:r>
              <a:rPr lang="en-US" altLang="zh-CN" dirty="0" err="1" smtClean="0"/>
              <a:t>Mysql</a:t>
            </a:r>
            <a:r>
              <a:rPr lang="zh-CN" altLang="en-US" dirty="0" smtClean="0"/>
              <a:t>存储引擎</a:t>
            </a:r>
            <a:endParaRPr lang="zh-CN" altLang="en-US" dirty="0"/>
          </a:p>
        </p:txBody>
      </p:sp>
      <p:sp>
        <p:nvSpPr>
          <p:cNvPr id="3" name="内容占位符 2"/>
          <p:cNvSpPr>
            <a:spLocks noGrp="1"/>
          </p:cNvSpPr>
          <p:nvPr>
            <p:ph idx="1"/>
          </p:nvPr>
        </p:nvSpPr>
        <p:spPr>
          <a:xfrm>
            <a:off x="838200" y="1699857"/>
            <a:ext cx="4826000" cy="561975"/>
          </a:xfrm>
        </p:spPr>
        <p:txBody>
          <a:bodyPr>
            <a:normAutofit/>
          </a:bodyPr>
          <a:lstStyle/>
          <a:p>
            <a:r>
              <a:rPr lang="en-US" altLang="zh-CN" dirty="0" err="1" smtClean="0"/>
              <a:t>MyISAM</a:t>
            </a:r>
            <a:r>
              <a:rPr lang="en-US" altLang="zh-CN" dirty="0" smtClean="0"/>
              <a:t> </a:t>
            </a:r>
          </a:p>
        </p:txBody>
      </p:sp>
      <p:pic>
        <p:nvPicPr>
          <p:cNvPr id="4" name="图片 3"/>
          <p:cNvPicPr>
            <a:picLocks noChangeAspect="1"/>
          </p:cNvPicPr>
          <p:nvPr/>
        </p:nvPicPr>
        <p:blipFill>
          <a:blip r:embed="rId2"/>
          <a:stretch>
            <a:fillRect/>
          </a:stretch>
        </p:blipFill>
        <p:spPr>
          <a:xfrm>
            <a:off x="315030" y="2397834"/>
            <a:ext cx="5438070" cy="4300710"/>
          </a:xfrm>
          <a:prstGeom prst="rect">
            <a:avLst/>
          </a:prstGeom>
          <a:ln>
            <a:solidFill>
              <a:srgbClr val="00B050"/>
            </a:solidFill>
          </a:ln>
        </p:spPr>
      </p:pic>
      <p:sp>
        <p:nvSpPr>
          <p:cNvPr id="6" name="内容占位符 2"/>
          <p:cNvSpPr txBox="1">
            <a:spLocks/>
          </p:cNvSpPr>
          <p:nvPr/>
        </p:nvSpPr>
        <p:spPr>
          <a:xfrm>
            <a:off x="6375400" y="1699857"/>
            <a:ext cx="4826000"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InnoDB</a:t>
            </a:r>
            <a:endParaRPr lang="en-US" altLang="zh-CN" dirty="0"/>
          </a:p>
        </p:txBody>
      </p:sp>
      <p:pic>
        <p:nvPicPr>
          <p:cNvPr id="7" name="图片 6"/>
          <p:cNvPicPr>
            <a:picLocks noChangeAspect="1"/>
          </p:cNvPicPr>
          <p:nvPr/>
        </p:nvPicPr>
        <p:blipFill>
          <a:blip r:embed="rId3"/>
          <a:stretch>
            <a:fillRect/>
          </a:stretch>
        </p:blipFill>
        <p:spPr>
          <a:xfrm>
            <a:off x="6286500" y="2397834"/>
            <a:ext cx="5569184" cy="4300710"/>
          </a:xfrm>
          <a:prstGeom prst="rect">
            <a:avLst/>
          </a:prstGeom>
          <a:ln>
            <a:solidFill>
              <a:srgbClr val="00B050"/>
            </a:solidFill>
          </a:ln>
        </p:spPr>
      </p:pic>
    </p:spTree>
    <p:extLst>
      <p:ext uri="{BB962C8B-B14F-4D97-AF65-F5344CB8AC3E}">
        <p14:creationId xmlns:p14="http://schemas.microsoft.com/office/powerpoint/2010/main" val="1236804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MyISAM</a:t>
            </a:r>
            <a:endParaRPr lang="zh-CN" altLang="en-US" dirty="0"/>
          </a:p>
        </p:txBody>
      </p:sp>
      <p:pic>
        <p:nvPicPr>
          <p:cNvPr id="4" name="图片 3"/>
          <p:cNvPicPr>
            <a:picLocks noChangeAspect="1"/>
          </p:cNvPicPr>
          <p:nvPr/>
        </p:nvPicPr>
        <p:blipFill>
          <a:blip r:embed="rId2"/>
          <a:stretch>
            <a:fillRect/>
          </a:stretch>
        </p:blipFill>
        <p:spPr>
          <a:xfrm>
            <a:off x="2820811" y="1494159"/>
            <a:ext cx="6550377" cy="5180381"/>
          </a:xfrm>
          <a:prstGeom prst="rect">
            <a:avLst/>
          </a:prstGeom>
        </p:spPr>
      </p:pic>
      <p:sp>
        <p:nvSpPr>
          <p:cNvPr id="5" name="矩形 4"/>
          <p:cNvSpPr/>
          <p:nvPr/>
        </p:nvSpPr>
        <p:spPr>
          <a:xfrm>
            <a:off x="2537137" y="1336382"/>
            <a:ext cx="7572778" cy="245000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37137" y="4069724"/>
            <a:ext cx="7572778" cy="26048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393589" y="1336382"/>
            <a:ext cx="1184856" cy="2450007"/>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索引</a:t>
            </a:r>
          </a:p>
        </p:txBody>
      </p:sp>
      <p:sp>
        <p:nvSpPr>
          <p:cNvPr id="8" name="矩形 7"/>
          <p:cNvSpPr/>
          <p:nvPr/>
        </p:nvSpPr>
        <p:spPr>
          <a:xfrm>
            <a:off x="10393927" y="4084349"/>
            <a:ext cx="1184856" cy="2590191"/>
          </a:xfrm>
          <a:prstGeom prst="rect">
            <a:avLst/>
          </a:prstGeom>
          <a:solidFill>
            <a:schemeClr val="accent1">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数据</a:t>
            </a:r>
            <a:endParaRPr lang="zh-CN" altLang="en-US" sz="2800" b="1" dirty="0">
              <a:solidFill>
                <a:srgbClr val="FF0000"/>
              </a:solidFill>
            </a:endParaRPr>
          </a:p>
        </p:txBody>
      </p:sp>
    </p:spTree>
    <p:extLst>
      <p:ext uri="{BB962C8B-B14F-4D97-AF65-F5344CB8AC3E}">
        <p14:creationId xmlns:p14="http://schemas.microsoft.com/office/powerpoint/2010/main" val="53234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MyISAM</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l"/>
            </a:pPr>
            <a:r>
              <a:rPr lang="zh-CN" altLang="en-US" sz="3000" b="1" dirty="0" smtClean="0"/>
              <a:t>特性</a:t>
            </a:r>
            <a:endParaRPr lang="en-US" altLang="zh-CN" sz="3000" b="1" dirty="0" smtClean="0"/>
          </a:p>
          <a:p>
            <a:pPr>
              <a:buFont typeface="Wingdings" panose="05000000000000000000" pitchFamily="2" charset="2"/>
              <a:buChar char="Ø"/>
            </a:pPr>
            <a:r>
              <a:rPr lang="zh-CN" altLang="en-US" sz="1800" b="1" dirty="0" smtClean="0">
                <a:latin typeface="微软雅黑" panose="020B0503020204020204" pitchFamily="34" charset="-122"/>
                <a:ea typeface="微软雅黑" panose="020B0503020204020204" pitchFamily="34" charset="-122"/>
              </a:rPr>
              <a:t>不支持事务</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MyISAM</a:t>
            </a:r>
            <a:r>
              <a:rPr lang="zh-CN" altLang="en-US" sz="1800" dirty="0" smtClean="0">
                <a:latin typeface="微软雅黑" panose="020B0503020204020204" pitchFamily="34" charset="-122"/>
                <a:ea typeface="微软雅黑" panose="020B0503020204020204" pitchFamily="34" charset="-122"/>
              </a:rPr>
              <a:t>存储引擎不支持事务，所以对事务有要求的业务场景不能使用</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zh-CN" altLang="en-US"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b="1" dirty="0" smtClean="0">
                <a:latin typeface="微软雅黑" panose="020B0503020204020204" pitchFamily="34" charset="-122"/>
                <a:ea typeface="微软雅黑" panose="020B0503020204020204" pitchFamily="34" charset="-122"/>
              </a:rPr>
              <a:t>表级锁定</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其锁定机制是表级索引，这虽然可以让锁定的实现成本很小但是也同时大大降低了其并发性能</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zh-CN" altLang="en-US"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b="1" dirty="0" smtClean="0">
                <a:latin typeface="微软雅黑" panose="020B0503020204020204" pitchFamily="34" charset="-122"/>
                <a:ea typeface="微软雅黑" panose="020B0503020204020204" pitchFamily="34" charset="-122"/>
              </a:rPr>
              <a:t>读写互相阻塞</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不仅会在写入的时候阻塞读取，</a:t>
            </a:r>
            <a:r>
              <a:rPr lang="en-US" altLang="zh-CN" sz="1800" dirty="0" err="1" smtClean="0">
                <a:latin typeface="微软雅黑" panose="020B0503020204020204" pitchFamily="34" charset="-122"/>
                <a:ea typeface="微软雅黑" panose="020B0503020204020204" pitchFamily="34" charset="-122"/>
              </a:rPr>
              <a:t>MyISAM</a:t>
            </a:r>
            <a:r>
              <a:rPr lang="zh-CN" altLang="en-US" sz="1800" dirty="0" smtClean="0">
                <a:latin typeface="微软雅黑" panose="020B0503020204020204" pitchFamily="34" charset="-122"/>
                <a:ea typeface="微软雅黑" panose="020B0503020204020204" pitchFamily="34" charset="-122"/>
              </a:rPr>
              <a:t>还会在读取的时候阻塞写入，但读本身并不会阻塞另外的读</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zh-CN" altLang="en-US"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b="1" dirty="0" smtClean="0">
                <a:latin typeface="微软雅黑" panose="020B0503020204020204" pitchFamily="34" charset="-122"/>
                <a:ea typeface="微软雅黑" panose="020B0503020204020204" pitchFamily="34" charset="-122"/>
              </a:rPr>
              <a:t>只会缓存索引</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MyISAM</a:t>
            </a:r>
            <a:r>
              <a:rPr lang="zh-CN" altLang="en-US" sz="1800" dirty="0" smtClean="0">
                <a:latin typeface="微软雅黑" panose="020B0503020204020204" pitchFamily="34" charset="-122"/>
                <a:ea typeface="微软雅黑" panose="020B0503020204020204" pitchFamily="34" charset="-122"/>
              </a:rPr>
              <a:t>可以通过</a:t>
            </a:r>
            <a:r>
              <a:rPr lang="en-US" altLang="zh-CN" sz="1800" dirty="0" err="1" smtClean="0">
                <a:latin typeface="微软雅黑" panose="020B0503020204020204" pitchFamily="34" charset="-122"/>
                <a:ea typeface="微软雅黑" panose="020B0503020204020204" pitchFamily="34" charset="-122"/>
              </a:rPr>
              <a:t>key_buffer</a:t>
            </a:r>
            <a:r>
              <a:rPr lang="zh-CN" altLang="en-US" sz="1800" dirty="0" smtClean="0">
                <a:latin typeface="微软雅黑" panose="020B0503020204020204" pitchFamily="34" charset="-122"/>
                <a:ea typeface="微软雅黑" panose="020B0503020204020204" pitchFamily="34" charset="-122"/>
              </a:rPr>
              <a:t>缓存以大大提高访问性能减少磁盘</a:t>
            </a:r>
            <a:r>
              <a:rPr lang="en-US" altLang="zh-CN" sz="1800" dirty="0" smtClean="0">
                <a:latin typeface="微软雅黑" panose="020B0503020204020204" pitchFamily="34" charset="-122"/>
                <a:ea typeface="微软雅黑" panose="020B0503020204020204" pitchFamily="34" charset="-122"/>
              </a:rPr>
              <a:t>IO</a:t>
            </a:r>
            <a:r>
              <a:rPr lang="zh-CN" altLang="en-US" sz="1800" dirty="0" smtClean="0">
                <a:latin typeface="微软雅黑" panose="020B0503020204020204" pitchFamily="34" charset="-122"/>
                <a:ea typeface="微软雅黑" panose="020B0503020204020204" pitchFamily="34" charset="-122"/>
              </a:rPr>
              <a:t>，但是这个缓存区只会缓存索引，而不会缓存数据</a:t>
            </a:r>
          </a:p>
          <a:p>
            <a:pPr marL="0" indent="0">
              <a:buNone/>
            </a:pPr>
            <a:endParaRPr lang="zh-CN" altLang="en-US" dirty="0"/>
          </a:p>
        </p:txBody>
      </p:sp>
    </p:spTree>
    <p:extLst>
      <p:ext uri="{BB962C8B-B14F-4D97-AF65-F5344CB8AC3E}">
        <p14:creationId xmlns:p14="http://schemas.microsoft.com/office/powerpoint/2010/main" val="122208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MyISAM</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dirty="0" smtClean="0"/>
              <a:t>适用场景</a:t>
            </a:r>
            <a:endParaRPr lang="en-US" altLang="zh-CN" dirty="0" smtClean="0"/>
          </a:p>
          <a:p>
            <a:pPr marL="0" indent="0">
              <a:buNone/>
            </a:pPr>
            <a:endParaRPr lang="en-US" altLang="zh-CN" dirty="0" smtClean="0"/>
          </a:p>
          <a:p>
            <a:pPr>
              <a:buFont typeface="Wingdings" panose="05000000000000000000" pitchFamily="2" charset="2"/>
              <a:buChar char="Ø"/>
            </a:pPr>
            <a:r>
              <a:rPr lang="zh-CN" altLang="en-US" sz="2000" dirty="0" smtClean="0"/>
              <a:t>不需要事务支持（不支持）</a:t>
            </a:r>
          </a:p>
          <a:p>
            <a:pPr>
              <a:buFont typeface="Wingdings" panose="05000000000000000000" pitchFamily="2" charset="2"/>
              <a:buChar char="Ø"/>
            </a:pPr>
            <a:r>
              <a:rPr lang="zh-CN" altLang="en-US" sz="2000" dirty="0" smtClean="0"/>
              <a:t>并发相对较低（锁定机制问题）</a:t>
            </a:r>
          </a:p>
          <a:p>
            <a:pPr>
              <a:buFont typeface="Wingdings" panose="05000000000000000000" pitchFamily="2" charset="2"/>
              <a:buChar char="Ø"/>
            </a:pPr>
            <a:r>
              <a:rPr lang="zh-CN" altLang="en-US" sz="2000" dirty="0" smtClean="0"/>
              <a:t>数据修改相对较少（阻塞问题）</a:t>
            </a:r>
          </a:p>
          <a:p>
            <a:pPr>
              <a:buFont typeface="Wingdings" panose="05000000000000000000" pitchFamily="2" charset="2"/>
              <a:buChar char="Ø"/>
            </a:pPr>
            <a:r>
              <a:rPr lang="zh-CN" altLang="en-US" sz="2000" dirty="0" smtClean="0"/>
              <a:t>以读为主</a:t>
            </a:r>
          </a:p>
          <a:p>
            <a:pPr>
              <a:buFont typeface="Wingdings" panose="05000000000000000000" pitchFamily="2" charset="2"/>
              <a:buChar char="Ø"/>
            </a:pPr>
            <a:r>
              <a:rPr lang="zh-CN" altLang="en-US" sz="2000" dirty="0" smtClean="0"/>
              <a:t>数据一致性要求不是非常高</a:t>
            </a:r>
          </a:p>
          <a:p>
            <a:pPr marL="0" indent="0">
              <a:buNone/>
            </a:pPr>
            <a:endParaRPr lang="zh-CN" altLang="en-US" dirty="0"/>
          </a:p>
        </p:txBody>
      </p:sp>
    </p:spTree>
    <p:extLst>
      <p:ext uri="{BB962C8B-B14F-4D97-AF65-F5344CB8AC3E}">
        <p14:creationId xmlns:p14="http://schemas.microsoft.com/office/powerpoint/2010/main" val="1779173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MyISAM</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dirty="0" smtClean="0"/>
              <a:t>最佳实践</a:t>
            </a:r>
            <a:endParaRPr lang="en-US" altLang="zh-CN" dirty="0" smtClean="0"/>
          </a:p>
          <a:p>
            <a:r>
              <a:rPr lang="zh-CN" altLang="en-US" sz="1900" dirty="0" smtClean="0"/>
              <a:t>尽量索引（缓存机制）</a:t>
            </a:r>
          </a:p>
          <a:p>
            <a:r>
              <a:rPr lang="zh-CN" altLang="en-US" sz="1900" dirty="0" smtClean="0"/>
              <a:t>调整读写优先级，根据实际需求确保重要操作更优先</a:t>
            </a:r>
          </a:p>
          <a:p>
            <a:r>
              <a:rPr lang="zh-CN" altLang="en-US" sz="1900" dirty="0" smtClean="0"/>
              <a:t>启用延迟插入改善大批量写入性能</a:t>
            </a:r>
          </a:p>
          <a:p>
            <a:r>
              <a:rPr lang="zh-CN" altLang="en-US" sz="1900" dirty="0" smtClean="0"/>
              <a:t>尽量顺序操作让</a:t>
            </a:r>
            <a:r>
              <a:rPr lang="en-US" altLang="zh-CN" sz="1900" dirty="0" smtClean="0"/>
              <a:t>insert</a:t>
            </a:r>
            <a:r>
              <a:rPr lang="zh-CN" altLang="en-US" sz="1900" dirty="0" smtClean="0"/>
              <a:t>数据都写入到尾部，减少阻塞</a:t>
            </a:r>
          </a:p>
          <a:p>
            <a:r>
              <a:rPr lang="zh-CN" altLang="en-US" sz="1900" dirty="0" smtClean="0"/>
              <a:t>分解大的操作，降低单个操作的阻塞时间</a:t>
            </a:r>
          </a:p>
          <a:p>
            <a:r>
              <a:rPr lang="zh-CN" altLang="en-US" sz="1900" dirty="0" smtClean="0"/>
              <a:t>降低并发数，某些高并发场景通过应用来进行排队机制</a:t>
            </a:r>
          </a:p>
          <a:p>
            <a:r>
              <a:rPr lang="zh-CN" altLang="en-US" sz="1900" dirty="0" smtClean="0"/>
              <a:t>对于相对静态的数据，充分利用</a:t>
            </a:r>
            <a:r>
              <a:rPr lang="en-US" altLang="zh-CN" sz="1900" dirty="0" smtClean="0"/>
              <a:t>Query Cache</a:t>
            </a:r>
            <a:r>
              <a:rPr lang="zh-CN" altLang="en-US" sz="1900" dirty="0" smtClean="0"/>
              <a:t>可以极大的提高访问效率</a:t>
            </a:r>
          </a:p>
          <a:p>
            <a:r>
              <a:rPr lang="en-US" altLang="zh-CN" sz="1900" dirty="0" err="1" smtClean="0"/>
              <a:t>MyISAM</a:t>
            </a:r>
            <a:r>
              <a:rPr lang="zh-CN" altLang="en-US" sz="1900" dirty="0" smtClean="0"/>
              <a:t>的</a:t>
            </a:r>
            <a:r>
              <a:rPr lang="en-US" altLang="zh-CN" sz="1900" dirty="0" smtClean="0"/>
              <a:t>Count</a:t>
            </a:r>
            <a:r>
              <a:rPr lang="zh-CN" altLang="en-US" sz="1900" dirty="0" smtClean="0"/>
              <a:t>只有在全表扫描的时候特别高效，带有其他条件的</a:t>
            </a:r>
            <a:r>
              <a:rPr lang="en-US" altLang="zh-CN" sz="1900" dirty="0" smtClean="0"/>
              <a:t>count</a:t>
            </a:r>
            <a:r>
              <a:rPr lang="zh-CN" altLang="en-US" sz="1900" dirty="0" smtClean="0"/>
              <a:t>都需要进行实际的数据访问</a:t>
            </a:r>
          </a:p>
          <a:p>
            <a:pPr marL="0" indent="0">
              <a:buNone/>
            </a:pPr>
            <a:endParaRPr lang="zh-CN" altLang="en-US" dirty="0"/>
          </a:p>
        </p:txBody>
      </p:sp>
    </p:spTree>
    <p:extLst>
      <p:ext uri="{BB962C8B-B14F-4D97-AF65-F5344CB8AC3E}">
        <p14:creationId xmlns:p14="http://schemas.microsoft.com/office/powerpoint/2010/main" val="2833764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InnoDB</a:t>
            </a:r>
            <a:endParaRPr lang="zh-CN" altLang="en-US" dirty="0"/>
          </a:p>
        </p:txBody>
      </p:sp>
      <p:pic>
        <p:nvPicPr>
          <p:cNvPr id="3" name="图片 2"/>
          <p:cNvPicPr>
            <a:picLocks noChangeAspect="1"/>
          </p:cNvPicPr>
          <p:nvPr/>
        </p:nvPicPr>
        <p:blipFill>
          <a:blip r:embed="rId2"/>
          <a:stretch>
            <a:fillRect/>
          </a:stretch>
        </p:blipFill>
        <p:spPr>
          <a:xfrm>
            <a:off x="345889" y="1598119"/>
            <a:ext cx="9712511" cy="5000636"/>
          </a:xfrm>
          <a:prstGeom prst="rect">
            <a:avLst/>
          </a:prstGeom>
        </p:spPr>
      </p:pic>
      <p:sp>
        <p:nvSpPr>
          <p:cNvPr id="6" name="矩形 5"/>
          <p:cNvSpPr/>
          <p:nvPr/>
        </p:nvSpPr>
        <p:spPr>
          <a:xfrm>
            <a:off x="115910" y="1416676"/>
            <a:ext cx="9839459" cy="528033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225825" y="1416676"/>
            <a:ext cx="1442434" cy="5280338"/>
          </a:xfrm>
          <a:prstGeom prst="rect">
            <a:avLst/>
          </a:prstGeom>
          <a:solidFill>
            <a:schemeClr val="accent1">
              <a:lumMod val="20000"/>
              <a:lumOff val="80000"/>
            </a:schemeClr>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微软雅黑" panose="020B0503020204020204" pitchFamily="34" charset="-122"/>
                <a:ea typeface="微软雅黑" panose="020B0503020204020204" pitchFamily="34" charset="-122"/>
              </a:rPr>
              <a:t>索引</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178464" y="4827191"/>
            <a:ext cx="8901142" cy="182069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142160" y="4827191"/>
            <a:ext cx="746298" cy="1771564"/>
          </a:xfrm>
          <a:prstGeom prst="rect">
            <a:avLst/>
          </a:prstGeom>
          <a:solidFill>
            <a:schemeClr val="accent1">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数据</a:t>
            </a:r>
            <a:endParaRPr lang="zh-CN" altLang="en-US" sz="2800" b="1" dirty="0">
              <a:solidFill>
                <a:srgbClr val="FF0000"/>
              </a:solidFill>
            </a:endParaRPr>
          </a:p>
        </p:txBody>
      </p:sp>
    </p:spTree>
    <p:extLst>
      <p:ext uri="{BB962C8B-B14F-4D97-AF65-F5344CB8AC3E}">
        <p14:creationId xmlns:p14="http://schemas.microsoft.com/office/powerpoint/2010/main" val="174935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InnoDB</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特性</a:t>
            </a:r>
            <a:endParaRPr lang="en-US" altLang="zh-CN" dirty="0" smtClean="0"/>
          </a:p>
          <a:p>
            <a:r>
              <a:rPr lang="zh-CN" altLang="en-US" b="1" dirty="0" smtClean="0"/>
              <a:t>具有较好的事务支持</a:t>
            </a:r>
            <a:r>
              <a:rPr lang="zh-CN" altLang="en-US" dirty="0" smtClean="0"/>
              <a:t>：支持</a:t>
            </a:r>
            <a:r>
              <a:rPr lang="en-US" altLang="zh-CN" dirty="0" smtClean="0"/>
              <a:t>4</a:t>
            </a:r>
            <a:r>
              <a:rPr lang="zh-CN" altLang="en-US" dirty="0" smtClean="0"/>
              <a:t>个事务隔离级别，支持多版本读</a:t>
            </a:r>
          </a:p>
          <a:p>
            <a:r>
              <a:rPr lang="zh-CN" altLang="en-US" b="1" dirty="0" smtClean="0"/>
              <a:t>行级锁定</a:t>
            </a:r>
            <a:r>
              <a:rPr lang="zh-CN" altLang="en-US" dirty="0" smtClean="0"/>
              <a:t>：通过索引实现，全表扫描仍然会是表锁，注意间隙锁的影响</a:t>
            </a:r>
          </a:p>
          <a:p>
            <a:r>
              <a:rPr lang="zh-CN" altLang="en-US" b="1" dirty="0" smtClean="0"/>
              <a:t>读写阻塞与事务隔离级</a:t>
            </a:r>
            <a:r>
              <a:rPr lang="zh-CN" altLang="en-US" dirty="0" smtClean="0"/>
              <a:t>别相关</a:t>
            </a:r>
          </a:p>
          <a:p>
            <a:r>
              <a:rPr lang="zh-CN" altLang="en-US" b="1" dirty="0" smtClean="0"/>
              <a:t>具有非常高效的缓存特性</a:t>
            </a:r>
            <a:r>
              <a:rPr lang="zh-CN" altLang="en-US" dirty="0" smtClean="0"/>
              <a:t>：能缓存索引，也能缓存数据</a:t>
            </a:r>
          </a:p>
          <a:p>
            <a:r>
              <a:rPr lang="zh-CN" altLang="en-US" dirty="0" smtClean="0"/>
              <a:t>整个表和主键以</a:t>
            </a:r>
            <a:r>
              <a:rPr lang="en-US" altLang="zh-CN" b="1" dirty="0" smtClean="0"/>
              <a:t>Cluster</a:t>
            </a:r>
            <a:r>
              <a:rPr lang="zh-CN" altLang="en-US" b="1" dirty="0" smtClean="0"/>
              <a:t>方式</a:t>
            </a:r>
            <a:r>
              <a:rPr lang="zh-CN" altLang="en-US" dirty="0" smtClean="0"/>
              <a:t>存储，组成一颗平衡树</a:t>
            </a:r>
          </a:p>
          <a:p>
            <a:r>
              <a:rPr lang="zh-CN" altLang="en-US" dirty="0" smtClean="0"/>
              <a:t>所有</a:t>
            </a:r>
            <a:r>
              <a:rPr lang="en-US" altLang="zh-CN" dirty="0" smtClean="0"/>
              <a:t>Secondary Index</a:t>
            </a:r>
            <a:r>
              <a:rPr lang="zh-CN" altLang="en-US" dirty="0" smtClean="0"/>
              <a:t>都会保存主键信息</a:t>
            </a:r>
          </a:p>
          <a:p>
            <a:pPr marL="0" indent="0">
              <a:buNone/>
            </a:pPr>
            <a:endParaRPr lang="zh-CN" altLang="en-US" dirty="0"/>
          </a:p>
        </p:txBody>
      </p:sp>
    </p:spTree>
    <p:extLst>
      <p:ext uri="{BB962C8B-B14F-4D97-AF65-F5344CB8AC3E}">
        <p14:creationId xmlns:p14="http://schemas.microsoft.com/office/powerpoint/2010/main" val="162739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InnoDB</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l"/>
            </a:pPr>
            <a:r>
              <a:rPr lang="zh-CN" altLang="en-US" dirty="0" smtClean="0"/>
              <a:t>适用场景</a:t>
            </a:r>
            <a:endParaRPr lang="en-US" altLang="zh-CN" dirty="0" smtClean="0"/>
          </a:p>
          <a:p>
            <a:r>
              <a:rPr lang="zh-CN" altLang="en-US" sz="2000" dirty="0" smtClean="0"/>
              <a:t>需要事务支持（具有较好的事务特性）</a:t>
            </a:r>
            <a:endParaRPr lang="en-US" altLang="zh-CN" sz="2000" dirty="0" smtClean="0"/>
          </a:p>
          <a:p>
            <a:pPr marL="0" indent="0">
              <a:buNone/>
            </a:pPr>
            <a:endParaRPr lang="zh-CN" altLang="en-US" sz="2000" dirty="0" smtClean="0"/>
          </a:p>
          <a:p>
            <a:r>
              <a:rPr lang="zh-CN" altLang="en-US" sz="2000" dirty="0" smtClean="0"/>
              <a:t>行级锁定对高并发有很好的适应能力，但需要确保查询是通过索引完成</a:t>
            </a:r>
            <a:endParaRPr lang="en-US" altLang="zh-CN" sz="2000" dirty="0" smtClean="0"/>
          </a:p>
          <a:p>
            <a:endParaRPr lang="zh-CN" altLang="en-US" sz="2000" dirty="0" smtClean="0"/>
          </a:p>
          <a:p>
            <a:r>
              <a:rPr lang="zh-CN" altLang="en-US" sz="2000" dirty="0" smtClean="0"/>
              <a:t>数据更新较为频繁的场景</a:t>
            </a:r>
            <a:endParaRPr lang="en-US" altLang="zh-CN" sz="2000" dirty="0" smtClean="0"/>
          </a:p>
          <a:p>
            <a:endParaRPr lang="zh-CN" altLang="en-US" sz="2000" dirty="0" smtClean="0"/>
          </a:p>
          <a:p>
            <a:r>
              <a:rPr lang="zh-CN" altLang="en-US" sz="2000" dirty="0" smtClean="0"/>
              <a:t>数据一致性要求较高</a:t>
            </a:r>
            <a:endParaRPr lang="en-US" altLang="zh-CN" sz="2000" dirty="0" smtClean="0"/>
          </a:p>
          <a:p>
            <a:endParaRPr lang="zh-CN" altLang="en-US" sz="2000" dirty="0" smtClean="0"/>
          </a:p>
          <a:p>
            <a:r>
              <a:rPr lang="zh-CN" altLang="en-US" sz="2000" dirty="0" smtClean="0"/>
              <a:t>硬件设备内存较大，可以利用</a:t>
            </a:r>
            <a:r>
              <a:rPr lang="en-US" altLang="zh-CN" sz="2000" dirty="0" err="1" smtClean="0"/>
              <a:t>InnoDB</a:t>
            </a:r>
            <a:r>
              <a:rPr lang="zh-CN" altLang="en-US" sz="2000" dirty="0" smtClean="0"/>
              <a:t>较好的缓存能力来提高内存利用率，尽可能减少磁盘 </a:t>
            </a:r>
            <a:r>
              <a:rPr lang="en-US" altLang="zh-CN" sz="2000" dirty="0" smtClean="0"/>
              <a:t>IO</a:t>
            </a:r>
          </a:p>
          <a:p>
            <a:pPr marL="0" indent="0">
              <a:buNone/>
            </a:pPr>
            <a:endParaRPr lang="zh-CN" altLang="en-US" dirty="0"/>
          </a:p>
        </p:txBody>
      </p:sp>
    </p:spTree>
    <p:extLst>
      <p:ext uri="{BB962C8B-B14F-4D97-AF65-F5344CB8AC3E}">
        <p14:creationId xmlns:p14="http://schemas.microsoft.com/office/powerpoint/2010/main" val="1487938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存储引擎</a:t>
            </a:r>
            <a:r>
              <a:rPr lang="en-US" altLang="zh-CN" dirty="0" smtClean="0"/>
              <a:t>-</a:t>
            </a:r>
            <a:r>
              <a:rPr lang="en-US" altLang="zh-CN" dirty="0" err="1" smtClean="0"/>
              <a:t>InnoDB</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dirty="0" smtClean="0"/>
              <a:t>最佳实践</a:t>
            </a:r>
            <a:endParaRPr lang="en-US" altLang="zh-CN" dirty="0" smtClean="0"/>
          </a:p>
          <a:p>
            <a:pPr marL="0" indent="0">
              <a:buNone/>
            </a:pPr>
            <a:endParaRPr lang="en-US" altLang="zh-CN" dirty="0" smtClean="0"/>
          </a:p>
          <a:p>
            <a:r>
              <a:rPr lang="zh-CN" altLang="en-US" sz="2000" dirty="0" smtClean="0"/>
              <a:t>主键尽可能小，避免给</a:t>
            </a:r>
            <a:r>
              <a:rPr lang="en-US" altLang="zh-CN" sz="2000" dirty="0" smtClean="0"/>
              <a:t>Secondary index</a:t>
            </a:r>
            <a:r>
              <a:rPr lang="zh-CN" altLang="en-US" sz="2000" dirty="0" smtClean="0"/>
              <a:t>带来过大的空间负担</a:t>
            </a:r>
          </a:p>
          <a:p>
            <a:r>
              <a:rPr lang="zh-CN" altLang="en-US" sz="2000" dirty="0" smtClean="0"/>
              <a:t>避免全表扫描，因为会使用表锁</a:t>
            </a:r>
          </a:p>
          <a:p>
            <a:r>
              <a:rPr lang="zh-CN" altLang="en-US" sz="2000" dirty="0" smtClean="0"/>
              <a:t>尽可能缓存所有的索引和数据，提高响应速度</a:t>
            </a:r>
          </a:p>
          <a:p>
            <a:r>
              <a:rPr lang="zh-CN" altLang="en-US" sz="2000" dirty="0" smtClean="0"/>
              <a:t>在大批量小插入的时候，尽量自己控制事务而不要使用</a:t>
            </a:r>
            <a:r>
              <a:rPr lang="en-US" altLang="zh-CN" sz="2000" dirty="0" err="1" smtClean="0"/>
              <a:t>autocommit</a:t>
            </a:r>
            <a:r>
              <a:rPr lang="zh-CN" altLang="en-US" sz="2000" dirty="0" smtClean="0"/>
              <a:t>自动提交</a:t>
            </a:r>
          </a:p>
          <a:p>
            <a:r>
              <a:rPr lang="zh-CN" altLang="en-US" sz="2000" dirty="0" smtClean="0"/>
              <a:t>合理设置</a:t>
            </a:r>
            <a:r>
              <a:rPr lang="en-US" altLang="zh-CN" sz="2000" dirty="0" err="1" smtClean="0"/>
              <a:t>innodb_flush_log_at_trx_commit</a:t>
            </a:r>
            <a:r>
              <a:rPr lang="zh-CN" altLang="en-US" sz="2000" dirty="0" smtClean="0"/>
              <a:t>参数值，不要过度追求安全性</a:t>
            </a:r>
          </a:p>
          <a:p>
            <a:r>
              <a:rPr lang="zh-CN" altLang="en-US" sz="2000" dirty="0" smtClean="0"/>
              <a:t>避免主键更新，因为这会带来大量的数据移动</a:t>
            </a:r>
            <a:endParaRPr lang="en-US" altLang="zh-CN" sz="2000" dirty="0" smtClean="0"/>
          </a:p>
          <a:p>
            <a:endParaRPr lang="zh-CN" altLang="en-US" sz="2000" dirty="0" smtClean="0"/>
          </a:p>
          <a:p>
            <a:pPr marL="0" indent="0">
              <a:buNone/>
            </a:pPr>
            <a:r>
              <a:rPr lang="en-US" altLang="zh-CN" sz="1800" dirty="0" err="1" smtClean="0">
                <a:solidFill>
                  <a:srgbClr val="FF0000"/>
                </a:solidFill>
                <a:latin typeface="微软雅黑" panose="020B0503020204020204" pitchFamily="34" charset="-122"/>
                <a:ea typeface="微软雅黑" panose="020B0503020204020204" pitchFamily="34" charset="-122"/>
              </a:rPr>
              <a:t>InnoDB</a:t>
            </a:r>
            <a:r>
              <a:rPr lang="zh-CN" altLang="en-US" sz="1800" dirty="0" smtClean="0">
                <a:solidFill>
                  <a:srgbClr val="FF0000"/>
                </a:solidFill>
                <a:latin typeface="微软雅黑" panose="020B0503020204020204" pitchFamily="34" charset="-122"/>
                <a:ea typeface="微软雅黑" panose="020B0503020204020204" pitchFamily="34" charset="-122"/>
              </a:rPr>
              <a:t>内核分析：</a:t>
            </a:r>
            <a:r>
              <a:rPr lang="en-US" altLang="zh-CN" sz="1800" dirty="0" smtClean="0">
                <a:solidFill>
                  <a:srgbClr val="FF0000"/>
                </a:solidFill>
                <a:latin typeface="微软雅黑" panose="020B0503020204020204" pitchFamily="34" charset="-122"/>
                <a:ea typeface="微软雅黑" panose="020B0503020204020204" pitchFamily="34" charset="-122"/>
              </a:rPr>
              <a:t>https://github.com/jeremycole/innodb_diagrams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122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系统瓶颈</a:t>
            </a:r>
            <a:endParaRPr lang="en-US" altLang="zh-CN" dirty="0" smtClean="0"/>
          </a:p>
          <a:p>
            <a:r>
              <a:rPr lang="en-US" altLang="zh-CN" dirty="0" err="1" smtClean="0"/>
              <a:t>Mysql</a:t>
            </a:r>
            <a:r>
              <a:rPr lang="zh-CN" altLang="zh-CN" dirty="0" smtClean="0"/>
              <a:t>优化</a:t>
            </a:r>
            <a:r>
              <a:rPr lang="zh-CN" altLang="en-US" dirty="0" smtClean="0"/>
              <a:t>方向</a:t>
            </a:r>
            <a:endParaRPr lang="en-US" altLang="zh-CN" dirty="0" smtClean="0"/>
          </a:p>
          <a:p>
            <a:r>
              <a:rPr lang="en-US" altLang="zh-CN" dirty="0" err="1" smtClean="0"/>
              <a:t>Mysql</a:t>
            </a:r>
            <a:r>
              <a:rPr lang="zh-CN" altLang="en-US" dirty="0" smtClean="0"/>
              <a:t>存储引擎</a:t>
            </a:r>
            <a:endParaRPr lang="en-US" altLang="zh-CN" dirty="0" smtClean="0"/>
          </a:p>
          <a:p>
            <a:r>
              <a:rPr lang="en-US" altLang="zh-CN" dirty="0" err="1" smtClean="0"/>
              <a:t>Mysql</a:t>
            </a:r>
            <a:r>
              <a:rPr lang="zh-CN" altLang="en-US" dirty="0" smtClean="0"/>
              <a:t>的</a:t>
            </a:r>
            <a:r>
              <a:rPr lang="en-US" altLang="zh-CN" dirty="0" smtClean="0"/>
              <a:t>schema</a:t>
            </a:r>
            <a:r>
              <a:rPr lang="zh-CN" altLang="en-US" dirty="0" smtClean="0"/>
              <a:t>优化</a:t>
            </a:r>
            <a:endParaRPr lang="en-US" altLang="zh-CN" dirty="0" smtClean="0"/>
          </a:p>
          <a:p>
            <a:r>
              <a:rPr lang="en-US" altLang="zh-CN" dirty="0" err="1" smtClean="0"/>
              <a:t>Mysql</a:t>
            </a:r>
            <a:r>
              <a:rPr lang="zh-CN" altLang="en-US" dirty="0" smtClean="0"/>
              <a:t>查询优化</a:t>
            </a:r>
            <a:endParaRPr lang="en-US" altLang="zh-CN" dirty="0" smtClean="0"/>
          </a:p>
          <a:p>
            <a:r>
              <a:rPr lang="zh-CN" altLang="en-US" dirty="0" smtClean="0"/>
              <a:t>结束语</a:t>
            </a:r>
            <a:endParaRPr lang="zh-CN" altLang="en-US" dirty="0"/>
          </a:p>
        </p:txBody>
      </p:sp>
    </p:spTree>
    <p:extLst>
      <p:ext uri="{BB962C8B-B14F-4D97-AF65-F5344CB8AC3E}">
        <p14:creationId xmlns:p14="http://schemas.microsoft.com/office/powerpoint/2010/main" val="393240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a:bodyPr>
          <a:lstStyle/>
          <a:p>
            <a:pPr lvl="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范式</a:t>
            </a:r>
            <a:r>
              <a:rPr lang="zh-CN" altLang="zh-CN" sz="2000" dirty="0" smtClean="0">
                <a:latin typeface="微软雅黑" panose="020B0503020204020204" pitchFamily="34" charset="-122"/>
                <a:ea typeface="微软雅黑" panose="020B0503020204020204" pitchFamily="34" charset="-122"/>
              </a:rPr>
              <a:t>设计原则</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反范式化</a:t>
            </a:r>
            <a:r>
              <a:rPr lang="zh-CN" altLang="zh-CN" sz="2000" dirty="0" smtClean="0">
                <a:latin typeface="微软雅黑" panose="020B0503020204020204" pitchFamily="34" charset="-122"/>
                <a:ea typeface="微软雅黑" panose="020B0503020204020204" pitchFamily="34" charset="-122"/>
              </a:rPr>
              <a:t>设计</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字段各类型选择</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日常设计规范</a:t>
            </a:r>
            <a:endParaRPr lang="zh-CN" altLang="zh-CN" sz="2000" dirty="0">
              <a:latin typeface="微软雅黑" panose="020B0503020204020204" pitchFamily="34" charset="-122"/>
              <a:ea typeface="微软雅黑" panose="020B0503020204020204" pitchFamily="34" charset="-122"/>
            </a:endParaRPr>
          </a:p>
          <a:p>
            <a:pPr lvl="0">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Ø"/>
            </a:pPr>
            <a:endParaRPr lang="zh-CN" altLang="zh-CN" sz="2000" dirty="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3"/>
          <a:stretch>
            <a:fillRect/>
          </a:stretch>
        </p:blipFill>
        <p:spPr>
          <a:xfrm>
            <a:off x="5325950" y="1519238"/>
            <a:ext cx="6477000" cy="4657725"/>
          </a:xfrm>
          <a:prstGeom prst="rect">
            <a:avLst/>
          </a:prstGeom>
        </p:spPr>
      </p:pic>
    </p:spTree>
    <p:extLst>
      <p:ext uri="{BB962C8B-B14F-4D97-AF65-F5344CB8AC3E}">
        <p14:creationId xmlns:p14="http://schemas.microsoft.com/office/powerpoint/2010/main" val="3893093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fontScale="92500" lnSpcReduction="10000"/>
          </a:bodyPr>
          <a:lstStyle/>
          <a:p>
            <a:pPr lvl="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范式</a:t>
            </a:r>
            <a:r>
              <a:rPr lang="zh-CN" altLang="zh-CN" sz="2000" dirty="0" smtClean="0">
                <a:latin typeface="微软雅黑" panose="020B0503020204020204" pitchFamily="34" charset="-122"/>
                <a:ea typeface="微软雅黑" panose="020B0503020204020204" pitchFamily="34" charset="-122"/>
              </a:rPr>
              <a:t>设计原则</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三个范式</a:t>
            </a:r>
            <a:endParaRPr lang="en-US" altLang="zh-CN" sz="2000" dirty="0" smtClean="0">
              <a:latin typeface="微软雅黑" panose="020B0503020204020204" pitchFamily="34" charset="-122"/>
              <a:ea typeface="微软雅黑" panose="020B0503020204020204" pitchFamily="34" charset="-122"/>
            </a:endParaRPr>
          </a:p>
          <a:p>
            <a:pPr marL="0" lvl="0" indent="0">
              <a:buNone/>
            </a:pPr>
            <a:r>
              <a:rPr lang="zh-CN" altLang="en-US" sz="1600" b="1" dirty="0">
                <a:latin typeface="微软雅黑" panose="020B0503020204020204" pitchFamily="34" charset="-122"/>
                <a:ea typeface="微软雅黑" panose="020B0503020204020204" pitchFamily="34" charset="-122"/>
              </a:rPr>
              <a:t>第一范式</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确保每列的原子性</a:t>
            </a:r>
            <a:r>
              <a:rPr lang="en-US" altLang="zh-CN" sz="1600" b="1" dirty="0" smtClean="0">
                <a:latin typeface="微软雅黑" panose="020B0503020204020204" pitchFamily="34" charset="-122"/>
                <a:ea typeface="微软雅黑" panose="020B0503020204020204" pitchFamily="34" charset="-122"/>
              </a:rPr>
              <a:t>.</a:t>
            </a:r>
          </a:p>
          <a:p>
            <a:pPr marL="0" lvl="0" indent="0">
              <a:buNone/>
            </a:pPr>
            <a:r>
              <a:rPr lang="zh-CN" altLang="en-US" sz="1600" i="1" dirty="0">
                <a:latin typeface="微软雅黑" panose="020B0503020204020204" pitchFamily="34" charset="-122"/>
                <a:ea typeface="微软雅黑" panose="020B0503020204020204" pitchFamily="34" charset="-122"/>
              </a:rPr>
              <a:t>顾客表</a:t>
            </a:r>
            <a:r>
              <a:rPr lang="en-US" altLang="zh-CN" sz="1600" i="1" dirty="0">
                <a:latin typeface="微软雅黑" panose="020B0503020204020204" pitchFamily="34" charset="-122"/>
                <a:ea typeface="微软雅黑" panose="020B0503020204020204" pitchFamily="34" charset="-122"/>
              </a:rPr>
              <a:t>(</a:t>
            </a:r>
            <a:r>
              <a:rPr lang="zh-CN" altLang="en-US" sz="1600" i="1" dirty="0">
                <a:latin typeface="微软雅黑" panose="020B0503020204020204" pitchFamily="34" charset="-122"/>
                <a:ea typeface="微软雅黑" panose="020B0503020204020204" pitchFamily="34" charset="-122"/>
              </a:rPr>
              <a:t>姓名、编号、</a:t>
            </a:r>
            <a:r>
              <a:rPr lang="zh-CN" altLang="en-US" sz="1600" i="1" dirty="0">
                <a:solidFill>
                  <a:srgbClr val="FF0000"/>
                </a:solidFill>
                <a:latin typeface="微软雅黑" panose="020B0503020204020204" pitchFamily="34" charset="-122"/>
                <a:ea typeface="微软雅黑" panose="020B0503020204020204" pitchFamily="34" charset="-122"/>
              </a:rPr>
              <a:t>地址</a:t>
            </a:r>
            <a:r>
              <a:rPr lang="zh-CN" altLang="en-US" sz="1600" i="1" dirty="0">
                <a:latin typeface="微软雅黑" panose="020B0503020204020204" pitchFamily="34" charset="-122"/>
                <a:ea typeface="微软雅黑" panose="020B0503020204020204" pitchFamily="34" charset="-122"/>
              </a:rPr>
              <a:t>、</a:t>
            </a:r>
            <a:r>
              <a:rPr lang="en-US" altLang="zh-CN" sz="1600" i="1" dirty="0" smtClean="0">
                <a:latin typeface="微软雅黑" panose="020B0503020204020204" pitchFamily="34" charset="-122"/>
                <a:ea typeface="微软雅黑" panose="020B0503020204020204" pitchFamily="34" charset="-122"/>
              </a:rPr>
              <a:t>……)</a:t>
            </a:r>
          </a:p>
          <a:p>
            <a:pPr marL="0" lvl="0" indent="0">
              <a:buNone/>
            </a:pPr>
            <a:r>
              <a:rPr lang="zh-CN" altLang="en-US" sz="1600" b="1" dirty="0">
                <a:latin typeface="微软雅黑" panose="020B0503020204020204" pitchFamily="34" charset="-122"/>
                <a:ea typeface="微软雅黑" panose="020B0503020204020204" pitchFamily="34" charset="-122"/>
              </a:rPr>
              <a:t>第二范式</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确保</a:t>
            </a:r>
            <a:r>
              <a:rPr lang="zh-CN" altLang="en-US" sz="1600" b="1" dirty="0">
                <a:latin typeface="微软雅黑" panose="020B0503020204020204" pitchFamily="34" charset="-122"/>
                <a:ea typeface="微软雅黑" panose="020B0503020204020204" pitchFamily="34" charset="-122"/>
              </a:rPr>
              <a:t>表中的每列都和主键相关</a:t>
            </a:r>
            <a:r>
              <a:rPr lang="en-US" altLang="zh-CN" sz="1600" b="1" dirty="0">
                <a:latin typeface="微软雅黑" panose="020B0503020204020204" pitchFamily="34" charset="-122"/>
                <a:ea typeface="微软雅黑" panose="020B0503020204020204" pitchFamily="34" charset="-122"/>
              </a:rPr>
              <a:t>. </a:t>
            </a:r>
            <a:endParaRPr lang="en-US" altLang="zh-CN" sz="1600" b="1" dirty="0" smtClean="0">
              <a:latin typeface="微软雅黑" panose="020B0503020204020204" pitchFamily="34" charset="-122"/>
              <a:ea typeface="微软雅黑" panose="020B0503020204020204" pitchFamily="34" charset="-122"/>
            </a:endParaRPr>
          </a:p>
          <a:p>
            <a:pPr marL="0" lvl="0" indent="0">
              <a:buNone/>
            </a:pPr>
            <a:r>
              <a:rPr lang="zh-CN" altLang="en-US" sz="1600" i="1" dirty="0" smtClean="0">
                <a:latin typeface="微软雅黑" panose="020B0503020204020204" pitchFamily="34" charset="-122"/>
                <a:ea typeface="微软雅黑" panose="020B0503020204020204" pitchFamily="34" charset="-122"/>
              </a:rPr>
              <a:t>订单</a:t>
            </a:r>
            <a:r>
              <a:rPr lang="zh-CN" altLang="en-US" sz="1600" i="1" dirty="0">
                <a:latin typeface="微软雅黑" panose="020B0503020204020204" pitchFamily="34" charset="-122"/>
                <a:ea typeface="微软雅黑" panose="020B0503020204020204" pitchFamily="34" charset="-122"/>
              </a:rPr>
              <a:t>表</a:t>
            </a:r>
            <a:r>
              <a:rPr lang="en-US" altLang="zh-CN" sz="1600" i="1" dirty="0">
                <a:latin typeface="微软雅黑" panose="020B0503020204020204" pitchFamily="34" charset="-122"/>
                <a:ea typeface="微软雅黑" panose="020B0503020204020204" pitchFamily="34" charset="-122"/>
              </a:rPr>
              <a:t>(</a:t>
            </a:r>
            <a:r>
              <a:rPr lang="zh-CN" altLang="en-US" sz="1600" i="1" dirty="0">
                <a:latin typeface="微软雅黑" panose="020B0503020204020204" pitchFamily="34" charset="-122"/>
                <a:ea typeface="微软雅黑" panose="020B0503020204020204" pitchFamily="34" charset="-122"/>
              </a:rPr>
              <a:t>订单编号、</a:t>
            </a:r>
            <a:r>
              <a:rPr lang="zh-CN" altLang="en-US" sz="1600" i="1" dirty="0">
                <a:solidFill>
                  <a:srgbClr val="FF0000"/>
                </a:solidFill>
                <a:latin typeface="微软雅黑" panose="020B0503020204020204" pitchFamily="34" charset="-122"/>
                <a:ea typeface="微软雅黑" panose="020B0503020204020204" pitchFamily="34" charset="-122"/>
              </a:rPr>
              <a:t>产品编号</a:t>
            </a:r>
            <a:r>
              <a:rPr lang="zh-CN" altLang="en-US" sz="1600" i="1" dirty="0">
                <a:latin typeface="微软雅黑" panose="020B0503020204020204" pitchFamily="34" charset="-122"/>
                <a:ea typeface="微软雅黑" panose="020B0503020204020204" pitchFamily="34" charset="-122"/>
              </a:rPr>
              <a:t>、定购日期、价格、</a:t>
            </a:r>
            <a:r>
              <a:rPr lang="en-US" altLang="zh-CN" sz="1600" i="1" dirty="0" smtClean="0">
                <a:latin typeface="微软雅黑" panose="020B0503020204020204" pitchFamily="34" charset="-122"/>
                <a:ea typeface="微软雅黑" panose="020B0503020204020204" pitchFamily="34" charset="-122"/>
              </a:rPr>
              <a:t>……)</a:t>
            </a:r>
          </a:p>
          <a:p>
            <a:pPr marL="0" lvl="0" indent="0">
              <a:buNone/>
            </a:pPr>
            <a:r>
              <a:rPr lang="zh-CN" altLang="en-US" sz="1600" b="1" dirty="0">
                <a:latin typeface="微软雅黑" panose="020B0503020204020204" pitchFamily="34" charset="-122"/>
                <a:ea typeface="微软雅黑" panose="020B0503020204020204" pitchFamily="34" charset="-122"/>
              </a:rPr>
              <a:t>第三范式</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列</a:t>
            </a:r>
            <a:r>
              <a:rPr lang="zh-CN" altLang="en-US" sz="1600" b="1" dirty="0">
                <a:latin typeface="微软雅黑" panose="020B0503020204020204" pitchFamily="34" charset="-122"/>
                <a:ea typeface="微软雅黑" panose="020B0503020204020204" pitchFamily="34" charset="-122"/>
              </a:rPr>
              <a:t>都和主键列直接</a:t>
            </a:r>
            <a:r>
              <a:rPr lang="zh-CN" altLang="en-US" sz="1600" b="1" dirty="0" smtClean="0">
                <a:latin typeface="微软雅黑" panose="020B0503020204020204" pitchFamily="34" charset="-122"/>
                <a:ea typeface="微软雅黑" panose="020B0503020204020204" pitchFamily="34" charset="-122"/>
              </a:rPr>
              <a:t>相关</a:t>
            </a:r>
            <a:endParaRPr lang="en-US" altLang="zh-CN" sz="1600" b="1" dirty="0" smtClean="0">
              <a:latin typeface="微软雅黑" panose="020B0503020204020204" pitchFamily="34" charset="-122"/>
              <a:ea typeface="微软雅黑" panose="020B0503020204020204" pitchFamily="34" charset="-122"/>
            </a:endParaRPr>
          </a:p>
          <a:p>
            <a:pPr marL="0" lvl="0" indent="0">
              <a:buNone/>
            </a:pPr>
            <a:r>
              <a:rPr lang="zh-CN" altLang="en-US" sz="1600" i="1" dirty="0">
                <a:latin typeface="微软雅黑" panose="020B0503020204020204" pitchFamily="34" charset="-122"/>
                <a:ea typeface="微软雅黑" panose="020B0503020204020204" pitchFamily="34" charset="-122"/>
              </a:rPr>
              <a:t>订单表</a:t>
            </a:r>
            <a:r>
              <a:rPr lang="en-US" altLang="zh-CN" sz="1600" i="1" dirty="0">
                <a:latin typeface="微软雅黑" panose="020B0503020204020204" pitchFamily="34" charset="-122"/>
                <a:ea typeface="微软雅黑" panose="020B0503020204020204" pitchFamily="34" charset="-122"/>
              </a:rPr>
              <a:t>(</a:t>
            </a:r>
            <a:r>
              <a:rPr lang="zh-CN" altLang="en-US" sz="1600" i="1" dirty="0">
                <a:latin typeface="微软雅黑" panose="020B0503020204020204" pitchFamily="34" charset="-122"/>
                <a:ea typeface="微软雅黑" panose="020B0503020204020204" pitchFamily="34" charset="-122"/>
              </a:rPr>
              <a:t>订单编号，定购日期，顾客编号，顾客姓名，</a:t>
            </a:r>
            <a:r>
              <a:rPr lang="en-US" altLang="zh-CN" sz="1600" i="1" dirty="0" smtClean="0">
                <a:latin typeface="微软雅黑" panose="020B0503020204020204" pitchFamily="34" charset="-122"/>
                <a:ea typeface="微软雅黑" panose="020B0503020204020204" pitchFamily="34" charset="-122"/>
              </a:rPr>
              <a:t>……)</a:t>
            </a:r>
          </a:p>
          <a:p>
            <a:pPr marL="0" lvl="0" indent="0">
              <a:buNone/>
            </a:pP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在实际业务开发设计过程中达到第三范式即可（标准设计）</a:t>
            </a:r>
            <a:endParaRPr lang="en-US" altLang="zh-CN" sz="16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在一对一映射关系</a:t>
            </a:r>
            <a:r>
              <a:rPr lang="zh-CN" altLang="en-US" sz="1600" dirty="0">
                <a:latin typeface="微软雅黑" panose="020B0503020204020204" pitchFamily="34" charset="-122"/>
                <a:ea typeface="微软雅黑" panose="020B0503020204020204" pitchFamily="34" charset="-122"/>
              </a:rPr>
              <a:t>满足</a:t>
            </a:r>
            <a:r>
              <a:rPr lang="zh-CN" altLang="en-US" sz="1600" dirty="0" smtClean="0">
                <a:latin typeface="微软雅黑" panose="020B0503020204020204" pitchFamily="34" charset="-122"/>
                <a:ea typeface="微软雅黑" panose="020B0503020204020204" pitchFamily="34" charset="-122"/>
              </a:rPr>
              <a:t>第二范式即可，不必新增一张关联表（</a:t>
            </a:r>
            <a:r>
              <a:rPr lang="zh-CN" altLang="zh-CN" sz="1600" dirty="0">
                <a:latin typeface="微软雅黑" panose="020B0503020204020204" pitchFamily="34" charset="-122"/>
                <a:ea typeface="微软雅黑" panose="020B0503020204020204" pitchFamily="34" charset="-122"/>
              </a:rPr>
              <a:t>去关联化</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千万不能不要</a:t>
            </a:r>
            <a:r>
              <a:rPr lang="zh-CN" altLang="en-US" sz="1600" dirty="0" smtClean="0">
                <a:solidFill>
                  <a:srgbClr val="FF0000"/>
                </a:solidFill>
                <a:latin typeface="微软雅黑" panose="020B0503020204020204" pitchFamily="34" charset="-122"/>
                <a:ea typeface="微软雅黑" panose="020B0503020204020204" pitchFamily="34" charset="-122"/>
              </a:rPr>
              <a:t>设计过渡</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2B</a:t>
            </a:r>
            <a:r>
              <a:rPr lang="zh-CN" altLang="en-US" sz="1600" dirty="0" smtClean="0">
                <a:latin typeface="微软雅黑" panose="020B0503020204020204" pitchFamily="34" charset="-122"/>
                <a:ea typeface="微软雅黑" panose="020B0503020204020204" pitchFamily="34" charset="-122"/>
              </a:rPr>
              <a:t>设计）</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0" indent="0">
              <a:buNone/>
            </a:pPr>
            <a:r>
              <a:rPr lang="zh-CN" altLang="en-US" sz="1600" dirty="0" smtClean="0">
                <a:solidFill>
                  <a:srgbClr val="FF0000"/>
                </a:solidFill>
                <a:latin typeface="微软雅黑" panose="020B0503020204020204" pitchFamily="34" charset="-122"/>
                <a:ea typeface="微软雅黑" panose="020B0503020204020204" pitchFamily="34" charset="-122"/>
              </a:rPr>
              <a:t>设计过于规范会直接导致</a:t>
            </a:r>
            <a:r>
              <a:rPr lang="en-US" altLang="zh-CN" sz="1600" dirty="0" smtClean="0">
                <a:solidFill>
                  <a:srgbClr val="FF0000"/>
                </a:solidFill>
                <a:latin typeface="微软雅黑" panose="020B0503020204020204" pitchFamily="34" charset="-122"/>
                <a:ea typeface="微软雅黑" panose="020B0503020204020204" pitchFamily="34" charset="-122"/>
              </a:rPr>
              <a:t>SQL</a:t>
            </a:r>
            <a:r>
              <a:rPr lang="zh-CN" altLang="en-US" sz="1600" dirty="0" smtClean="0">
                <a:solidFill>
                  <a:srgbClr val="FF0000"/>
                </a:solidFill>
                <a:latin typeface="微软雅黑" panose="020B0503020204020204" pitchFamily="34" charset="-122"/>
                <a:ea typeface="微软雅黑" panose="020B0503020204020204" pitchFamily="34" charset="-122"/>
              </a:rPr>
              <a:t>很多多表</a:t>
            </a:r>
            <a:r>
              <a:rPr lang="en-US" altLang="zh-CN" sz="1600" dirty="0" smtClean="0">
                <a:solidFill>
                  <a:srgbClr val="FF0000"/>
                </a:solidFill>
                <a:latin typeface="微软雅黑" panose="020B0503020204020204" pitchFamily="34" charset="-122"/>
                <a:ea typeface="微软雅黑" panose="020B0503020204020204" pitchFamily="34" charset="-122"/>
              </a:rPr>
              <a:t>Join</a:t>
            </a:r>
            <a:r>
              <a:rPr lang="zh-CN" altLang="en-US" sz="1600" dirty="0" smtClean="0">
                <a:solidFill>
                  <a:srgbClr val="FF0000"/>
                </a:solidFill>
                <a:latin typeface="微软雅黑" panose="020B0503020204020204" pitchFamily="34" charset="-122"/>
                <a:ea typeface="微软雅黑" panose="020B0503020204020204" pitchFamily="34" charset="-122"/>
              </a:rPr>
              <a:t>语句，拖垮</a:t>
            </a:r>
            <a:r>
              <a:rPr lang="en-US" altLang="zh-CN" sz="1600" dirty="0" smtClean="0">
                <a:solidFill>
                  <a:srgbClr val="FF0000"/>
                </a:solidFill>
                <a:latin typeface="微软雅黑" panose="020B0503020204020204" pitchFamily="34" charset="-122"/>
                <a:ea typeface="微软雅黑" panose="020B0503020204020204" pitchFamily="34" charset="-122"/>
              </a:rPr>
              <a:t>DB</a:t>
            </a:r>
          </a:p>
          <a:p>
            <a:pPr marL="0" lv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43324937"/>
              </p:ext>
            </p:extLst>
          </p:nvPr>
        </p:nvGraphicFramePr>
        <p:xfrm>
          <a:off x="8103158" y="2269913"/>
          <a:ext cx="3796742" cy="2816224"/>
        </p:xfrm>
        <a:graphic>
          <a:graphicData uri="http://schemas.openxmlformats.org/presentationml/2006/ole">
            <mc:AlternateContent xmlns:mc="http://schemas.openxmlformats.org/markup-compatibility/2006">
              <mc:Choice xmlns:v="urn:schemas-microsoft-com:vml" Requires="v">
                <p:oleObj spid="_x0000_s9391" name="Visio" r:id="rId5" imgW="4900859" imgH="3634516" progId="Visio.Drawing.11">
                  <p:embed/>
                </p:oleObj>
              </mc:Choice>
              <mc:Fallback>
                <p:oleObj name="Visio" r:id="rId5" imgW="4900859" imgH="3634516"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3158" y="2269913"/>
                        <a:ext cx="3796742" cy="2816224"/>
                      </a:xfrm>
                      <a:prstGeom prst="rect">
                        <a:avLst/>
                      </a:prstGeom>
                      <a:noFill/>
                    </p:spPr>
                  </p:pic>
                </p:oleObj>
              </mc:Fallback>
            </mc:AlternateContent>
          </a:graphicData>
        </a:graphic>
      </p:graphicFrame>
    </p:spTree>
    <p:extLst>
      <p:ext uri="{BB962C8B-B14F-4D97-AF65-F5344CB8AC3E}">
        <p14:creationId xmlns:p14="http://schemas.microsoft.com/office/powerpoint/2010/main" val="285515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zh-CN" sz="2400" dirty="0" smtClean="0">
                <a:latin typeface="微软雅黑" panose="020B0503020204020204" pitchFamily="34" charset="-122"/>
                <a:ea typeface="微软雅黑" panose="020B0503020204020204" pitchFamily="34" charset="-122"/>
              </a:rPr>
              <a:t>反范式化设计</a:t>
            </a:r>
            <a:r>
              <a:rPr lang="zh-CN" altLang="en-US" sz="2400" dirty="0" smtClean="0">
                <a:latin typeface="微软雅黑" panose="020B0503020204020204" pitchFamily="34" charset="-122"/>
                <a:ea typeface="微软雅黑" panose="020B0503020204020204" pitchFamily="34" charset="-122"/>
              </a:rPr>
              <a:t>：很多经典设计都是反范式设计</a:t>
            </a:r>
            <a:endParaRPr lang="en-US" altLang="zh-CN" sz="24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、占据大存储空间的字段单独存储在另一张表</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i="1" dirty="0">
                <a:latin typeface="微软雅黑" panose="020B0503020204020204" pitchFamily="34" charset="-122"/>
                <a:ea typeface="微软雅黑" panose="020B0503020204020204" pitchFamily="34" charset="-122"/>
              </a:rPr>
              <a:t>比如：论坛中 帖子基本、帖子的内容</a:t>
            </a:r>
            <a:r>
              <a:rPr lang="zh-CN" altLang="en-US" sz="1200" i="1" dirty="0">
                <a:latin typeface="微软雅黑" panose="020B0503020204020204" pitchFamily="34" charset="-122"/>
                <a:ea typeface="微软雅黑" panose="020B0503020204020204" pitchFamily="34" charset="-122"/>
              </a:rPr>
              <a:t>（</a:t>
            </a:r>
            <a:r>
              <a:rPr lang="en-US" altLang="zh-CN" sz="1200" i="1" dirty="0">
                <a:latin typeface="微软雅黑" panose="020B0503020204020204" pitchFamily="34" charset="-122"/>
                <a:ea typeface="微软雅黑" panose="020B0503020204020204" pitchFamily="34" charset="-122"/>
              </a:rPr>
              <a:t>4096</a:t>
            </a:r>
            <a:r>
              <a:rPr lang="zh-CN" altLang="en-US" sz="1200" i="1" dirty="0">
                <a:latin typeface="微软雅黑" panose="020B0503020204020204" pitchFamily="34" charset="-122"/>
                <a:ea typeface="微软雅黑" panose="020B0503020204020204" pitchFamily="34" charset="-122"/>
              </a:rPr>
              <a:t>个字符）</a:t>
            </a:r>
            <a:r>
              <a:rPr lang="zh-CN" altLang="en-US" sz="1600" i="1" dirty="0">
                <a:latin typeface="微软雅黑" panose="020B0503020204020204" pitchFamily="34" charset="-122"/>
                <a:ea typeface="微软雅黑" panose="020B0503020204020204" pitchFamily="34" charset="-122"/>
              </a:rPr>
              <a:t>分别存在</a:t>
            </a:r>
            <a:endParaRPr lang="en-US" altLang="zh-CN" sz="1600" i="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、使用频率特别特别多的字段放一起</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i="1" dirty="0">
                <a:latin typeface="微软雅黑" panose="020B0503020204020204" pitchFamily="34" charset="-122"/>
                <a:ea typeface="微软雅黑" panose="020B0503020204020204" pitchFamily="34" charset="-122"/>
              </a:rPr>
              <a:t>比如</a:t>
            </a:r>
            <a:r>
              <a:rPr lang="zh-CN" altLang="en-US" sz="1600" i="1" dirty="0" smtClean="0">
                <a:latin typeface="微软雅黑" panose="020B0503020204020204" pitchFamily="34" charset="-122"/>
                <a:ea typeface="微软雅黑" panose="020B0503020204020204" pitchFamily="34" charset="-122"/>
              </a:rPr>
              <a:t>：商品基本信息（名称，价格，类目）、商品规格信息（大小、颜色）分离存储</a:t>
            </a:r>
            <a:endParaRPr lang="en-US" altLang="zh-CN" sz="1600" i="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、安全程度不同数据放不同表</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i="1" dirty="0" smtClean="0">
                <a:latin typeface="微软雅黑" panose="020B0503020204020204" pitchFamily="34" charset="-122"/>
                <a:ea typeface="微软雅黑" panose="020B0503020204020204" pitchFamily="34" charset="-122"/>
              </a:rPr>
              <a:t>比如：用户</a:t>
            </a:r>
            <a:r>
              <a:rPr lang="zh-CN" altLang="en-US" sz="1600" i="1" dirty="0">
                <a:latin typeface="微软雅黑" panose="020B0503020204020204" pitchFamily="34" charset="-122"/>
                <a:ea typeface="微软雅黑" panose="020B0503020204020204" pitchFamily="34" charset="-122"/>
              </a:rPr>
              <a:t>基本信息、登陆</a:t>
            </a:r>
            <a:r>
              <a:rPr lang="zh-CN" altLang="en-US" sz="1600" i="1" dirty="0" smtClean="0">
                <a:latin typeface="微软雅黑" panose="020B0503020204020204" pitchFamily="34" charset="-122"/>
                <a:ea typeface="微软雅黑" panose="020B0503020204020204" pitchFamily="34" charset="-122"/>
              </a:rPr>
              <a:t>密码</a:t>
            </a:r>
            <a:r>
              <a:rPr lang="en-US" altLang="zh-CN" sz="1600" i="1" dirty="0" smtClean="0">
                <a:latin typeface="微软雅黑" panose="020B0503020204020204" pitchFamily="34" charset="-122"/>
                <a:ea typeface="微软雅黑" panose="020B0503020204020204" pitchFamily="34" charset="-122"/>
              </a:rPr>
              <a:t>&amp;&amp;</a:t>
            </a:r>
            <a:r>
              <a:rPr lang="zh-CN" altLang="en-US" sz="1600" i="1" dirty="0" smtClean="0">
                <a:latin typeface="微软雅黑" panose="020B0503020204020204" pitchFamily="34" charset="-122"/>
                <a:ea typeface="微软雅黑" panose="020B0503020204020204" pitchFamily="34" charset="-122"/>
              </a:rPr>
              <a:t>交易密码分离存储</a:t>
            </a:r>
            <a:endParaRPr lang="en-US" altLang="zh-CN" sz="1600" i="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、一对一映射关系变成主表属性</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i="1" dirty="0">
                <a:latin typeface="微软雅黑" panose="020B0503020204020204" pitchFamily="34" charset="-122"/>
                <a:ea typeface="微软雅黑" panose="020B0503020204020204" pitchFamily="34" charset="-122"/>
              </a:rPr>
              <a:t>比如：线路</a:t>
            </a:r>
            <a:r>
              <a:rPr lang="zh-CN" altLang="en-US" sz="1600" i="1" dirty="0" smtClean="0">
                <a:latin typeface="微软雅黑" panose="020B0503020204020204" pitchFamily="34" charset="-122"/>
                <a:ea typeface="微软雅黑" panose="020B0503020204020204" pitchFamily="34" charset="-122"/>
              </a:rPr>
              <a:t>类型应设置成线路的属性</a:t>
            </a:r>
            <a:endParaRPr lang="en-US" altLang="zh-CN" sz="1600" i="1"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8845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字段各类型选择</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）主键和索引尽量选择小字段类型</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）日期类型尽量使用</a:t>
            </a:r>
            <a:r>
              <a:rPr lang="en-US" altLang="zh-CN" sz="2000" dirty="0" smtClean="0"/>
              <a:t>timestamp</a:t>
            </a: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）尽量不使用 </a:t>
            </a:r>
            <a:r>
              <a:rPr lang="en-US" altLang="zh-CN" sz="2000" dirty="0" smtClean="0"/>
              <a:t>float &amp; double</a:t>
            </a:r>
          </a:p>
          <a:p>
            <a:pPr marL="0" indent="0">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MyISAM</a:t>
            </a:r>
            <a:r>
              <a:rPr lang="zh-CN" altLang="en-US" sz="2000" dirty="0">
                <a:latin typeface="微软雅黑" panose="020B0503020204020204" pitchFamily="34" charset="-122"/>
                <a:ea typeface="微软雅黑" panose="020B0503020204020204" pitchFamily="34" charset="-122"/>
              </a:rPr>
              <a:t>多使用</a:t>
            </a:r>
            <a:r>
              <a:rPr lang="en-US" altLang="zh-CN" sz="2000" dirty="0">
                <a:latin typeface="微软雅黑" panose="020B0503020204020204" pitchFamily="34" charset="-122"/>
                <a:ea typeface="微软雅黑" panose="020B0503020204020204" pitchFamily="34" charset="-122"/>
              </a:rPr>
              <a:t>char</a:t>
            </a:r>
          </a:p>
          <a:p>
            <a:pPr marL="0" indent="0">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InnoDB</a:t>
            </a:r>
            <a:r>
              <a:rPr lang="zh-CN" altLang="en-US" sz="2000" dirty="0">
                <a:latin typeface="微软雅黑" panose="020B0503020204020204" pitchFamily="34" charset="-122"/>
                <a:ea typeface="微软雅黑" panose="020B0503020204020204" pitchFamily="34" charset="-122"/>
              </a:rPr>
              <a:t>多使用</a:t>
            </a:r>
            <a:r>
              <a:rPr lang="en-US" altLang="zh-CN" sz="2000" dirty="0" err="1" smtClean="0">
                <a:latin typeface="微软雅黑" panose="020B0503020204020204" pitchFamily="34" charset="-122"/>
                <a:ea typeface="微软雅黑" panose="020B0503020204020204" pitchFamily="34" charset="-122"/>
              </a:rPr>
              <a:t>varchar</a:t>
            </a: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7601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字段各</a:t>
            </a:r>
            <a:r>
              <a:rPr lang="zh-CN" altLang="en-US" sz="2400" dirty="0" smtClean="0">
                <a:latin typeface="微软雅黑" panose="020B0503020204020204" pitchFamily="34" charset="-122"/>
                <a:ea typeface="微软雅黑" panose="020B0503020204020204" pitchFamily="34" charset="-122"/>
              </a:rPr>
              <a:t>类型</a:t>
            </a:r>
            <a:r>
              <a:rPr lang="zh-CN" altLang="en-US" sz="2400" dirty="0">
                <a:latin typeface="微软雅黑" panose="020B0503020204020204" pitchFamily="34" charset="-122"/>
                <a:ea typeface="微软雅黑" panose="020B0503020204020204" pitchFamily="34" charset="-122"/>
              </a:rPr>
              <a:t>占</a:t>
            </a:r>
            <a:r>
              <a:rPr lang="zh-CN" altLang="en-US" sz="2400" dirty="0" smtClean="0">
                <a:latin typeface="微软雅黑" panose="020B0503020204020204" pitchFamily="34" charset="-122"/>
                <a:ea typeface="微软雅黑" panose="020B0503020204020204" pitchFamily="34" charset="-122"/>
              </a:rPr>
              <a:t>空间大小</a:t>
            </a:r>
            <a:endParaRPr lang="en-US" altLang="zh-CN" sz="2400"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338171609"/>
              </p:ext>
            </p:extLst>
          </p:nvPr>
        </p:nvGraphicFramePr>
        <p:xfrm>
          <a:off x="990600" y="2392894"/>
          <a:ext cx="1828800" cy="3566160"/>
        </p:xfrm>
        <a:graphic>
          <a:graphicData uri="http://schemas.openxmlformats.org/drawingml/2006/table">
            <a:tbl>
              <a:tblPr>
                <a:tableStyleId>{616DA210-FB5B-4158-B5E0-FEB733F419BA}</a:tableStyleId>
              </a:tblPr>
              <a:tblGrid>
                <a:gridCol w="914400"/>
                <a:gridCol w="914400"/>
              </a:tblGrid>
              <a:tr h="0">
                <a:tc>
                  <a:txBody>
                    <a:bodyPr/>
                    <a:lstStyle/>
                    <a:p>
                      <a:r>
                        <a:rPr lang="en-US" dirty="0">
                          <a:effectLst/>
                        </a:rPr>
                        <a:t>Type</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a:effectLst/>
                        </a:rPr>
                        <a:t>Bytes</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43658">
                <a:tc>
                  <a:txBody>
                    <a:bodyPr/>
                    <a:lstStyle/>
                    <a:p>
                      <a:r>
                        <a:rPr lang="en-US">
                          <a:solidFill>
                            <a:srgbClr val="FF0000"/>
                          </a:solidFill>
                          <a:effectLst/>
                        </a:rPr>
                        <a:t>Tinyint</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FF0000"/>
                          </a:solidFill>
                          <a:effectLst/>
                        </a:rPr>
                        <a:t>1</a:t>
                      </a:r>
                      <a:endParaRPr lang="zh-CN" altLang="en-US" dirty="0">
                        <a:solidFill>
                          <a:srgbClr val="FF0000"/>
                        </a:solidFill>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effectLst/>
                        </a:rPr>
                        <a:t>smallint</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effectLst/>
                        </a:rPr>
                        <a:t>2</a:t>
                      </a:r>
                      <a:endParaRPr lang="zh-CN" altLang="en-US" dirty="0">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effectLst/>
                        </a:rPr>
                        <a:t>Mediumint</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effectLst/>
                        </a:rPr>
                        <a:t>3</a:t>
                      </a:r>
                      <a:endParaRPr lang="zh-CN" altLang="en-US" dirty="0">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dirty="0" err="1">
                          <a:solidFill>
                            <a:srgbClr val="FF0000"/>
                          </a:solidFill>
                          <a:effectLst/>
                        </a:rPr>
                        <a:t>Int</a:t>
                      </a:r>
                      <a:endParaRPr lang="en-US" dirty="0">
                        <a:solidFill>
                          <a:srgbClr val="FF0000"/>
                        </a:solidFill>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FF0000"/>
                          </a:solidFill>
                          <a:effectLst/>
                        </a:rPr>
                        <a:t>4</a:t>
                      </a:r>
                      <a:endParaRPr lang="zh-CN" altLang="en-US" dirty="0">
                        <a:solidFill>
                          <a:srgbClr val="FF0000"/>
                        </a:solidFill>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solidFill>
                            <a:srgbClr val="FF0000"/>
                          </a:solidFill>
                          <a:effectLst/>
                        </a:rPr>
                        <a:t>Bigint</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FF0000"/>
                          </a:solidFill>
                          <a:effectLst/>
                        </a:rPr>
                        <a:t>8</a:t>
                      </a:r>
                      <a:endParaRPr lang="zh-CN" altLang="en-US" dirty="0">
                        <a:solidFill>
                          <a:srgbClr val="FF0000"/>
                        </a:solidFill>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effectLst/>
                        </a:rPr>
                        <a:t>Decimal</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M+2</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effectLst/>
                        </a:rPr>
                        <a:t>float</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a:effectLst/>
                        </a:rPr>
                        <a:t>4</a:t>
                      </a:r>
                      <a:endParaRPr lang="zh-CN" altLang="en-US">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3658">
                <a:tc>
                  <a:txBody>
                    <a:bodyPr/>
                    <a:lstStyle/>
                    <a:p>
                      <a:r>
                        <a:rPr lang="en-US">
                          <a:effectLst/>
                        </a:rPr>
                        <a:t>double</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effectLst/>
                        </a:rPr>
                        <a:t>8</a:t>
                      </a:r>
                      <a:endParaRPr lang="zh-CN" altLang="en-US" dirty="0">
                        <a:effectLst/>
                      </a:endParaRP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19800270"/>
              </p:ext>
            </p:extLst>
          </p:nvPr>
        </p:nvGraphicFramePr>
        <p:xfrm>
          <a:off x="4356100" y="2425700"/>
          <a:ext cx="2349500" cy="2324098"/>
        </p:xfrm>
        <a:graphic>
          <a:graphicData uri="http://schemas.openxmlformats.org/drawingml/2006/table">
            <a:tbl>
              <a:tblPr>
                <a:tableStyleId>{616DA210-FB5B-4158-B5E0-FEB733F419BA}</a:tableStyleId>
              </a:tblPr>
              <a:tblGrid>
                <a:gridCol w="1174750"/>
                <a:gridCol w="1174750"/>
              </a:tblGrid>
              <a:tr h="415528">
                <a:tc>
                  <a:txBody>
                    <a:bodyPr/>
                    <a:lstStyle/>
                    <a:p>
                      <a:pPr marL="0" algn="l" defTabSz="914400" rtl="0" eaLnBrk="1" latinLnBrk="0" hangingPunct="1"/>
                      <a:r>
                        <a:rPr lang="en-US" sz="1800" kern="1200" dirty="0">
                          <a:solidFill>
                            <a:schemeClr val="tx1"/>
                          </a:solidFill>
                          <a:effectLst/>
                          <a:latin typeface="+mn-lt"/>
                          <a:ea typeface="+mn-ea"/>
                          <a:cs typeface="+mn-cs"/>
                        </a:rPr>
                        <a:t>Type</a:t>
                      </a:r>
                    </a:p>
                  </a:txBody>
                  <a:tcPr marL="66675" marR="66675" anchor="ctr">
                    <a:solidFill>
                      <a:schemeClr val="accent1">
                        <a:lumMod val="40000"/>
                        <a:lumOff val="60000"/>
                      </a:schemeClr>
                    </a:solidFill>
                  </a:tcPr>
                </a:tc>
                <a:tc>
                  <a:txBody>
                    <a:bodyPr/>
                    <a:lstStyle/>
                    <a:p>
                      <a:pPr marL="0" algn="l" defTabSz="914400" rtl="0" eaLnBrk="1" latinLnBrk="0" hangingPunct="1"/>
                      <a:r>
                        <a:rPr lang="en-US" sz="1800" kern="1200" dirty="0">
                          <a:solidFill>
                            <a:schemeClr val="tx1"/>
                          </a:solidFill>
                          <a:effectLst/>
                          <a:latin typeface="+mn-lt"/>
                          <a:ea typeface="+mn-ea"/>
                          <a:cs typeface="+mn-cs"/>
                        </a:rPr>
                        <a:t>Bytes</a:t>
                      </a:r>
                    </a:p>
                  </a:txBody>
                  <a:tcPr marL="66675" marR="66675" anchor="ctr">
                    <a:solidFill>
                      <a:schemeClr val="accent1">
                        <a:lumMod val="40000"/>
                        <a:lumOff val="60000"/>
                      </a:schemeClr>
                    </a:solidFill>
                  </a:tcPr>
                </a:tc>
              </a:tr>
              <a:tr h="381714">
                <a:tc>
                  <a:txBody>
                    <a:bodyPr/>
                    <a:lstStyle/>
                    <a:p>
                      <a:r>
                        <a:rPr lang="en-US">
                          <a:effectLst/>
                        </a:rPr>
                        <a:t>Time</a:t>
                      </a:r>
                    </a:p>
                  </a:txBody>
                  <a:tcPr marL="66675" marR="66675" anchor="ctr"/>
                </a:tc>
                <a:tc>
                  <a:txBody>
                    <a:bodyPr/>
                    <a:lstStyle/>
                    <a:p>
                      <a:r>
                        <a:rPr lang="en-US" altLang="zh-CN" dirty="0">
                          <a:effectLst/>
                        </a:rPr>
                        <a:t>3</a:t>
                      </a:r>
                      <a:endParaRPr lang="zh-CN" altLang="en-US" dirty="0">
                        <a:effectLst/>
                      </a:endParaRPr>
                    </a:p>
                  </a:txBody>
                  <a:tcPr marL="66675" marR="66675" anchor="ctr"/>
                </a:tc>
              </a:tr>
              <a:tr h="381714">
                <a:tc>
                  <a:txBody>
                    <a:bodyPr/>
                    <a:lstStyle/>
                    <a:p>
                      <a:r>
                        <a:rPr lang="en-US">
                          <a:effectLst/>
                        </a:rPr>
                        <a:t>Date</a:t>
                      </a:r>
                    </a:p>
                  </a:txBody>
                  <a:tcPr marL="66675" marR="66675" anchor="ctr"/>
                </a:tc>
                <a:tc>
                  <a:txBody>
                    <a:bodyPr/>
                    <a:lstStyle/>
                    <a:p>
                      <a:r>
                        <a:rPr lang="en-US" altLang="zh-CN" dirty="0">
                          <a:effectLst/>
                        </a:rPr>
                        <a:t>3</a:t>
                      </a:r>
                      <a:endParaRPr lang="zh-CN" altLang="en-US" dirty="0">
                        <a:effectLst/>
                      </a:endParaRPr>
                    </a:p>
                  </a:txBody>
                  <a:tcPr marL="66675" marR="66675" anchor="ctr"/>
                </a:tc>
              </a:tr>
              <a:tr h="381714">
                <a:tc>
                  <a:txBody>
                    <a:bodyPr/>
                    <a:lstStyle/>
                    <a:p>
                      <a:r>
                        <a:rPr lang="en-US">
                          <a:effectLst/>
                        </a:rPr>
                        <a:t>Date-time</a:t>
                      </a:r>
                    </a:p>
                  </a:txBody>
                  <a:tcPr marL="66675" marR="66675" anchor="ctr"/>
                </a:tc>
                <a:tc>
                  <a:txBody>
                    <a:bodyPr/>
                    <a:lstStyle/>
                    <a:p>
                      <a:r>
                        <a:rPr lang="en-US" altLang="zh-CN" dirty="0">
                          <a:effectLst/>
                        </a:rPr>
                        <a:t>8</a:t>
                      </a:r>
                      <a:endParaRPr lang="zh-CN" altLang="en-US" dirty="0">
                        <a:effectLst/>
                      </a:endParaRPr>
                    </a:p>
                  </a:txBody>
                  <a:tcPr marL="66675" marR="66675" anchor="ctr"/>
                </a:tc>
              </a:tr>
              <a:tr h="381714">
                <a:tc>
                  <a:txBody>
                    <a:bodyPr/>
                    <a:lstStyle/>
                    <a:p>
                      <a:r>
                        <a:rPr lang="en-US" dirty="0">
                          <a:effectLst/>
                        </a:rPr>
                        <a:t>Year</a:t>
                      </a:r>
                    </a:p>
                  </a:txBody>
                  <a:tcPr marL="66675" marR="66675" anchor="ctr"/>
                </a:tc>
                <a:tc>
                  <a:txBody>
                    <a:bodyPr/>
                    <a:lstStyle/>
                    <a:p>
                      <a:r>
                        <a:rPr lang="en-US" altLang="zh-CN" dirty="0">
                          <a:effectLst/>
                        </a:rPr>
                        <a:t>1</a:t>
                      </a:r>
                      <a:endParaRPr lang="zh-CN" altLang="en-US" dirty="0">
                        <a:effectLst/>
                      </a:endParaRPr>
                    </a:p>
                  </a:txBody>
                  <a:tcPr marL="66675" marR="66675" anchor="ctr"/>
                </a:tc>
              </a:tr>
              <a:tr h="381714">
                <a:tc>
                  <a:txBody>
                    <a:bodyPr/>
                    <a:lstStyle/>
                    <a:p>
                      <a:r>
                        <a:rPr lang="en-US" dirty="0">
                          <a:solidFill>
                            <a:srgbClr val="FF0000"/>
                          </a:solidFill>
                          <a:effectLst/>
                        </a:rPr>
                        <a:t>Timestamp</a:t>
                      </a:r>
                    </a:p>
                  </a:txBody>
                  <a:tcPr marL="66675" marR="66675" anchor="ctr"/>
                </a:tc>
                <a:tc>
                  <a:txBody>
                    <a:bodyPr/>
                    <a:lstStyle/>
                    <a:p>
                      <a:r>
                        <a:rPr lang="en-US" altLang="zh-CN" dirty="0">
                          <a:solidFill>
                            <a:srgbClr val="FF0000"/>
                          </a:solidFill>
                          <a:effectLst/>
                        </a:rPr>
                        <a:t>4</a:t>
                      </a:r>
                      <a:endParaRPr lang="zh-CN" altLang="en-US" dirty="0">
                        <a:solidFill>
                          <a:srgbClr val="FF0000"/>
                        </a:solidFill>
                        <a:effectLst/>
                      </a:endParaRPr>
                    </a:p>
                  </a:txBody>
                  <a:tcPr marL="66675" marR="66675"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262954243"/>
              </p:ext>
            </p:extLst>
          </p:nvPr>
        </p:nvGraphicFramePr>
        <p:xfrm>
          <a:off x="8407400" y="2395108"/>
          <a:ext cx="2628900" cy="3565955"/>
        </p:xfrm>
        <a:graphic>
          <a:graphicData uri="http://schemas.openxmlformats.org/drawingml/2006/table">
            <a:tbl>
              <a:tblPr>
                <a:tableStyleId>{616DA210-FB5B-4158-B5E0-FEB733F419BA}</a:tableStyleId>
              </a:tblPr>
              <a:tblGrid>
                <a:gridCol w="1314450"/>
                <a:gridCol w="1314450"/>
              </a:tblGrid>
              <a:tr h="402295">
                <a:tc>
                  <a:txBody>
                    <a:bodyPr/>
                    <a:lstStyle/>
                    <a:p>
                      <a:r>
                        <a:rPr lang="en-US" dirty="0">
                          <a:effectLst/>
                        </a:rPr>
                        <a:t>Type</a:t>
                      </a:r>
                    </a:p>
                  </a:txBody>
                  <a:tcPr marL="66675" marR="66675" anchor="ctr">
                    <a:solidFill>
                      <a:schemeClr val="accent1">
                        <a:lumMod val="40000"/>
                        <a:lumOff val="60000"/>
                      </a:schemeClr>
                    </a:solidFill>
                  </a:tcPr>
                </a:tc>
                <a:tc>
                  <a:txBody>
                    <a:bodyPr/>
                    <a:lstStyle/>
                    <a:p>
                      <a:r>
                        <a:rPr lang="en-US" dirty="0">
                          <a:effectLst/>
                        </a:rPr>
                        <a:t>Bytes</a:t>
                      </a:r>
                    </a:p>
                  </a:txBody>
                  <a:tcPr marL="66675" marR="66675" anchor="ctr">
                    <a:solidFill>
                      <a:schemeClr val="accent1">
                        <a:lumMod val="40000"/>
                        <a:lumOff val="60000"/>
                      </a:schemeClr>
                    </a:solidFill>
                  </a:tcPr>
                </a:tc>
              </a:tr>
              <a:tr h="402295">
                <a:tc>
                  <a:txBody>
                    <a:bodyPr/>
                    <a:lstStyle/>
                    <a:p>
                      <a:r>
                        <a:rPr lang="en-US" dirty="0">
                          <a:effectLst/>
                        </a:rPr>
                        <a:t>Char</a:t>
                      </a:r>
                    </a:p>
                  </a:txBody>
                  <a:tcPr marL="66675" marR="66675" anchor="ctr"/>
                </a:tc>
                <a:tc>
                  <a:txBody>
                    <a:bodyPr/>
                    <a:lstStyle/>
                    <a:p>
                      <a:r>
                        <a:rPr lang="en-US" dirty="0" smtClean="0">
                          <a:effectLst/>
                        </a:rPr>
                        <a:t>M*w </a:t>
                      </a:r>
                    </a:p>
                    <a:p>
                      <a:r>
                        <a:rPr lang="en-US" dirty="0" smtClean="0">
                          <a:effectLst/>
                        </a:rPr>
                        <a:t>w</a:t>
                      </a:r>
                      <a:r>
                        <a:rPr lang="zh-CN" altLang="en-US" dirty="0">
                          <a:effectLst/>
                        </a:rPr>
                        <a:t>字符集控制 </a:t>
                      </a:r>
                      <a:r>
                        <a:rPr lang="en-US" altLang="zh-CN" dirty="0">
                          <a:effectLst/>
                        </a:rPr>
                        <a:t>+1</a:t>
                      </a:r>
                      <a:endParaRPr lang="zh-CN" altLang="en-US" dirty="0">
                        <a:effectLst/>
                      </a:endParaRPr>
                    </a:p>
                  </a:txBody>
                  <a:tcPr marL="66675" marR="66675" anchor="ctr"/>
                </a:tc>
              </a:tr>
              <a:tr h="402295">
                <a:tc>
                  <a:txBody>
                    <a:bodyPr/>
                    <a:lstStyle/>
                    <a:p>
                      <a:r>
                        <a:rPr lang="en-US">
                          <a:solidFill>
                            <a:srgbClr val="FF0000"/>
                          </a:solidFill>
                          <a:effectLst/>
                        </a:rPr>
                        <a:t>Varchar</a:t>
                      </a:r>
                    </a:p>
                  </a:txBody>
                  <a:tcPr marL="66675" marR="66675" anchor="ctr"/>
                </a:tc>
                <a:tc>
                  <a:txBody>
                    <a:bodyPr/>
                    <a:lstStyle/>
                    <a:p>
                      <a:r>
                        <a:rPr lang="en-US" dirty="0">
                          <a:solidFill>
                            <a:srgbClr val="FF0000"/>
                          </a:solidFill>
                          <a:effectLst/>
                        </a:rPr>
                        <a:t>L+1&lt;255&gt; L+2</a:t>
                      </a:r>
                    </a:p>
                  </a:txBody>
                  <a:tcPr marL="66675" marR="66675" anchor="ctr"/>
                </a:tc>
              </a:tr>
              <a:tr h="402295">
                <a:tc>
                  <a:txBody>
                    <a:bodyPr/>
                    <a:lstStyle/>
                    <a:p>
                      <a:r>
                        <a:rPr lang="en-US">
                          <a:effectLst/>
                        </a:rPr>
                        <a:t>Text</a:t>
                      </a:r>
                    </a:p>
                  </a:txBody>
                  <a:tcPr marL="66675" marR="66675" anchor="ctr"/>
                </a:tc>
                <a:tc>
                  <a:txBody>
                    <a:bodyPr/>
                    <a:lstStyle/>
                    <a:p>
                      <a:r>
                        <a:rPr lang="en-US">
                          <a:effectLst/>
                        </a:rPr>
                        <a:t>L+2</a:t>
                      </a:r>
                    </a:p>
                  </a:txBody>
                  <a:tcPr marL="66675" marR="66675" anchor="ctr"/>
                </a:tc>
              </a:tr>
              <a:tr h="402295">
                <a:tc>
                  <a:txBody>
                    <a:bodyPr/>
                    <a:lstStyle/>
                    <a:p>
                      <a:r>
                        <a:rPr lang="en-US">
                          <a:effectLst/>
                        </a:rPr>
                        <a:t>longtext</a:t>
                      </a:r>
                    </a:p>
                  </a:txBody>
                  <a:tcPr marL="66675" marR="66675" anchor="ctr"/>
                </a:tc>
                <a:tc>
                  <a:txBody>
                    <a:bodyPr/>
                    <a:lstStyle/>
                    <a:p>
                      <a:r>
                        <a:rPr lang="en-US">
                          <a:effectLst/>
                        </a:rPr>
                        <a:t>L+4</a:t>
                      </a:r>
                    </a:p>
                  </a:txBody>
                  <a:tcPr marL="66675" marR="66675" anchor="ctr"/>
                </a:tc>
              </a:tr>
              <a:tr h="402295">
                <a:tc>
                  <a:txBody>
                    <a:bodyPr/>
                    <a:lstStyle/>
                    <a:p>
                      <a:r>
                        <a:rPr lang="en-US">
                          <a:effectLst/>
                        </a:rPr>
                        <a:t>Enum</a:t>
                      </a:r>
                    </a:p>
                  </a:txBody>
                  <a:tcPr marL="66675" marR="66675" anchor="ctr"/>
                </a:tc>
                <a:tc>
                  <a:txBody>
                    <a:bodyPr/>
                    <a:lstStyle/>
                    <a:p>
                      <a:r>
                        <a:rPr lang="en-US">
                          <a:effectLst/>
                        </a:rPr>
                        <a:t>1 or2</a:t>
                      </a:r>
                    </a:p>
                  </a:txBody>
                  <a:tcPr marL="66675" marR="66675" anchor="ctr"/>
                </a:tc>
              </a:tr>
              <a:tr h="402295">
                <a:tc>
                  <a:txBody>
                    <a:bodyPr/>
                    <a:lstStyle/>
                    <a:p>
                      <a:r>
                        <a:rPr lang="en-US">
                          <a:effectLst/>
                        </a:rPr>
                        <a:t>Set</a:t>
                      </a:r>
                    </a:p>
                  </a:txBody>
                  <a:tcPr marL="66675" marR="66675" anchor="ctr"/>
                </a:tc>
                <a:tc>
                  <a:txBody>
                    <a:bodyPr/>
                    <a:lstStyle/>
                    <a:p>
                      <a:r>
                        <a:rPr lang="en-US" altLang="zh-CN" dirty="0">
                          <a:effectLst/>
                        </a:rPr>
                        <a:t>1/2/3/4 8</a:t>
                      </a:r>
                      <a:endParaRPr lang="zh-CN" altLang="en-US" dirty="0">
                        <a:effectLst/>
                      </a:endParaRPr>
                    </a:p>
                  </a:txBody>
                  <a:tcPr marL="66675" marR="66675" anchor="ctr"/>
                </a:tc>
              </a:tr>
            </a:tbl>
          </a:graphicData>
        </a:graphic>
      </p:graphicFrame>
    </p:spTree>
    <p:extLst>
      <p:ext uri="{BB962C8B-B14F-4D97-AF65-F5344CB8AC3E}">
        <p14:creationId xmlns:p14="http://schemas.microsoft.com/office/powerpoint/2010/main" val="1776385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a:t>
            </a:r>
            <a:r>
              <a:rPr lang="en-US" altLang="zh-CN" dirty="0" smtClean="0"/>
              <a:t>schema</a:t>
            </a:r>
            <a:r>
              <a:rPr lang="zh-CN" altLang="en-US" dirty="0" smtClean="0"/>
              <a:t>设计与优化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日常设计规范</a:t>
            </a:r>
            <a:endParaRPr lang="zh-CN" altLang="zh-CN" sz="24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库名、表名、字段名</a:t>
            </a:r>
            <a:r>
              <a:rPr lang="zh-CN" altLang="en-US" sz="2000" dirty="0">
                <a:latin typeface="微软雅黑" panose="020B0503020204020204" pitchFamily="34" charset="-122"/>
                <a:ea typeface="微软雅黑" panose="020B0503020204020204" pitchFamily="34" charset="-122"/>
              </a:rPr>
              <a:t>只能</a:t>
            </a:r>
            <a:r>
              <a:rPr lang="zh-CN" altLang="en-US" sz="2000" dirty="0" smtClean="0">
                <a:latin typeface="微软雅黑" panose="020B0503020204020204" pitchFamily="34" charset="-122"/>
                <a:ea typeface="微软雅黑" panose="020B0503020204020204" pitchFamily="34" charset="-122"/>
              </a:rPr>
              <a:t>由小写字母、数字、下划线组成</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user_name</a:t>
            </a:r>
            <a:r>
              <a:rPr lang="en-US" altLang="zh-CN" sz="2000" dirty="0" smtClean="0">
                <a:latin typeface="微软雅黑" panose="020B0503020204020204" pitchFamily="34" charset="-122"/>
                <a:ea typeface="微软雅黑" panose="020B0503020204020204" pitchFamily="34" charset="-122"/>
              </a:rPr>
              <a:t>)</a:t>
            </a: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字段命名不能包含大写、拼音</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guanggaoType</a:t>
            </a:r>
            <a:r>
              <a:rPr lang="en-US" altLang="zh-CN" sz="2000" dirty="0" smtClean="0">
                <a:latin typeface="微软雅黑" panose="020B0503020204020204" pitchFamily="34" charset="-122"/>
                <a:ea typeface="微软雅黑" panose="020B0503020204020204" pitchFamily="34" charset="-122"/>
              </a:rPr>
              <a:t>)</a:t>
            </a: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字段名不能包含数据库的关键字（</a:t>
            </a:r>
            <a:r>
              <a:rPr lang="en-US" altLang="zh-CN" sz="2000" dirty="0" smtClean="0">
                <a:latin typeface="微软雅黑" panose="020B0503020204020204" pitchFamily="34" charset="-122"/>
                <a:ea typeface="微软雅黑" panose="020B0503020204020204" pitchFamily="34" charset="-122"/>
              </a:rPr>
              <a:t>from</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user</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where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in</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每个字段必须有说明</a:t>
            </a:r>
            <a:r>
              <a:rPr lang="en-US" altLang="zh-CN" sz="2000" dirty="0" smtClean="0">
                <a:latin typeface="微软雅黑" panose="020B0503020204020204" pitchFamily="34" charset="-122"/>
                <a:ea typeface="微软雅黑" panose="020B0503020204020204" pitchFamily="34" charset="-122"/>
              </a:rPr>
              <a:t>comment</a:t>
            </a: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尽量保证每个字段不能为空，如果可以必须设置默认值</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避免组合主键，主键尽量使用</a:t>
            </a:r>
            <a:r>
              <a:rPr lang="en-US" altLang="zh-CN" sz="2000" dirty="0" err="1" smtClean="0">
                <a:latin typeface="微软雅黑" panose="020B0503020204020204" pitchFamily="34" charset="-122"/>
                <a:ea typeface="微软雅黑" panose="020B0503020204020204" pitchFamily="34" charset="-122"/>
              </a:rPr>
              <a:t>Bigint</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不能建外键约束</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索引不能太多，尽量使用少的索引满足</a:t>
            </a:r>
            <a:r>
              <a:rPr lang="en-US" altLang="zh-CN" sz="2000" dirty="0" smtClean="0">
                <a:latin typeface="微软雅黑" panose="020B0503020204020204" pitchFamily="34" charset="-122"/>
                <a:ea typeface="微软雅黑" panose="020B0503020204020204" pitchFamily="34" charset="-122"/>
              </a:rPr>
              <a:t>80%SQL</a:t>
            </a:r>
            <a:r>
              <a:rPr lang="zh-CN" altLang="en-US" sz="2000" dirty="0" smtClean="0">
                <a:latin typeface="微软雅黑" panose="020B0503020204020204" pitchFamily="34" charset="-122"/>
                <a:ea typeface="微软雅黑" panose="020B0503020204020204" pitchFamily="34" charset="-122"/>
              </a:rPr>
              <a:t>需求</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索引字段不能太泛，尽量选用区别度高的</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4040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查询优化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优化基本目标</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优化基本方法</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MySQL</a:t>
            </a:r>
            <a:r>
              <a:rPr lang="zh-CN" altLang="zh-CN" sz="2000" dirty="0" smtClean="0">
                <a:latin typeface="微软雅黑" panose="020B0503020204020204" pitchFamily="34" charset="-122"/>
                <a:ea typeface="微软雅黑" panose="020B0503020204020204" pitchFamily="34" charset="-122"/>
              </a:rPr>
              <a:t>索引</a:t>
            </a:r>
            <a:r>
              <a:rPr lang="zh-CN" altLang="en-US" sz="2000" dirty="0" smtClean="0">
                <a:latin typeface="微软雅黑" panose="020B0503020204020204" pitchFamily="34" charset="-122"/>
                <a:ea typeface="微软雅黑" panose="020B0503020204020204" pitchFamily="34" charset="-122"/>
              </a:rPr>
              <a:t>分析</a:t>
            </a:r>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查询基本规范</a:t>
            </a: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8358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查询优化</a:t>
            </a:r>
            <a:endParaRPr lang="en-US" altLang="zh-CN" dirty="0" smtClean="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优化基本目标</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减少 </a:t>
            </a:r>
            <a:r>
              <a:rPr lang="en-US" altLang="zh-CN" sz="2000" b="1" dirty="0" smtClean="0">
                <a:latin typeface="微软雅黑" panose="020B0503020204020204" pitchFamily="34" charset="-122"/>
                <a:ea typeface="微软雅黑" panose="020B0503020204020204" pitchFamily="34" charset="-122"/>
              </a:rPr>
              <a:t>IO </a:t>
            </a:r>
            <a:r>
              <a:rPr lang="zh-CN" altLang="en-US" sz="2000" b="1" dirty="0" smtClean="0">
                <a:latin typeface="微软雅黑" panose="020B0503020204020204" pitchFamily="34" charset="-122"/>
                <a:ea typeface="微软雅黑" panose="020B0503020204020204" pitchFamily="34" charset="-122"/>
              </a:rPr>
              <a:t>次数</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IO</a:t>
            </a:r>
            <a:r>
              <a:rPr lang="zh-CN" altLang="en-US" sz="1600" dirty="0" smtClean="0">
                <a:latin typeface="微软雅黑" panose="020B0503020204020204" pitchFamily="34" charset="-122"/>
                <a:ea typeface="微软雅黑" panose="020B0503020204020204" pitchFamily="34" charset="-122"/>
              </a:rPr>
              <a:t>永远是数据库最容易瓶颈的地方，这是由数据库的职责所决定的，大部分数据库操作中超过</a:t>
            </a:r>
            <a:r>
              <a:rPr lang="en-US" altLang="zh-CN" sz="1600" dirty="0" smtClean="0">
                <a:latin typeface="微软雅黑" panose="020B0503020204020204" pitchFamily="34" charset="-122"/>
                <a:ea typeface="微软雅黑" panose="020B0503020204020204" pitchFamily="34" charset="-122"/>
              </a:rPr>
              <a:t>90%</a:t>
            </a:r>
            <a:r>
              <a:rPr lang="zh-CN" altLang="en-US" sz="1600" dirty="0" smtClean="0">
                <a:latin typeface="微软雅黑" panose="020B0503020204020204" pitchFamily="34" charset="-122"/>
                <a:ea typeface="微软雅黑" panose="020B0503020204020204" pitchFamily="34" charset="-122"/>
              </a:rPr>
              <a:t>的时间都是 </a:t>
            </a:r>
            <a:r>
              <a:rPr lang="en-US" altLang="zh-CN" sz="1600" dirty="0" smtClean="0">
                <a:latin typeface="微软雅黑" panose="020B0503020204020204" pitchFamily="34" charset="-122"/>
                <a:ea typeface="微软雅黑" panose="020B0503020204020204" pitchFamily="34" charset="-122"/>
              </a:rPr>
              <a:t>IO </a:t>
            </a:r>
            <a:r>
              <a:rPr lang="zh-CN" altLang="en-US" sz="1600" dirty="0" smtClean="0">
                <a:latin typeface="微软雅黑" panose="020B0503020204020204" pitchFamily="34" charset="-122"/>
                <a:ea typeface="微软雅黑" panose="020B0503020204020204" pitchFamily="34" charset="-122"/>
              </a:rPr>
              <a:t>操作所占用的，减少 </a:t>
            </a:r>
            <a:r>
              <a:rPr lang="en-US" altLang="zh-CN" sz="1600" dirty="0" smtClean="0">
                <a:latin typeface="微软雅黑" panose="020B0503020204020204" pitchFamily="34" charset="-122"/>
                <a:ea typeface="微软雅黑" panose="020B0503020204020204" pitchFamily="34" charset="-122"/>
              </a:rPr>
              <a:t>IO </a:t>
            </a:r>
            <a:r>
              <a:rPr lang="zh-CN" altLang="en-US" sz="1600" dirty="0" smtClean="0">
                <a:latin typeface="微软雅黑" panose="020B0503020204020204" pitchFamily="34" charset="-122"/>
                <a:ea typeface="微软雅黑" panose="020B0503020204020204" pitchFamily="34" charset="-122"/>
              </a:rPr>
              <a:t>次数是 </a:t>
            </a:r>
            <a:r>
              <a:rPr lang="en-US" altLang="zh-CN" sz="1600" dirty="0" smtClean="0">
                <a:latin typeface="微软雅黑" panose="020B0503020204020204" pitchFamily="34" charset="-122"/>
                <a:ea typeface="微软雅黑" panose="020B0503020204020204" pitchFamily="34" charset="-122"/>
              </a:rPr>
              <a:t>SQL </a:t>
            </a:r>
            <a:r>
              <a:rPr lang="zh-CN" altLang="en-US" sz="1600" dirty="0" smtClean="0">
                <a:latin typeface="微软雅黑" panose="020B0503020204020204" pitchFamily="34" charset="-122"/>
                <a:ea typeface="微软雅黑" panose="020B0503020204020204" pitchFamily="34" charset="-122"/>
              </a:rPr>
              <a:t>优化中需要第一优先考虑，当然，也是收效最明显的优化手段。</a:t>
            </a:r>
            <a:endParaRPr lang="en-US" altLang="zh-CN" sz="16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降低 </a:t>
            </a:r>
            <a:r>
              <a:rPr lang="en-US" altLang="zh-CN" sz="2000" b="1" dirty="0" smtClean="0">
                <a:latin typeface="微软雅黑" panose="020B0503020204020204" pitchFamily="34" charset="-122"/>
                <a:ea typeface="微软雅黑" panose="020B0503020204020204" pitchFamily="34" charset="-122"/>
              </a:rPr>
              <a:t>CPU </a:t>
            </a:r>
            <a:r>
              <a:rPr lang="zh-CN" altLang="en-US" sz="2000" b="1" dirty="0" smtClean="0">
                <a:latin typeface="微软雅黑" panose="020B0503020204020204" pitchFamily="34" charset="-122"/>
                <a:ea typeface="微软雅黑" panose="020B0503020204020204" pitchFamily="34" charset="-122"/>
              </a:rPr>
              <a:t>计算</a:t>
            </a:r>
            <a:endParaRPr lang="en-US" altLang="zh-CN" sz="2000" b="1" dirty="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除了 </a:t>
            </a:r>
            <a:r>
              <a:rPr lang="en-US" altLang="zh-CN" sz="1600" dirty="0" smtClean="0">
                <a:latin typeface="微软雅黑" panose="020B0503020204020204" pitchFamily="34" charset="-122"/>
                <a:ea typeface="微软雅黑" panose="020B0503020204020204" pitchFamily="34" charset="-122"/>
              </a:rPr>
              <a:t>IO </a:t>
            </a:r>
            <a:r>
              <a:rPr lang="zh-CN" altLang="en-US" sz="1600" dirty="0" smtClean="0">
                <a:latin typeface="微软雅黑" panose="020B0503020204020204" pitchFamily="34" charset="-122"/>
                <a:ea typeface="微软雅黑" panose="020B0503020204020204" pitchFamily="34" charset="-122"/>
              </a:rPr>
              <a:t>瓶颈之外，</a:t>
            </a:r>
            <a:r>
              <a:rPr lang="en-US" altLang="zh-CN" sz="1600" dirty="0" smtClean="0">
                <a:latin typeface="微软雅黑" panose="020B0503020204020204" pitchFamily="34" charset="-122"/>
                <a:ea typeface="微软雅黑" panose="020B0503020204020204" pitchFamily="34" charset="-122"/>
              </a:rPr>
              <a:t>SQL</a:t>
            </a:r>
            <a:r>
              <a:rPr lang="zh-CN" altLang="en-US" sz="1600" dirty="0" smtClean="0">
                <a:latin typeface="微软雅黑" panose="020B0503020204020204" pitchFamily="34" charset="-122"/>
                <a:ea typeface="微软雅黑" panose="020B0503020204020204" pitchFamily="34" charset="-122"/>
              </a:rPr>
              <a:t>优化中需要考虑的就是 </a:t>
            </a:r>
            <a:r>
              <a:rPr lang="en-US" altLang="zh-CN" sz="1600" dirty="0" smtClean="0">
                <a:latin typeface="微软雅黑" panose="020B0503020204020204" pitchFamily="34" charset="-122"/>
                <a:ea typeface="微软雅黑" panose="020B0503020204020204" pitchFamily="34" charset="-122"/>
              </a:rPr>
              <a:t>CPU </a:t>
            </a:r>
            <a:r>
              <a:rPr lang="zh-CN" altLang="en-US" sz="1600" dirty="0" smtClean="0">
                <a:latin typeface="微软雅黑" panose="020B0503020204020204" pitchFamily="34" charset="-122"/>
                <a:ea typeface="微软雅黑" panose="020B0503020204020204" pitchFamily="34" charset="-122"/>
              </a:rPr>
              <a:t>运算量的优化了。</a:t>
            </a:r>
            <a:r>
              <a:rPr lang="en-US" altLang="zh-CN" sz="1600" dirty="0" smtClean="0">
                <a:latin typeface="微软雅黑" panose="020B0503020204020204" pitchFamily="34" charset="-122"/>
                <a:ea typeface="微软雅黑" panose="020B0503020204020204" pitchFamily="34" charset="-122"/>
              </a:rPr>
              <a:t>order by, group </a:t>
            </a:r>
            <a:r>
              <a:rPr lang="en-US" altLang="zh-CN" sz="1600" dirty="0" err="1" smtClean="0">
                <a:latin typeface="微软雅黑" panose="020B0503020204020204" pitchFamily="34" charset="-122"/>
                <a:ea typeface="微软雅黑" panose="020B0503020204020204" pitchFamily="34" charset="-122"/>
              </a:rPr>
              <a:t>by,distinct</a:t>
            </a:r>
            <a:r>
              <a:rPr lang="en-US" altLang="zh-CN" sz="1600" dirty="0" smtClean="0">
                <a:latin typeface="微软雅黑" panose="020B0503020204020204" pitchFamily="34" charset="-122"/>
                <a:ea typeface="微软雅黑" panose="020B0503020204020204" pitchFamily="34" charset="-122"/>
              </a:rPr>
              <a:t> … </a:t>
            </a:r>
            <a:r>
              <a:rPr lang="zh-CN" altLang="en-US" sz="1600" dirty="0" smtClean="0">
                <a:latin typeface="微软雅黑" panose="020B0503020204020204" pitchFamily="34" charset="-122"/>
                <a:ea typeface="微软雅黑" panose="020B0503020204020204" pitchFamily="34" charset="-122"/>
              </a:rPr>
              <a:t>都是消耗 </a:t>
            </a:r>
            <a:r>
              <a:rPr lang="en-US" altLang="zh-CN" sz="1600" dirty="0" smtClean="0">
                <a:latin typeface="微软雅黑" panose="020B0503020204020204" pitchFamily="34" charset="-122"/>
                <a:ea typeface="微软雅黑" panose="020B0503020204020204" pitchFamily="34" charset="-122"/>
              </a:rPr>
              <a:t>CPU </a:t>
            </a:r>
            <a:r>
              <a:rPr lang="zh-CN" altLang="en-US" sz="1600" dirty="0" smtClean="0">
                <a:latin typeface="微软雅黑" panose="020B0503020204020204" pitchFamily="34" charset="-122"/>
                <a:ea typeface="微软雅黑" panose="020B0503020204020204" pitchFamily="34" charset="-122"/>
              </a:rPr>
              <a:t>的大户（这些操作基本上都是 </a:t>
            </a:r>
            <a:r>
              <a:rPr lang="en-US" altLang="zh-CN" sz="1600" dirty="0" smtClean="0">
                <a:latin typeface="微软雅黑" panose="020B0503020204020204" pitchFamily="34" charset="-122"/>
                <a:ea typeface="微软雅黑" panose="020B0503020204020204" pitchFamily="34" charset="-122"/>
              </a:rPr>
              <a:t>CPU </a:t>
            </a:r>
            <a:r>
              <a:rPr lang="zh-CN" altLang="en-US" sz="1600" dirty="0" smtClean="0">
                <a:latin typeface="微软雅黑" panose="020B0503020204020204" pitchFamily="34" charset="-122"/>
                <a:ea typeface="微软雅黑" panose="020B0503020204020204" pitchFamily="34" charset="-122"/>
              </a:rPr>
              <a:t>处理内存中的数据比较运算）。当我们的 </a:t>
            </a:r>
            <a:r>
              <a:rPr lang="en-US" altLang="zh-CN" sz="1600" dirty="0" smtClean="0">
                <a:latin typeface="微软雅黑" panose="020B0503020204020204" pitchFamily="34" charset="-122"/>
                <a:ea typeface="微软雅黑" panose="020B0503020204020204" pitchFamily="34" charset="-122"/>
              </a:rPr>
              <a:t>IO </a:t>
            </a:r>
            <a:r>
              <a:rPr lang="zh-CN" altLang="en-US" sz="1600" dirty="0" smtClean="0">
                <a:latin typeface="微软雅黑" panose="020B0503020204020204" pitchFamily="34" charset="-122"/>
                <a:ea typeface="微软雅黑" panose="020B0503020204020204" pitchFamily="34" charset="-122"/>
              </a:rPr>
              <a:t>优化做到一定阶段之后，降低 </a:t>
            </a:r>
            <a:r>
              <a:rPr lang="en-US" altLang="zh-CN" sz="1600" dirty="0" smtClean="0">
                <a:latin typeface="微软雅黑" panose="020B0503020204020204" pitchFamily="34" charset="-122"/>
                <a:ea typeface="微软雅黑" panose="020B0503020204020204" pitchFamily="34" charset="-122"/>
              </a:rPr>
              <a:t>CPU </a:t>
            </a:r>
            <a:r>
              <a:rPr lang="zh-CN" altLang="en-US" sz="1600" dirty="0" smtClean="0">
                <a:latin typeface="微软雅黑" panose="020B0503020204020204" pitchFamily="34" charset="-122"/>
                <a:ea typeface="微软雅黑" panose="020B0503020204020204" pitchFamily="34" charset="-122"/>
              </a:rPr>
              <a:t>计算也就成为了我们 </a:t>
            </a:r>
            <a:r>
              <a:rPr lang="en-US" altLang="zh-CN" sz="1600" dirty="0" smtClean="0">
                <a:latin typeface="微软雅黑" panose="020B0503020204020204" pitchFamily="34" charset="-122"/>
                <a:ea typeface="微软雅黑" panose="020B0503020204020204" pitchFamily="34" charset="-122"/>
              </a:rPr>
              <a:t>SQL </a:t>
            </a:r>
            <a:r>
              <a:rPr lang="zh-CN" altLang="en-US" sz="1600" dirty="0" smtClean="0">
                <a:latin typeface="微软雅黑" panose="020B0503020204020204" pitchFamily="34" charset="-122"/>
                <a:ea typeface="微软雅黑" panose="020B0503020204020204" pitchFamily="34" charset="-122"/>
              </a:rPr>
              <a:t>优化的重要目标</a:t>
            </a:r>
          </a:p>
          <a:p>
            <a:pPr marL="0" indent="0">
              <a:buNone/>
            </a:pP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4154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查询优化</a:t>
            </a:r>
            <a:endParaRPr lang="en-US" altLang="zh-CN" dirty="0" smtClean="0"/>
          </a:p>
        </p:txBody>
      </p:sp>
      <p:sp>
        <p:nvSpPr>
          <p:cNvPr id="3" name="内容占位符 2"/>
          <p:cNvSpPr>
            <a:spLocks noGrp="1"/>
          </p:cNvSpPr>
          <p:nvPr>
            <p:ph idx="1"/>
          </p:nvPr>
        </p:nvSpPr>
        <p:spPr>
          <a:xfrm>
            <a:off x="729916" y="1493963"/>
            <a:ext cx="10515600" cy="4351338"/>
          </a:xfrm>
        </p:spPr>
        <p:txBody>
          <a:bodyPr>
            <a:normAutofit lnSpcReduction="10000"/>
          </a:bodyPr>
          <a:lstStyle/>
          <a:p>
            <a:pP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优化基本方法</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zh-CN" altLang="en-US" sz="1600" dirty="0"/>
              <a:t>了解</a:t>
            </a:r>
            <a:r>
              <a:rPr lang="zh-CN" altLang="en-US" sz="1600" dirty="0" smtClean="0"/>
              <a:t> </a:t>
            </a:r>
            <a:r>
              <a:rPr lang="en-US" altLang="zh-CN" sz="1600" dirty="0" smtClean="0"/>
              <a:t>SQL </a:t>
            </a:r>
            <a:r>
              <a:rPr lang="zh-CN" altLang="en-US" sz="1600" dirty="0" smtClean="0"/>
              <a:t>执行计划</a:t>
            </a: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b="1" dirty="0" smtClean="0"/>
          </a:p>
          <a:p>
            <a:pPr marL="0" indent="0">
              <a:buNone/>
            </a:pPr>
            <a:endParaRPr lang="en-US" altLang="zh-CN" sz="1600" b="1" dirty="0" smtClean="0"/>
          </a:p>
          <a:p>
            <a:pPr marL="0" indent="0">
              <a:buNone/>
            </a:pPr>
            <a:r>
              <a:rPr lang="en-US" altLang="zh-CN" sz="1600" b="1" dirty="0" err="1" smtClean="0"/>
              <a:t>select_type</a:t>
            </a:r>
            <a:r>
              <a:rPr lang="en-US" altLang="zh-CN" sz="1600" dirty="0" smtClean="0"/>
              <a:t>: </a:t>
            </a:r>
            <a:r>
              <a:rPr lang="zh-CN" altLang="en-US" sz="1600" i="1" dirty="0" smtClean="0"/>
              <a:t>查询</a:t>
            </a:r>
            <a:r>
              <a:rPr lang="zh-CN" altLang="en-US" sz="1600" i="1" dirty="0"/>
              <a:t>的类型，主要是区别普通查询和联合查询、子查询之类的复杂查询。</a:t>
            </a:r>
            <a:endParaRPr lang="en-US" altLang="zh-CN" sz="1600" i="1" dirty="0" smtClean="0"/>
          </a:p>
          <a:p>
            <a:pPr marL="0" indent="0">
              <a:buNone/>
            </a:pPr>
            <a:r>
              <a:rPr lang="en-US" altLang="zh-CN" sz="1600" b="1" dirty="0" smtClean="0"/>
              <a:t>type: </a:t>
            </a:r>
            <a:r>
              <a:rPr lang="en-US" altLang="zh-CN" sz="1600" dirty="0" smtClean="0"/>
              <a:t>system </a:t>
            </a:r>
            <a:r>
              <a:rPr lang="en-US" altLang="zh-CN" sz="1600" dirty="0"/>
              <a:t>&gt; </a:t>
            </a:r>
            <a:r>
              <a:rPr lang="en-US" altLang="zh-CN" sz="1600" dirty="0" err="1"/>
              <a:t>const</a:t>
            </a:r>
            <a:r>
              <a:rPr lang="en-US" altLang="zh-CN" sz="1600" dirty="0"/>
              <a:t> &gt; </a:t>
            </a:r>
            <a:r>
              <a:rPr lang="en-US" altLang="zh-CN" sz="1600" dirty="0" err="1"/>
              <a:t>eq_ref</a:t>
            </a:r>
            <a:r>
              <a:rPr lang="en-US" altLang="zh-CN" sz="1600" dirty="0"/>
              <a:t> &gt; </a:t>
            </a:r>
            <a:r>
              <a:rPr lang="en-US" altLang="zh-CN" sz="1600" b="1" dirty="0">
                <a:solidFill>
                  <a:srgbClr val="FF0000"/>
                </a:solidFill>
              </a:rPr>
              <a:t>ref </a:t>
            </a:r>
            <a:r>
              <a:rPr lang="en-US" altLang="zh-CN" sz="1600" dirty="0"/>
              <a:t>&gt; </a:t>
            </a:r>
            <a:r>
              <a:rPr lang="en-US" altLang="zh-CN" sz="1600" dirty="0" err="1"/>
              <a:t>fulltext</a:t>
            </a:r>
            <a:r>
              <a:rPr lang="en-US" altLang="zh-CN" sz="1600" dirty="0"/>
              <a:t> &gt; </a:t>
            </a:r>
            <a:r>
              <a:rPr lang="en-US" altLang="zh-CN" sz="1600" dirty="0" err="1"/>
              <a:t>ref_or_null</a:t>
            </a:r>
            <a:r>
              <a:rPr lang="en-US" altLang="zh-CN" sz="1600" dirty="0"/>
              <a:t> &gt; </a:t>
            </a:r>
            <a:r>
              <a:rPr lang="en-US" altLang="zh-CN" sz="1600" dirty="0" err="1"/>
              <a:t>index_merge</a:t>
            </a:r>
            <a:r>
              <a:rPr lang="en-US" altLang="zh-CN" sz="1600" dirty="0"/>
              <a:t> &gt; </a:t>
            </a:r>
            <a:r>
              <a:rPr lang="en-US" altLang="zh-CN" sz="1600" dirty="0" err="1"/>
              <a:t>unique_subquery</a:t>
            </a:r>
            <a:r>
              <a:rPr lang="en-US" altLang="zh-CN" sz="1600" dirty="0"/>
              <a:t> &gt; </a:t>
            </a:r>
            <a:r>
              <a:rPr lang="en-US" altLang="zh-CN" sz="1600" dirty="0" err="1"/>
              <a:t>index_subquery</a:t>
            </a:r>
            <a:r>
              <a:rPr lang="en-US" altLang="zh-CN" sz="1600" dirty="0"/>
              <a:t> &gt; </a:t>
            </a:r>
            <a:r>
              <a:rPr lang="en-US" altLang="zh-CN" sz="1600" b="1" dirty="0">
                <a:solidFill>
                  <a:srgbClr val="FF0000"/>
                </a:solidFill>
              </a:rPr>
              <a:t>range</a:t>
            </a:r>
            <a:r>
              <a:rPr lang="en-US" altLang="zh-CN" sz="1600" dirty="0"/>
              <a:t> &gt; index &gt; ALL</a:t>
            </a:r>
            <a:endParaRPr lang="en-US" altLang="zh-CN" sz="1600" b="1" dirty="0"/>
          </a:p>
          <a:p>
            <a:pPr marL="0" indent="0">
              <a:buNone/>
            </a:pPr>
            <a:r>
              <a:rPr lang="en-US" altLang="zh-CN" sz="1600" b="1" dirty="0" err="1"/>
              <a:t>possible_keys</a:t>
            </a:r>
            <a:r>
              <a:rPr lang="en-US" altLang="zh-CN" sz="1600" b="1" dirty="0" smtClean="0"/>
              <a:t>:</a:t>
            </a:r>
            <a:r>
              <a:rPr lang="zh-CN" altLang="en-US" sz="1600" i="1" dirty="0"/>
              <a:t>指出</a:t>
            </a:r>
            <a:r>
              <a:rPr lang="en-US" altLang="zh-CN" sz="1600" i="1" dirty="0"/>
              <a:t>MySQL</a:t>
            </a:r>
            <a:r>
              <a:rPr lang="zh-CN" altLang="en-US" sz="1600" i="1" dirty="0"/>
              <a:t>能使用哪个索引在该表中找到行</a:t>
            </a:r>
            <a:endParaRPr lang="en-US" altLang="zh-CN" sz="1600" i="1" dirty="0"/>
          </a:p>
          <a:p>
            <a:pPr marL="0" indent="0">
              <a:buNone/>
            </a:pPr>
            <a:r>
              <a:rPr lang="en-US" altLang="zh-CN" sz="1600" b="1" dirty="0"/>
              <a:t>key</a:t>
            </a:r>
            <a:r>
              <a:rPr lang="zh-CN" altLang="en-US" sz="2000" dirty="0" smtClean="0"/>
              <a:t>：</a:t>
            </a:r>
            <a:r>
              <a:rPr lang="zh-CN" altLang="en-US" sz="1600" i="1" dirty="0"/>
              <a:t>显示</a:t>
            </a:r>
            <a:r>
              <a:rPr lang="en-US" altLang="zh-CN" sz="1600" i="1" dirty="0"/>
              <a:t>MySQL</a:t>
            </a:r>
            <a:r>
              <a:rPr lang="zh-CN" altLang="en-US" sz="1600" i="1" dirty="0"/>
              <a:t>实际决定使用的键。如果没有索引被选择，键是</a:t>
            </a:r>
            <a:r>
              <a:rPr lang="en-US" altLang="zh-CN" sz="1600" i="1" dirty="0"/>
              <a:t>NULL</a:t>
            </a:r>
          </a:p>
          <a:p>
            <a:pPr marL="0" indent="0">
              <a:buNone/>
            </a:pPr>
            <a:r>
              <a:rPr lang="en-US" altLang="zh-CN" sz="1600" b="1" dirty="0"/>
              <a:t>ref</a:t>
            </a:r>
            <a:r>
              <a:rPr lang="zh-CN" altLang="en-US" sz="1600" i="1" dirty="0"/>
              <a:t>：显示哪个字段或常数与</a:t>
            </a:r>
            <a:r>
              <a:rPr lang="en-US" altLang="zh-CN" sz="1600" i="1" dirty="0"/>
              <a:t>key</a:t>
            </a:r>
            <a:r>
              <a:rPr lang="zh-CN" altLang="en-US" sz="1600" i="1" dirty="0"/>
              <a:t>一起被使用。</a:t>
            </a:r>
            <a:endParaRPr lang="en-US" altLang="zh-CN" sz="1600" i="1" dirty="0"/>
          </a:p>
          <a:p>
            <a:pPr marL="0" indent="0">
              <a:buNone/>
            </a:pPr>
            <a:r>
              <a:rPr lang="en-US" altLang="zh-CN" sz="1600" b="1" dirty="0"/>
              <a:t>Extra</a:t>
            </a:r>
            <a:r>
              <a:rPr lang="zh-CN" altLang="en-US" sz="2000" dirty="0" smtClean="0"/>
              <a:t>：</a:t>
            </a:r>
            <a:r>
              <a:rPr lang="zh-CN" altLang="en-US" sz="1600" i="1" dirty="0"/>
              <a:t>查询</a:t>
            </a:r>
            <a:r>
              <a:rPr lang="zh-CN" altLang="en-US" sz="1600" i="1" dirty="0" smtClean="0"/>
              <a:t>扩展 </a:t>
            </a:r>
            <a:r>
              <a:rPr lang="en-US" altLang="zh-CN" sz="1600" dirty="0" smtClean="0"/>
              <a:t>Only index &gt; where used &gt; impossible where &gt; Using </a:t>
            </a:r>
            <a:r>
              <a:rPr lang="en-US" altLang="zh-CN" sz="1600" dirty="0" err="1" smtClean="0"/>
              <a:t>filesor</a:t>
            </a:r>
            <a:r>
              <a:rPr lang="en-US" altLang="zh-CN" sz="1600" dirty="0" smtClean="0"/>
              <a:t> t&gt; Using </a:t>
            </a:r>
            <a:r>
              <a:rPr lang="en-US" altLang="zh-CN" sz="1600" dirty="0"/>
              <a:t>temporary</a:t>
            </a:r>
            <a:endParaRPr lang="en-US" altLang="zh-CN" sz="1600" i="1" dirty="0"/>
          </a:p>
          <a:p>
            <a:pPr marL="0" indent="0">
              <a:buNone/>
            </a:pPr>
            <a:endParaRPr lang="en-US" altLang="zh-CN" sz="2000" dirty="0" smtClean="0"/>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p:nvPr/>
        </p:nvPicPr>
        <p:blipFill>
          <a:blip r:embed="rId3" cstate="print"/>
          <a:srcRect/>
          <a:stretch>
            <a:fillRect/>
          </a:stretch>
        </p:blipFill>
        <p:spPr bwMode="auto">
          <a:xfrm>
            <a:off x="838200" y="2096954"/>
            <a:ext cx="9347419" cy="1303556"/>
          </a:xfrm>
          <a:prstGeom prst="rect">
            <a:avLst/>
          </a:prstGeom>
        </p:spPr>
      </p:pic>
    </p:spTree>
    <p:extLst>
      <p:ext uri="{BB962C8B-B14F-4D97-AF65-F5344CB8AC3E}">
        <p14:creationId xmlns:p14="http://schemas.microsoft.com/office/powerpoint/2010/main" val="2750455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查询优化</a:t>
            </a:r>
            <a:endParaRPr lang="en-US" altLang="zh-CN" dirty="0" smtClean="0"/>
          </a:p>
        </p:txBody>
      </p:sp>
      <p:sp>
        <p:nvSpPr>
          <p:cNvPr id="3" name="内容占位符 2"/>
          <p:cNvSpPr>
            <a:spLocks noGrp="1"/>
          </p:cNvSpPr>
          <p:nvPr>
            <p:ph idx="1"/>
          </p:nvPr>
        </p:nvSpPr>
        <p:spPr>
          <a:xfrm>
            <a:off x="729916" y="1493963"/>
            <a:ext cx="10515600" cy="4351338"/>
          </a:xfrm>
        </p:spPr>
        <p:txBody>
          <a:bodyPr>
            <a:normAutofit fontScale="92500" lnSpcReduction="20000"/>
          </a:bodyPr>
          <a:lstStyle/>
          <a:p>
            <a:pPr>
              <a:buFont typeface="Wingdings" panose="05000000000000000000" pitchFamily="2" charset="2"/>
              <a:buChar char="l"/>
            </a:pPr>
            <a:r>
              <a:rPr lang="en-US" altLang="zh-CN" sz="2000" dirty="0"/>
              <a:t>MySQL</a:t>
            </a:r>
            <a:r>
              <a:rPr lang="zh-CN" altLang="en-US" sz="2000" dirty="0"/>
              <a:t>的</a:t>
            </a:r>
            <a:r>
              <a:rPr lang="en-US" altLang="zh-CN" sz="2000" dirty="0"/>
              <a:t>EXPLAIN</a:t>
            </a:r>
            <a:r>
              <a:rPr lang="zh-CN" altLang="en-US" sz="2000" dirty="0" smtClean="0"/>
              <a:t>的</a:t>
            </a:r>
            <a:r>
              <a:rPr lang="en-US" altLang="zh-CN" sz="2000" dirty="0" smtClean="0"/>
              <a:t>Type</a:t>
            </a:r>
            <a:endParaRPr lang="en-US" altLang="zh-CN" sz="2000" dirty="0"/>
          </a:p>
          <a:p>
            <a:pPr marL="0" indent="0">
              <a:buNone/>
            </a:pPr>
            <a:r>
              <a:rPr lang="zh-CN" altLang="en-US" sz="2000" b="1" dirty="0" smtClean="0"/>
              <a:t>（</a:t>
            </a:r>
            <a:r>
              <a:rPr lang="en-US" altLang="zh-CN" sz="2000" b="1" dirty="0" smtClean="0"/>
              <a:t>1</a:t>
            </a:r>
            <a:r>
              <a:rPr lang="zh-CN" altLang="en-US" sz="2000" b="1" dirty="0" smtClean="0"/>
              <a:t>）</a:t>
            </a:r>
            <a:r>
              <a:rPr lang="en-US" altLang="zh-CN" sz="2000" b="1" dirty="0" smtClean="0"/>
              <a:t>SYSTEM</a:t>
            </a:r>
          </a:p>
          <a:p>
            <a:pPr marL="0" indent="0">
              <a:buNone/>
            </a:pPr>
            <a:r>
              <a:rPr lang="en-US" altLang="zh-CN" sz="1700" dirty="0" smtClean="0"/>
              <a:t>CONST</a:t>
            </a:r>
            <a:r>
              <a:rPr lang="zh-CN" altLang="en-US" sz="1700" dirty="0" smtClean="0"/>
              <a:t>的特例，当表上只有一条元组匹配</a:t>
            </a:r>
            <a:endParaRPr lang="en-US" altLang="zh-CN" sz="1700" dirty="0" smtClean="0"/>
          </a:p>
          <a:p>
            <a:pPr marL="0" indent="0">
              <a:buNone/>
            </a:pPr>
            <a:r>
              <a:rPr lang="zh-CN" altLang="en-US" sz="2000" b="1" dirty="0" smtClean="0"/>
              <a:t>（</a:t>
            </a:r>
            <a:r>
              <a:rPr lang="en-US" altLang="zh-CN" sz="2000" b="1" dirty="0" smtClean="0"/>
              <a:t>2</a:t>
            </a:r>
            <a:r>
              <a:rPr lang="zh-CN" altLang="en-US" sz="2000" b="1" dirty="0" smtClean="0"/>
              <a:t>）</a:t>
            </a:r>
            <a:r>
              <a:rPr lang="en-US" altLang="zh-CN" sz="2000" b="1" dirty="0" smtClean="0"/>
              <a:t>CONST</a:t>
            </a:r>
          </a:p>
          <a:p>
            <a:pPr marL="0" indent="0">
              <a:buNone/>
            </a:pPr>
            <a:r>
              <a:rPr lang="en-US" altLang="zh-CN" sz="1700" dirty="0" smtClean="0"/>
              <a:t>WHERE</a:t>
            </a:r>
            <a:r>
              <a:rPr lang="zh-CN" altLang="en-US" sz="1700" dirty="0" smtClean="0"/>
              <a:t>条件筛选后表上至多有一条元组匹配时，比如</a:t>
            </a:r>
            <a:r>
              <a:rPr lang="en-US" altLang="zh-CN" sz="1700" dirty="0" smtClean="0"/>
              <a:t>WHERE ID = 2 </a:t>
            </a:r>
            <a:r>
              <a:rPr lang="zh-CN" altLang="en-US" sz="1700" dirty="0" smtClean="0"/>
              <a:t>（</a:t>
            </a:r>
            <a:r>
              <a:rPr lang="en-US" altLang="zh-CN" sz="1700" dirty="0" smtClean="0"/>
              <a:t>ID</a:t>
            </a:r>
            <a:r>
              <a:rPr lang="zh-CN" altLang="en-US" sz="1700" dirty="0" smtClean="0"/>
              <a:t>是主键，值为</a:t>
            </a:r>
            <a:r>
              <a:rPr lang="en-US" altLang="zh-CN" sz="1700" dirty="0" smtClean="0"/>
              <a:t>2</a:t>
            </a:r>
            <a:r>
              <a:rPr lang="zh-CN" altLang="en-US" sz="1700" dirty="0" smtClean="0"/>
              <a:t>的要么有一条要么没有）</a:t>
            </a:r>
            <a:endParaRPr lang="en-US" altLang="zh-CN" sz="1700" dirty="0" smtClean="0"/>
          </a:p>
          <a:p>
            <a:pPr marL="0" indent="0">
              <a:buNone/>
            </a:pPr>
            <a:r>
              <a:rPr lang="zh-CN" altLang="en-US" sz="2000" b="1" dirty="0" smtClean="0"/>
              <a:t>（</a:t>
            </a:r>
            <a:r>
              <a:rPr lang="en-US" altLang="zh-CN" sz="2000" b="1" dirty="0" smtClean="0"/>
              <a:t>3</a:t>
            </a:r>
            <a:r>
              <a:rPr lang="zh-CN" altLang="en-US" sz="2000" b="1" dirty="0" smtClean="0"/>
              <a:t>）</a:t>
            </a:r>
            <a:r>
              <a:rPr lang="en-US" altLang="zh-CN" sz="2000" b="1" dirty="0" smtClean="0"/>
              <a:t>EQ_REF</a:t>
            </a:r>
          </a:p>
          <a:p>
            <a:pPr marL="0" indent="0">
              <a:buNone/>
            </a:pPr>
            <a:r>
              <a:rPr lang="zh-CN" altLang="en-US" sz="1900" dirty="0" smtClean="0">
                <a:latin typeface="微软雅黑" panose="020B0503020204020204" pitchFamily="34" charset="-122"/>
                <a:ea typeface="微软雅黑" panose="020B0503020204020204" pitchFamily="34" charset="-122"/>
              </a:rPr>
              <a:t>参与连接运算的表是内表（在代码实现的算法中，两表连接时作为循环中的内循环遍历的对象，这样的表称为内表）。</a:t>
            </a:r>
          </a:p>
          <a:p>
            <a:pPr marL="0" indent="0">
              <a:buNone/>
            </a:pPr>
            <a:r>
              <a:rPr lang="zh-CN" altLang="en-US" sz="1900" dirty="0" smtClean="0">
                <a:latin typeface="微软雅黑" panose="020B0503020204020204" pitchFamily="34" charset="-122"/>
                <a:ea typeface="微软雅黑" panose="020B0503020204020204" pitchFamily="34" charset="-122"/>
              </a:rPr>
              <a:t>基于索引（连接字段上存在唯一索引或者主键索引，且操作符必须是“</a:t>
            </a:r>
            <a:r>
              <a:rPr lang="en-US" altLang="zh-CN" sz="1900" dirty="0" smtClean="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谓词，索引值不能为</a:t>
            </a:r>
            <a:r>
              <a:rPr lang="en-US" altLang="zh-CN" sz="1900" dirty="0" smtClean="0">
                <a:latin typeface="微软雅黑" panose="020B0503020204020204" pitchFamily="34" charset="-122"/>
                <a:ea typeface="微软雅黑" panose="020B0503020204020204" pitchFamily="34" charset="-122"/>
              </a:rPr>
              <a:t>NULL</a:t>
            </a:r>
            <a:r>
              <a:rPr lang="zh-CN" altLang="en-US" sz="1900" dirty="0" smtClean="0">
                <a:latin typeface="微软雅黑" panose="020B0503020204020204" pitchFamily="34" charset="-122"/>
                <a:ea typeface="微软雅黑" panose="020B0503020204020204" pitchFamily="34" charset="-122"/>
              </a:rPr>
              <a:t>）做扫描，使得对外表的一条元组，内表只有唯一一条元组与之对应。</a:t>
            </a:r>
            <a:endParaRPr lang="en-US" altLang="zh-CN" sz="1900" dirty="0" smtClean="0">
              <a:latin typeface="微软雅黑" panose="020B0503020204020204" pitchFamily="34" charset="-122"/>
              <a:ea typeface="微软雅黑" panose="020B0503020204020204" pitchFamily="34" charset="-122"/>
            </a:endParaRPr>
          </a:p>
          <a:p>
            <a:pPr marL="0" indent="0">
              <a:buNone/>
            </a:pPr>
            <a:r>
              <a:rPr lang="zh-CN" altLang="en-US" sz="2000" b="1" dirty="0" smtClean="0"/>
              <a:t>（</a:t>
            </a:r>
            <a:r>
              <a:rPr lang="en-US" altLang="zh-CN" sz="2000" b="1" dirty="0" smtClean="0"/>
              <a:t>4</a:t>
            </a:r>
            <a:r>
              <a:rPr lang="zh-CN" altLang="en-US" sz="2000" b="1" dirty="0" smtClean="0"/>
              <a:t>）</a:t>
            </a:r>
            <a:r>
              <a:rPr lang="en-US" altLang="zh-CN" sz="2000" b="1" dirty="0" smtClean="0"/>
              <a:t>REF</a:t>
            </a:r>
          </a:p>
          <a:p>
            <a:pPr marL="0" indent="0">
              <a:buNone/>
            </a:pPr>
            <a:r>
              <a:rPr lang="zh-CN" altLang="en-US" sz="1900" dirty="0">
                <a:latin typeface="微软雅黑" panose="020B0503020204020204" pitchFamily="34" charset="-122"/>
                <a:ea typeface="微软雅黑" panose="020B0503020204020204" pitchFamily="34" charset="-122"/>
              </a:rPr>
              <a:t>可以用于单表扫描或者连接。参与连接运算的表，是内表。</a:t>
            </a:r>
          </a:p>
          <a:p>
            <a:pPr marL="0" indent="0">
              <a:buNone/>
            </a:pPr>
            <a:r>
              <a:rPr lang="zh-CN" altLang="en-US" sz="1900" dirty="0">
                <a:latin typeface="微软雅黑" panose="020B0503020204020204" pitchFamily="34" charset="-122"/>
                <a:ea typeface="微软雅黑" panose="020B0503020204020204" pitchFamily="34" charset="-122"/>
              </a:rPr>
              <a:t>基于索引（连接字段上的索引是非唯一索引，操作符必须是“</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谓词，连接字段值不可为</a:t>
            </a:r>
            <a:r>
              <a:rPr lang="en-US" altLang="zh-CN" sz="1900" dirty="0">
                <a:latin typeface="微软雅黑" panose="020B0503020204020204" pitchFamily="34" charset="-122"/>
                <a:ea typeface="微软雅黑" panose="020B0503020204020204" pitchFamily="34" charset="-122"/>
              </a:rPr>
              <a:t>NULL</a:t>
            </a:r>
            <a:r>
              <a:rPr lang="zh-CN" altLang="en-US" sz="1900" dirty="0">
                <a:latin typeface="微软雅黑" panose="020B0503020204020204" pitchFamily="34" charset="-122"/>
                <a:ea typeface="微软雅黑" panose="020B0503020204020204" pitchFamily="34" charset="-122"/>
              </a:rPr>
              <a:t>）做扫描，使得对外表的一条元组，内表可有若干条元组与之对应。</a:t>
            </a:r>
            <a:endParaRPr lang="en-US" altLang="zh-CN" sz="1900"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6529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3" name="内容占位符 2"/>
          <p:cNvSpPr>
            <a:spLocks noGrp="1"/>
          </p:cNvSpPr>
          <p:nvPr>
            <p:ph idx="1"/>
          </p:nvPr>
        </p:nvSpPr>
        <p:spPr>
          <a:xfrm>
            <a:off x="838200" y="1742281"/>
            <a:ext cx="10515600" cy="526257"/>
          </a:xfrm>
        </p:spPr>
        <p:txBody>
          <a:bodyPr/>
          <a:lstStyle/>
          <a:p>
            <a:r>
              <a:rPr lang="zh-CN" altLang="en-US" dirty="0" smtClean="0"/>
              <a:t>先看看</a:t>
            </a:r>
            <a:r>
              <a:rPr lang="en-US" altLang="zh-CN" dirty="0" smtClean="0"/>
              <a:t>WEB</a:t>
            </a:r>
            <a:r>
              <a:rPr lang="zh-CN" altLang="en-US" dirty="0" smtClean="0"/>
              <a:t>系统架构的演进：</a:t>
            </a:r>
            <a:endParaRPr lang="zh-CN" altLang="en-US" dirty="0"/>
          </a:p>
        </p:txBody>
      </p:sp>
      <p:pic>
        <p:nvPicPr>
          <p:cNvPr id="1026" name="Picture 2" descr="http://images.cnitblog.com/blog/352511/201409/2518444232684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68538"/>
            <a:ext cx="4314825"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498600" y="5924550"/>
            <a:ext cx="2565400" cy="603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t>最开始的网站架构</a:t>
            </a:r>
          </a:p>
        </p:txBody>
      </p:sp>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5" y="2489398"/>
            <a:ext cx="4594225" cy="2857105"/>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8" name="矩形 7"/>
          <p:cNvSpPr/>
          <p:nvPr/>
        </p:nvSpPr>
        <p:spPr>
          <a:xfrm>
            <a:off x="7683500" y="6010275"/>
            <a:ext cx="2565400" cy="603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应用、数据、文件分离</a:t>
            </a:r>
            <a:endParaRPr lang="zh-CN" altLang="en-US" b="1" dirty="0"/>
          </a:p>
        </p:txBody>
      </p:sp>
      <p:sp>
        <p:nvSpPr>
          <p:cNvPr id="6" name="右箭头 5"/>
          <p:cNvSpPr/>
          <p:nvPr/>
        </p:nvSpPr>
        <p:spPr>
          <a:xfrm>
            <a:off x="5473700" y="3467100"/>
            <a:ext cx="749300" cy="686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2168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查询优化</a:t>
            </a:r>
            <a:endParaRPr lang="en-US" altLang="zh-CN" dirty="0" smtClean="0"/>
          </a:p>
        </p:txBody>
      </p:sp>
      <p:sp>
        <p:nvSpPr>
          <p:cNvPr id="3" name="内容占位符 2"/>
          <p:cNvSpPr>
            <a:spLocks noGrp="1"/>
          </p:cNvSpPr>
          <p:nvPr>
            <p:ph idx="1"/>
          </p:nvPr>
        </p:nvSpPr>
        <p:spPr>
          <a:xfrm>
            <a:off x="729916" y="1493962"/>
            <a:ext cx="10515600" cy="5021137"/>
          </a:xfrm>
        </p:spPr>
        <p:txBody>
          <a:bodyPr>
            <a:normAutofit fontScale="85000" lnSpcReduction="20000"/>
          </a:bodyPr>
          <a:lstStyle/>
          <a:p>
            <a:pPr>
              <a:buFont typeface="Wingdings" panose="05000000000000000000" pitchFamily="2" charset="2"/>
              <a:buChar char="l"/>
            </a:pPr>
            <a:r>
              <a:rPr lang="en-US" altLang="zh-CN" sz="2000" dirty="0"/>
              <a:t>MySQL</a:t>
            </a:r>
            <a:r>
              <a:rPr lang="zh-CN" altLang="en-US" sz="2000" dirty="0"/>
              <a:t>的</a:t>
            </a:r>
            <a:r>
              <a:rPr lang="en-US" altLang="zh-CN" sz="2000" dirty="0"/>
              <a:t>EXPLAIN</a:t>
            </a:r>
            <a:r>
              <a:rPr lang="zh-CN" altLang="en-US" sz="2000" dirty="0" smtClean="0"/>
              <a:t>的</a:t>
            </a:r>
            <a:r>
              <a:rPr lang="en-US" altLang="zh-CN" sz="2000" dirty="0" smtClean="0"/>
              <a:t>Type</a:t>
            </a:r>
            <a:endParaRPr lang="en-US" altLang="zh-CN" sz="2000" dirty="0"/>
          </a:p>
          <a:p>
            <a:pPr marL="0" indent="0">
              <a:buNone/>
            </a:pPr>
            <a:r>
              <a:rPr lang="zh-CN" altLang="en-US" sz="2000" b="1" dirty="0" smtClean="0"/>
              <a:t>（</a:t>
            </a:r>
            <a:r>
              <a:rPr lang="en-US" altLang="zh-CN" sz="2000" b="1" dirty="0" smtClean="0"/>
              <a:t>5</a:t>
            </a:r>
            <a:r>
              <a:rPr lang="zh-CN" altLang="en-US" sz="2000" b="1" dirty="0" smtClean="0"/>
              <a:t>）</a:t>
            </a:r>
            <a:r>
              <a:rPr lang="en-US" altLang="zh-CN" sz="2000" b="1" dirty="0" smtClean="0"/>
              <a:t>REF_OR_NULL</a:t>
            </a:r>
          </a:p>
          <a:p>
            <a:pPr marL="0" indent="0">
              <a:buNone/>
            </a:pPr>
            <a:r>
              <a:rPr lang="zh-CN" altLang="en-US" sz="1600" dirty="0" smtClean="0"/>
              <a:t>类似</a:t>
            </a:r>
            <a:r>
              <a:rPr lang="en-US" altLang="zh-CN" sz="1600" dirty="0" smtClean="0"/>
              <a:t>REF</a:t>
            </a:r>
            <a:r>
              <a:rPr lang="zh-CN" altLang="en-US" sz="1600" dirty="0" smtClean="0"/>
              <a:t>，只是搜索条件包括：连接字段的值可以为</a:t>
            </a:r>
            <a:r>
              <a:rPr lang="en-US" altLang="zh-CN" sz="1600" dirty="0" smtClean="0"/>
              <a:t>NULL</a:t>
            </a:r>
            <a:r>
              <a:rPr lang="zh-CN" altLang="en-US" sz="1600" dirty="0" smtClean="0"/>
              <a:t>的情况，比如 </a:t>
            </a:r>
            <a:r>
              <a:rPr lang="en-US" altLang="zh-CN" sz="1600" dirty="0" smtClean="0"/>
              <a:t>where col = 2 or col is null</a:t>
            </a:r>
          </a:p>
          <a:p>
            <a:pPr marL="0" indent="0">
              <a:buNone/>
            </a:pPr>
            <a:r>
              <a:rPr lang="zh-CN" altLang="en-US" sz="2000" b="1" dirty="0" smtClean="0"/>
              <a:t>（</a:t>
            </a:r>
            <a:r>
              <a:rPr lang="en-US" altLang="zh-CN" sz="2000" b="1" dirty="0" smtClean="0"/>
              <a:t>6</a:t>
            </a:r>
            <a:r>
              <a:rPr lang="zh-CN" altLang="en-US" sz="2000" b="1" dirty="0" smtClean="0"/>
              <a:t>）</a:t>
            </a:r>
            <a:r>
              <a:rPr lang="en-US" altLang="zh-CN" sz="2000" b="1" dirty="0" smtClean="0"/>
              <a:t>RANGE</a:t>
            </a:r>
          </a:p>
          <a:p>
            <a:pPr marL="0" indent="0">
              <a:buNone/>
            </a:pPr>
            <a:r>
              <a:rPr lang="zh-CN" altLang="en-US" sz="1600" dirty="0"/>
              <a:t>范围扫描，基于索引做范围扫描，为诸如</a:t>
            </a:r>
            <a:r>
              <a:rPr lang="en-US" altLang="zh-CN" sz="1600" dirty="0"/>
              <a:t>BETWEEN</a:t>
            </a:r>
            <a:r>
              <a:rPr lang="zh-CN" altLang="en-US" sz="1600" dirty="0"/>
              <a:t>，</a:t>
            </a:r>
            <a:r>
              <a:rPr lang="en-US" altLang="zh-CN" sz="1600" dirty="0"/>
              <a:t>IN</a:t>
            </a:r>
            <a:r>
              <a:rPr lang="zh-CN" altLang="en-US" sz="1600" dirty="0"/>
              <a:t>，</a:t>
            </a:r>
            <a:r>
              <a:rPr lang="en-US" altLang="zh-CN" sz="1600" dirty="0"/>
              <a:t>&gt;=</a:t>
            </a:r>
            <a:r>
              <a:rPr lang="zh-CN" altLang="en-US" sz="1600" dirty="0"/>
              <a:t>，</a:t>
            </a:r>
            <a:r>
              <a:rPr lang="en-US" altLang="zh-CN" sz="1600" dirty="0"/>
              <a:t>LIKE</a:t>
            </a:r>
            <a:r>
              <a:rPr lang="zh-CN" altLang="en-US" sz="1600" dirty="0"/>
              <a:t>类操作提供支持</a:t>
            </a:r>
            <a:endParaRPr lang="en-US" altLang="zh-CN" sz="1600" dirty="0"/>
          </a:p>
          <a:p>
            <a:pPr marL="0" indent="0">
              <a:buNone/>
            </a:pPr>
            <a:r>
              <a:rPr lang="zh-CN" altLang="en-US" sz="2000" b="1" dirty="0"/>
              <a:t>（</a:t>
            </a:r>
            <a:r>
              <a:rPr lang="en-US" altLang="zh-CN" sz="2000" b="1" dirty="0"/>
              <a:t>7</a:t>
            </a:r>
            <a:r>
              <a:rPr lang="zh-CN" altLang="en-US" sz="2000" b="1" dirty="0"/>
              <a:t>）</a:t>
            </a:r>
            <a:r>
              <a:rPr lang="en-US" altLang="zh-CN" sz="2000" b="1" dirty="0"/>
              <a:t>INDEX_SCAN</a:t>
            </a:r>
          </a:p>
          <a:p>
            <a:pPr marL="0" indent="0">
              <a:buNone/>
            </a:pPr>
            <a:r>
              <a:rPr lang="zh-CN" altLang="en-US" sz="1600" dirty="0"/>
              <a:t>索引做扫描，是基于索引在索引的叶子节点上找满足条件的数据（不需要访问数据文件）</a:t>
            </a:r>
            <a:endParaRPr lang="en-US" altLang="zh-CN" sz="1600" dirty="0"/>
          </a:p>
          <a:p>
            <a:pPr marL="0" indent="0">
              <a:buNone/>
            </a:pPr>
            <a:r>
              <a:rPr lang="zh-CN" altLang="en-US" sz="2000" b="1" dirty="0"/>
              <a:t>（</a:t>
            </a:r>
            <a:r>
              <a:rPr lang="en-US" altLang="zh-CN" sz="2000" b="1" dirty="0"/>
              <a:t>8</a:t>
            </a:r>
            <a:r>
              <a:rPr lang="zh-CN" altLang="en-US" sz="2000" b="1" dirty="0"/>
              <a:t>）</a:t>
            </a:r>
            <a:r>
              <a:rPr lang="en-US" altLang="zh-CN" sz="2000" b="1" dirty="0"/>
              <a:t>ALL</a:t>
            </a:r>
          </a:p>
          <a:p>
            <a:pPr marL="0" indent="0">
              <a:buNone/>
            </a:pPr>
            <a:r>
              <a:rPr lang="zh-CN" altLang="en-US" sz="1600" dirty="0"/>
              <a:t>全表扫描或者范围扫描：不使用索引，顺序扫描，直接读取表上的数据（访问数据文件）</a:t>
            </a:r>
          </a:p>
          <a:p>
            <a:pPr marL="0" indent="0">
              <a:buNone/>
            </a:pPr>
            <a:r>
              <a:rPr lang="zh-CN" altLang="en-US" sz="2000" b="1" dirty="0"/>
              <a:t>（</a:t>
            </a:r>
            <a:r>
              <a:rPr lang="en-US" altLang="zh-CN" sz="2000" b="1" dirty="0"/>
              <a:t>9</a:t>
            </a:r>
            <a:r>
              <a:rPr lang="zh-CN" altLang="en-US" sz="2000" b="1" dirty="0"/>
              <a:t>）</a:t>
            </a:r>
            <a:r>
              <a:rPr lang="en-US" altLang="zh-CN" sz="2000" b="1" dirty="0"/>
              <a:t>UNIQUE_SUBQUERY</a:t>
            </a:r>
          </a:p>
          <a:p>
            <a:pPr marL="0" indent="0">
              <a:buNone/>
            </a:pPr>
            <a:r>
              <a:rPr lang="zh-CN" altLang="en-US" sz="1600" dirty="0"/>
              <a:t>在子查询中，基于唯一索引进行扫描，类似于</a:t>
            </a:r>
            <a:r>
              <a:rPr lang="en-US" altLang="zh-CN" sz="1600" dirty="0"/>
              <a:t>EQ_REF</a:t>
            </a:r>
          </a:p>
          <a:p>
            <a:pPr marL="0" indent="0">
              <a:buNone/>
            </a:pPr>
            <a:r>
              <a:rPr lang="zh-CN" altLang="en-US" sz="2000" b="1" dirty="0"/>
              <a:t>（</a:t>
            </a:r>
            <a:r>
              <a:rPr lang="en-US" altLang="zh-CN" sz="2000" b="1" dirty="0"/>
              <a:t>10</a:t>
            </a:r>
            <a:r>
              <a:rPr lang="zh-CN" altLang="en-US" sz="2000" b="1" dirty="0"/>
              <a:t>）</a:t>
            </a:r>
            <a:r>
              <a:rPr lang="en-US" altLang="zh-CN" sz="2000" b="1" dirty="0"/>
              <a:t>INDEX_SUBQUERY</a:t>
            </a:r>
          </a:p>
          <a:p>
            <a:pPr marL="0" indent="0">
              <a:buNone/>
            </a:pPr>
            <a:r>
              <a:rPr lang="zh-CN" altLang="en-US" sz="1600" dirty="0"/>
              <a:t>在子查询中，基于除唯一索引之外的索引进行扫描</a:t>
            </a:r>
          </a:p>
          <a:p>
            <a:pPr marL="0" indent="0">
              <a:buNone/>
            </a:pPr>
            <a:r>
              <a:rPr lang="zh-CN" altLang="en-US" sz="2000" b="1" dirty="0"/>
              <a:t>（</a:t>
            </a:r>
            <a:r>
              <a:rPr lang="en-US" altLang="zh-CN" sz="2000" b="1" dirty="0"/>
              <a:t>11</a:t>
            </a:r>
            <a:r>
              <a:rPr lang="zh-CN" altLang="en-US" sz="2000" b="1" dirty="0"/>
              <a:t>）</a:t>
            </a:r>
            <a:r>
              <a:rPr lang="en-US" altLang="zh-CN" sz="2000" b="1" dirty="0"/>
              <a:t>INDEX_MERGE</a:t>
            </a:r>
          </a:p>
          <a:p>
            <a:pPr marL="0" indent="0">
              <a:buNone/>
            </a:pPr>
            <a:r>
              <a:rPr lang="zh-CN" altLang="en-US" sz="1600" dirty="0"/>
              <a:t>多重范围扫描。两表连接的每个表的连接字段上均有索引存在且索引有序，结果合并在一起。适用于作集合的并、交操作。</a:t>
            </a:r>
          </a:p>
          <a:p>
            <a:pPr marL="0" indent="0">
              <a:buNone/>
            </a:pPr>
            <a:r>
              <a:rPr lang="zh-CN" altLang="en-US" sz="2000" b="1" dirty="0"/>
              <a:t>（</a:t>
            </a:r>
            <a:r>
              <a:rPr lang="en-US" altLang="zh-CN" sz="2000" b="1" dirty="0"/>
              <a:t>12</a:t>
            </a:r>
            <a:r>
              <a:rPr lang="zh-CN" altLang="en-US" sz="2000" b="1" dirty="0"/>
              <a:t>）</a:t>
            </a:r>
            <a:r>
              <a:rPr lang="en-US" altLang="zh-CN" sz="2000" b="1" dirty="0"/>
              <a:t>FT</a:t>
            </a:r>
          </a:p>
          <a:p>
            <a:pPr marL="0" indent="0">
              <a:buNone/>
            </a:pPr>
            <a:r>
              <a:rPr lang="en-US" altLang="zh-CN" sz="1600" dirty="0"/>
              <a:t>FULL TEXT</a:t>
            </a:r>
            <a:r>
              <a:rPr lang="zh-CN" altLang="en-US" sz="1600" dirty="0"/>
              <a:t>，全文检索</a:t>
            </a:r>
            <a:endParaRPr lang="en-US" altLang="zh-CN" sz="16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64448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a:t>分析</a:t>
            </a:r>
            <a:endParaRPr lang="en-US" altLang="zh-CN" dirty="0"/>
          </a:p>
        </p:txBody>
      </p:sp>
      <p:sp>
        <p:nvSpPr>
          <p:cNvPr id="3" name="内容占位符 2"/>
          <p:cNvSpPr>
            <a:spLocks noGrp="1"/>
          </p:cNvSpPr>
          <p:nvPr>
            <p:ph idx="1"/>
          </p:nvPr>
        </p:nvSpPr>
        <p:spPr>
          <a:xfrm>
            <a:off x="838200" y="1493962"/>
            <a:ext cx="4759036" cy="4989965"/>
          </a:xfrm>
        </p:spPr>
        <p:txBody>
          <a:bodyPr>
            <a:normAutofit/>
          </a:bodyPr>
          <a:lstStyle/>
          <a:p>
            <a:pPr>
              <a:buFont typeface="Wingdings" panose="05000000000000000000" pitchFamily="2" charset="2"/>
              <a:buChar char="l"/>
            </a:pPr>
            <a:r>
              <a:rPr lang="zh-CN" altLang="en-US" sz="2000" dirty="0" smtClean="0"/>
              <a:t>单索引优化</a:t>
            </a:r>
            <a:endParaRPr lang="en-US" altLang="zh-CN" sz="2000" dirty="0" smtClean="0"/>
          </a:p>
          <a:p>
            <a:pPr>
              <a:buFont typeface="Wingdings" panose="05000000000000000000" pitchFamily="2" charset="2"/>
              <a:buChar char="l"/>
            </a:pPr>
            <a:r>
              <a:rPr lang="zh-CN" altLang="en-US" sz="2000" dirty="0" smtClean="0"/>
              <a:t>组合索引优化</a:t>
            </a: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059407285"/>
              </p:ext>
            </p:extLst>
          </p:nvPr>
        </p:nvGraphicFramePr>
        <p:xfrm>
          <a:off x="5611089" y="1562503"/>
          <a:ext cx="6174856" cy="5211206"/>
        </p:xfrm>
        <a:graphic>
          <a:graphicData uri="http://schemas.openxmlformats.org/drawingml/2006/table">
            <a:tbl>
              <a:tblPr>
                <a:tableStyleId>{616DA210-FB5B-4158-B5E0-FEB733F419BA}</a:tableStyleId>
              </a:tblPr>
              <a:tblGrid>
                <a:gridCol w="1447519"/>
                <a:gridCol w="1480628"/>
                <a:gridCol w="260059"/>
                <a:gridCol w="971120"/>
                <a:gridCol w="170777"/>
                <a:gridCol w="617114"/>
                <a:gridCol w="1227639"/>
              </a:tblGrid>
              <a:tr h="247850">
                <a:tc>
                  <a:txBody>
                    <a:bodyPr/>
                    <a:lstStyle/>
                    <a:p>
                      <a:pPr algn="just">
                        <a:spcAft>
                          <a:spcPts val="0"/>
                        </a:spcAft>
                      </a:pPr>
                      <a:r>
                        <a:rPr lang="zh-CN" sz="1200" kern="100" dirty="0">
                          <a:effectLst/>
                        </a:rPr>
                        <a:t>表名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err="1">
                          <a:effectLst/>
                        </a:rPr>
                        <a:t>shop_group_item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algn="just">
                        <a:spcAft>
                          <a:spcPts val="0"/>
                        </a:spcAft>
                      </a:pPr>
                      <a:r>
                        <a:rPr lang="zh-CN" sz="1200" kern="100" dirty="0">
                          <a:effectLst/>
                        </a:rPr>
                        <a:t>所在数据库</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200" kern="100" dirty="0">
                          <a:effectLst/>
                        </a:rPr>
                        <a:t>1000w</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331705">
                <a:tc>
                  <a:txBody>
                    <a:bodyPr/>
                    <a:lstStyle/>
                    <a:p>
                      <a:pPr algn="just">
                        <a:lnSpc>
                          <a:spcPct val="125000"/>
                        </a:lnSpc>
                        <a:spcAft>
                          <a:spcPts val="0"/>
                        </a:spcAft>
                        <a:tabLst>
                          <a:tab pos="2637155" algn="ctr"/>
                          <a:tab pos="5274310" algn="r"/>
                          <a:tab pos="266700" algn="l"/>
                        </a:tabLst>
                      </a:pPr>
                      <a:r>
                        <a:rPr lang="zh-CN" sz="1200" kern="100">
                          <a:effectLst/>
                        </a:rPr>
                        <a:t>功能描述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6">
                  <a:txBody>
                    <a:bodyPr/>
                    <a:lstStyle/>
                    <a:p>
                      <a:pPr algn="just">
                        <a:lnSpc>
                          <a:spcPct val="125000"/>
                        </a:lnSpc>
                        <a:spcAft>
                          <a:spcPts val="0"/>
                        </a:spcAft>
                      </a:pPr>
                      <a:r>
                        <a:rPr lang="zh-CN" sz="1200" kern="100" dirty="0">
                          <a:effectLst/>
                        </a:rPr>
                        <a:t>主要存储</a:t>
                      </a:r>
                      <a:r>
                        <a:rPr lang="zh-CN" sz="1200" kern="100" dirty="0" smtClean="0">
                          <a:effectLst/>
                        </a:rPr>
                        <a:t>用户的</a:t>
                      </a:r>
                      <a:r>
                        <a:rPr lang="zh-CN" sz="1200" kern="100" dirty="0">
                          <a:effectLst/>
                        </a:rPr>
                        <a:t>商品信息。</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5999">
                <a:tc>
                  <a:txBody>
                    <a:bodyPr/>
                    <a:lstStyle/>
                    <a:p>
                      <a:pPr algn="ctr">
                        <a:lnSpc>
                          <a:spcPct val="125000"/>
                        </a:lnSpc>
                        <a:spcAft>
                          <a:spcPts val="0"/>
                        </a:spcAft>
                      </a:pPr>
                      <a:r>
                        <a:rPr lang="zh-CN" sz="1200" kern="100">
                          <a:effectLst/>
                        </a:rPr>
                        <a:t>字段名（新增）</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ct val="125000"/>
                        </a:lnSpc>
                        <a:spcAft>
                          <a:spcPts val="0"/>
                        </a:spcAft>
                      </a:pPr>
                      <a:r>
                        <a:rPr lang="zh-CN" sz="1200" kern="100" dirty="0">
                          <a:effectLst/>
                        </a:rPr>
                        <a:t>数据类型（精度范围）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dirty="0">
                          <a:effectLst/>
                        </a:rPr>
                        <a:t>空</a:t>
                      </a:r>
                      <a:r>
                        <a:rPr lang="en-US" sz="1200" kern="100" dirty="0">
                          <a:effectLst/>
                        </a:rPr>
                        <a:t>/</a:t>
                      </a:r>
                      <a:r>
                        <a:rPr lang="zh-CN" sz="1200" kern="100" dirty="0">
                          <a:effectLst/>
                        </a:rPr>
                        <a:t>非空</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ct val="125000"/>
                        </a:lnSpc>
                        <a:spcAft>
                          <a:spcPts val="0"/>
                        </a:spcAft>
                      </a:pPr>
                      <a:r>
                        <a:rPr lang="zh-CN" sz="1200" kern="100" dirty="0">
                          <a:effectLst/>
                        </a:rPr>
                        <a:t>缺省值</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dirty="0">
                          <a:effectLst/>
                        </a:rPr>
                        <a:t>字段含义</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07888">
                <a:tc>
                  <a:txBody>
                    <a:bodyPr/>
                    <a:lstStyle/>
                    <a:p>
                      <a:pPr algn="just">
                        <a:lnSpc>
                          <a:spcPct val="125000"/>
                        </a:lnSpc>
                        <a:spcAft>
                          <a:spcPts val="0"/>
                        </a:spcAft>
                      </a:pP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BIGINT(20)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主键</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6332">
                <a:tc>
                  <a:txBody>
                    <a:bodyPr/>
                    <a:lstStyle/>
                    <a:p>
                      <a:pPr algn="just">
                        <a:lnSpc>
                          <a:spcPct val="125000"/>
                        </a:lnSpc>
                        <a:spcAft>
                          <a:spcPts val="0"/>
                        </a:spcAft>
                      </a:pPr>
                      <a:r>
                        <a:rPr lang="en-US" sz="1200" kern="100" dirty="0" err="1">
                          <a:effectLst/>
                        </a:rPr>
                        <a:t>group_id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BIGINT(20)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圈子</a:t>
                      </a:r>
                      <a:r>
                        <a:rPr lang="en-US" sz="1200" kern="100">
                          <a:effectLst/>
                        </a:rPr>
                        <a:t>id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03755">
                <a:tc>
                  <a:txBody>
                    <a:bodyPr/>
                    <a:lstStyle/>
                    <a:p>
                      <a:pPr algn="just">
                        <a:lnSpc>
                          <a:spcPct val="125000"/>
                        </a:lnSpc>
                        <a:spcAft>
                          <a:spcPts val="0"/>
                        </a:spcAft>
                      </a:pPr>
                      <a:r>
                        <a:rPr lang="en-US" sz="1200" kern="100" dirty="0" err="1">
                          <a:effectLst/>
                        </a:rPr>
                        <a:t>user_id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BIGINT(20)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用户</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03755">
                <a:tc>
                  <a:txBody>
                    <a:bodyPr/>
                    <a:lstStyle/>
                    <a:p>
                      <a:pPr algn="just">
                        <a:lnSpc>
                          <a:spcPct val="125000"/>
                        </a:lnSpc>
                        <a:spcAft>
                          <a:spcPts val="0"/>
                        </a:spcAft>
                      </a:pPr>
                      <a:r>
                        <a:rPr lang="en-US" sz="1200" kern="100" dirty="0" err="1">
                          <a:effectLst/>
                        </a:rPr>
                        <a:t>item_id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BIGINT(20)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商品</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4003">
                <a:tc>
                  <a:txBody>
                    <a:bodyPr/>
                    <a:lstStyle/>
                    <a:p>
                      <a:pPr algn="just">
                        <a:lnSpc>
                          <a:spcPct val="125000"/>
                        </a:lnSpc>
                        <a:spcAft>
                          <a:spcPts val="0"/>
                        </a:spcAft>
                      </a:pPr>
                      <a:r>
                        <a:rPr lang="en-US" sz="1200" kern="100">
                          <a:effectLst/>
                        </a:rPr>
                        <a:t>item_title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VARCHAR(120)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圈子</a:t>
                      </a:r>
                      <a:r>
                        <a:rPr lang="en-US" sz="1200" kern="100">
                          <a:effectLst/>
                        </a:rPr>
                        <a:t>id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55224">
                <a:tc>
                  <a:txBody>
                    <a:bodyPr/>
                    <a:lstStyle/>
                    <a:p>
                      <a:pPr algn="just">
                        <a:lnSpc>
                          <a:spcPct val="125000"/>
                        </a:lnSpc>
                        <a:spcAft>
                          <a:spcPts val="0"/>
                        </a:spcAft>
                      </a:pPr>
                      <a:r>
                        <a:rPr lang="en-US" sz="1200" kern="100">
                          <a:effectLst/>
                        </a:rPr>
                        <a:t>item_pic</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BIGINT(120)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用户</a:t>
                      </a:r>
                      <a:r>
                        <a:rPr lang="en-US" sz="1200" kern="100">
                          <a:effectLst/>
                        </a:rPr>
                        <a:t>id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33286">
                <a:tc>
                  <a:txBody>
                    <a:bodyPr/>
                    <a:lstStyle/>
                    <a:p>
                      <a:pPr algn="just">
                        <a:lnSpc>
                          <a:spcPct val="125000"/>
                        </a:lnSpc>
                        <a:spcAft>
                          <a:spcPts val="0"/>
                        </a:spcAft>
                      </a:pPr>
                      <a:r>
                        <a:rPr lang="en-US" sz="1200" kern="100">
                          <a:effectLst/>
                        </a:rPr>
                        <a:t>item_pic_width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INTEGER(5)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Y</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商品图片长</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4756">
                <a:tc>
                  <a:txBody>
                    <a:bodyPr/>
                    <a:lstStyle/>
                    <a:p>
                      <a:pPr algn="just">
                        <a:lnSpc>
                          <a:spcPct val="125000"/>
                        </a:lnSpc>
                        <a:spcAft>
                          <a:spcPts val="0"/>
                        </a:spcAft>
                      </a:pPr>
                      <a:r>
                        <a:rPr lang="en-US" sz="1200" kern="100">
                          <a:effectLst/>
                        </a:rPr>
                        <a:t>item_pic_height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INTEGER(5)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商品图片宽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64504">
                <a:tc>
                  <a:txBody>
                    <a:bodyPr/>
                    <a:lstStyle/>
                    <a:p>
                      <a:pPr algn="just">
                        <a:lnSpc>
                          <a:spcPct val="125000"/>
                        </a:lnSpc>
                        <a:spcAft>
                          <a:spcPts val="0"/>
                        </a:spcAft>
                      </a:pPr>
                      <a:r>
                        <a:rPr lang="en-US" sz="1200" kern="100">
                          <a:effectLst/>
                        </a:rPr>
                        <a:t>item_price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BIGINT(20)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商品</a:t>
                      </a:r>
                      <a:r>
                        <a:rPr lang="en-US" sz="1200" kern="100">
                          <a:effectLst/>
                        </a:rPr>
                        <a:t>id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69740">
                <a:tc>
                  <a:txBody>
                    <a:bodyPr/>
                    <a:lstStyle/>
                    <a:p>
                      <a:pPr algn="just">
                        <a:lnSpc>
                          <a:spcPct val="125000"/>
                        </a:lnSpc>
                        <a:spcAft>
                          <a:spcPts val="0"/>
                        </a:spcAft>
                      </a:pPr>
                      <a:r>
                        <a:rPr lang="en-US" sz="1200" kern="100">
                          <a:effectLst/>
                        </a:rPr>
                        <a:t>content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VARCHAR(1024)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a:effectLst/>
                        </a:rPr>
                        <a:t>最新评论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4650">
                <a:tc>
                  <a:txBody>
                    <a:bodyPr/>
                    <a:lstStyle/>
                    <a:p>
                      <a:pPr algn="just">
                        <a:lnSpc>
                          <a:spcPct val="125000"/>
                        </a:lnSpc>
                        <a:spcAft>
                          <a:spcPts val="0"/>
                        </a:spcAft>
                      </a:pPr>
                      <a:r>
                        <a:rPr lang="en-US" sz="1200" kern="100">
                          <a:effectLst/>
                        </a:rPr>
                        <a:t>extra_props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VARCHAR(1024)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扩展属性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3505">
                <a:tc>
                  <a:txBody>
                    <a:bodyPr/>
                    <a:lstStyle/>
                    <a:p>
                      <a:pPr algn="just">
                        <a:lnSpc>
                          <a:spcPct val="125000"/>
                        </a:lnSpc>
                        <a:spcAft>
                          <a:spcPts val="0"/>
                        </a:spcAft>
                      </a:pPr>
                      <a:r>
                        <a:rPr lang="en-US" sz="1200" kern="100">
                          <a:effectLst/>
                        </a:rPr>
                        <a:t>gmt_create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DATETIME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记录修改时间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44254">
                <a:tc>
                  <a:txBody>
                    <a:bodyPr/>
                    <a:lstStyle/>
                    <a:p>
                      <a:pPr algn="just">
                        <a:lnSpc>
                          <a:spcPct val="125000"/>
                        </a:lnSpc>
                        <a:spcAft>
                          <a:spcPts val="0"/>
                        </a:spcAft>
                      </a:pPr>
                      <a:r>
                        <a:rPr lang="en-US" sz="1200" kern="100">
                          <a:effectLst/>
                        </a:rPr>
                        <a:t>gmt_modified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dirty="0">
                          <a:effectLst/>
                        </a:rPr>
                        <a:t>DATETIME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ctr">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just">
                        <a:lnSpc>
                          <a:spcPct val="125000"/>
                        </a:lnSpc>
                        <a:spcAft>
                          <a:spcPts val="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pPr algn="just">
                        <a:lnSpc>
                          <a:spcPct val="125000"/>
                        </a:lnSpc>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200" kern="100" dirty="0">
                          <a:effectLst/>
                        </a:rPr>
                        <a:t>记录修改时间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pic>
        <p:nvPicPr>
          <p:cNvPr id="9" name="图片 8"/>
          <p:cNvPicPr/>
          <p:nvPr/>
        </p:nvPicPr>
        <p:blipFill>
          <a:blip r:embed="rId3" cstate="print"/>
          <a:srcRect/>
          <a:stretch>
            <a:fillRect/>
          </a:stretch>
        </p:blipFill>
        <p:spPr bwMode="auto">
          <a:xfrm>
            <a:off x="961673" y="2500313"/>
            <a:ext cx="10500523" cy="4090400"/>
          </a:xfrm>
          <a:prstGeom prst="rect">
            <a:avLst/>
          </a:prstGeom>
          <a:noFill/>
          <a:ln w="9525">
            <a:noFill/>
            <a:miter lim="800000"/>
            <a:headEnd/>
            <a:tailEnd/>
          </a:ln>
        </p:spPr>
      </p:pic>
    </p:spTree>
    <p:extLst>
      <p:ext uri="{BB962C8B-B14F-4D97-AF65-F5344CB8AC3E}">
        <p14:creationId xmlns:p14="http://schemas.microsoft.com/office/powerpoint/2010/main" val="78693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单索引优化</a:t>
            </a:r>
            <a:endParaRPr lang="en-US" altLang="zh-CN"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p:cNvSpPr>
            <a:spLocks noGrp="1"/>
          </p:cNvSpPr>
          <p:nvPr>
            <p:ph idx="1"/>
          </p:nvPr>
        </p:nvSpPr>
        <p:spPr/>
        <p:txBody>
          <a:bodyPr/>
          <a:lstStyle/>
          <a:p>
            <a:r>
              <a:rPr lang="en-US" altLang="zh-CN" dirty="0"/>
              <a:t>explain select * from </a:t>
            </a:r>
            <a:r>
              <a:rPr lang="en-US" altLang="zh-CN" dirty="0" err="1"/>
              <a:t>shop_group_item</a:t>
            </a:r>
            <a:r>
              <a:rPr lang="en-US" altLang="zh-CN" dirty="0"/>
              <a:t> where </a:t>
            </a:r>
            <a:r>
              <a:rPr lang="en-US" altLang="zh-CN" dirty="0" err="1"/>
              <a:t>item_price</a:t>
            </a:r>
            <a:r>
              <a:rPr lang="en-US" altLang="zh-CN" dirty="0"/>
              <a:t>=444</a:t>
            </a:r>
            <a:r>
              <a:rPr lang="en-US" altLang="zh-CN" dirty="0" smtClean="0"/>
              <a:t>;</a:t>
            </a:r>
          </a:p>
          <a:p>
            <a:endParaRPr lang="en-US" altLang="zh-CN" dirty="0"/>
          </a:p>
          <a:p>
            <a:endParaRPr lang="en-US" altLang="zh-CN" dirty="0" smtClean="0"/>
          </a:p>
          <a:p>
            <a:endParaRPr lang="en-US" altLang="zh-CN" dirty="0"/>
          </a:p>
          <a:p>
            <a:endParaRPr lang="en-US" altLang="zh-CN" dirty="0" smtClean="0"/>
          </a:p>
          <a:p>
            <a:pPr marL="0" indent="0">
              <a:buNone/>
            </a:pPr>
            <a:r>
              <a:rPr lang="zh-CN" altLang="zh-CN" dirty="0"/>
              <a:t>从</a:t>
            </a:r>
            <a:r>
              <a:rPr lang="en-US" altLang="zh-CN" dirty="0" err="1"/>
              <a:t>sql</a:t>
            </a:r>
            <a:r>
              <a:rPr lang="zh-CN" altLang="zh-CN" dirty="0"/>
              <a:t>解析中我们可以看出，</a:t>
            </a:r>
            <a:r>
              <a:rPr lang="en-US" altLang="zh-CN" dirty="0"/>
              <a:t>MySQL</a:t>
            </a:r>
            <a:r>
              <a:rPr lang="zh-CN" altLang="zh-CN" dirty="0"/>
              <a:t>无法为这条语句应用任何索引，只能去走全表扫描，遍历所有记录，找出所有符合要求的。</a:t>
            </a:r>
          </a:p>
          <a:p>
            <a:endParaRPr lang="zh-CN" altLang="zh-CN" dirty="0"/>
          </a:p>
          <a:p>
            <a:endParaRPr lang="zh-CN" altLang="en-US" dirty="0"/>
          </a:p>
        </p:txBody>
      </p:sp>
      <p:pic>
        <p:nvPicPr>
          <p:cNvPr id="12" name="图片 11"/>
          <p:cNvPicPr/>
          <p:nvPr/>
        </p:nvPicPr>
        <p:blipFill>
          <a:blip r:embed="rId3" cstate="print"/>
          <a:srcRect/>
          <a:stretch>
            <a:fillRect/>
          </a:stretch>
        </p:blipFill>
        <p:spPr bwMode="auto">
          <a:xfrm>
            <a:off x="1149061" y="2457873"/>
            <a:ext cx="8923194" cy="1504527"/>
          </a:xfrm>
          <a:prstGeom prst="rect">
            <a:avLst/>
          </a:prstGeom>
        </p:spPr>
      </p:pic>
    </p:spTree>
    <p:extLst>
      <p:ext uri="{BB962C8B-B14F-4D97-AF65-F5344CB8AC3E}">
        <p14:creationId xmlns:p14="http://schemas.microsoft.com/office/powerpoint/2010/main" val="2083364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单索引优化</a:t>
            </a:r>
            <a:endParaRPr lang="en-US" altLang="zh-CN"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p:cNvSpPr>
            <a:spLocks noGrp="1"/>
          </p:cNvSpPr>
          <p:nvPr>
            <p:ph idx="1"/>
          </p:nvPr>
        </p:nvSpPr>
        <p:spPr/>
        <p:txBody>
          <a:bodyPr/>
          <a:lstStyle/>
          <a:p>
            <a:r>
              <a:rPr lang="en-US" altLang="zh-CN" dirty="0"/>
              <a:t>explain select * from </a:t>
            </a:r>
            <a:r>
              <a:rPr lang="en-US" altLang="zh-CN" dirty="0" err="1"/>
              <a:t>shop_group_item</a:t>
            </a:r>
            <a:r>
              <a:rPr lang="en-US" altLang="zh-CN" dirty="0"/>
              <a:t> where id=12003;</a:t>
            </a:r>
            <a:endParaRPr lang="zh-CN" altLang="zh-CN" dirty="0"/>
          </a:p>
          <a:p>
            <a:endParaRPr lang="en-US" altLang="zh-CN" dirty="0"/>
          </a:p>
          <a:p>
            <a:endParaRPr lang="en-US" altLang="zh-CN" dirty="0" smtClean="0"/>
          </a:p>
          <a:p>
            <a:endParaRPr lang="en-US" altLang="zh-CN" dirty="0"/>
          </a:p>
          <a:p>
            <a:endParaRPr lang="en-US" altLang="zh-CN" dirty="0" smtClean="0"/>
          </a:p>
          <a:p>
            <a:pPr marL="0" indent="0">
              <a:buNone/>
            </a:pPr>
            <a:r>
              <a:rPr lang="zh-CN" altLang="zh-CN" dirty="0"/>
              <a:t>我们的</a:t>
            </a:r>
            <a:r>
              <a:rPr lang="en-US" altLang="zh-CN" dirty="0"/>
              <a:t>where</a:t>
            </a:r>
            <a:r>
              <a:rPr lang="zh-CN" altLang="zh-CN" dirty="0"/>
              <a:t>条件中只有一个</a:t>
            </a:r>
            <a:r>
              <a:rPr lang="en-US" altLang="zh-CN" dirty="0"/>
              <a:t>id</a:t>
            </a:r>
            <a:r>
              <a:rPr lang="zh-CN" altLang="zh-CN" dirty="0"/>
              <a:t>字段，所以</a:t>
            </a:r>
            <a:r>
              <a:rPr lang="en-US" altLang="zh-CN" dirty="0"/>
              <a:t>MySQL</a:t>
            </a:r>
            <a:r>
              <a:rPr lang="zh-CN" altLang="zh-CN" dirty="0"/>
              <a:t>理所当然的使用了主键索引；这种情况下效率是非常高的，语句执行几乎没有花费什么</a:t>
            </a:r>
            <a:r>
              <a:rPr lang="zh-CN" altLang="zh-CN" dirty="0" smtClean="0"/>
              <a:t>时间</a:t>
            </a:r>
            <a:endParaRPr lang="zh-CN" altLang="en-US" dirty="0"/>
          </a:p>
        </p:txBody>
      </p:sp>
      <p:pic>
        <p:nvPicPr>
          <p:cNvPr id="8" name="图片 7" descr="1.JPG"/>
          <p:cNvPicPr/>
          <p:nvPr/>
        </p:nvPicPr>
        <p:blipFill>
          <a:blip r:embed="rId3" cstate="print"/>
          <a:stretch>
            <a:fillRect/>
          </a:stretch>
        </p:blipFill>
        <p:spPr>
          <a:xfrm>
            <a:off x="1218766" y="2365376"/>
            <a:ext cx="8437852" cy="1638588"/>
          </a:xfrm>
          <a:prstGeom prst="rect">
            <a:avLst/>
          </a:prstGeom>
        </p:spPr>
      </p:pic>
    </p:spTree>
    <p:extLst>
      <p:ext uri="{BB962C8B-B14F-4D97-AF65-F5344CB8AC3E}">
        <p14:creationId xmlns:p14="http://schemas.microsoft.com/office/powerpoint/2010/main" val="1470134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单索引优化</a:t>
            </a:r>
            <a:endParaRPr lang="en-US" altLang="zh-CN"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p:cNvSpPr>
            <a:spLocks noGrp="1"/>
          </p:cNvSpPr>
          <p:nvPr>
            <p:ph idx="1"/>
          </p:nvPr>
        </p:nvSpPr>
        <p:spPr/>
        <p:txBody>
          <a:bodyPr>
            <a:normAutofit lnSpcReduction="10000"/>
          </a:bodyPr>
          <a:lstStyle/>
          <a:p>
            <a:r>
              <a:rPr lang="en-US" altLang="zh-CN" dirty="0"/>
              <a:t>explain </a:t>
            </a:r>
            <a:r>
              <a:rPr lang="en-US" altLang="zh-CN" dirty="0" err="1"/>
              <a:t>explain</a:t>
            </a:r>
            <a:r>
              <a:rPr lang="en-US" altLang="zh-CN" dirty="0"/>
              <a:t> select * from </a:t>
            </a:r>
            <a:r>
              <a:rPr lang="en-US" altLang="zh-CN" dirty="0" err="1"/>
              <a:t>shop_group_item</a:t>
            </a:r>
            <a:r>
              <a:rPr lang="en-US" altLang="zh-CN" dirty="0"/>
              <a:t> where </a:t>
            </a:r>
            <a:r>
              <a:rPr lang="en-US" altLang="zh-CN" dirty="0" err="1"/>
              <a:t>group_id</a:t>
            </a:r>
            <a:r>
              <a:rPr lang="en-US" altLang="zh-CN" dirty="0"/>
              <a:t>=12003;</a:t>
            </a:r>
            <a:endParaRPr lang="zh-CN" altLang="zh-CN" dirty="0"/>
          </a:p>
          <a:p>
            <a:pPr marL="0" indent="0">
              <a:buNone/>
            </a:pPr>
            <a:endParaRPr lang="en-US" altLang="zh-CN" dirty="0"/>
          </a:p>
          <a:p>
            <a:endParaRPr lang="en-US" altLang="zh-CN" dirty="0" smtClean="0"/>
          </a:p>
          <a:p>
            <a:endParaRPr lang="en-US" altLang="zh-CN" dirty="0"/>
          </a:p>
          <a:p>
            <a:endParaRPr lang="en-US" altLang="zh-CN" dirty="0" smtClean="0"/>
          </a:p>
          <a:p>
            <a:pPr marL="0" indent="0">
              <a:buNone/>
            </a:pPr>
            <a:r>
              <a:rPr lang="zh-CN" altLang="zh-CN" dirty="0"/>
              <a:t>该</a:t>
            </a:r>
            <a:r>
              <a:rPr lang="en-US" altLang="zh-CN" dirty="0" err="1"/>
              <a:t>sql</a:t>
            </a:r>
            <a:r>
              <a:rPr lang="zh-CN" altLang="zh-CN" dirty="0"/>
              <a:t>和只用主键</a:t>
            </a:r>
            <a:r>
              <a:rPr lang="en-US" altLang="zh-CN" dirty="0"/>
              <a:t>id</a:t>
            </a:r>
            <a:r>
              <a:rPr lang="zh-CN" altLang="zh-CN" dirty="0"/>
              <a:t>查询的解析结果基本一样，用时也很少；唯一的一点差别就是</a:t>
            </a:r>
            <a:r>
              <a:rPr lang="en-US" altLang="zh-CN" dirty="0"/>
              <a:t>type</a:t>
            </a:r>
            <a:r>
              <a:rPr lang="zh-CN" altLang="zh-CN" dirty="0"/>
              <a:t>值不一样，这是因为</a:t>
            </a:r>
            <a:r>
              <a:rPr lang="en-US" altLang="zh-CN" dirty="0" err="1"/>
              <a:t>idx_group_id</a:t>
            </a:r>
            <a:r>
              <a:rPr lang="zh-CN" altLang="zh-CN" dirty="0"/>
              <a:t>这个索引没有像主键的那样的唯一性约束，系统无法判断</a:t>
            </a:r>
            <a:r>
              <a:rPr lang="en-US" altLang="zh-CN" dirty="0" err="1"/>
              <a:t>group_id</a:t>
            </a:r>
            <a:r>
              <a:rPr lang="en-US" altLang="zh-CN" dirty="0"/>
              <a:t>=12003</a:t>
            </a:r>
            <a:r>
              <a:rPr lang="zh-CN" altLang="zh-CN" dirty="0"/>
              <a:t>的记录的准确</a:t>
            </a:r>
            <a:r>
              <a:rPr lang="zh-CN" altLang="zh-CN" dirty="0" smtClean="0"/>
              <a:t>数量</a:t>
            </a:r>
            <a:endParaRPr lang="zh-CN" altLang="en-US" dirty="0"/>
          </a:p>
        </p:txBody>
      </p:sp>
      <p:pic>
        <p:nvPicPr>
          <p:cNvPr id="9" name="图片 8" descr="7.JPG"/>
          <p:cNvPicPr/>
          <p:nvPr/>
        </p:nvPicPr>
        <p:blipFill>
          <a:blip r:embed="rId3" cstate="print"/>
          <a:stretch>
            <a:fillRect/>
          </a:stretch>
        </p:blipFill>
        <p:spPr>
          <a:xfrm>
            <a:off x="1191057" y="2832206"/>
            <a:ext cx="8534834" cy="1365721"/>
          </a:xfrm>
          <a:prstGeom prst="rect">
            <a:avLst/>
          </a:prstGeom>
        </p:spPr>
      </p:pic>
    </p:spTree>
    <p:extLst>
      <p:ext uri="{BB962C8B-B14F-4D97-AF65-F5344CB8AC3E}">
        <p14:creationId xmlns:p14="http://schemas.microsoft.com/office/powerpoint/2010/main" val="4058831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单索引优化</a:t>
            </a:r>
            <a:endParaRPr lang="en-US" altLang="zh-CN"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p:cNvSpPr>
            <a:spLocks noGrp="1"/>
          </p:cNvSpPr>
          <p:nvPr>
            <p:ph idx="1"/>
          </p:nvPr>
        </p:nvSpPr>
        <p:spPr/>
        <p:txBody>
          <a:bodyPr>
            <a:normAutofit lnSpcReduction="10000"/>
          </a:bodyPr>
          <a:lstStyle/>
          <a:p>
            <a:r>
              <a:rPr lang="en-US" altLang="zh-CN" dirty="0"/>
              <a:t>explain </a:t>
            </a:r>
            <a:r>
              <a:rPr lang="en-US" altLang="zh-CN" dirty="0" err="1"/>
              <a:t>explain</a:t>
            </a:r>
            <a:r>
              <a:rPr lang="en-US" altLang="zh-CN" dirty="0"/>
              <a:t> select * from </a:t>
            </a:r>
            <a:r>
              <a:rPr lang="en-US" altLang="zh-CN" dirty="0" err="1"/>
              <a:t>shop_group_item</a:t>
            </a:r>
            <a:r>
              <a:rPr lang="en-US" altLang="zh-CN" dirty="0"/>
              <a:t> where </a:t>
            </a:r>
            <a:r>
              <a:rPr lang="en-US" altLang="zh-CN" dirty="0" err="1"/>
              <a:t>group_id</a:t>
            </a:r>
            <a:r>
              <a:rPr lang="en-US" altLang="zh-CN" dirty="0"/>
              <a:t>=12003;</a:t>
            </a:r>
            <a:endParaRPr lang="zh-CN" altLang="zh-CN" dirty="0"/>
          </a:p>
          <a:p>
            <a:pPr marL="0" indent="0">
              <a:buNone/>
            </a:pPr>
            <a:endParaRPr lang="en-US" altLang="zh-CN" dirty="0"/>
          </a:p>
          <a:p>
            <a:endParaRPr lang="en-US" altLang="zh-CN" dirty="0" smtClean="0"/>
          </a:p>
          <a:p>
            <a:endParaRPr lang="en-US" altLang="zh-CN" dirty="0"/>
          </a:p>
          <a:p>
            <a:endParaRPr lang="en-US" altLang="zh-CN" dirty="0" smtClean="0"/>
          </a:p>
          <a:p>
            <a:pPr marL="0" indent="0">
              <a:buNone/>
            </a:pPr>
            <a:r>
              <a:rPr lang="zh-CN" altLang="zh-CN" dirty="0"/>
              <a:t>该</a:t>
            </a:r>
            <a:r>
              <a:rPr lang="en-US" altLang="zh-CN" dirty="0" err="1"/>
              <a:t>sql</a:t>
            </a:r>
            <a:r>
              <a:rPr lang="zh-CN" altLang="zh-CN" dirty="0"/>
              <a:t>和只用主键</a:t>
            </a:r>
            <a:r>
              <a:rPr lang="en-US" altLang="zh-CN" dirty="0"/>
              <a:t>id</a:t>
            </a:r>
            <a:r>
              <a:rPr lang="zh-CN" altLang="zh-CN" dirty="0"/>
              <a:t>查询的解析结果基本一样，用时也很少；唯一的一点差别就是</a:t>
            </a:r>
            <a:r>
              <a:rPr lang="en-US" altLang="zh-CN" dirty="0"/>
              <a:t>type</a:t>
            </a:r>
            <a:r>
              <a:rPr lang="zh-CN" altLang="zh-CN" dirty="0"/>
              <a:t>值不一样，这是因为</a:t>
            </a:r>
            <a:r>
              <a:rPr lang="en-US" altLang="zh-CN" dirty="0" err="1"/>
              <a:t>idx_group_id</a:t>
            </a:r>
            <a:r>
              <a:rPr lang="zh-CN" altLang="zh-CN" dirty="0"/>
              <a:t>这个索引没有像主键的那样的唯一性约束，系统无法判断</a:t>
            </a:r>
            <a:r>
              <a:rPr lang="en-US" altLang="zh-CN" dirty="0" err="1"/>
              <a:t>group_id</a:t>
            </a:r>
            <a:r>
              <a:rPr lang="en-US" altLang="zh-CN" dirty="0"/>
              <a:t>=12003</a:t>
            </a:r>
            <a:r>
              <a:rPr lang="zh-CN" altLang="zh-CN" dirty="0"/>
              <a:t>的记录的准确</a:t>
            </a:r>
            <a:r>
              <a:rPr lang="zh-CN" altLang="zh-CN" dirty="0" smtClean="0"/>
              <a:t>数量</a:t>
            </a:r>
            <a:endParaRPr lang="zh-CN" altLang="en-US" dirty="0"/>
          </a:p>
        </p:txBody>
      </p:sp>
      <p:pic>
        <p:nvPicPr>
          <p:cNvPr id="9" name="图片 8" descr="7.JPG"/>
          <p:cNvPicPr/>
          <p:nvPr/>
        </p:nvPicPr>
        <p:blipFill>
          <a:blip r:embed="rId3" cstate="print"/>
          <a:stretch>
            <a:fillRect/>
          </a:stretch>
        </p:blipFill>
        <p:spPr>
          <a:xfrm>
            <a:off x="1191057" y="2832206"/>
            <a:ext cx="8534834" cy="1365721"/>
          </a:xfrm>
          <a:prstGeom prst="rect">
            <a:avLst/>
          </a:prstGeom>
        </p:spPr>
      </p:pic>
    </p:spTree>
    <p:extLst>
      <p:ext uri="{BB962C8B-B14F-4D97-AF65-F5344CB8AC3E}">
        <p14:creationId xmlns:p14="http://schemas.microsoft.com/office/powerpoint/2010/main" val="2571437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单索引优化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a:buFont typeface="Wingdings" panose="05000000000000000000" pitchFamily="2" charset="2"/>
              <a:buChar char="l"/>
            </a:pPr>
            <a:r>
              <a:rPr lang="en-US" altLang="zh-CN" sz="2000" dirty="0"/>
              <a:t>explain select * from </a:t>
            </a:r>
            <a:r>
              <a:rPr lang="en-US" altLang="zh-CN" sz="2000" dirty="0" err="1"/>
              <a:t>shop_group_item</a:t>
            </a:r>
            <a:r>
              <a:rPr lang="en-US" altLang="zh-CN" sz="2000" dirty="0"/>
              <a:t> where </a:t>
            </a:r>
            <a:r>
              <a:rPr lang="en-US" altLang="zh-CN" sz="2000" dirty="0" err="1"/>
              <a:t>group_id</a:t>
            </a:r>
            <a:r>
              <a:rPr lang="en-US" altLang="zh-CN" sz="2000" dirty="0"/>
              <a:t>=144030 and </a:t>
            </a:r>
            <a:r>
              <a:rPr lang="en-US" altLang="zh-CN" sz="2000" dirty="0" err="1"/>
              <a:t>user_id</a:t>
            </a:r>
            <a:r>
              <a:rPr lang="en-US" altLang="zh-CN" sz="2000" dirty="0"/>
              <a:t>=157860040</a:t>
            </a:r>
            <a:r>
              <a:rPr lang="en-US" altLang="zh-CN" sz="2000" dirty="0" smtClean="0"/>
              <a:t>;</a:t>
            </a:r>
          </a:p>
          <a:p>
            <a:pPr>
              <a:buFont typeface="Wingdings" panose="05000000000000000000" pitchFamily="2" charset="2"/>
              <a:buChar char="l"/>
            </a:pPr>
            <a:endParaRPr lang="en-US" altLang="zh-CN" sz="2000" dirty="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pPr marL="0" indent="0">
              <a:buNone/>
            </a:pPr>
            <a:r>
              <a:rPr lang="zh-CN" altLang="zh-CN" sz="2000" dirty="0"/>
              <a:t>我们可以看到，在只对</a:t>
            </a:r>
            <a:r>
              <a:rPr lang="en-US" altLang="zh-CN" sz="2000" dirty="0" err="1"/>
              <a:t>group_id</a:t>
            </a:r>
            <a:r>
              <a:rPr lang="zh-CN" altLang="zh-CN" sz="2000" dirty="0"/>
              <a:t>和</a:t>
            </a:r>
            <a:r>
              <a:rPr lang="en-US" altLang="zh-CN" sz="2000" dirty="0" err="1"/>
              <a:t>user_id</a:t>
            </a:r>
            <a:r>
              <a:rPr lang="zh-CN" altLang="zh-CN" sz="2000" dirty="0"/>
              <a:t>分别建了单索引的情况下，数据库选择了索引合并的</a:t>
            </a:r>
            <a:r>
              <a:rPr lang="zh-CN" altLang="zh-CN" sz="2000" dirty="0" smtClean="0"/>
              <a:t>方式</a:t>
            </a:r>
            <a:r>
              <a:rPr lang="zh-CN" altLang="en-US" sz="2000" dirty="0" smtClean="0"/>
              <a:t>。</a:t>
            </a:r>
            <a:r>
              <a:rPr lang="en-US" altLang="zh-CN" sz="2000" dirty="0"/>
              <a:t>Extra</a:t>
            </a:r>
            <a:r>
              <a:rPr lang="zh-CN" altLang="zh-CN" sz="2000" dirty="0" smtClean="0"/>
              <a:t>字段</a:t>
            </a:r>
            <a:r>
              <a:rPr lang="zh-CN" altLang="zh-CN" sz="2000" dirty="0"/>
              <a:t>可以看到，数据库是通过</a:t>
            </a:r>
            <a:r>
              <a:rPr lang="en-US" altLang="zh-CN" sz="2000" dirty="0"/>
              <a:t>intersect</a:t>
            </a:r>
            <a:r>
              <a:rPr lang="zh-CN" altLang="zh-CN" sz="2000" dirty="0"/>
              <a:t>的方式去处理索引结果集合并的；</a:t>
            </a: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p:nvPr/>
        </p:nvPicPr>
        <p:blipFill>
          <a:blip r:embed="rId3" cstate="print"/>
          <a:srcRect/>
          <a:stretch>
            <a:fillRect/>
          </a:stretch>
        </p:blipFill>
        <p:spPr bwMode="auto">
          <a:xfrm>
            <a:off x="1128636" y="1915389"/>
            <a:ext cx="7308782" cy="1132611"/>
          </a:xfrm>
          <a:prstGeom prst="rect">
            <a:avLst/>
          </a:prstGeom>
          <a:noFill/>
          <a:ln w="9525">
            <a:noFill/>
            <a:miter lim="800000"/>
            <a:headEnd/>
            <a:tailEnd/>
          </a:ln>
        </p:spPr>
      </p:pic>
      <p:pic>
        <p:nvPicPr>
          <p:cNvPr id="11" name="图片 10"/>
          <p:cNvPicPr/>
          <p:nvPr/>
        </p:nvPicPr>
        <p:blipFill>
          <a:blip r:embed="rId4" cstate="print"/>
          <a:srcRect/>
          <a:stretch>
            <a:fillRect/>
          </a:stretch>
        </p:blipFill>
        <p:spPr bwMode="auto">
          <a:xfrm>
            <a:off x="1128636" y="3224338"/>
            <a:ext cx="6075728" cy="1199287"/>
          </a:xfrm>
          <a:prstGeom prst="rect">
            <a:avLst/>
          </a:prstGeom>
          <a:noFill/>
          <a:ln w="9525">
            <a:noFill/>
            <a:miter lim="800000"/>
            <a:headEnd/>
            <a:tailEnd/>
          </a:ln>
        </p:spPr>
      </p:pic>
    </p:spTree>
    <p:extLst>
      <p:ext uri="{BB962C8B-B14F-4D97-AF65-F5344CB8AC3E}">
        <p14:creationId xmlns:p14="http://schemas.microsoft.com/office/powerpoint/2010/main" val="3106273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单索引优化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a:buFont typeface="Wingdings" panose="05000000000000000000" pitchFamily="2" charset="2"/>
              <a:buChar char="l"/>
            </a:pPr>
            <a:r>
              <a:rPr lang="en-US" altLang="zh-CN" sz="2000" dirty="0"/>
              <a:t>explain select * from </a:t>
            </a:r>
            <a:r>
              <a:rPr lang="en-US" altLang="zh-CN" sz="2000" dirty="0" err="1"/>
              <a:t>shop_group_item</a:t>
            </a:r>
            <a:r>
              <a:rPr lang="en-US" altLang="zh-CN" sz="2000" dirty="0"/>
              <a:t> where </a:t>
            </a:r>
            <a:r>
              <a:rPr lang="en-US" altLang="zh-CN" sz="2000" dirty="0" err="1"/>
              <a:t>group_id</a:t>
            </a:r>
            <a:r>
              <a:rPr lang="en-US" altLang="zh-CN" sz="2000" dirty="0"/>
              <a:t>=144030 and status=1;</a:t>
            </a:r>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r>
              <a:rPr lang="zh-CN" altLang="zh-CN" sz="2000" dirty="0"/>
              <a:t>这里我们可以看出，虽然在</a:t>
            </a:r>
            <a:r>
              <a:rPr lang="en-US" altLang="zh-CN" sz="2000" dirty="0" err="1"/>
              <a:t>group_id</a:t>
            </a:r>
            <a:r>
              <a:rPr lang="zh-CN" altLang="zh-CN" sz="2000" dirty="0"/>
              <a:t>和</a:t>
            </a:r>
            <a:r>
              <a:rPr lang="en-US" altLang="zh-CN" sz="2000" dirty="0"/>
              <a:t>status</a:t>
            </a:r>
            <a:r>
              <a:rPr lang="zh-CN" altLang="zh-CN" sz="2000" dirty="0"/>
              <a:t>两个字段上都建有单索引，但是</a:t>
            </a:r>
            <a:r>
              <a:rPr lang="en-US" altLang="zh-CN" sz="2000" dirty="0"/>
              <a:t>status</a:t>
            </a:r>
            <a:r>
              <a:rPr lang="zh-CN" altLang="zh-CN" sz="2000" dirty="0"/>
              <a:t>上的索引并没有被选用，而</a:t>
            </a:r>
            <a:r>
              <a:rPr lang="zh-CN" altLang="zh-CN" sz="2000" dirty="0">
                <a:solidFill>
                  <a:srgbClr val="FF0000"/>
                </a:solidFill>
              </a:rPr>
              <a:t>只应用了</a:t>
            </a:r>
            <a:r>
              <a:rPr lang="en-US" altLang="zh-CN" sz="2000" dirty="0" err="1">
                <a:solidFill>
                  <a:srgbClr val="FF0000"/>
                </a:solidFill>
              </a:rPr>
              <a:t>group_id</a:t>
            </a:r>
            <a:r>
              <a:rPr lang="zh-CN" altLang="zh-CN" sz="2000" dirty="0">
                <a:solidFill>
                  <a:srgbClr val="FF0000"/>
                </a:solidFill>
              </a:rPr>
              <a:t>上的索引</a:t>
            </a:r>
            <a:r>
              <a:rPr lang="zh-CN" altLang="zh-CN" sz="2000" dirty="0"/>
              <a:t>；数据库为什么会有这样不同的处理结果</a:t>
            </a:r>
            <a:r>
              <a:rPr lang="zh-CN" altLang="zh-CN" sz="2000" dirty="0" smtClean="0"/>
              <a:t>呢</a:t>
            </a:r>
            <a:r>
              <a:rPr lang="zh-CN" altLang="en-US" sz="2000" dirty="0" smtClean="0"/>
              <a:t>？</a:t>
            </a:r>
            <a:r>
              <a:rPr lang="zh-CN" altLang="zh-CN" sz="2000" dirty="0"/>
              <a:t>数据库为什么会有这样不同的处理结果呢？我们不妨回顾一下我们前面给出的这几个索引的基本信息；我们会发现</a:t>
            </a:r>
            <a:r>
              <a:rPr lang="en-US" altLang="zh-CN" sz="2000" dirty="0" err="1"/>
              <a:t>idx_group_id</a:t>
            </a:r>
            <a:r>
              <a:rPr lang="zh-CN" altLang="zh-CN" sz="2000" dirty="0"/>
              <a:t>这个索引的</a:t>
            </a:r>
            <a:r>
              <a:rPr lang="en-US" altLang="zh-CN" sz="2000" dirty="0">
                <a:solidFill>
                  <a:srgbClr val="FF0000"/>
                </a:solidFill>
              </a:rPr>
              <a:t>Cardinality</a:t>
            </a:r>
            <a:r>
              <a:rPr lang="zh-CN" altLang="zh-CN" sz="2000" dirty="0">
                <a:solidFill>
                  <a:srgbClr val="FF0000"/>
                </a:solidFill>
              </a:rPr>
              <a:t>字段值为</a:t>
            </a:r>
            <a:r>
              <a:rPr lang="en-US" altLang="zh-CN" sz="2000" dirty="0">
                <a:solidFill>
                  <a:srgbClr val="FF0000"/>
                </a:solidFill>
              </a:rPr>
              <a:t>24711</a:t>
            </a:r>
            <a:r>
              <a:rPr lang="zh-CN" altLang="zh-CN" sz="2000" dirty="0"/>
              <a:t>，</a:t>
            </a:r>
            <a:r>
              <a:rPr lang="en-US" altLang="zh-CN" sz="2000" dirty="0" err="1">
                <a:solidFill>
                  <a:srgbClr val="FF0000"/>
                </a:solidFill>
              </a:rPr>
              <a:t>idx_user_id</a:t>
            </a:r>
            <a:r>
              <a:rPr lang="zh-CN" altLang="zh-CN" sz="2000" dirty="0">
                <a:solidFill>
                  <a:srgbClr val="FF0000"/>
                </a:solidFill>
              </a:rPr>
              <a:t>为</a:t>
            </a:r>
            <a:r>
              <a:rPr lang="en-US" altLang="zh-CN" sz="2000" dirty="0">
                <a:solidFill>
                  <a:srgbClr val="FF0000"/>
                </a:solidFill>
              </a:rPr>
              <a:t>32949</a:t>
            </a:r>
            <a:r>
              <a:rPr lang="zh-CN" altLang="zh-CN" sz="2000" dirty="0"/>
              <a:t>，而</a:t>
            </a:r>
            <a:r>
              <a:rPr lang="en-US" altLang="zh-CN" sz="2000" dirty="0"/>
              <a:t>status</a:t>
            </a:r>
            <a:r>
              <a:rPr lang="zh-CN" altLang="zh-CN" sz="2000" dirty="0"/>
              <a:t>字段上的</a:t>
            </a:r>
            <a:r>
              <a:rPr lang="en-US" altLang="zh-CN" sz="2000" dirty="0" err="1">
                <a:solidFill>
                  <a:srgbClr val="FF0000"/>
                </a:solidFill>
              </a:rPr>
              <a:t>idx_status</a:t>
            </a:r>
            <a:r>
              <a:rPr lang="zh-CN" altLang="zh-CN" sz="2000" dirty="0">
                <a:solidFill>
                  <a:srgbClr val="FF0000"/>
                </a:solidFill>
              </a:rPr>
              <a:t>仅有</a:t>
            </a:r>
            <a:r>
              <a:rPr lang="en-US" altLang="zh-CN" sz="2000" dirty="0">
                <a:solidFill>
                  <a:srgbClr val="FF0000"/>
                </a:solidFill>
              </a:rPr>
              <a:t>4</a:t>
            </a:r>
            <a:r>
              <a:rPr lang="zh-CN" altLang="zh-CN" sz="2000" dirty="0"/>
              <a:t>，也就是说，</a:t>
            </a:r>
            <a:r>
              <a:rPr lang="en-US" altLang="zh-CN" sz="2000" dirty="0"/>
              <a:t>status</a:t>
            </a:r>
            <a:r>
              <a:rPr lang="zh-CN" altLang="zh-CN" sz="2000" dirty="0"/>
              <a:t>这个字段仅有</a:t>
            </a:r>
            <a:r>
              <a:rPr lang="en-US" altLang="zh-CN" sz="2000" dirty="0"/>
              <a:t>4</a:t>
            </a:r>
            <a:r>
              <a:rPr lang="zh-CN" altLang="zh-CN" sz="2000" dirty="0"/>
              <a:t>个不同的值，区分度非常低！也就是说这个条件对记录的过滤能力非常差，所以虽然该字段建有索引，但是数据库却干脆弃之不用了！</a:t>
            </a:r>
          </a:p>
          <a:p>
            <a:r>
              <a:rPr lang="zh-CN" altLang="zh-CN" sz="2000" dirty="0"/>
              <a:t>另一点我们需要注意的是这条</a:t>
            </a:r>
            <a:r>
              <a:rPr lang="en-US" altLang="zh-CN" sz="2000" dirty="0" err="1"/>
              <a:t>sql</a:t>
            </a:r>
            <a:r>
              <a:rPr lang="zh-CN" altLang="zh-CN" sz="2000" dirty="0"/>
              <a:t>解析的</a:t>
            </a:r>
            <a:r>
              <a:rPr lang="en-US" altLang="zh-CN" sz="2000" dirty="0"/>
              <a:t>Extra</a:t>
            </a:r>
            <a:r>
              <a:rPr lang="zh-CN" altLang="zh-CN" sz="2000" dirty="0"/>
              <a:t>字段中出现了</a:t>
            </a:r>
            <a:r>
              <a:rPr lang="en-US" altLang="zh-CN" sz="2000" dirty="0"/>
              <a:t>Using where</a:t>
            </a:r>
            <a:r>
              <a:rPr lang="zh-CN" altLang="zh-CN" sz="2000" dirty="0"/>
              <a:t>这样的信息，表明该查询光走一次索引查询是搞不定的，还要进一步应用</a:t>
            </a:r>
            <a:r>
              <a:rPr lang="en-US" altLang="zh-CN" sz="2000" dirty="0"/>
              <a:t>where</a:t>
            </a:r>
            <a:r>
              <a:rPr lang="zh-CN" altLang="zh-CN" sz="2000" dirty="0"/>
              <a:t>子句中的查询条件来进行处理。</a:t>
            </a:r>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58039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descr="11.JPG"/>
          <p:cNvPicPr/>
          <p:nvPr/>
        </p:nvPicPr>
        <p:blipFill>
          <a:blip r:embed="rId3" cstate="print"/>
          <a:stretch>
            <a:fillRect/>
          </a:stretch>
        </p:blipFill>
        <p:spPr>
          <a:xfrm>
            <a:off x="1159019" y="1953086"/>
            <a:ext cx="8719272" cy="1441277"/>
          </a:xfrm>
          <a:prstGeom prst="rect">
            <a:avLst/>
          </a:prstGeom>
        </p:spPr>
      </p:pic>
    </p:spTree>
    <p:extLst>
      <p:ext uri="{BB962C8B-B14F-4D97-AF65-F5344CB8AC3E}">
        <p14:creationId xmlns:p14="http://schemas.microsoft.com/office/powerpoint/2010/main" val="2659570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组合索引优化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zh-CN" altLang="zh-CN" sz="2000" dirty="0" smtClean="0"/>
              <a:t>组合</a:t>
            </a:r>
            <a:r>
              <a:rPr lang="zh-CN" altLang="zh-CN" sz="2000" dirty="0"/>
              <a:t>索引在我们日常的开发中也会经常用到；本质上组合索引和单索引并没有区别，只不过在组合索引中，每个</a:t>
            </a:r>
            <a:r>
              <a:rPr lang="en-US" altLang="zh-CN" sz="2000" dirty="0" err="1"/>
              <a:t>b+tree</a:t>
            </a:r>
            <a:r>
              <a:rPr lang="zh-CN" altLang="zh-CN" sz="2000" dirty="0"/>
              <a:t>节点中的包含了多个字段的</a:t>
            </a:r>
            <a:r>
              <a:rPr lang="zh-CN" altLang="zh-CN" sz="2000" dirty="0" smtClean="0"/>
              <a:t>数据</a:t>
            </a:r>
            <a:r>
              <a:rPr lang="zh-CN" altLang="en-US" sz="2000" dirty="0" smtClean="0"/>
              <a:t>，</a:t>
            </a:r>
            <a:r>
              <a:rPr lang="zh-CN" altLang="zh-CN" sz="2000" dirty="0"/>
              <a:t>如下图所示：</a:t>
            </a:r>
            <a:endParaRPr lang="en-US" altLang="zh-CN" sz="2000" dirty="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543761823"/>
              </p:ext>
            </p:extLst>
          </p:nvPr>
        </p:nvGraphicFramePr>
        <p:xfrm>
          <a:off x="751744" y="2514600"/>
          <a:ext cx="10930964" cy="3435927"/>
        </p:xfrm>
        <a:graphic>
          <a:graphicData uri="http://schemas.openxmlformats.org/presentationml/2006/ole">
            <mc:AlternateContent xmlns:mc="http://schemas.openxmlformats.org/markup-compatibility/2006">
              <mc:Choice xmlns:v="urn:schemas-microsoft-com:vml" Requires="v">
                <p:oleObj spid="_x0000_s23591" name="Visio" r:id="rId5" imgW="7954711" imgH="2494971" progId="Visio.Drawing.11">
                  <p:embed/>
                </p:oleObj>
              </mc:Choice>
              <mc:Fallback>
                <p:oleObj name="Visio" r:id="rId5" imgW="7954711" imgH="2494971"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744" y="2514600"/>
                        <a:ext cx="10930964" cy="3435927"/>
                      </a:xfrm>
                      <a:prstGeom prst="rect">
                        <a:avLst/>
                      </a:prstGeom>
                      <a:noFill/>
                    </p:spPr>
                  </p:pic>
                </p:oleObj>
              </mc:Fallback>
            </mc:AlternateContent>
          </a:graphicData>
        </a:graphic>
      </p:graphicFrame>
    </p:spTree>
    <p:extLst>
      <p:ext uri="{BB962C8B-B14F-4D97-AF65-F5344CB8AC3E}">
        <p14:creationId xmlns:p14="http://schemas.microsoft.com/office/powerpoint/2010/main" val="76645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组合索引优化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zh-CN" altLang="en-US" sz="2000" dirty="0" smtClean="0"/>
              <a:t>删掉之前的索引，</a:t>
            </a:r>
            <a:r>
              <a:rPr lang="en-US" altLang="zh-CN" sz="2000" dirty="0" err="1" smtClean="0"/>
              <a:t>shop_group_item</a:t>
            </a:r>
            <a:r>
              <a:rPr lang="zh-CN" altLang="zh-CN" sz="2000" dirty="0"/>
              <a:t>表上的索引结果如下</a:t>
            </a:r>
            <a:r>
              <a:rPr lang="zh-CN" altLang="zh-CN" sz="2000" dirty="0" smtClean="0"/>
              <a:t>：</a:t>
            </a:r>
            <a:endParaRPr lang="en-US" altLang="zh-CN" sz="2000" dirty="0"/>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p:nvPr/>
        </p:nvPicPr>
        <p:blipFill>
          <a:blip r:embed="rId3" cstate="print"/>
          <a:srcRect/>
          <a:stretch>
            <a:fillRect/>
          </a:stretch>
        </p:blipFill>
        <p:spPr bwMode="auto">
          <a:xfrm>
            <a:off x="1373682" y="2399013"/>
            <a:ext cx="9065664" cy="3693690"/>
          </a:xfrm>
          <a:prstGeom prst="rect">
            <a:avLst/>
          </a:prstGeom>
          <a:noFill/>
          <a:ln w="9525">
            <a:noFill/>
            <a:miter lim="800000"/>
            <a:headEnd/>
            <a:tailEnd/>
          </a:ln>
        </p:spPr>
      </p:pic>
    </p:spTree>
    <p:extLst>
      <p:ext uri="{BB962C8B-B14F-4D97-AF65-F5344CB8AC3E}">
        <p14:creationId xmlns:p14="http://schemas.microsoft.com/office/powerpoint/2010/main" val="422925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5" name="矩形 4"/>
          <p:cNvSpPr/>
          <p:nvPr/>
        </p:nvSpPr>
        <p:spPr>
          <a:xfrm>
            <a:off x="1239043" y="6306925"/>
            <a:ext cx="2565400" cy="517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利用缓存改善网站性能</a:t>
            </a:r>
            <a:endParaRPr lang="zh-CN" altLang="en-US" b="1" dirty="0"/>
          </a:p>
        </p:txBody>
      </p:sp>
      <p:sp>
        <p:nvSpPr>
          <p:cNvPr id="8" name="矩形 7"/>
          <p:cNvSpPr/>
          <p:nvPr/>
        </p:nvSpPr>
        <p:spPr>
          <a:xfrm>
            <a:off x="8025090" y="6175509"/>
            <a:ext cx="2795309" cy="6534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集群改善应用服务器性能</a:t>
            </a:r>
            <a:endParaRPr lang="zh-CN" altLang="en-US" b="1" dirty="0"/>
          </a:p>
        </p:txBody>
      </p:sp>
      <p:sp>
        <p:nvSpPr>
          <p:cNvPr id="6" name="右箭头 5"/>
          <p:cNvSpPr/>
          <p:nvPr/>
        </p:nvSpPr>
        <p:spPr>
          <a:xfrm>
            <a:off x="5086549" y="3478609"/>
            <a:ext cx="254000" cy="686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6" y="1607739"/>
            <a:ext cx="4532314" cy="4619811"/>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2052" name="Picture 4" descr="http://images.cnitblog.com/blog/352511/201409/2518444717028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513" y="1607738"/>
            <a:ext cx="6965503" cy="453224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64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组合索引优化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en-US" altLang="zh-CN" sz="2000" dirty="0"/>
              <a:t>explain select * from </a:t>
            </a:r>
            <a:r>
              <a:rPr lang="en-US" altLang="zh-CN" sz="2000" dirty="0" err="1"/>
              <a:t>shop_group_item</a:t>
            </a:r>
            <a:r>
              <a:rPr lang="en-US" altLang="zh-CN" sz="2000" dirty="0"/>
              <a:t> where </a:t>
            </a:r>
            <a:r>
              <a:rPr lang="en-US" altLang="zh-CN" sz="2000" dirty="0" err="1"/>
              <a:t>group_id</a:t>
            </a:r>
            <a:r>
              <a:rPr lang="en-US" altLang="zh-CN" sz="2000" dirty="0"/>
              <a:t>=12003</a:t>
            </a:r>
            <a:r>
              <a:rPr lang="en-US" altLang="zh-CN" sz="2000" dirty="0" smtClean="0"/>
              <a:t>;</a:t>
            </a:r>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zh-CN" sz="2000" dirty="0" smtClean="0"/>
              <a:t>我们</a:t>
            </a:r>
            <a:r>
              <a:rPr lang="zh-CN" altLang="zh-CN" sz="2000" dirty="0"/>
              <a:t>发现，这条查询可以应用的索引有三个，虽然其中包括两个组合索引，但是</a:t>
            </a:r>
            <a:r>
              <a:rPr lang="en-US" altLang="zh-CN" sz="2000" dirty="0"/>
              <a:t>MySQL</a:t>
            </a:r>
            <a:r>
              <a:rPr lang="zh-CN" altLang="zh-CN" sz="2000" dirty="0"/>
              <a:t>最后还是选择了</a:t>
            </a:r>
            <a:r>
              <a:rPr lang="en-US" altLang="zh-CN" sz="2000" dirty="0" err="1"/>
              <a:t>idx_group_id</a:t>
            </a:r>
            <a:r>
              <a:rPr lang="zh-CN" altLang="zh-CN" sz="2000" dirty="0"/>
              <a:t>这条单索引，我们再对比一下前图的</a:t>
            </a:r>
            <a:r>
              <a:rPr lang="en-US" altLang="zh-CN" sz="2000" dirty="0"/>
              <a:t>Cardinality</a:t>
            </a:r>
            <a:r>
              <a:rPr lang="zh-CN" altLang="zh-CN" sz="2000" dirty="0"/>
              <a:t>值，发现在这三个索引中，应用到</a:t>
            </a:r>
            <a:r>
              <a:rPr lang="en-US" altLang="zh-CN" sz="2000" dirty="0" err="1"/>
              <a:t>group_id</a:t>
            </a:r>
            <a:r>
              <a:rPr lang="zh-CN" altLang="zh-CN" sz="2000" dirty="0"/>
              <a:t>字段的</a:t>
            </a:r>
            <a:r>
              <a:rPr lang="en-US" altLang="zh-CN" sz="2000" dirty="0"/>
              <a:t>Cardinality</a:t>
            </a:r>
            <a:r>
              <a:rPr lang="zh-CN" altLang="zh-CN" sz="2000" dirty="0"/>
              <a:t>值均为</a:t>
            </a:r>
            <a:r>
              <a:rPr lang="en-US" altLang="zh-CN" sz="2000" dirty="0"/>
              <a:t>25155</a:t>
            </a:r>
            <a:r>
              <a:rPr lang="zh-CN" altLang="zh-CN" sz="2000" dirty="0"/>
              <a:t>，也就是说从区分度上来讲，后两个组合索引并不比第一个单索引更好，而在扫描组合索引的索引节点时，显然效率更低一些，所以数据库很聪明的选择了单索引去查询；</a:t>
            </a:r>
          </a:p>
          <a:p>
            <a:pPr marL="0" indent="0">
              <a:buNone/>
            </a:pPr>
            <a:endParaRPr lang="zh-CN" altLang="zh-CN" sz="2000" dirty="0"/>
          </a:p>
          <a:p>
            <a:pPr marL="0" indent="0">
              <a:buNone/>
            </a:pPr>
            <a:endParaRPr lang="en-US" altLang="zh-CN" sz="2000" dirty="0"/>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p:nvPr/>
        </p:nvPicPr>
        <p:blipFill>
          <a:blip r:embed="rId3" cstate="print"/>
          <a:srcRect/>
          <a:stretch>
            <a:fillRect/>
          </a:stretch>
        </p:blipFill>
        <p:spPr bwMode="auto">
          <a:xfrm>
            <a:off x="991898" y="1903404"/>
            <a:ext cx="7029884" cy="1061469"/>
          </a:xfrm>
          <a:prstGeom prst="rect">
            <a:avLst/>
          </a:prstGeom>
          <a:noFill/>
          <a:ln w="9525">
            <a:noFill/>
            <a:miter lim="800000"/>
            <a:headEnd/>
            <a:tailEnd/>
          </a:ln>
        </p:spPr>
      </p:pic>
    </p:spTree>
    <p:extLst>
      <p:ext uri="{BB962C8B-B14F-4D97-AF65-F5344CB8AC3E}">
        <p14:creationId xmlns:p14="http://schemas.microsoft.com/office/powerpoint/2010/main" val="29350203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smtClean="0"/>
              <a:t>组合索引优化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r>
              <a:rPr lang="en-US" altLang="zh-CN" sz="2000" dirty="0"/>
              <a:t>explain select * from </a:t>
            </a:r>
            <a:r>
              <a:rPr lang="en-US" altLang="zh-CN" sz="2000" dirty="0" err="1"/>
              <a:t>shop_group_item</a:t>
            </a:r>
            <a:r>
              <a:rPr lang="en-US" altLang="zh-CN" sz="2000" dirty="0"/>
              <a:t> where </a:t>
            </a:r>
            <a:r>
              <a:rPr lang="en-US" altLang="zh-CN" sz="2000" dirty="0" err="1"/>
              <a:t>group_id</a:t>
            </a:r>
            <a:r>
              <a:rPr lang="en-US" altLang="zh-CN" sz="2000" dirty="0"/>
              <a:t>= 151272 and </a:t>
            </a:r>
            <a:r>
              <a:rPr lang="en-US" altLang="zh-CN" sz="2000" dirty="0" err="1"/>
              <a:t>user_id</a:t>
            </a:r>
            <a:r>
              <a:rPr lang="en-US" altLang="zh-CN" sz="2000" dirty="0"/>
              <a:t>= 907638037;</a:t>
            </a:r>
            <a:endParaRPr lang="zh-CN"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zh-CN" sz="2000" dirty="0"/>
              <a:t>当使用</a:t>
            </a:r>
            <a:r>
              <a:rPr lang="en-US" altLang="zh-CN" sz="2000" dirty="0" err="1"/>
              <a:t>group_id</a:t>
            </a:r>
            <a:r>
              <a:rPr lang="zh-CN" altLang="zh-CN" sz="2000" dirty="0"/>
              <a:t>和</a:t>
            </a:r>
            <a:r>
              <a:rPr lang="en-US" altLang="zh-CN" sz="2000" dirty="0" err="1"/>
              <a:t>user_id</a:t>
            </a:r>
            <a:r>
              <a:rPr lang="zh-CN" altLang="zh-CN" sz="2000" dirty="0"/>
              <a:t>两个查询条件时，</a:t>
            </a:r>
            <a:r>
              <a:rPr lang="en-US" altLang="zh-CN" sz="2000" dirty="0" err="1"/>
              <a:t>MysQL</a:t>
            </a:r>
            <a:r>
              <a:rPr lang="zh-CN" altLang="zh-CN" sz="2000" dirty="0"/>
              <a:t>判断出有</a:t>
            </a:r>
            <a:r>
              <a:rPr lang="en-US" altLang="zh-CN" sz="2000" dirty="0"/>
              <a:t>4</a:t>
            </a:r>
            <a:r>
              <a:rPr lang="zh-CN" altLang="zh-CN" sz="2000" dirty="0"/>
              <a:t>个索引可以使用，分别是可应用于</a:t>
            </a:r>
            <a:r>
              <a:rPr lang="en-US" altLang="zh-CN" sz="2000" dirty="0" err="1"/>
              <a:t>group_id</a:t>
            </a:r>
            <a:r>
              <a:rPr lang="zh-CN" altLang="zh-CN" sz="2000" dirty="0"/>
              <a:t>字段的</a:t>
            </a:r>
            <a:r>
              <a:rPr lang="en-US" altLang="zh-CN" sz="2000" dirty="0" err="1"/>
              <a:t>idx_group_id</a:t>
            </a:r>
            <a:r>
              <a:rPr lang="zh-CN" altLang="zh-CN" sz="2000" dirty="0"/>
              <a:t>和</a:t>
            </a:r>
            <a:r>
              <a:rPr lang="en-US" altLang="zh-CN" sz="2000" dirty="0" err="1"/>
              <a:t>idx_group_id_item_id</a:t>
            </a:r>
            <a:r>
              <a:rPr lang="zh-CN" altLang="zh-CN" sz="2000" dirty="0"/>
              <a:t>；可应用于</a:t>
            </a:r>
            <a:r>
              <a:rPr lang="en-US" altLang="zh-CN" sz="2000" dirty="0" err="1"/>
              <a:t>user_id</a:t>
            </a:r>
            <a:r>
              <a:rPr lang="zh-CN" altLang="zh-CN" sz="2000" dirty="0"/>
              <a:t>字段的</a:t>
            </a:r>
            <a:r>
              <a:rPr lang="en-US" altLang="zh-CN" sz="2000" dirty="0" err="1"/>
              <a:t>idx_user_id</a:t>
            </a:r>
            <a:r>
              <a:rPr lang="zh-CN" altLang="zh-CN" sz="2000" dirty="0"/>
              <a:t>以及可以同时应用于这两个字段的组合索引</a:t>
            </a:r>
            <a:r>
              <a:rPr lang="en-US" altLang="zh-CN" sz="2000" dirty="0" err="1"/>
              <a:t>idx_group_id_uid_status</a:t>
            </a:r>
            <a:r>
              <a:rPr lang="zh-CN" altLang="zh-CN" sz="2000" dirty="0"/>
              <a:t>；解析器很明智的选择了匹配度最高的一个；从后边的</a:t>
            </a:r>
            <a:r>
              <a:rPr lang="en-US" altLang="zh-CN" sz="2000" dirty="0" err="1"/>
              <a:t>key_len</a:t>
            </a:r>
            <a:r>
              <a:rPr lang="zh-CN" altLang="zh-CN" sz="2000" dirty="0"/>
              <a:t>也可以看出，虽然</a:t>
            </a:r>
            <a:r>
              <a:rPr lang="en-US" altLang="zh-CN" sz="2000" dirty="0" err="1"/>
              <a:t>idx_group_id_uid_status</a:t>
            </a:r>
            <a:r>
              <a:rPr lang="zh-CN" altLang="zh-CN" sz="2000" dirty="0"/>
              <a:t>这个索引包含有三个字段，但是由于条件里只有</a:t>
            </a:r>
            <a:r>
              <a:rPr lang="en-US" altLang="zh-CN" sz="2000" dirty="0" err="1"/>
              <a:t>group_id</a:t>
            </a:r>
            <a:r>
              <a:rPr lang="zh-CN" altLang="zh-CN" sz="2000" dirty="0"/>
              <a:t>和</a:t>
            </a:r>
            <a:r>
              <a:rPr lang="en-US" altLang="zh-CN" sz="2000" dirty="0" err="1"/>
              <a:t>user_id</a:t>
            </a:r>
            <a:r>
              <a:rPr lang="zh-CN" altLang="zh-CN" sz="2000" dirty="0"/>
              <a:t>两个条件，所以只应用了索引中的前两个字段；</a:t>
            </a:r>
          </a:p>
          <a:p>
            <a:pPr marL="0" indent="0">
              <a:buNone/>
            </a:pPr>
            <a:endParaRPr lang="zh-CN" altLang="zh-CN" sz="2000" dirty="0"/>
          </a:p>
          <a:p>
            <a:pPr marL="0" indent="0">
              <a:buNone/>
            </a:pPr>
            <a:endParaRPr lang="en-US" altLang="zh-CN" sz="2000" dirty="0"/>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p:nvPr/>
        </p:nvPicPr>
        <p:blipFill>
          <a:blip r:embed="rId3" cstate="print"/>
          <a:srcRect/>
          <a:stretch>
            <a:fillRect/>
          </a:stretch>
        </p:blipFill>
        <p:spPr bwMode="auto">
          <a:xfrm>
            <a:off x="1172008" y="2083983"/>
            <a:ext cx="9551410" cy="1033290"/>
          </a:xfrm>
          <a:prstGeom prst="rect">
            <a:avLst/>
          </a:prstGeom>
          <a:noFill/>
          <a:ln w="9525">
            <a:noFill/>
            <a:miter lim="800000"/>
            <a:headEnd/>
            <a:tailEnd/>
          </a:ln>
        </p:spPr>
      </p:pic>
    </p:spTree>
    <p:extLst>
      <p:ext uri="{BB962C8B-B14F-4D97-AF65-F5344CB8AC3E}">
        <p14:creationId xmlns:p14="http://schemas.microsoft.com/office/powerpoint/2010/main" val="2969996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zh-CN" dirty="0" smtClean="0"/>
              <a:t>索引</a:t>
            </a:r>
            <a:r>
              <a:rPr lang="zh-CN" altLang="en-US" dirty="0" smtClean="0"/>
              <a:t>分析</a:t>
            </a:r>
            <a:r>
              <a:rPr lang="en-US" altLang="zh-CN" dirty="0" smtClean="0"/>
              <a:t>-</a:t>
            </a:r>
            <a:r>
              <a:rPr lang="zh-CN" altLang="en-US" dirty="0"/>
              <a:t>组合</a:t>
            </a:r>
            <a:r>
              <a:rPr lang="zh-CN" altLang="en-US" dirty="0" smtClean="0"/>
              <a:t>索引优化</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r>
              <a:rPr lang="en-US" altLang="zh-CN" sz="2000" dirty="0"/>
              <a:t>explain select * from </a:t>
            </a:r>
            <a:r>
              <a:rPr lang="en-US" altLang="zh-CN" sz="2000" dirty="0" err="1"/>
              <a:t>shop_group_item</a:t>
            </a:r>
            <a:r>
              <a:rPr lang="en-US" altLang="zh-CN" sz="2000" dirty="0"/>
              <a:t> where </a:t>
            </a:r>
            <a:r>
              <a:rPr lang="en-US" altLang="zh-CN" sz="2000" dirty="0" err="1" smtClean="0"/>
              <a:t>group_id</a:t>
            </a:r>
            <a:r>
              <a:rPr lang="en-US" altLang="zh-CN" sz="2000" dirty="0" smtClean="0"/>
              <a:t>=157860040 </a:t>
            </a:r>
            <a:r>
              <a:rPr lang="en-US" altLang="zh-CN" sz="2000" dirty="0"/>
              <a:t>and status=1;</a:t>
            </a:r>
            <a:endParaRPr lang="zh-CN" altLang="zh-CN" sz="2000" dirty="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r>
              <a:rPr lang="zh-CN" altLang="zh-CN" sz="2000" dirty="0"/>
              <a:t>很可惜，</a:t>
            </a:r>
            <a:r>
              <a:rPr lang="en-US" altLang="zh-CN" sz="2000" dirty="0" err="1"/>
              <a:t>idx_group_id_uid_status</a:t>
            </a:r>
            <a:r>
              <a:rPr lang="zh-CN" altLang="zh-CN" sz="2000" dirty="0"/>
              <a:t>这个组合索引并没有起作用，只有</a:t>
            </a:r>
            <a:r>
              <a:rPr lang="en-US" altLang="zh-CN" sz="2000" dirty="0" err="1"/>
              <a:t>group_id</a:t>
            </a:r>
            <a:r>
              <a:rPr lang="zh-CN" altLang="zh-CN" sz="2000" dirty="0"/>
              <a:t>上的单索引被使用了；其实在我们了解了上边的组合索引的结构之后，就应该能想明白了为什么了；</a:t>
            </a:r>
          </a:p>
          <a:p>
            <a:r>
              <a:rPr lang="zh-CN" altLang="zh-CN" sz="2000" dirty="0"/>
              <a:t>因为</a:t>
            </a:r>
            <a:r>
              <a:rPr lang="en-US" altLang="zh-CN" sz="2000" dirty="0" err="1"/>
              <a:t>B+Tree</a:t>
            </a:r>
            <a:r>
              <a:rPr lang="zh-CN" altLang="zh-CN" sz="2000" dirty="0"/>
              <a:t>实现的组合索引这种索引结构，其本身就是要求最左前缀匹配的，当查询条件中不包含索引中的第一个字段时，系统是无法在树中确定查找的入口的，如果要强制去使用索引，那么只能从根节点去遍历，这样的话效率反而不如使用单索引了；</a:t>
            </a:r>
          </a:p>
          <a:p>
            <a:pPr marL="0" indent="0">
              <a:buNone/>
            </a:pPr>
            <a:r>
              <a:rPr lang="zh-CN" altLang="zh-CN" sz="2000" dirty="0" smtClean="0"/>
              <a:t>。</a:t>
            </a:r>
            <a:endParaRPr lang="zh-CN" altLang="zh-CN" sz="2000" dirty="0"/>
          </a:p>
          <a:p>
            <a:pPr marL="0" indent="0">
              <a:buNone/>
            </a:pPr>
            <a:endParaRPr lang="zh-CN" altLang="zh-CN" sz="2000" dirty="0"/>
          </a:p>
          <a:p>
            <a:pPr marL="0" indent="0">
              <a:buNone/>
            </a:pPr>
            <a:endParaRPr lang="en-US" altLang="zh-CN" sz="2000" dirty="0"/>
          </a:p>
          <a:p>
            <a:pPr marL="0" indent="0">
              <a:buNone/>
            </a:pPr>
            <a:endParaRPr lang="en-US" altLang="zh-CN" sz="2000" dirty="0" smtClean="0"/>
          </a:p>
          <a:p>
            <a:pPr>
              <a:buFont typeface="Wingdings" panose="05000000000000000000" pitchFamily="2" charset="2"/>
              <a:buChar char="l"/>
            </a:pP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p:nvPr/>
        </p:nvPicPr>
        <p:blipFill>
          <a:blip r:embed="rId3" cstate="print"/>
          <a:srcRect/>
          <a:stretch>
            <a:fillRect/>
          </a:stretch>
        </p:blipFill>
        <p:spPr bwMode="auto">
          <a:xfrm>
            <a:off x="1112260" y="1926062"/>
            <a:ext cx="8461231" cy="1080374"/>
          </a:xfrm>
          <a:prstGeom prst="rect">
            <a:avLst/>
          </a:prstGeom>
          <a:noFill/>
          <a:ln w="9525">
            <a:noFill/>
            <a:miter lim="800000"/>
            <a:headEnd/>
            <a:tailEnd/>
          </a:ln>
        </p:spPr>
      </p:pic>
    </p:spTree>
    <p:extLst>
      <p:ext uri="{BB962C8B-B14F-4D97-AF65-F5344CB8AC3E}">
        <p14:creationId xmlns:p14="http://schemas.microsoft.com/office/powerpoint/2010/main" val="1078370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查询</a:t>
            </a:r>
            <a:r>
              <a:rPr lang="zh-CN" altLang="en-US" dirty="0"/>
              <a:t>基本规范</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en-US" altLang="zh-CN" sz="2000" b="1" dirty="0" smtClean="0"/>
              <a:t>1</a:t>
            </a:r>
            <a:r>
              <a:rPr lang="zh-CN" altLang="en-US" sz="2000" b="1" dirty="0" smtClean="0"/>
              <a:t>、</a:t>
            </a:r>
            <a:r>
              <a:rPr lang="en-US" altLang="zh-CN" sz="2000" b="1" dirty="0" smtClean="0"/>
              <a:t>count(1)</a:t>
            </a:r>
            <a:r>
              <a:rPr lang="zh-CN" altLang="en-US" sz="2000" b="1" dirty="0" smtClean="0"/>
              <a:t>和</a:t>
            </a:r>
            <a:r>
              <a:rPr lang="en-US" altLang="zh-CN" sz="2000" b="1" dirty="0" smtClean="0"/>
              <a:t>count(</a:t>
            </a:r>
            <a:r>
              <a:rPr lang="en-US" altLang="zh-CN" sz="2000" b="1" dirty="0" err="1" smtClean="0"/>
              <a:t>primary_key</a:t>
            </a:r>
            <a:r>
              <a:rPr lang="en-US" altLang="zh-CN" sz="2000" b="1" dirty="0" smtClean="0"/>
              <a:t>) </a:t>
            </a:r>
            <a:r>
              <a:rPr lang="zh-CN" altLang="en-US" sz="2000" b="1" dirty="0" smtClean="0"/>
              <a:t>优于 </a:t>
            </a:r>
            <a:r>
              <a:rPr lang="en-US" altLang="zh-CN" sz="2000" b="1" dirty="0" smtClean="0"/>
              <a:t>count(*)</a:t>
            </a:r>
            <a:endParaRPr lang="zh-CN" altLang="zh-CN" sz="2000" b="1" dirty="0"/>
          </a:p>
          <a:p>
            <a:pPr marL="0" indent="0">
              <a:buNone/>
            </a:pPr>
            <a:r>
              <a:rPr lang="zh-CN" altLang="en-US" sz="2000" dirty="0" smtClean="0"/>
              <a:t>很多人为了统计记录条数，就使用 </a:t>
            </a:r>
            <a:r>
              <a:rPr lang="en-US" altLang="zh-CN" sz="2000" dirty="0" smtClean="0"/>
              <a:t>count(1) </a:t>
            </a:r>
            <a:r>
              <a:rPr lang="zh-CN" altLang="en-US" sz="2000" dirty="0" smtClean="0"/>
              <a:t>和 </a:t>
            </a:r>
            <a:r>
              <a:rPr lang="en-US" altLang="zh-CN" sz="2000" dirty="0" smtClean="0"/>
              <a:t>count(</a:t>
            </a:r>
            <a:r>
              <a:rPr lang="en-US" altLang="zh-CN" sz="2000" dirty="0" err="1" smtClean="0"/>
              <a:t>primary_key</a:t>
            </a:r>
            <a:r>
              <a:rPr lang="en-US" altLang="zh-CN" sz="2000" dirty="0" smtClean="0"/>
              <a:t>) </a:t>
            </a:r>
            <a:r>
              <a:rPr lang="zh-CN" altLang="en-US" sz="2000" dirty="0" smtClean="0"/>
              <a:t>而不是 </a:t>
            </a:r>
            <a:r>
              <a:rPr lang="en-US" altLang="zh-CN" sz="2000" dirty="0" smtClean="0"/>
              <a:t>count(*) </a:t>
            </a:r>
            <a:r>
              <a:rPr lang="zh-CN" altLang="en-US" sz="2000" dirty="0" smtClean="0"/>
              <a:t>，他们认为这样性能更好，其实这是一个误区。对于有些场景，这样做可能性能会更差，应为数据库对 </a:t>
            </a:r>
            <a:r>
              <a:rPr lang="en-US" altLang="zh-CN" sz="2000" dirty="0" smtClean="0"/>
              <a:t>count(*) </a:t>
            </a:r>
            <a:r>
              <a:rPr lang="zh-CN" altLang="en-US" sz="2000" dirty="0" smtClean="0"/>
              <a:t>计数操作做了一些特别的优化。</a:t>
            </a:r>
            <a:endParaRPr lang="en-US" altLang="zh-CN" sz="2000" dirty="0" smtClean="0"/>
          </a:p>
          <a:p>
            <a:pPr marL="0" indent="0">
              <a:buNone/>
            </a:pPr>
            <a:r>
              <a:rPr lang="en-US" altLang="zh-CN" sz="2000" b="1" dirty="0" smtClean="0"/>
              <a:t>2</a:t>
            </a:r>
            <a:r>
              <a:rPr lang="zh-CN" altLang="en-US" sz="2000" b="1" dirty="0" smtClean="0"/>
              <a:t>、</a:t>
            </a:r>
            <a:r>
              <a:rPr lang="en-US" altLang="zh-CN" sz="2000" b="1" dirty="0" smtClean="0"/>
              <a:t>count(column) </a:t>
            </a:r>
            <a:r>
              <a:rPr lang="zh-CN" altLang="en-US" sz="2000" b="1" dirty="0" smtClean="0"/>
              <a:t>和 </a:t>
            </a:r>
            <a:r>
              <a:rPr lang="en-US" altLang="zh-CN" sz="2000" b="1" dirty="0" smtClean="0"/>
              <a:t>count(*) </a:t>
            </a:r>
            <a:r>
              <a:rPr lang="zh-CN" altLang="en-US" sz="2000" b="1" dirty="0" smtClean="0"/>
              <a:t>是不一样的</a:t>
            </a:r>
            <a:endParaRPr lang="en-US" altLang="zh-CN" sz="2000" b="1" dirty="0"/>
          </a:p>
          <a:p>
            <a:pPr marL="0" indent="0">
              <a:buNone/>
            </a:pPr>
            <a:r>
              <a:rPr lang="en-US" altLang="zh-CN" sz="2000" dirty="0" smtClean="0"/>
              <a:t>count(column) </a:t>
            </a:r>
            <a:r>
              <a:rPr lang="zh-CN" altLang="en-US" sz="2000" dirty="0" smtClean="0"/>
              <a:t>和 </a:t>
            </a:r>
            <a:r>
              <a:rPr lang="en-US" altLang="zh-CN" sz="2000" dirty="0" smtClean="0"/>
              <a:t>count(*) </a:t>
            </a:r>
            <a:r>
              <a:rPr lang="zh-CN" altLang="en-US" sz="2000" dirty="0" smtClean="0"/>
              <a:t>是一个完全不一样的操作，所代表的意义也完全不一样。</a:t>
            </a:r>
            <a:br>
              <a:rPr lang="zh-CN" altLang="en-US" sz="2000" dirty="0" smtClean="0"/>
            </a:br>
            <a:r>
              <a:rPr lang="en-US" altLang="zh-CN" sz="2000" dirty="0" smtClean="0"/>
              <a:t>count(column) </a:t>
            </a:r>
            <a:r>
              <a:rPr lang="zh-CN" altLang="en-US" sz="2000" dirty="0" smtClean="0"/>
              <a:t>是表示结果集中有多少个</a:t>
            </a:r>
            <a:r>
              <a:rPr lang="en-US" altLang="zh-CN" sz="2000" dirty="0" smtClean="0"/>
              <a:t>column</a:t>
            </a:r>
            <a:r>
              <a:rPr lang="zh-CN" altLang="en-US" sz="2000" dirty="0" smtClean="0"/>
              <a:t>字段</a:t>
            </a:r>
            <a:r>
              <a:rPr lang="zh-CN" altLang="en-US" sz="2000" dirty="0" smtClean="0">
                <a:solidFill>
                  <a:srgbClr val="FF0000"/>
                </a:solidFill>
              </a:rPr>
              <a:t>不为空</a:t>
            </a:r>
            <a:r>
              <a:rPr lang="zh-CN" altLang="en-US" sz="2000" dirty="0" smtClean="0"/>
              <a:t>的记录</a:t>
            </a:r>
            <a:br>
              <a:rPr lang="zh-CN" altLang="en-US" sz="2000" dirty="0" smtClean="0"/>
            </a:br>
            <a:r>
              <a:rPr lang="en-US" altLang="zh-CN" sz="2000" dirty="0" smtClean="0"/>
              <a:t>count(*) </a:t>
            </a:r>
            <a:r>
              <a:rPr lang="zh-CN" altLang="en-US" sz="2000" dirty="0" smtClean="0"/>
              <a:t>是表示</a:t>
            </a:r>
            <a:r>
              <a:rPr lang="zh-CN" altLang="en-US" sz="2000" dirty="0" smtClean="0">
                <a:solidFill>
                  <a:srgbClr val="FF0000"/>
                </a:solidFill>
              </a:rPr>
              <a:t>整个结果集有多少条记录</a:t>
            </a:r>
            <a:endParaRPr lang="en-US" altLang="zh-CN" sz="2000" dirty="0" smtClean="0">
              <a:solidFill>
                <a:srgbClr val="FF0000"/>
              </a:solidFill>
            </a:endParaRPr>
          </a:p>
          <a:p>
            <a:pPr marL="0" indent="0">
              <a:buNone/>
            </a:pPr>
            <a:r>
              <a:rPr lang="en-US" altLang="zh-CN" sz="2000" b="1" dirty="0"/>
              <a:t>3</a:t>
            </a:r>
            <a:r>
              <a:rPr lang="zh-CN" altLang="en-US" sz="2000" b="1" dirty="0"/>
              <a:t>、</a:t>
            </a:r>
            <a:r>
              <a:rPr lang="en-US" altLang="zh-CN" sz="2000" b="1" dirty="0"/>
              <a:t>select </a:t>
            </a:r>
            <a:r>
              <a:rPr lang="en-US" altLang="zh-CN" sz="2000" b="1" dirty="0" err="1"/>
              <a:t>a,b</a:t>
            </a:r>
            <a:r>
              <a:rPr lang="en-US" altLang="zh-CN" sz="2000" b="1" dirty="0"/>
              <a:t> from … </a:t>
            </a:r>
            <a:r>
              <a:rPr lang="zh-CN" altLang="en-US" sz="2000" b="1" dirty="0"/>
              <a:t>比 </a:t>
            </a:r>
            <a:r>
              <a:rPr lang="en-US" altLang="zh-CN" sz="2000" b="1" dirty="0"/>
              <a:t>select </a:t>
            </a:r>
            <a:r>
              <a:rPr lang="en-US" altLang="zh-CN" sz="2000" b="1" dirty="0" err="1"/>
              <a:t>a,b,c</a:t>
            </a:r>
            <a:r>
              <a:rPr lang="en-US" altLang="zh-CN" sz="2000" b="1" dirty="0"/>
              <a:t> from … </a:t>
            </a:r>
            <a:r>
              <a:rPr lang="zh-CN" altLang="en-US" sz="2000" b="1" dirty="0" smtClean="0"/>
              <a:t>不可以</a:t>
            </a:r>
            <a:r>
              <a:rPr lang="zh-CN" altLang="en-US" sz="2000" b="1" dirty="0"/>
              <a:t>让数据库访问更少的数据量</a:t>
            </a:r>
            <a:endParaRPr lang="en-US" altLang="zh-CN" sz="2000" b="1" dirty="0"/>
          </a:p>
          <a:p>
            <a:pPr marL="0" indent="0">
              <a:buNone/>
            </a:pPr>
            <a:r>
              <a:rPr lang="zh-CN" altLang="en-US" sz="2000" dirty="0" smtClean="0"/>
              <a:t>实际上，大多数关系型数据库都是按照行（</a:t>
            </a:r>
            <a:r>
              <a:rPr lang="en-US" altLang="zh-CN" sz="2000" dirty="0" smtClean="0"/>
              <a:t>row</a:t>
            </a:r>
            <a:r>
              <a:rPr lang="zh-CN" altLang="en-US" sz="2000" dirty="0" smtClean="0"/>
              <a:t>）的方式存储，而数据存取操作都是以一个固定大小的</a:t>
            </a:r>
            <a:r>
              <a:rPr lang="en-US" altLang="zh-CN" sz="2000" dirty="0" smtClean="0"/>
              <a:t>IO</a:t>
            </a:r>
            <a:r>
              <a:rPr lang="zh-CN" altLang="en-US" sz="2000" dirty="0" smtClean="0"/>
              <a:t>单元（被称作 </a:t>
            </a:r>
            <a:r>
              <a:rPr lang="en-US" altLang="zh-CN" sz="2000" dirty="0" smtClean="0"/>
              <a:t>block </a:t>
            </a:r>
            <a:r>
              <a:rPr lang="zh-CN" altLang="en-US" sz="2000" dirty="0" smtClean="0"/>
              <a:t>或者 </a:t>
            </a:r>
            <a:r>
              <a:rPr lang="en-US" altLang="zh-CN" sz="2000" dirty="0" smtClean="0"/>
              <a:t>page</a:t>
            </a:r>
            <a:r>
              <a:rPr lang="zh-CN" altLang="en-US" sz="2000" dirty="0" smtClean="0"/>
              <a:t>）为单位，一般为</a:t>
            </a:r>
            <a:r>
              <a:rPr lang="en-US" altLang="zh-CN" sz="2000" dirty="0" smtClean="0"/>
              <a:t>4KB</a:t>
            </a:r>
            <a:r>
              <a:rPr lang="zh-CN" altLang="en-US" sz="2000" dirty="0" smtClean="0"/>
              <a:t>，</a:t>
            </a:r>
            <a:r>
              <a:rPr lang="en-US" altLang="zh-CN" sz="2000" dirty="0" smtClean="0"/>
              <a:t>8KB… </a:t>
            </a:r>
            <a:r>
              <a:rPr lang="zh-CN" altLang="en-US" sz="2000" dirty="0" smtClean="0"/>
              <a:t>大多数时候，每个</a:t>
            </a:r>
            <a:r>
              <a:rPr lang="en-US" altLang="zh-CN" sz="2000" dirty="0" smtClean="0"/>
              <a:t>IO</a:t>
            </a:r>
            <a:r>
              <a:rPr lang="zh-CN" altLang="en-US" sz="2000" dirty="0" smtClean="0"/>
              <a:t>单元中存储了多行，每行都是存储了该行的所有字段（</a:t>
            </a:r>
            <a:r>
              <a:rPr lang="en-US" altLang="zh-CN" sz="2000" dirty="0" smtClean="0"/>
              <a:t>lob</a:t>
            </a:r>
            <a:r>
              <a:rPr lang="zh-CN" altLang="en-US" sz="2000" dirty="0" smtClean="0"/>
              <a:t>等特殊类型字段除外）。</a:t>
            </a:r>
            <a:br>
              <a:rPr lang="zh-CN" altLang="en-US" sz="2000" dirty="0" smtClean="0"/>
            </a:br>
            <a:r>
              <a:rPr lang="zh-CN" altLang="en-US" sz="2000" dirty="0" smtClean="0"/>
              <a:t>所以，我们是取一个字段还是多个字段，实际上数据库在表中需要访问的数据量其实是一样的。</a:t>
            </a:r>
            <a:endParaRPr lang="en-US" altLang="zh-CN" sz="2000"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03394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查询</a:t>
            </a:r>
            <a:r>
              <a:rPr lang="zh-CN" altLang="en-US" dirty="0"/>
              <a:t>基本规范</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en-US" altLang="zh-CN" sz="2000" b="1" dirty="0" smtClean="0"/>
              <a:t>4</a:t>
            </a:r>
            <a:r>
              <a:rPr lang="zh-CN" altLang="en-US" sz="2000" b="1" dirty="0" smtClean="0"/>
              <a:t>、尽量少 </a:t>
            </a:r>
            <a:r>
              <a:rPr lang="en-US" altLang="zh-CN" sz="2000" b="1" dirty="0" smtClean="0"/>
              <a:t>join</a:t>
            </a:r>
          </a:p>
          <a:p>
            <a:pPr marL="0" indent="0">
              <a:buNone/>
            </a:pPr>
            <a:r>
              <a:rPr lang="zh-CN" altLang="en-US" sz="2000" dirty="0" smtClean="0"/>
              <a:t>对于复杂的多表 </a:t>
            </a:r>
            <a:r>
              <a:rPr lang="en-US" altLang="zh-CN" sz="2000" dirty="0" smtClean="0"/>
              <a:t>Join</a:t>
            </a:r>
            <a:r>
              <a:rPr lang="zh-CN" altLang="en-US" sz="2000" dirty="0" smtClean="0"/>
              <a:t>，一方面由于其优化器受限，再者在 </a:t>
            </a:r>
            <a:r>
              <a:rPr lang="en-US" altLang="zh-CN" sz="2000" dirty="0" smtClean="0"/>
              <a:t>Join </a:t>
            </a:r>
            <a:r>
              <a:rPr lang="zh-CN" altLang="en-US" sz="2000" dirty="0" smtClean="0"/>
              <a:t>这方面所下的功夫还不够，所以性能表现离 </a:t>
            </a:r>
            <a:r>
              <a:rPr lang="en-US" altLang="zh-CN" sz="2000" dirty="0" smtClean="0"/>
              <a:t>Oracle </a:t>
            </a:r>
            <a:r>
              <a:rPr lang="zh-CN" altLang="en-US" sz="2000" dirty="0" smtClean="0"/>
              <a:t>等关系型数据库前辈还是有一定距离。但如果是简单的单表查询，这一差距就会极小甚至在有些场景下要优于这些数据库前辈</a:t>
            </a:r>
            <a:endParaRPr lang="en-US" altLang="zh-CN" sz="2000" dirty="0" smtClean="0"/>
          </a:p>
          <a:p>
            <a:pPr marL="0" indent="0">
              <a:buNone/>
            </a:pPr>
            <a:r>
              <a:rPr lang="en-US" altLang="zh-CN" sz="2000" b="1" dirty="0"/>
              <a:t>5</a:t>
            </a:r>
            <a:r>
              <a:rPr lang="zh-CN" altLang="en-US" sz="2000" b="1" dirty="0"/>
              <a:t>、尽量少</a:t>
            </a:r>
            <a:r>
              <a:rPr lang="zh-CN" altLang="en-US" sz="2000" b="1" dirty="0" smtClean="0"/>
              <a:t>排序</a:t>
            </a:r>
            <a:endParaRPr lang="en-US" altLang="zh-CN" sz="2000" b="1" dirty="0" smtClean="0"/>
          </a:p>
          <a:p>
            <a:pPr marL="0" indent="0">
              <a:buNone/>
            </a:pPr>
            <a:r>
              <a:rPr lang="zh-CN" altLang="en-US" sz="2000" dirty="0" smtClean="0"/>
              <a:t>排序操作会消耗较多的 </a:t>
            </a:r>
            <a:r>
              <a:rPr lang="en-US" altLang="zh-CN" sz="2000" dirty="0" smtClean="0"/>
              <a:t>CPU </a:t>
            </a:r>
            <a:r>
              <a:rPr lang="zh-CN" altLang="en-US" sz="2000" dirty="0" smtClean="0"/>
              <a:t>资源，所以减少排序可以在缓存命中率高等 </a:t>
            </a:r>
            <a:r>
              <a:rPr lang="en-US" altLang="zh-CN" sz="2000" dirty="0" smtClean="0"/>
              <a:t>IO </a:t>
            </a:r>
            <a:r>
              <a:rPr lang="zh-CN" altLang="en-US" sz="2000" dirty="0" smtClean="0"/>
              <a:t>能力足够的场景下会较大影响 </a:t>
            </a:r>
            <a:r>
              <a:rPr lang="en-US" altLang="zh-CN" sz="2000" dirty="0" smtClean="0"/>
              <a:t>SQL </a:t>
            </a:r>
            <a:r>
              <a:rPr lang="zh-CN" altLang="en-US" sz="2000" dirty="0" smtClean="0"/>
              <a:t>的响应时间。</a:t>
            </a:r>
            <a:endParaRPr lang="en-US" altLang="zh-CN" sz="2000" dirty="0" smtClean="0"/>
          </a:p>
          <a:p>
            <a:pPr marL="0" indent="0">
              <a:buNone/>
            </a:pPr>
            <a:r>
              <a:rPr lang="en-US" altLang="zh-CN" sz="2000" b="1" dirty="0" smtClean="0"/>
              <a:t>6</a:t>
            </a:r>
            <a:r>
              <a:rPr lang="zh-CN" altLang="en-US" sz="2000" b="1" dirty="0" smtClean="0"/>
              <a:t>、尽量</a:t>
            </a:r>
            <a:r>
              <a:rPr lang="zh-CN" altLang="en-US" sz="2000" b="1" dirty="0"/>
              <a:t>避免 </a:t>
            </a:r>
            <a:r>
              <a:rPr lang="en-US" altLang="zh-CN" sz="2000" b="1" dirty="0"/>
              <a:t>select </a:t>
            </a:r>
            <a:r>
              <a:rPr lang="en-US" altLang="zh-CN" sz="2000" b="1" dirty="0" smtClean="0"/>
              <a:t>*</a:t>
            </a:r>
          </a:p>
          <a:p>
            <a:pPr marL="0" indent="0">
              <a:buNone/>
            </a:pPr>
            <a:r>
              <a:rPr lang="en-US" altLang="zh-CN" sz="2000" b="1" dirty="0" smtClean="0"/>
              <a:t>7</a:t>
            </a:r>
            <a:r>
              <a:rPr lang="zh-CN" altLang="en-US" sz="2000" b="1" dirty="0" smtClean="0"/>
              <a:t>、尽量</a:t>
            </a:r>
            <a:r>
              <a:rPr lang="zh-CN" altLang="en-US" sz="2000" b="1" dirty="0"/>
              <a:t>用 </a:t>
            </a:r>
            <a:r>
              <a:rPr lang="en-US" altLang="zh-CN" sz="2000" b="1" dirty="0"/>
              <a:t>join </a:t>
            </a:r>
            <a:r>
              <a:rPr lang="zh-CN" altLang="en-US" sz="2000" b="1" dirty="0"/>
              <a:t>代替子</a:t>
            </a:r>
            <a:r>
              <a:rPr lang="zh-CN" altLang="en-US" sz="2000" b="1" dirty="0" smtClean="0"/>
              <a:t>查询</a:t>
            </a:r>
            <a:endParaRPr lang="en-US" altLang="zh-CN" sz="2000" b="1" dirty="0" smtClean="0"/>
          </a:p>
          <a:p>
            <a:pPr marL="0" indent="0">
              <a:buNone/>
            </a:pPr>
            <a:r>
              <a:rPr lang="zh-CN" altLang="en-US" sz="2000" dirty="0" smtClean="0"/>
              <a:t>虽然 </a:t>
            </a:r>
            <a:r>
              <a:rPr lang="en-US" altLang="zh-CN" sz="2000" dirty="0" smtClean="0"/>
              <a:t>Join </a:t>
            </a:r>
            <a:r>
              <a:rPr lang="zh-CN" altLang="en-US" sz="2000" dirty="0" smtClean="0"/>
              <a:t>性能并不佳，但是和 </a:t>
            </a:r>
            <a:r>
              <a:rPr lang="en-US" altLang="zh-CN" sz="2000" dirty="0" smtClean="0"/>
              <a:t>MySQL </a:t>
            </a:r>
            <a:r>
              <a:rPr lang="zh-CN" altLang="en-US" sz="2000" dirty="0" smtClean="0"/>
              <a:t>的子查询比起来还是有非常大的性能优势</a:t>
            </a:r>
            <a:endParaRPr lang="en-US" altLang="zh-CN" sz="2000" dirty="0" smtClean="0"/>
          </a:p>
          <a:p>
            <a:pPr marL="0" indent="0">
              <a:buNone/>
            </a:pPr>
            <a:r>
              <a:rPr lang="en-US" altLang="zh-CN" sz="2000" b="1" dirty="0"/>
              <a:t>8</a:t>
            </a:r>
            <a:r>
              <a:rPr lang="zh-CN" altLang="en-US" sz="2000" b="1" dirty="0"/>
              <a:t>、尽量少 </a:t>
            </a:r>
            <a:r>
              <a:rPr lang="en-US" altLang="zh-CN" sz="2000" b="1" dirty="0" smtClean="0"/>
              <a:t>or</a:t>
            </a:r>
          </a:p>
          <a:p>
            <a:pPr marL="0" indent="0">
              <a:buNone/>
            </a:pPr>
            <a:r>
              <a:rPr lang="zh-CN" altLang="en-US" sz="2000" dirty="0" smtClean="0"/>
              <a:t>当 </a:t>
            </a:r>
            <a:r>
              <a:rPr lang="en-US" altLang="zh-CN" sz="2000" dirty="0" smtClean="0"/>
              <a:t>where </a:t>
            </a:r>
            <a:r>
              <a:rPr lang="zh-CN" altLang="en-US" sz="2000" dirty="0" smtClean="0"/>
              <a:t>子句中存在多个条件以“或”并存的时候，</a:t>
            </a:r>
            <a:r>
              <a:rPr lang="en-US" altLang="zh-CN" sz="2000" dirty="0" smtClean="0"/>
              <a:t>MySQL </a:t>
            </a:r>
            <a:r>
              <a:rPr lang="zh-CN" altLang="en-US" sz="2000" dirty="0" smtClean="0"/>
              <a:t>的优化器并没有很好的解决其执行计划优化问题，再加上 </a:t>
            </a:r>
            <a:r>
              <a:rPr lang="en-US" altLang="zh-CN" sz="2000" dirty="0" smtClean="0"/>
              <a:t>MySQL </a:t>
            </a:r>
            <a:r>
              <a:rPr lang="zh-CN" altLang="en-US" sz="2000" dirty="0" smtClean="0"/>
              <a:t>特有的 </a:t>
            </a:r>
            <a:r>
              <a:rPr lang="en-US" altLang="zh-CN" sz="2000" dirty="0" smtClean="0"/>
              <a:t>SQL </a:t>
            </a:r>
            <a:r>
              <a:rPr lang="zh-CN" altLang="en-US" sz="2000" dirty="0" smtClean="0"/>
              <a:t>与 </a:t>
            </a:r>
            <a:r>
              <a:rPr lang="en-US" altLang="zh-CN" sz="2000" dirty="0" smtClean="0"/>
              <a:t>Storage </a:t>
            </a:r>
            <a:r>
              <a:rPr lang="zh-CN" altLang="en-US" sz="2000" dirty="0" smtClean="0"/>
              <a:t>分层架构方式，造成了其性能比较低下，很多时候使用 </a:t>
            </a:r>
            <a:r>
              <a:rPr lang="en-US" altLang="zh-CN" sz="2000" dirty="0" smtClean="0"/>
              <a:t>union all </a:t>
            </a:r>
            <a:r>
              <a:rPr lang="zh-CN" altLang="en-US" sz="2000" dirty="0" smtClean="0"/>
              <a:t>或者是</a:t>
            </a:r>
            <a:r>
              <a:rPr lang="en-US" altLang="zh-CN" sz="2000" dirty="0" smtClean="0"/>
              <a:t>union</a:t>
            </a:r>
            <a:r>
              <a:rPr lang="zh-CN" altLang="en-US" sz="2000" dirty="0" smtClean="0"/>
              <a:t>（必要的时候）的方式来代替“</a:t>
            </a:r>
            <a:r>
              <a:rPr lang="en-US" altLang="zh-CN" sz="2000" dirty="0" smtClean="0"/>
              <a:t>or”</a:t>
            </a:r>
            <a:r>
              <a:rPr lang="zh-CN" altLang="en-US" sz="2000" dirty="0" smtClean="0"/>
              <a:t>会得到更好的效果。</a:t>
            </a:r>
            <a:endParaRPr lang="en-US" altLang="zh-CN" sz="2000" b="1" dirty="0"/>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16069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MySQL</a:t>
            </a:r>
            <a:r>
              <a:rPr lang="zh-CN" altLang="zh-CN" dirty="0"/>
              <a:t>索引</a:t>
            </a:r>
            <a:r>
              <a:rPr lang="zh-CN" altLang="en-US" dirty="0" smtClean="0"/>
              <a:t>分析</a:t>
            </a:r>
            <a:r>
              <a:rPr lang="en-US" altLang="zh-CN" dirty="0" smtClean="0"/>
              <a:t>——</a:t>
            </a:r>
            <a:r>
              <a:rPr lang="zh-CN" altLang="en-US" dirty="0" smtClean="0"/>
              <a:t>查询</a:t>
            </a:r>
            <a:r>
              <a:rPr lang="zh-CN" altLang="en-US" dirty="0"/>
              <a:t>基本规范</a:t>
            </a:r>
            <a:endParaRPr lang="en-US" altLang="zh-CN" dirty="0"/>
          </a:p>
        </p:txBody>
      </p:sp>
      <p:sp>
        <p:nvSpPr>
          <p:cNvPr id="3" name="内容占位符 2"/>
          <p:cNvSpPr>
            <a:spLocks noGrp="1"/>
          </p:cNvSpPr>
          <p:nvPr>
            <p:ph idx="1"/>
          </p:nvPr>
        </p:nvSpPr>
        <p:spPr>
          <a:xfrm>
            <a:off x="838199" y="1493962"/>
            <a:ext cx="10758055" cy="4989965"/>
          </a:xfrm>
        </p:spPr>
        <p:txBody>
          <a:bodyPr>
            <a:normAutofit/>
          </a:bodyPr>
          <a:lstStyle/>
          <a:p>
            <a:pPr marL="0" indent="0">
              <a:buNone/>
            </a:pPr>
            <a:r>
              <a:rPr lang="en-US" altLang="zh-CN" sz="2000" b="1" dirty="0"/>
              <a:t>9</a:t>
            </a:r>
            <a:r>
              <a:rPr lang="zh-CN" altLang="en-US" sz="2000" b="1" dirty="0"/>
              <a:t>、尽量用 </a:t>
            </a:r>
            <a:r>
              <a:rPr lang="en-US" altLang="zh-CN" sz="2000" b="1" dirty="0"/>
              <a:t>union all </a:t>
            </a:r>
            <a:r>
              <a:rPr lang="zh-CN" altLang="en-US" sz="2000" b="1" dirty="0"/>
              <a:t>代替 </a:t>
            </a:r>
            <a:r>
              <a:rPr lang="en-US" altLang="zh-CN" sz="2000" b="1" dirty="0"/>
              <a:t>union</a:t>
            </a:r>
          </a:p>
          <a:p>
            <a:pPr marL="0" indent="0">
              <a:buNone/>
            </a:pPr>
            <a:r>
              <a:rPr lang="en-US" altLang="zh-CN" sz="2000" dirty="0" smtClean="0"/>
              <a:t>union </a:t>
            </a:r>
            <a:r>
              <a:rPr lang="zh-CN" altLang="en-US" sz="2000" dirty="0" smtClean="0"/>
              <a:t>和 </a:t>
            </a:r>
            <a:r>
              <a:rPr lang="en-US" altLang="zh-CN" sz="2000" dirty="0" smtClean="0"/>
              <a:t>union all </a:t>
            </a:r>
            <a:r>
              <a:rPr lang="zh-CN" altLang="en-US" sz="2000" dirty="0" smtClean="0"/>
              <a:t>的差异主要是前者需要将两个（或者多个）结果集合并后再进行唯一性过滤操作，这就会涉及到排序，增加大量的 </a:t>
            </a:r>
            <a:r>
              <a:rPr lang="en-US" altLang="zh-CN" sz="2000" dirty="0" smtClean="0"/>
              <a:t>CPU </a:t>
            </a:r>
            <a:r>
              <a:rPr lang="zh-CN" altLang="en-US" sz="2000" dirty="0" smtClean="0"/>
              <a:t>运算，加大资源消耗及延迟。所以当我们可以确认不可能出现重复结果集或者不在乎重复结果集的时候，尽量使用 </a:t>
            </a:r>
            <a:r>
              <a:rPr lang="en-US" altLang="zh-CN" sz="2000" dirty="0" smtClean="0"/>
              <a:t>union all </a:t>
            </a:r>
            <a:r>
              <a:rPr lang="zh-CN" altLang="en-US" sz="2000" dirty="0" smtClean="0"/>
              <a:t>而不是 </a:t>
            </a:r>
            <a:r>
              <a:rPr lang="en-US" altLang="zh-CN" sz="2000" dirty="0" smtClean="0"/>
              <a:t>union</a:t>
            </a:r>
            <a:r>
              <a:rPr lang="zh-CN" altLang="en-US" sz="2000" dirty="0" smtClean="0"/>
              <a:t>。</a:t>
            </a:r>
            <a:endParaRPr lang="en-US" altLang="zh-CN" sz="2000" dirty="0" smtClean="0"/>
          </a:p>
          <a:p>
            <a:pPr marL="0" indent="0">
              <a:buNone/>
            </a:pPr>
            <a:r>
              <a:rPr lang="en-US" altLang="zh-CN" sz="2000" b="1" dirty="0"/>
              <a:t>10</a:t>
            </a:r>
            <a:r>
              <a:rPr lang="zh-CN" altLang="en-US" sz="2000" b="1" dirty="0"/>
              <a:t>、尽量早</a:t>
            </a:r>
            <a:r>
              <a:rPr lang="zh-CN" altLang="en-US" sz="2000" b="1" dirty="0" smtClean="0"/>
              <a:t>过滤</a:t>
            </a:r>
            <a:endParaRPr lang="en-US" altLang="zh-CN" sz="2000" b="1" dirty="0" smtClean="0"/>
          </a:p>
          <a:p>
            <a:pPr marL="0" indent="0">
              <a:buNone/>
            </a:pPr>
            <a:r>
              <a:rPr lang="zh-CN" altLang="en-US" sz="2000" dirty="0" smtClean="0"/>
              <a:t>这一优化策略其实最常见于索引的优化设计中（将过滤性更好的字段放得更靠前）。</a:t>
            </a:r>
            <a:endParaRPr lang="en-US" altLang="zh-CN" sz="2000" dirty="0" smtClean="0"/>
          </a:p>
          <a:p>
            <a:pPr marL="0" indent="0">
              <a:buNone/>
            </a:pPr>
            <a:r>
              <a:rPr lang="en-US" altLang="zh-CN" sz="2000" b="1" dirty="0"/>
              <a:t>11</a:t>
            </a:r>
            <a:r>
              <a:rPr lang="zh-CN" altLang="en-US" sz="2000" b="1" dirty="0"/>
              <a:t>、尽可能对每一条运行在数据库中的</a:t>
            </a:r>
            <a:r>
              <a:rPr lang="en-US" altLang="zh-CN" sz="2000" b="1" dirty="0"/>
              <a:t>SQL</a:t>
            </a:r>
            <a:r>
              <a:rPr lang="zh-CN" altLang="en-US" sz="2000" b="1" dirty="0"/>
              <a:t>进行 </a:t>
            </a:r>
            <a:r>
              <a:rPr lang="en-US" altLang="zh-CN" sz="2000" b="1" dirty="0"/>
              <a:t>explain</a:t>
            </a:r>
          </a:p>
        </p:txBody>
      </p:sp>
      <p:sp>
        <p:nvSpPr>
          <p:cNvPr id="4" name="Rectangle 2"/>
          <p:cNvSpPr>
            <a:spLocks noChangeArrowheads="1"/>
          </p:cNvSpPr>
          <p:nvPr/>
        </p:nvSpPr>
        <p:spPr bwMode="auto">
          <a:xfrm>
            <a:off x="6156101" y="2202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08868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smtClean="0"/>
              <a:t>推荐书籍</a:t>
            </a:r>
            <a:r>
              <a:rPr lang="zh-CN" altLang="en-US" dirty="0" smtClean="0"/>
              <a:t>：</a:t>
            </a:r>
            <a:endParaRPr lang="en-US" altLang="zh-CN" dirty="0" smtClean="0"/>
          </a:p>
          <a:p>
            <a:pPr marL="0" indent="0">
              <a:buNone/>
            </a:pPr>
            <a:r>
              <a:rPr lang="en-US" altLang="zh-CN" dirty="0"/>
              <a:t>《</a:t>
            </a:r>
            <a:r>
              <a:rPr lang="zh-CN" altLang="en-US" dirty="0"/>
              <a:t>高性能</a:t>
            </a:r>
            <a:r>
              <a:rPr lang="en-US" altLang="zh-CN" dirty="0"/>
              <a:t>MySQL》</a:t>
            </a:r>
            <a:endParaRPr lang="en-US" altLang="zh-CN" dirty="0" smtClean="0"/>
          </a:p>
          <a:p>
            <a:pPr marL="0" indent="0">
              <a:buNone/>
            </a:pPr>
            <a:r>
              <a:rPr lang="en-US" altLang="zh-CN" dirty="0" smtClean="0"/>
              <a:t>《</a:t>
            </a:r>
            <a:r>
              <a:rPr lang="en-US" altLang="zh-CN" dirty="0"/>
              <a:t>MySQL</a:t>
            </a:r>
            <a:r>
              <a:rPr lang="zh-CN" altLang="en-US" dirty="0"/>
              <a:t>技术</a:t>
            </a:r>
            <a:r>
              <a:rPr lang="zh-CN" altLang="en-US" dirty="0" smtClean="0"/>
              <a:t>内幕</a:t>
            </a:r>
            <a:r>
              <a:rPr lang="en-US" altLang="zh-CN" dirty="0" smtClean="0"/>
              <a:t>》</a:t>
            </a:r>
          </a:p>
          <a:p>
            <a:pPr marL="0" indent="0">
              <a:buNone/>
            </a:pPr>
            <a:r>
              <a:rPr lang="en-US" altLang="zh-CN" dirty="0" smtClean="0"/>
              <a:t>《</a:t>
            </a:r>
            <a:r>
              <a:rPr lang="en-US" altLang="zh-CN" dirty="0"/>
              <a:t>MySQL</a:t>
            </a:r>
            <a:r>
              <a:rPr lang="zh-CN" altLang="en-US" dirty="0"/>
              <a:t>技术内幕 </a:t>
            </a:r>
            <a:r>
              <a:rPr lang="en-US" altLang="zh-CN" dirty="0" err="1"/>
              <a:t>innodb</a:t>
            </a:r>
            <a:r>
              <a:rPr lang="en-US" altLang="zh-CN" dirty="0"/>
              <a:t> </a:t>
            </a:r>
            <a:r>
              <a:rPr lang="zh-CN" altLang="en-US" dirty="0"/>
              <a:t>存储引擎</a:t>
            </a:r>
            <a:r>
              <a:rPr lang="en-US" altLang="zh-CN" dirty="0" smtClean="0"/>
              <a:t>》</a:t>
            </a:r>
          </a:p>
          <a:p>
            <a:pPr marL="0" indent="0">
              <a:buNone/>
            </a:pPr>
            <a:r>
              <a:rPr lang="en-US" altLang="zh-CN" dirty="0" smtClean="0"/>
              <a:t>《</a:t>
            </a:r>
            <a:r>
              <a:rPr lang="en-US" altLang="zh-CN" dirty="0"/>
              <a:t>MySQL</a:t>
            </a:r>
            <a:r>
              <a:rPr lang="zh-CN" altLang="en-US" dirty="0"/>
              <a:t>性能调优与架构设计</a:t>
            </a:r>
            <a:r>
              <a:rPr lang="en-US" altLang="zh-CN" dirty="0" smtClean="0"/>
              <a:t>》</a:t>
            </a:r>
          </a:p>
          <a:p>
            <a:pPr marL="0" indent="0">
              <a:buNone/>
            </a:pPr>
            <a:r>
              <a:rPr lang="en-US" altLang="zh-CN" dirty="0" smtClean="0"/>
              <a:t>《</a:t>
            </a:r>
            <a:r>
              <a:rPr lang="en-US" altLang="zh-CN" dirty="0"/>
              <a:t>MySQL</a:t>
            </a:r>
            <a:r>
              <a:rPr lang="zh-CN" altLang="en-US" dirty="0"/>
              <a:t>数据库开发、优化与管理维护</a:t>
            </a:r>
            <a:r>
              <a:rPr lang="en-US" altLang="zh-CN" dirty="0" smtClean="0"/>
              <a:t>》</a:t>
            </a:r>
          </a:p>
          <a:p>
            <a:pPr marL="0" indent="0">
              <a:buNone/>
            </a:pPr>
            <a:endParaRPr lang="en-US" altLang="zh-CN" dirty="0" smtClean="0"/>
          </a:p>
          <a:p>
            <a:r>
              <a:rPr lang="zh-CN" altLang="en-US" b="1" dirty="0"/>
              <a:t>本人微博</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smtClean="0">
                <a:hlinkClick r:id="rId2"/>
              </a:rPr>
              <a:t>http</a:t>
            </a:r>
            <a:r>
              <a:rPr lang="en-US" altLang="zh-CN" dirty="0">
                <a:hlinkClick r:id="rId2"/>
              </a:rPr>
              <a:t>://</a:t>
            </a:r>
            <a:r>
              <a:rPr lang="en-US" altLang="zh-CN" dirty="0" smtClean="0">
                <a:hlinkClick r:id="rId2"/>
              </a:rPr>
              <a:t>weibo.com/hailiang0901</a:t>
            </a:r>
            <a:endParaRPr lang="en-US" altLang="zh-CN" dirty="0" smtClean="0"/>
          </a:p>
          <a:p>
            <a:pPr marL="0" indent="0">
              <a:buNone/>
            </a:pPr>
            <a:r>
              <a:rPr lang="en-US" altLang="zh-CN" dirty="0"/>
              <a:t> </a:t>
            </a:r>
            <a:r>
              <a:rPr lang="en-US" altLang="zh-CN" dirty="0" smtClean="0"/>
              <a:t>  QQ:249782944</a:t>
            </a:r>
            <a:endParaRPr lang="en-US" altLang="zh-CN" dirty="0"/>
          </a:p>
        </p:txBody>
      </p:sp>
    </p:spTree>
    <p:extLst>
      <p:ext uri="{BB962C8B-B14F-4D97-AF65-F5344CB8AC3E}">
        <p14:creationId xmlns:p14="http://schemas.microsoft.com/office/powerpoint/2010/main" val="365825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5" name="矩形 4"/>
          <p:cNvSpPr/>
          <p:nvPr/>
        </p:nvSpPr>
        <p:spPr>
          <a:xfrm>
            <a:off x="977900" y="6213241"/>
            <a:ext cx="3086099" cy="517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数据库读写分离和分库分表</a:t>
            </a:r>
            <a:endParaRPr lang="zh-CN" altLang="en-US" b="1" dirty="0"/>
          </a:p>
        </p:txBody>
      </p:sp>
      <p:sp>
        <p:nvSpPr>
          <p:cNvPr id="8" name="矩形 7"/>
          <p:cNvSpPr/>
          <p:nvPr/>
        </p:nvSpPr>
        <p:spPr>
          <a:xfrm>
            <a:off x="7835900" y="6077275"/>
            <a:ext cx="3835399" cy="6534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使用</a:t>
            </a:r>
            <a:r>
              <a:rPr lang="en-US" altLang="zh-CN" b="1" dirty="0" smtClean="0"/>
              <a:t>CDN</a:t>
            </a:r>
            <a:r>
              <a:rPr lang="zh-CN" altLang="en-US" b="1" dirty="0" smtClean="0"/>
              <a:t>和反向代理提高网站性能</a:t>
            </a:r>
            <a:endParaRPr lang="zh-CN" altLang="en-US" b="1" dirty="0"/>
          </a:p>
        </p:txBody>
      </p:sp>
      <p:sp>
        <p:nvSpPr>
          <p:cNvPr id="6" name="右箭头 5"/>
          <p:cNvSpPr/>
          <p:nvPr/>
        </p:nvSpPr>
        <p:spPr>
          <a:xfrm>
            <a:off x="6061075" y="2877586"/>
            <a:ext cx="250825" cy="83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descr="架构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3" y="1690688"/>
            <a:ext cx="5830711" cy="362449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078" name="Picture 6" descr="架构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870687"/>
            <a:ext cx="5821927" cy="4857012"/>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592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5" name="矩形 4"/>
          <p:cNvSpPr/>
          <p:nvPr/>
        </p:nvSpPr>
        <p:spPr>
          <a:xfrm>
            <a:off x="1574801" y="6145257"/>
            <a:ext cx="2489200" cy="517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使用分布式文件系统</a:t>
            </a:r>
            <a:endParaRPr lang="zh-CN" altLang="en-US" b="1" dirty="0"/>
          </a:p>
        </p:txBody>
      </p:sp>
      <p:sp>
        <p:nvSpPr>
          <p:cNvPr id="8" name="矩形 7"/>
          <p:cNvSpPr/>
          <p:nvPr/>
        </p:nvSpPr>
        <p:spPr>
          <a:xfrm>
            <a:off x="8077201" y="6077275"/>
            <a:ext cx="2374900" cy="5855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使用</a:t>
            </a:r>
            <a:r>
              <a:rPr lang="en-US" altLang="zh-CN" b="1" dirty="0" err="1" smtClean="0"/>
              <a:t>NoSql</a:t>
            </a:r>
            <a:r>
              <a:rPr lang="zh-CN" altLang="en-US" b="1" dirty="0" smtClean="0"/>
              <a:t>和搜索引擎</a:t>
            </a:r>
            <a:endParaRPr lang="zh-CN" altLang="en-US" b="1" dirty="0"/>
          </a:p>
        </p:txBody>
      </p:sp>
      <p:sp>
        <p:nvSpPr>
          <p:cNvPr id="6" name="右箭头 5"/>
          <p:cNvSpPr/>
          <p:nvPr/>
        </p:nvSpPr>
        <p:spPr>
          <a:xfrm>
            <a:off x="6134841" y="3299781"/>
            <a:ext cx="293722" cy="776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descr="架构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 y="1690688"/>
            <a:ext cx="5979954" cy="41764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4100" name="Picture 4" descr="架构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05" y="1690688"/>
            <a:ext cx="5629802" cy="41764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243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5" name="矩形 4"/>
          <p:cNvSpPr/>
          <p:nvPr/>
        </p:nvSpPr>
        <p:spPr>
          <a:xfrm>
            <a:off x="1282700" y="6145257"/>
            <a:ext cx="3073400" cy="517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将应用服务器进行业务拆分</a:t>
            </a:r>
            <a:endParaRPr lang="zh-CN" altLang="en-US" b="1" dirty="0"/>
          </a:p>
        </p:txBody>
      </p:sp>
      <p:sp>
        <p:nvSpPr>
          <p:cNvPr id="8" name="矩形 7"/>
          <p:cNvSpPr/>
          <p:nvPr/>
        </p:nvSpPr>
        <p:spPr>
          <a:xfrm>
            <a:off x="8699501" y="6111265"/>
            <a:ext cx="1955799" cy="5855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b="1" dirty="0" smtClean="0"/>
              <a:t>搭建分布式服务</a:t>
            </a:r>
            <a:endParaRPr lang="zh-CN" altLang="en-US" b="1" dirty="0"/>
          </a:p>
        </p:txBody>
      </p:sp>
      <p:sp>
        <p:nvSpPr>
          <p:cNvPr id="6" name="右箭头 5"/>
          <p:cNvSpPr/>
          <p:nvPr/>
        </p:nvSpPr>
        <p:spPr>
          <a:xfrm>
            <a:off x="6079742" y="3664744"/>
            <a:ext cx="240681" cy="802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descr="架构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3" y="1471450"/>
            <a:ext cx="5921515" cy="438658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5124" name="Picture 4" descr="架构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07" y="1471450"/>
            <a:ext cx="5564293" cy="4403901"/>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05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smtClean="0"/>
              <a:t>系统瓶颈</a:t>
            </a:r>
            <a:endParaRPr lang="en-US" altLang="zh-CN" dirty="0" smtClean="0"/>
          </a:p>
        </p:txBody>
      </p:sp>
      <p:sp>
        <p:nvSpPr>
          <p:cNvPr id="3" name="内容占位符 2"/>
          <p:cNvSpPr>
            <a:spLocks noGrp="1"/>
          </p:cNvSpPr>
          <p:nvPr>
            <p:ph idx="1"/>
          </p:nvPr>
        </p:nvSpPr>
        <p:spPr>
          <a:xfrm>
            <a:off x="838200" y="1742281"/>
            <a:ext cx="10515600" cy="4506119"/>
          </a:xfrm>
        </p:spPr>
        <p:txBody>
          <a:bodyPr/>
          <a:lstStyle/>
          <a:p>
            <a:r>
              <a:rPr lang="zh-CN" altLang="en-US" b="1" dirty="0" smtClean="0">
                <a:latin typeface="微软雅黑" panose="020B0503020204020204" pitchFamily="34" charset="-122"/>
                <a:ea typeface="微软雅黑" panose="020B0503020204020204" pitchFamily="34" charset="-122"/>
              </a:rPr>
              <a:t>从</a:t>
            </a: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系统架构的演进得出：</a:t>
            </a:r>
            <a:endParaRPr lang="en-US" altLang="zh-CN" b="1"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）前端静态资源可通过</a:t>
            </a:r>
            <a:r>
              <a:rPr lang="en-US" altLang="zh-CN" sz="2000" dirty="0" smtClean="0">
                <a:latin typeface="微软雅黑" panose="020B0503020204020204" pitchFamily="34" charset="-122"/>
                <a:ea typeface="微软雅黑" panose="020B0503020204020204" pitchFamily="34" charset="-122"/>
              </a:rPr>
              <a:t>CDN</a:t>
            </a: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端可以通过无状态横向扩展</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）文件可以通过分布式文件系统解决单点问题</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）数据库可以通过读写分离？</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dirty="0" smtClean="0">
                <a:solidFill>
                  <a:srgbClr val="FF0000"/>
                </a:solidFill>
              </a:rPr>
              <a:t>最终发现“数据库”目前还是停留在原始阶段。</a:t>
            </a:r>
            <a:endParaRPr lang="en-US" altLang="zh-CN" dirty="0" smtClean="0">
              <a:solidFill>
                <a:srgbClr val="FF0000"/>
              </a:solidFill>
            </a:endParaRPr>
          </a:p>
          <a:p>
            <a:pPr marL="0" indent="0">
              <a:buNone/>
            </a:pPr>
            <a:endParaRPr lang="en-US" altLang="zh-CN" dirty="0" smtClean="0">
              <a:solidFill>
                <a:srgbClr val="FF0000"/>
              </a:solidFill>
            </a:endParaRPr>
          </a:p>
        </p:txBody>
      </p:sp>
    </p:spTree>
    <p:extLst>
      <p:ext uri="{BB962C8B-B14F-4D97-AF65-F5344CB8AC3E}">
        <p14:creationId xmlns:p14="http://schemas.microsoft.com/office/powerpoint/2010/main" val="130455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zh-CN" dirty="0" smtClean="0"/>
              <a:t>数据库优化</a:t>
            </a:r>
            <a:r>
              <a:rPr lang="zh-CN" altLang="en-US" dirty="0" smtClean="0"/>
              <a:t>方向</a:t>
            </a:r>
            <a:endParaRPr lang="en-US" altLang="zh-CN" dirty="0" smtClean="0"/>
          </a:p>
        </p:txBody>
      </p:sp>
      <p:sp>
        <p:nvSpPr>
          <p:cNvPr id="3" name="内容占位符 2"/>
          <p:cNvSpPr>
            <a:spLocks noGrp="1"/>
          </p:cNvSpPr>
          <p:nvPr>
            <p:ph idx="1"/>
          </p:nvPr>
        </p:nvSpPr>
        <p:spPr>
          <a:xfrm>
            <a:off x="838200" y="1742281"/>
            <a:ext cx="5346700" cy="4506119"/>
          </a:xfrm>
        </p:spPr>
        <p:txBody>
          <a:bodyPr>
            <a:normAutofit/>
          </a:bodyPr>
          <a:lstStyle/>
          <a:p>
            <a:r>
              <a:rPr lang="zh-CN" altLang="zh-CN" sz="1800" dirty="0">
                <a:latin typeface="微软雅黑" panose="020B0503020204020204" pitchFamily="34" charset="-122"/>
                <a:ea typeface="微软雅黑" panose="020B0503020204020204" pitchFamily="34" charset="-122"/>
              </a:rPr>
              <a:t>只读的情况下，</a:t>
            </a:r>
            <a:r>
              <a:rPr lang="en-US" altLang="zh-CN" sz="1800" dirty="0" err="1">
                <a:latin typeface="微软雅黑" panose="020B0503020204020204" pitchFamily="34" charset="-122"/>
                <a:ea typeface="微软雅黑" panose="020B0503020204020204" pitchFamily="34" charset="-122"/>
              </a:rPr>
              <a:t>mysql</a:t>
            </a:r>
            <a:r>
              <a:rPr lang="zh-CN" altLang="zh-CN" sz="1800" dirty="0" smtClean="0">
                <a:latin typeface="微软雅黑" panose="020B0503020204020204" pitchFamily="34" charset="-122"/>
                <a:ea typeface="微软雅黑" panose="020B0503020204020204" pitchFamily="34" charset="-122"/>
              </a:rPr>
              <a:t>的</a:t>
            </a:r>
            <a:r>
              <a:rPr lang="en-US" altLang="zh-CN" sz="1800" dirty="0" smtClean="0">
                <a:latin typeface="微软雅黑" panose="020B0503020204020204" pitchFamily="34" charset="-122"/>
                <a:ea typeface="微软雅黑" panose="020B0503020204020204" pitchFamily="34" charset="-122"/>
              </a:rPr>
              <a:t>TPS</a:t>
            </a:r>
            <a:r>
              <a:rPr lang="zh-CN" altLang="zh-CN" sz="1800" dirty="0" smtClean="0">
                <a:latin typeface="微软雅黑" panose="020B0503020204020204" pitchFamily="34" charset="-122"/>
                <a:ea typeface="微软雅黑" panose="020B0503020204020204" pitchFamily="34" charset="-122"/>
              </a:rPr>
              <a:t>大概</a:t>
            </a:r>
            <a:r>
              <a:rPr lang="zh-CN" altLang="zh-CN" sz="1800" dirty="0">
                <a:latin typeface="微软雅黑" panose="020B0503020204020204" pitchFamily="34" charset="-122"/>
                <a:ea typeface="微软雅黑" panose="020B0503020204020204" pitchFamily="34" charset="-122"/>
              </a:rPr>
              <a:t>也只有</a:t>
            </a:r>
            <a:r>
              <a:rPr lang="en-US" altLang="zh-CN" sz="1800" dirty="0" smtClean="0">
                <a:latin typeface="微软雅黑" panose="020B0503020204020204" pitchFamily="34" charset="-122"/>
                <a:ea typeface="微软雅黑" panose="020B0503020204020204" pitchFamily="34" charset="-122"/>
              </a:rPr>
              <a:t>1400</a:t>
            </a:r>
          </a:p>
          <a:p>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rPr>
              <a:t>DB</a:t>
            </a:r>
            <a:r>
              <a:rPr lang="zh-CN" altLang="en-US" sz="1800" dirty="0" smtClean="0">
                <a:latin typeface="微软雅黑" panose="020B0503020204020204" pitchFamily="34" charset="-122"/>
                <a:ea typeface="微软雅黑" panose="020B0503020204020204" pitchFamily="34" charset="-122"/>
              </a:rPr>
              <a:t>设计层优化从以下几个方面：</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）存储引擎择优</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）数据表设计优化</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）索引设计优化</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rPr>
              <a:t>DB</a:t>
            </a:r>
            <a:r>
              <a:rPr lang="zh-CN" altLang="en-US" sz="1800" dirty="0" smtClean="0">
                <a:latin typeface="微软雅黑" panose="020B0503020204020204" pitchFamily="34" charset="-122"/>
                <a:ea typeface="微软雅黑" panose="020B0503020204020204" pitchFamily="34" charset="-122"/>
              </a:rPr>
              <a:t>应用层优化从以下几个方面：</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）分库分表</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）读写分离</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mysql_performance_benchmark.JPG"/>
          <p:cNvPicPr/>
          <p:nvPr/>
        </p:nvPicPr>
        <p:blipFill>
          <a:blip r:embed="rId3" cstate="print"/>
          <a:stretch>
            <a:fillRect/>
          </a:stretch>
        </p:blipFill>
        <p:spPr>
          <a:xfrm>
            <a:off x="5528944" y="2732087"/>
            <a:ext cx="5596255" cy="2965768"/>
          </a:xfrm>
          <a:prstGeom prst="rect">
            <a:avLst/>
          </a:prstGeom>
        </p:spPr>
      </p:pic>
    </p:spTree>
    <p:extLst>
      <p:ext uri="{BB962C8B-B14F-4D97-AF65-F5344CB8AC3E}">
        <p14:creationId xmlns:p14="http://schemas.microsoft.com/office/powerpoint/2010/main" val="3181280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4059</Words>
  <Application>Microsoft Office PowerPoint</Application>
  <PresentationFormat>宽屏</PresentationFormat>
  <Paragraphs>550</Paragraphs>
  <Slides>46</Slides>
  <Notes>28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宋体</vt:lpstr>
      <vt:lpstr>微软雅黑</vt:lpstr>
      <vt:lpstr>Arial</vt:lpstr>
      <vt:lpstr>Calibri</vt:lpstr>
      <vt:lpstr>Calibri Light</vt:lpstr>
      <vt:lpstr>Times New Roman</vt:lpstr>
      <vt:lpstr>Wingdings</vt:lpstr>
      <vt:lpstr>Office 主题</vt:lpstr>
      <vt:lpstr>Visio</vt:lpstr>
      <vt:lpstr>MySQL应用与优化</vt:lpstr>
      <vt:lpstr>大纲</vt:lpstr>
      <vt:lpstr>WEB系统瓶颈</vt:lpstr>
      <vt:lpstr>WEB系统瓶颈</vt:lpstr>
      <vt:lpstr>WEB系统瓶颈</vt:lpstr>
      <vt:lpstr>WEB系统瓶颈</vt:lpstr>
      <vt:lpstr>WEB系统瓶颈</vt:lpstr>
      <vt:lpstr>WEB系统瓶颈</vt:lpstr>
      <vt:lpstr>Mysql数据库优化方向</vt:lpstr>
      <vt:lpstr>Mysql数据库优化方向</vt:lpstr>
      <vt:lpstr>Mysql存储引擎</vt:lpstr>
      <vt:lpstr>Mysql存储引擎-MyISAM</vt:lpstr>
      <vt:lpstr>Mysql存储引擎-MyISAM</vt:lpstr>
      <vt:lpstr>Mysql存储引擎-MyISAM</vt:lpstr>
      <vt:lpstr>Mysql存储引擎-MyISAM</vt:lpstr>
      <vt:lpstr>Mysql存储引擎-InnoDB</vt:lpstr>
      <vt:lpstr>Mysql存储引擎-InnoDB</vt:lpstr>
      <vt:lpstr>Mysql存储引擎-InnoDB</vt:lpstr>
      <vt:lpstr>Mysql存储引擎-InnoDB</vt:lpstr>
      <vt:lpstr>Mysql的schema设计与优化</vt:lpstr>
      <vt:lpstr>Mysql的schema设计与优化</vt:lpstr>
      <vt:lpstr>Mysql的schema设计与优化</vt:lpstr>
      <vt:lpstr>Mysql的schema设计与优化</vt:lpstr>
      <vt:lpstr>Mysql的schema设计与优化</vt:lpstr>
      <vt:lpstr>Mysql的schema设计与优化</vt:lpstr>
      <vt:lpstr>Mysql查询优化</vt:lpstr>
      <vt:lpstr>Mysql查询优化</vt:lpstr>
      <vt:lpstr>Mysql查询优化</vt:lpstr>
      <vt:lpstr>Mysql查询优化</vt:lpstr>
      <vt:lpstr>Mysql查询优化</vt:lpstr>
      <vt:lpstr>MySQL索引分析</vt:lpstr>
      <vt:lpstr>MySQL索引分析——单索引优化</vt:lpstr>
      <vt:lpstr>MySQL索引分析——单索引优化</vt:lpstr>
      <vt:lpstr>MySQL索引分析——单索引优化</vt:lpstr>
      <vt:lpstr>MySQL索引分析——单索引优化</vt:lpstr>
      <vt:lpstr>MySQL索引分析——单索引优化</vt:lpstr>
      <vt:lpstr>MySQL索引分析——单索引优化</vt:lpstr>
      <vt:lpstr>MySQL索引分析——组合索引优化</vt:lpstr>
      <vt:lpstr>MySQL索引分析——组合索引优化</vt:lpstr>
      <vt:lpstr>MySQL索引分析——组合索引优化</vt:lpstr>
      <vt:lpstr>MySQL索引分析——组合索引优化</vt:lpstr>
      <vt:lpstr>MySQL索引分析-组合索引优化</vt:lpstr>
      <vt:lpstr>MySQL索引分析——查询基本规范</vt:lpstr>
      <vt:lpstr>MySQL索引分析——查询基本规范</vt:lpstr>
      <vt:lpstr>MySQL索引分析——查询基本规范</vt:lpstr>
      <vt:lpstr>结束语</vt:lpstr>
    </vt:vector>
  </TitlesOfParts>
  <Company>Windows 用户</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JAVA开发高效代码 Mysql最佳实践</dc:title>
  <dc:creator>胡海亮</dc:creator>
  <cp:lastModifiedBy>胡海亮</cp:lastModifiedBy>
  <cp:revision>173</cp:revision>
  <dcterms:created xsi:type="dcterms:W3CDTF">2015-08-14T05:46:37Z</dcterms:created>
  <dcterms:modified xsi:type="dcterms:W3CDTF">2015-08-24T11:58:02Z</dcterms:modified>
</cp:coreProperties>
</file>