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3"/>
  </p:notesMasterIdLst>
  <p:handoutMasterIdLst>
    <p:handoutMasterId r:id="rId14"/>
  </p:handoutMasterIdLst>
  <p:sldIdLst>
    <p:sldId id="449" r:id="rId3"/>
    <p:sldId id="466" r:id="rId4"/>
    <p:sldId id="511" r:id="rId5"/>
    <p:sldId id="514" r:id="rId6"/>
    <p:sldId id="513" r:id="rId7"/>
    <p:sldId id="515" r:id="rId8"/>
    <p:sldId id="516" r:id="rId9"/>
    <p:sldId id="517" r:id="rId10"/>
    <p:sldId id="508" r:id="rId11"/>
    <p:sldId id="465" r:id="rId12"/>
  </p:sldIdLst>
  <p:sldSz cx="11522075" cy="64833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23">
          <p15:clr>
            <a:srgbClr val="A4A3A4"/>
          </p15:clr>
        </p15:guide>
        <p15:guide id="4" pos="36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ilchen" initials="c0214" lastIdx="1" clrIdx="0">
    <p:extLst/>
  </p:cmAuthor>
  <p:cmAuthor id="2" name="马晓辉" initials="马晓辉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404040"/>
    <a:srgbClr val="FFFFFF"/>
    <a:srgbClr val="90CC3D"/>
    <a:srgbClr val="FF40FF"/>
    <a:srgbClr val="18A2EF"/>
    <a:srgbClr val="000000"/>
    <a:srgbClr val="99CC00"/>
    <a:srgbClr val="0091A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84890" autoAdjust="0"/>
  </p:normalViewPr>
  <p:slideViewPr>
    <p:cSldViewPr showGuides="1">
      <p:cViewPr varScale="1">
        <p:scale>
          <a:sx n="101" d="100"/>
          <a:sy n="101" d="100"/>
        </p:scale>
        <p:origin x="208" y="432"/>
      </p:cViewPr>
      <p:guideLst>
        <p:guide orient="horz" pos="2174"/>
        <p:guide pos="2880"/>
        <p:guide orient="horz" pos="2023"/>
        <p:guide pos="3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21E8D-25D8-AF4C-A093-C2A82D5E84AD}" type="datetimeFigureOut">
              <a:rPr kumimoji="1" lang="zh-CN" altLang="en-US" smtClean="0"/>
              <a:t>2018/3/4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A668-67F9-8F4F-924D-D752A5B6F2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533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2849-82B9-482D-AFE1-E5E990AEC528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3D9F-348C-4EFA-BA8C-BCBE31622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5422900" y="0"/>
            <a:ext cx="10955338" cy="6165850"/>
          </a:xfrm>
        </p:spPr>
      </p:sp>
      <p:sp>
        <p:nvSpPr>
          <p:cNvPr id="921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3598863" y="2708275"/>
            <a:ext cx="4752975" cy="50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805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3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6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2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3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6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43D9F-348C-4EFA-BA8C-BCBE316224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0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1232.jpg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1522075" cy="6013805"/>
          </a:xfrm>
          <a:prstGeom prst="rect">
            <a:avLst/>
          </a:prstGeom>
        </p:spPr>
      </p:pic>
      <p:pic>
        <p:nvPicPr>
          <p:cNvPr id="2" name="图片 1" descr="logo白色中文为主(彩色)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" y="289348"/>
            <a:ext cx="1655999" cy="1088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1522075" cy="596464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白色中文为主(彩色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13" y="1729507"/>
            <a:ext cx="3600000" cy="2365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1049"/>
            <a:ext cx="8641556" cy="2257166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5260"/>
            <a:ext cx="8641556" cy="15653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507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831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7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2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48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8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5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 descr="标识20150225.png"/>
          <p:cNvPicPr/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084547"/>
            <a:ext cx="453908" cy="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16928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8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9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2011" y="246409"/>
            <a:ext cx="9937790" cy="5138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Box 20"/>
          <p:cNvSpPr txBox="1"/>
          <p:nvPr userDrawn="1"/>
        </p:nvSpPr>
        <p:spPr>
          <a:xfrm>
            <a:off x="10124436" y="6225615"/>
            <a:ext cx="131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9B5867-DE59-46F3-AFF3-A11EED7B06D6}" type="slidenum">
              <a:rPr lang="zh-CN" altLang="en-US" sz="10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‹#›</a:t>
            </a:fld>
            <a:endParaRPr lang="zh-CN" altLang="en-US" sz="10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65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theme" Target="../theme/theme2.xml"/><Relationship Id="rId32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51" r:id="rId4"/>
    <p:sldLayoutId id="2147483652" r:id="rId5"/>
    <p:sldLayoutId id="2147483654" r:id="rId6"/>
    <p:sldLayoutId id="2147483662" r:id="rId7"/>
    <p:sldLayoutId id="2147483809" r:id="rId8"/>
    <p:sldLayoutId id="2147483829" r:id="rId9"/>
    <p:sldLayoutId id="2147483786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ack2.png"/>
          <p:cNvPicPr>
            <a:picLocks noChangeAspect="1"/>
          </p:cNvPicPr>
          <p:nvPr userDrawn="1"/>
        </p:nvPicPr>
        <p:blipFill>
          <a:blip r:embed="rId32" cstate="print"/>
          <a:stretch>
            <a:fillRect/>
          </a:stretch>
        </p:blipFill>
        <p:spPr>
          <a:xfrm>
            <a:off x="0" y="0"/>
            <a:ext cx="11522075" cy="648335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5964645"/>
            <a:ext cx="11522075" cy="518706"/>
            <a:chOff x="0" y="6524625"/>
            <a:chExt cx="9144000" cy="333375"/>
          </a:xfrm>
        </p:grpSpPr>
        <p:sp>
          <p:nvSpPr>
            <p:cNvPr id="5" name="矩形 2"/>
            <p:cNvSpPr>
              <a:spLocks noChangeArrowheads="1"/>
            </p:cNvSpPr>
            <p:nvPr userDrawn="1"/>
          </p:nvSpPr>
          <p:spPr bwMode="auto">
            <a:xfrm>
              <a:off x="0" y="6524625"/>
              <a:ext cx="2771775" cy="333375"/>
            </a:xfrm>
            <a:prstGeom prst="rect">
              <a:avLst/>
            </a:prstGeom>
            <a:solidFill>
              <a:srgbClr val="90CC3D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2759075" y="6524625"/>
              <a:ext cx="6384925" cy="333375"/>
            </a:xfrm>
            <a:prstGeom prst="rect">
              <a:avLst/>
            </a:prstGeom>
            <a:solidFill>
              <a:srgbClr val="18A2EF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9027500" y="6100793"/>
            <a:ext cx="2449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E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©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华文细黑"/>
                <a:ea typeface="华文细黑"/>
                <a:cs typeface="华文细黑"/>
              </a:rPr>
              <a:t>杭州数梦工场科技有限公司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6" r:id="rId25"/>
    <p:sldLayoutId id="2147483847" r:id="rId26"/>
    <p:sldLayoutId id="2147483848" r:id="rId27"/>
    <p:sldLayoutId id="2147483849" r:id="rId28"/>
    <p:sldLayoutId id="2147483850" r:id="rId29"/>
    <p:sldLayoutId id="214748385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rdova.apache.org/docs/en/7.x/guide/overview/index.html#web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onicframework.com/docs/v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android-studio.org/index.php/sdk" TargetMode="External"/><Relationship Id="rId4" Type="http://schemas.openxmlformats.org/officeDocument/2006/relationships/hyperlink" Target="https://gradle.org/install/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0"/>
          <p:cNvSpPr txBox="1">
            <a:spLocks noChangeArrowheads="1"/>
          </p:cNvSpPr>
          <p:nvPr/>
        </p:nvSpPr>
        <p:spPr bwMode="auto">
          <a:xfrm>
            <a:off x="3737653" y="2062299"/>
            <a:ext cx="4068042" cy="6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solidFill>
                  <a:srgbClr val="90CC3D"/>
                </a:solidFill>
                <a:latin typeface="微软雅黑" pitchFamily="34" charset="-122"/>
                <a:ea typeface="微软雅黑" pitchFamily="34" charset="-122"/>
                <a:cs typeface="Noto Sans S Chinese Black Bold"/>
                <a:sym typeface="Noto Sans S Chinese Medium" panose="020B0600000000000000" pitchFamily="34" charset="-122"/>
              </a:rPr>
              <a:t>Ionic</a:t>
            </a:r>
            <a:endParaRPr lang="zh-CN" altLang="en-US" sz="3600" b="1" dirty="0" smtClean="0">
              <a:solidFill>
                <a:srgbClr val="90CC3D"/>
              </a:solidFill>
              <a:latin typeface="微软雅黑" pitchFamily="34" charset="-122"/>
              <a:ea typeface="微软雅黑" pitchFamily="34" charset="-122"/>
              <a:cs typeface="Noto Sans S Chinese Black Bold"/>
              <a:sym typeface="Noto Sans S Chinese Medium" panose="020B0600000000000000" pitchFamily="34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82563" y="5834856"/>
            <a:ext cx="1261854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密级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：对内公开</a:t>
            </a:r>
            <a:endParaRPr lang="zh-CN" altLang="zh-CN" sz="1200" dirty="0">
              <a:solidFill>
                <a:srgbClr val="6E6E6E"/>
              </a:solidFill>
              <a:latin typeface="华文细黑"/>
              <a:ea typeface="华文细黑"/>
              <a:cs typeface="华文细黑"/>
              <a:sym typeface="微软雅黑" panose="020B0503020204020204" pitchFamily="34" charset="-122"/>
            </a:endParaRPr>
          </a:p>
        </p:txBody>
      </p:sp>
      <p:sp>
        <p:nvSpPr>
          <p:cNvPr id="8" name="Text Box 23"/>
          <p:cNvSpPr>
            <a:spLocks noChangeArrowheads="1"/>
          </p:cNvSpPr>
          <p:nvPr/>
        </p:nvSpPr>
        <p:spPr bwMode="auto">
          <a:xfrm>
            <a:off x="182563" y="6093619"/>
            <a:ext cx="2444750" cy="27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浙江易时</a:t>
            </a:r>
            <a:r>
              <a:rPr lang="zh-CN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科技</a:t>
            </a:r>
            <a:r>
              <a:rPr lang="zh-CN" altLang="zh-CN" sz="1200" dirty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有限公司</a:t>
            </a:r>
          </a:p>
        </p:txBody>
      </p:sp>
      <p:sp>
        <p:nvSpPr>
          <p:cNvPr id="9" name="TextBox 6"/>
          <p:cNvSpPr>
            <a:spLocks noChangeArrowheads="1"/>
          </p:cNvSpPr>
          <p:nvPr/>
        </p:nvSpPr>
        <p:spPr bwMode="auto">
          <a:xfrm>
            <a:off x="182563" y="5545931"/>
            <a:ext cx="26638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6E6E6E"/>
                </a:solidFill>
                <a:latin typeface="华文细黑"/>
                <a:ea typeface="华文细黑"/>
                <a:cs typeface="华文细黑"/>
                <a:sym typeface="微软雅黑" panose="020B0503020204020204" pitchFamily="34" charset="-122"/>
              </a:rPr>
              <a:t>2018-01-24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0" y="3431319"/>
            <a:ext cx="11522075" cy="1299430"/>
            <a:chOff x="0" y="3241675"/>
            <a:chExt cx="11522075" cy="1299430"/>
          </a:xfrm>
        </p:grpSpPr>
        <p:pic>
          <p:nvPicPr>
            <p:cNvPr id="16" name="图片 15" descr="Comp_8078783329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63" t="17789" r="9323" b="25071"/>
            <a:stretch/>
          </p:blipFill>
          <p:spPr>
            <a:xfrm>
              <a:off x="0" y="3244850"/>
              <a:ext cx="1944000" cy="1293081"/>
            </a:xfrm>
            <a:prstGeom prst="rect">
              <a:avLst/>
            </a:prstGeom>
          </p:spPr>
        </p:pic>
        <p:pic>
          <p:nvPicPr>
            <p:cNvPr id="19" name="图片 18" descr="Comp_8063217336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309" y="3244023"/>
              <a:ext cx="1944000" cy="1294734"/>
            </a:xfrm>
            <a:prstGeom prst="rect">
              <a:avLst/>
            </a:prstGeom>
          </p:spPr>
        </p:pic>
        <p:pic>
          <p:nvPicPr>
            <p:cNvPr id="20" name="图片 19" descr="Comp_8072899986.jp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"/>
            <a:stretch/>
          </p:blipFill>
          <p:spPr>
            <a:xfrm>
              <a:off x="3846618" y="3243390"/>
              <a:ext cx="1945747" cy="1296000"/>
            </a:xfrm>
            <a:prstGeom prst="rect">
              <a:avLst/>
            </a:prstGeom>
          </p:spPr>
        </p:pic>
        <p:pic>
          <p:nvPicPr>
            <p:cNvPr id="21" name="图片 20" descr="Comp_8049127417.jp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" t="-72" r="-253" b="28019"/>
            <a:stretch/>
          </p:blipFill>
          <p:spPr>
            <a:xfrm>
              <a:off x="5771674" y="3241675"/>
              <a:ext cx="1946276" cy="1299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图片 21" descr="Comp_8051917180.jp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5" t="11556" r="24661" b="26344"/>
            <a:stretch/>
          </p:blipFill>
          <p:spPr>
            <a:xfrm>
              <a:off x="7697259" y="3243364"/>
              <a:ext cx="1913858" cy="1296052"/>
            </a:xfrm>
            <a:prstGeom prst="rect">
              <a:avLst/>
            </a:prstGeom>
          </p:spPr>
        </p:pic>
        <p:pic>
          <p:nvPicPr>
            <p:cNvPr id="23" name="图片 22" descr="Comp_8076345794.jp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" r="1503"/>
            <a:stretch/>
          </p:blipFill>
          <p:spPr>
            <a:xfrm>
              <a:off x="9590428" y="3243318"/>
              <a:ext cx="1931647" cy="1296144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9590428" y="54655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002060"/>
                </a:solidFill>
              </a:rPr>
              <a:t>马晓辉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57181" y="287647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+mj-ea"/>
                <a:ea typeface="+mj-ea"/>
              </a:rPr>
              <a:t>——  </a:t>
            </a:r>
            <a:r>
              <a:rPr lang="zh-CN" altLang="en-US" dirty="0" smtClean="0">
                <a:solidFill>
                  <a:srgbClr val="002060"/>
                </a:solidFill>
                <a:latin typeface="+mj-ea"/>
                <a:ea typeface="+mj-ea"/>
              </a:rPr>
              <a:t>易时科技</a:t>
            </a:r>
            <a:endParaRPr lang="zh-CN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28" y="186290"/>
            <a:ext cx="1904901" cy="7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61" y="2161555"/>
            <a:ext cx="3528392" cy="13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一、目录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8509" y="1153443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</a:t>
            </a:r>
            <a:r>
              <a:rPr lang="zh-CN" altLang="en-US" dirty="0" smtClean="0"/>
              <a:t>、开发方式对比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分析架构 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2.1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2.2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开发环境搭建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程序结构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CSS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 插件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.</a:t>
            </a:r>
            <a:r>
              <a:rPr lang="zh-CN" alt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54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一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、移动端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APP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开发方式及其对比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12011" y="1081435"/>
            <a:ext cx="93814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b="1" dirty="0"/>
              <a:t>原生</a:t>
            </a:r>
            <a:r>
              <a:rPr lang="en-US" altLang="zh-CN" sz="2000" b="1" dirty="0"/>
              <a:t>/</a:t>
            </a:r>
            <a:r>
              <a:rPr lang="en-US" altLang="zh-CN" sz="2000" b="1" dirty="0" smtClean="0"/>
              <a:t>Native:</a:t>
            </a:r>
            <a:r>
              <a:rPr lang="zh-CN" altLang="en-US" sz="2000" dirty="0"/>
              <a:t>使用原生</a:t>
            </a:r>
            <a:r>
              <a:rPr lang="en-US" altLang="zh-CN" sz="2000" dirty="0"/>
              <a:t>SDK</a:t>
            </a:r>
            <a:r>
              <a:rPr lang="zh-CN" altLang="en-US" sz="2000" dirty="0"/>
              <a:t>开发</a:t>
            </a:r>
            <a:r>
              <a:rPr lang="en-US" altLang="zh-CN" sz="2000" dirty="0"/>
              <a:t>App</a:t>
            </a:r>
            <a:r>
              <a:rPr lang="zh-CN" altLang="en-US" sz="2000" dirty="0"/>
              <a:t>。优点不用说，当你有足够的资源，这是最理想的方式；缺点是对不同的 平台要分别开发，成本高、周期长。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b="1" dirty="0">
                <a:solidFill>
                  <a:srgbClr val="FF0000"/>
                </a:solidFill>
              </a:rPr>
              <a:t>混合</a:t>
            </a:r>
            <a:r>
              <a:rPr lang="en-US" altLang="zh-CN" sz="2000" b="1" dirty="0">
                <a:solidFill>
                  <a:srgbClr val="FF0000"/>
                </a:solidFill>
              </a:rPr>
              <a:t>/Hybrid</a:t>
            </a:r>
            <a:r>
              <a:rPr lang="en-US" altLang="zh-CN" sz="2000" b="1" dirty="0" smtClean="0"/>
              <a:t>:</a:t>
            </a:r>
            <a:r>
              <a:rPr lang="zh-CN" altLang="en-US" sz="2000" dirty="0"/>
              <a:t>使用</a:t>
            </a:r>
            <a:r>
              <a:rPr lang="en-US" altLang="zh-CN" sz="2000" dirty="0"/>
              <a:t>web</a:t>
            </a:r>
            <a:r>
              <a:rPr lang="zh-CN" altLang="en-US" sz="2000" dirty="0"/>
              <a:t>技术开发</a:t>
            </a:r>
            <a:r>
              <a:rPr lang="en-US" altLang="zh-CN" sz="2000" dirty="0"/>
              <a:t>App</a:t>
            </a:r>
            <a:r>
              <a:rPr lang="zh-CN" altLang="en-US" sz="2000" dirty="0"/>
              <a:t>，使用</a:t>
            </a:r>
            <a:r>
              <a:rPr lang="en-US" altLang="zh-CN" sz="2000" dirty="0"/>
              <a:t>Cordova/</a:t>
            </a:r>
            <a:r>
              <a:rPr lang="en-US" altLang="zh-CN" sz="2000" dirty="0" err="1"/>
              <a:t>PhoneGap</a:t>
            </a:r>
            <a:r>
              <a:rPr lang="zh-CN" altLang="en-US" sz="2000" dirty="0"/>
              <a:t>之类进行打包封装。优点是采用标准的</a:t>
            </a:r>
            <a:r>
              <a:rPr lang="en-US" altLang="zh-CN" sz="2000" dirty="0"/>
              <a:t>web</a:t>
            </a:r>
            <a:r>
              <a:rPr lang="zh-CN" altLang="en-US" sz="2000" dirty="0"/>
              <a:t>技术开发， 避免了不同平台原生开发体系的学习，上手快、效率高；缺点是性能上有一定损失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zh-CN" altLang="en-US" sz="2000" b="1" dirty="0" smtClean="0">
                <a:solidFill>
                  <a:srgbClr val="FF0000"/>
                </a:solidFill>
              </a:rPr>
              <a:t>原生脚本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NativeScript</a:t>
            </a:r>
            <a:r>
              <a:rPr lang="en-US" altLang="zh-CN" sz="2000" b="1" dirty="0" smtClean="0"/>
              <a:t>:</a:t>
            </a:r>
            <a:r>
              <a:rPr lang="zh-CN" altLang="en-US" sz="2000" dirty="0"/>
              <a:t>将原生</a:t>
            </a:r>
            <a:r>
              <a:rPr lang="en-US" altLang="zh-CN" sz="2000" dirty="0"/>
              <a:t>API</a:t>
            </a:r>
            <a:r>
              <a:rPr lang="zh-CN" altLang="en-US" sz="2000" dirty="0"/>
              <a:t>封装成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接口，这有点像前端的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NativeScript</a:t>
            </a:r>
            <a:r>
              <a:rPr lang="zh-CN" altLang="en-US" sz="2000" dirty="0"/>
              <a:t>方式</a:t>
            </a:r>
            <a:r>
              <a:rPr lang="en-US" altLang="zh-CN" sz="2000" dirty="0"/>
              <a:t>,</a:t>
            </a:r>
            <a:r>
              <a:rPr lang="zh-CN" altLang="en-US" sz="2000" dirty="0"/>
              <a:t>与原生相比性能损失不大，优点是开发语言统一使用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，缺点是</a:t>
            </a:r>
            <a:r>
              <a:rPr lang="en-US" altLang="zh-CN" sz="2000" dirty="0"/>
              <a:t>,</a:t>
            </a:r>
            <a:r>
              <a:rPr lang="zh-CN" altLang="en-US" sz="2000" dirty="0"/>
              <a:t>要针对不同的平台分别开发接口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b="1" dirty="0" smtClean="0"/>
              <a:t>Web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APP:</a:t>
            </a:r>
            <a:r>
              <a:rPr lang="zh-CN" altLang="en-US" sz="2000" dirty="0"/>
              <a:t>采用</a:t>
            </a:r>
            <a:r>
              <a:rPr lang="en-US" altLang="zh-CN" sz="2000" dirty="0"/>
              <a:t>Html5</a:t>
            </a:r>
            <a:r>
              <a:rPr lang="zh-CN" altLang="en-US" sz="2000" dirty="0"/>
              <a:t>语言写出的</a:t>
            </a:r>
            <a:r>
              <a:rPr lang="en-US" altLang="zh-CN" sz="2000" dirty="0"/>
              <a:t>App</a:t>
            </a:r>
            <a:r>
              <a:rPr lang="zh-CN" altLang="en-US" sz="2000" dirty="0"/>
              <a:t>，不需要下载安装。类似于现在所说的轻应用。生存在浏览器中的应用，基本上可以说是触屏版的网页应用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参考材料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/>
          </a:p>
          <a:p>
            <a:pPr algn="just"/>
            <a:r>
              <a:rPr lang="en-US" altLang="zh-CN" sz="2000" dirty="0"/>
              <a:t>http://</a:t>
            </a:r>
            <a:r>
              <a:rPr lang="en-US" altLang="zh-CN" sz="2000" dirty="0" err="1"/>
              <a:t>blog.csdn.net</a:t>
            </a:r>
            <a:r>
              <a:rPr lang="en-US" altLang="zh-CN" sz="2000" dirty="0"/>
              <a:t>/qq_35010958/article/details/51423549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084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二、系统架构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2" y="1081435"/>
            <a:ext cx="38368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参考材料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hlinkClick r:id="rId3"/>
              </a:rPr>
              <a:t>http://cordova.apache.org/docs/en/7.x/guide/overview/index.html#</a:t>
            </a:r>
            <a:r>
              <a:rPr lang="zh-CN" altLang="en-US" sz="2000" dirty="0" smtClean="0">
                <a:hlinkClick r:id="rId3"/>
              </a:rPr>
              <a:t>webview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 创建程序。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2</a:t>
            </a:r>
            <a:r>
              <a:rPr lang="zh-CN" altLang="en-US" sz="2000" dirty="0" smtClean="0"/>
              <a:t>、写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如果需要调用原生方法则调用插件。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CLI</a:t>
            </a:r>
            <a:r>
              <a:rPr lang="zh-CN" altLang="en-US" sz="2000" dirty="0" smtClean="0"/>
              <a:t> 调试、编译、打包、发布不同平台的程序</a:t>
            </a:r>
            <a:endParaRPr lang="en-US" altLang="zh-CN" sz="2000" dirty="0" smtClean="0"/>
          </a:p>
          <a:p>
            <a:pPr algn="just"/>
            <a:endParaRPr lang="zh-CN" altLang="en-US" sz="2000" dirty="0"/>
          </a:p>
        </p:txBody>
      </p:sp>
      <p:grpSp>
        <p:nvGrpSpPr>
          <p:cNvPr id="7" name="组 6"/>
          <p:cNvGrpSpPr/>
          <p:nvPr/>
        </p:nvGrpSpPr>
        <p:grpSpPr>
          <a:xfrm>
            <a:off x="4439713" y="246409"/>
            <a:ext cx="6883841" cy="5948909"/>
            <a:chOff x="4333272" y="182350"/>
            <a:chExt cx="7002677" cy="5833963"/>
          </a:xfrm>
        </p:grpSpPr>
        <p:sp>
          <p:nvSpPr>
            <p:cNvPr id="8" name="矩形 7"/>
            <p:cNvSpPr/>
            <p:nvPr/>
          </p:nvSpPr>
          <p:spPr>
            <a:xfrm>
              <a:off x="4333272" y="182350"/>
              <a:ext cx="7002677" cy="583396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Cordova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tx1"/>
                  </a:solidFill>
                </a:rPr>
                <a:t>Application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4578640" y="558693"/>
              <a:ext cx="6655007" cy="5203262"/>
              <a:chOff x="5168660" y="505371"/>
              <a:chExt cx="5848961" cy="5203262"/>
            </a:xfrm>
          </p:grpSpPr>
          <p:grpSp>
            <p:nvGrpSpPr>
              <p:cNvPr id="10" name="组 9"/>
              <p:cNvGrpSpPr/>
              <p:nvPr/>
            </p:nvGrpSpPr>
            <p:grpSpPr>
              <a:xfrm>
                <a:off x="6119083" y="505371"/>
                <a:ext cx="4898538" cy="5184576"/>
                <a:chOff x="5677510" y="462741"/>
                <a:chExt cx="5342105" cy="5371222"/>
              </a:xfrm>
            </p:grpSpPr>
            <p:grpSp>
              <p:nvGrpSpPr>
                <p:cNvPr id="12" name="组 11"/>
                <p:cNvGrpSpPr/>
                <p:nvPr/>
              </p:nvGrpSpPr>
              <p:grpSpPr>
                <a:xfrm>
                  <a:off x="5677510" y="462741"/>
                  <a:ext cx="5342105" cy="5371222"/>
                  <a:chOff x="3816821" y="-358725"/>
                  <a:chExt cx="6514762" cy="6498262"/>
                </a:xfrm>
              </p:grpSpPr>
              <p:sp>
                <p:nvSpPr>
                  <p:cNvPr id="15" name="右箭头 14"/>
                  <p:cNvSpPr/>
                  <p:nvPr/>
                </p:nvSpPr>
                <p:spPr>
                  <a:xfrm rot="5400000">
                    <a:off x="5808592" y="4697951"/>
                    <a:ext cx="393939" cy="34503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6" name="右箭头 15"/>
                  <p:cNvSpPr/>
                  <p:nvPr/>
                </p:nvSpPr>
                <p:spPr>
                  <a:xfrm rot="16200000">
                    <a:off x="7704090" y="4701801"/>
                    <a:ext cx="393939" cy="345033"/>
                  </a:xfrm>
                  <a:prstGeom prst="rightArrow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67000"/>
                        </a:schemeClr>
                      </a:gs>
                      <a:gs pos="48000">
                        <a:schemeClr val="accent6">
                          <a:lumMod val="97000"/>
                          <a:lumOff val="3000"/>
                        </a:schemeClr>
                      </a:gs>
                      <a:gs pos="100000">
                        <a:schemeClr val="accent6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17" name="组 16"/>
                  <p:cNvGrpSpPr/>
                  <p:nvPr/>
                </p:nvGrpSpPr>
                <p:grpSpPr>
                  <a:xfrm>
                    <a:off x="3816821" y="-358725"/>
                    <a:ext cx="6514762" cy="6498262"/>
                    <a:chOff x="3816821" y="-358725"/>
                    <a:chExt cx="6514762" cy="6498262"/>
                  </a:xfrm>
                </p:grpSpPr>
                <p:grpSp>
                  <p:nvGrpSpPr>
                    <p:cNvPr id="18" name="组 17"/>
                    <p:cNvGrpSpPr/>
                    <p:nvPr/>
                  </p:nvGrpSpPr>
                  <p:grpSpPr>
                    <a:xfrm>
                      <a:off x="5256981" y="-358725"/>
                      <a:ext cx="3456384" cy="1512168"/>
                      <a:chOff x="4104853" y="577379"/>
                      <a:chExt cx="3456384" cy="1512168"/>
                    </a:xfrm>
                  </p:grpSpPr>
                  <p:sp>
                    <p:nvSpPr>
                      <p:cNvPr id="41" name="圆角矩形 40"/>
                      <p:cNvSpPr/>
                      <p:nvPr/>
                    </p:nvSpPr>
                    <p:spPr>
                      <a:xfrm>
                        <a:off x="4104853" y="577379"/>
                        <a:ext cx="3456384" cy="1512168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kumimoji="1" lang="en-US" altLang="zh-CN" sz="1600" dirty="0" smtClean="0"/>
                          <a:t>Web</a:t>
                        </a:r>
                        <a:r>
                          <a:rPr kumimoji="1" lang="zh-CN" altLang="en-US" sz="1600" dirty="0" smtClean="0"/>
                          <a:t> </a:t>
                        </a:r>
                        <a:r>
                          <a:rPr kumimoji="1" lang="en-US" altLang="zh-CN" sz="1600" dirty="0" smtClean="0"/>
                          <a:t>App</a:t>
                        </a:r>
                        <a:endParaRPr kumimoji="1" lang="zh-CN" altLang="en-US" sz="1600" dirty="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4392884" y="1032909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HTML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4" name="矩形 43"/>
                      <p:cNvSpPr/>
                      <p:nvPr/>
                    </p:nvSpPr>
                    <p:spPr>
                      <a:xfrm>
                        <a:off x="4392885" y="1552396"/>
                        <a:ext cx="576064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CSS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5" name="矩形 44"/>
                      <p:cNvSpPr/>
                      <p:nvPr/>
                    </p:nvSpPr>
                    <p:spPr>
                      <a:xfrm>
                        <a:off x="5112965" y="1545875"/>
                        <a:ext cx="576064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JS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6" name="矩形 45"/>
                      <p:cNvSpPr/>
                      <p:nvPr/>
                    </p:nvSpPr>
                    <p:spPr>
                      <a:xfrm>
                        <a:off x="5986981" y="1031792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err="1" smtClean="0"/>
                          <a:t>Conifg.xml</a:t>
                        </a:r>
                        <a:endParaRPr kumimoji="1" lang="zh-CN" altLang="en-US" sz="1400" dirty="0"/>
                      </a:p>
                    </p:txBody>
                  </p:sp>
                  <p:sp>
                    <p:nvSpPr>
                      <p:cNvPr id="47" name="矩形 46"/>
                      <p:cNvSpPr/>
                      <p:nvPr/>
                    </p:nvSpPr>
                    <p:spPr>
                      <a:xfrm>
                        <a:off x="5986981" y="1527261"/>
                        <a:ext cx="1276053" cy="39313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1400" dirty="0" smtClean="0"/>
                          <a:t>Resource</a:t>
                        </a:r>
                        <a:endParaRPr kumimoji="1" lang="zh-CN" altLang="en-US" sz="1400" dirty="0"/>
                      </a:p>
                    </p:txBody>
                  </p:sp>
                </p:grpSp>
                <p:grpSp>
                  <p:nvGrpSpPr>
                    <p:cNvPr id="19" name="组 18"/>
                    <p:cNvGrpSpPr/>
                    <p:nvPr/>
                  </p:nvGrpSpPr>
                  <p:grpSpPr>
                    <a:xfrm>
                      <a:off x="3816821" y="1153443"/>
                      <a:ext cx="6514762" cy="4986094"/>
                      <a:chOff x="3820468" y="1153443"/>
                      <a:chExt cx="6514762" cy="4986094"/>
                    </a:xfrm>
                  </p:grpSpPr>
                  <p:sp>
                    <p:nvSpPr>
                      <p:cNvPr id="20" name="圆角矩形 19"/>
                      <p:cNvSpPr/>
                      <p:nvPr/>
                    </p:nvSpPr>
                    <p:spPr>
                      <a:xfrm>
                        <a:off x="3820468" y="1585491"/>
                        <a:ext cx="6514761" cy="756084"/>
                      </a:xfrm>
                      <a:prstGeom prst="round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kumimoji="1" lang="en-US" altLang="zh-CN" sz="1600" dirty="0" smtClean="0"/>
                          <a:t>HTML</a:t>
                        </a:r>
                        <a:r>
                          <a:rPr kumimoji="1" lang="zh-CN" altLang="en-US" sz="1600" dirty="0" smtClean="0"/>
                          <a:t> </a:t>
                        </a:r>
                        <a:r>
                          <a:rPr kumimoji="1" lang="en-US" altLang="zh-CN" sz="1600" dirty="0" smtClean="0"/>
                          <a:t>Rendering</a:t>
                        </a:r>
                        <a:r>
                          <a:rPr kumimoji="1" lang="zh-CN" altLang="en-US" sz="1600" dirty="0" smtClean="0"/>
                          <a:t> </a:t>
                        </a:r>
                        <a:endParaRPr kumimoji="1" lang="en-US" altLang="zh-CN" sz="1600" dirty="0" smtClean="0"/>
                      </a:p>
                      <a:p>
                        <a:pPr algn="ctr"/>
                        <a:r>
                          <a:rPr kumimoji="1" lang="en-US" altLang="zh-CN" sz="1600" dirty="0" smtClean="0"/>
                          <a:t>Engine(</a:t>
                        </a:r>
                        <a:r>
                          <a:rPr kumimoji="1" lang="en-US" altLang="zh-CN" sz="1600" dirty="0" err="1" smtClean="0"/>
                          <a:t>WebView</a:t>
                        </a:r>
                        <a:r>
                          <a:rPr kumimoji="1" lang="en-US" altLang="zh-CN" sz="1600" dirty="0" smtClean="0"/>
                          <a:t>)</a:t>
                        </a:r>
                        <a:endParaRPr kumimoji="1" lang="zh-CN" altLang="en-US" sz="1600" dirty="0"/>
                      </a:p>
                    </p:txBody>
                  </p:sp>
                  <p:grpSp>
                    <p:nvGrpSpPr>
                      <p:cNvPr id="21" name="组 20"/>
                      <p:cNvGrpSpPr/>
                      <p:nvPr/>
                    </p:nvGrpSpPr>
                    <p:grpSpPr>
                      <a:xfrm>
                        <a:off x="3820469" y="5234003"/>
                        <a:ext cx="6514761" cy="905534"/>
                        <a:chOff x="3820469" y="5234003"/>
                        <a:chExt cx="6514761" cy="905534"/>
                      </a:xfrm>
                    </p:grpSpPr>
                    <p:sp>
                      <p:nvSpPr>
                        <p:cNvPr id="37" name="圆角矩形 36"/>
                        <p:cNvSpPr/>
                        <p:nvPr/>
                      </p:nvSpPr>
                      <p:spPr>
                        <a:xfrm>
                          <a:off x="3820469" y="5234003"/>
                          <a:ext cx="6514761" cy="905534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r>
                            <a:rPr kumimoji="1" lang="en-US" altLang="zh-CN" sz="1600" dirty="0" smtClean="0"/>
                            <a:t>Mobile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OS</a:t>
                          </a:r>
                          <a:endParaRPr kumimoji="1" lang="zh-CN" altLang="en-US" sz="1600" dirty="0"/>
                        </a:p>
                      </p:txBody>
                    </p:sp>
                    <p:sp>
                      <p:nvSpPr>
                        <p:cNvPr id="38" name="矩形 37"/>
                        <p:cNvSpPr/>
                        <p:nvPr/>
                      </p:nvSpPr>
                      <p:spPr>
                        <a:xfrm>
                          <a:off x="5086183" y="5490202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Android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9" name="矩形 38"/>
                        <p:cNvSpPr/>
                        <p:nvPr/>
                      </p:nvSpPr>
                      <p:spPr>
                        <a:xfrm>
                          <a:off x="6625007" y="5490201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IOS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40" name="矩形 39"/>
                        <p:cNvSpPr/>
                        <p:nvPr/>
                      </p:nvSpPr>
                      <p:spPr>
                        <a:xfrm>
                          <a:off x="8163831" y="5490201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err="1" smtClean="0"/>
                            <a:t>WinPhone</a:t>
                          </a:r>
                          <a:endParaRPr kumimoji="1" lang="zh-CN" altLang="en-US" sz="1400" dirty="0"/>
                        </a:p>
                      </p:txBody>
                    </p:sp>
                  </p:grpSp>
                  <p:grpSp>
                    <p:nvGrpSpPr>
                      <p:cNvPr id="22" name="组 21"/>
                      <p:cNvGrpSpPr/>
                      <p:nvPr/>
                    </p:nvGrpSpPr>
                    <p:grpSpPr>
                      <a:xfrm>
                        <a:off x="4752925" y="2825670"/>
                        <a:ext cx="5582304" cy="1784157"/>
                        <a:chOff x="4752925" y="3062911"/>
                        <a:chExt cx="5582304" cy="1784157"/>
                      </a:xfrm>
                    </p:grpSpPr>
                    <p:sp>
                      <p:nvSpPr>
                        <p:cNvPr id="27" name="圆角矩形 26"/>
                        <p:cNvSpPr/>
                        <p:nvPr/>
                      </p:nvSpPr>
                      <p:spPr>
                        <a:xfrm>
                          <a:off x="4752925" y="3062911"/>
                          <a:ext cx="5582304" cy="1784157"/>
                        </a:xfrm>
                        <a:prstGeom prst="roundRect">
                          <a:avLst/>
                        </a:prstGeom>
                        <a:solidFill>
                          <a:srgbClr val="00B050"/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600" dirty="0" smtClean="0"/>
                            <a:t>Cordova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Plugins</a:t>
                          </a:r>
                          <a:endParaRPr kumimoji="1" lang="zh-CN" altLang="en-US" sz="1600" dirty="0"/>
                        </a:p>
                      </p:txBody>
                    </p:sp>
                    <p:sp>
                      <p:nvSpPr>
                        <p:cNvPr id="28" name="矩形 27"/>
                        <p:cNvSpPr/>
                        <p:nvPr/>
                      </p:nvSpPr>
                      <p:spPr>
                        <a:xfrm>
                          <a:off x="4824933" y="3483995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Battery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29" name="矩形 28"/>
                        <p:cNvSpPr/>
                        <p:nvPr/>
                      </p:nvSpPr>
                      <p:spPr>
                        <a:xfrm>
                          <a:off x="6254922" y="3483994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Camera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0" name="矩形 29"/>
                        <p:cNvSpPr/>
                        <p:nvPr/>
                      </p:nvSpPr>
                      <p:spPr>
                        <a:xfrm>
                          <a:off x="7636243" y="3483993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err="1" smtClean="0"/>
                            <a:t>Geoloaction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1" name="矩形 30"/>
                        <p:cNvSpPr/>
                        <p:nvPr/>
                      </p:nvSpPr>
                      <p:spPr>
                        <a:xfrm>
                          <a:off x="8984304" y="3478215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Contacts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2" name="矩形 31"/>
                        <p:cNvSpPr/>
                        <p:nvPr/>
                      </p:nvSpPr>
                      <p:spPr>
                        <a:xfrm>
                          <a:off x="4824933" y="3928660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Device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3" name="矩形 32"/>
                        <p:cNvSpPr/>
                        <p:nvPr/>
                      </p:nvSpPr>
                      <p:spPr>
                        <a:xfrm>
                          <a:off x="6254922" y="3928659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Network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4" name="矩形 33"/>
                        <p:cNvSpPr/>
                        <p:nvPr/>
                      </p:nvSpPr>
                      <p:spPr>
                        <a:xfrm>
                          <a:off x="7636243" y="3928658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dirty="0" smtClean="0"/>
                            <a:t>Storage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5" name="矩形 34"/>
                        <p:cNvSpPr/>
                        <p:nvPr/>
                      </p:nvSpPr>
                      <p:spPr>
                        <a:xfrm>
                          <a:off x="8984304" y="3922880"/>
                          <a:ext cx="1276053" cy="393135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mr-IN" altLang="zh-CN" sz="1400" dirty="0" smtClean="0"/>
                            <a:t>…</a:t>
                          </a:r>
                          <a:endParaRPr kumimoji="1" lang="zh-CN" altLang="en-US" sz="1400" dirty="0"/>
                        </a:p>
                      </p:txBody>
                    </p:sp>
                    <p:sp>
                      <p:nvSpPr>
                        <p:cNvPr id="36" name="矩形 35"/>
                        <p:cNvSpPr/>
                        <p:nvPr/>
                      </p:nvSpPr>
                      <p:spPr>
                        <a:xfrm>
                          <a:off x="5086182" y="4385466"/>
                          <a:ext cx="4851319" cy="39313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zh-CN" sz="1400" smtClean="0"/>
                            <a:t>Custom</a:t>
                          </a:r>
                          <a:r>
                            <a:rPr kumimoji="1" lang="zh-CN" altLang="en-US" sz="1400" dirty="0" smtClean="0"/>
                            <a:t> </a:t>
                          </a:r>
                          <a:r>
                            <a:rPr kumimoji="1" lang="en-US" altLang="zh-CN" sz="1400" dirty="0" smtClean="0"/>
                            <a:t>Plugins</a:t>
                          </a:r>
                          <a:endParaRPr kumimoji="1" lang="zh-CN" altLang="en-US" sz="1400" dirty="0"/>
                        </a:p>
                      </p:txBody>
                    </p:sp>
                  </p:grpSp>
                  <p:sp>
                    <p:nvSpPr>
                      <p:cNvPr id="23" name="右箭头 22"/>
                      <p:cNvSpPr/>
                      <p:nvPr/>
                    </p:nvSpPr>
                    <p:spPr>
                      <a:xfrm rot="5400000">
                        <a:off x="5885436" y="1203892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4" name="右箭头 23"/>
                      <p:cNvSpPr/>
                      <p:nvPr/>
                    </p:nvSpPr>
                    <p:spPr>
                      <a:xfrm rot="5400000">
                        <a:off x="5885435" y="2421458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5" name="右箭头 24"/>
                      <p:cNvSpPr/>
                      <p:nvPr/>
                    </p:nvSpPr>
                    <p:spPr>
                      <a:xfrm rot="16200000">
                        <a:off x="7625583" y="2386765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26" name="右箭头 25"/>
                      <p:cNvSpPr/>
                      <p:nvPr/>
                    </p:nvSpPr>
                    <p:spPr>
                      <a:xfrm rot="16200000">
                        <a:off x="7453066" y="1177896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</p:grpSp>
              </p:grpSp>
            </p:grpSp>
            <p:sp>
              <p:nvSpPr>
                <p:cNvPr id="14" name="上下箭头 13"/>
                <p:cNvSpPr/>
                <p:nvPr/>
              </p:nvSpPr>
              <p:spPr>
                <a:xfrm>
                  <a:off x="5760571" y="2656933"/>
                  <a:ext cx="311060" cy="2390773"/>
                </a:xfrm>
                <a:prstGeom prst="upDownArrow">
                  <a:avLst/>
                </a:prstGeom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1" name="圆角矩形 10"/>
              <p:cNvSpPr/>
              <p:nvPr/>
            </p:nvSpPr>
            <p:spPr>
              <a:xfrm>
                <a:off x="5168660" y="505371"/>
                <a:ext cx="694370" cy="520326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smtClean="0"/>
                  <a:t>Cordova</a:t>
                </a:r>
              </a:p>
              <a:p>
                <a:pPr algn="ctr"/>
                <a:r>
                  <a:rPr kumimoji="1" lang="zh-CN" altLang="en-US" sz="1100" dirty="0" smtClean="0"/>
                  <a:t> </a:t>
                </a:r>
                <a:r>
                  <a:rPr kumimoji="1" lang="en-US" altLang="zh-CN" sz="1100" dirty="0" smtClean="0"/>
                  <a:t>CLI</a:t>
                </a:r>
                <a:endParaRPr kumimoji="1" lang="zh-CN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37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架构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4392885" y="289347"/>
            <a:ext cx="6883841" cy="6018785"/>
            <a:chOff x="4447189" y="415395"/>
            <a:chExt cx="6883841" cy="6018785"/>
          </a:xfrm>
        </p:grpSpPr>
        <p:grpSp>
          <p:nvGrpSpPr>
            <p:cNvPr id="77" name="组 76"/>
            <p:cNvGrpSpPr/>
            <p:nvPr/>
          </p:nvGrpSpPr>
          <p:grpSpPr>
            <a:xfrm>
              <a:off x="4447189" y="415395"/>
              <a:ext cx="6883841" cy="6018785"/>
              <a:chOff x="4447189" y="415395"/>
              <a:chExt cx="6883841" cy="6018785"/>
            </a:xfrm>
          </p:grpSpPr>
          <p:grpSp>
            <p:nvGrpSpPr>
              <p:cNvPr id="72" name="组 71"/>
              <p:cNvGrpSpPr/>
              <p:nvPr/>
            </p:nvGrpSpPr>
            <p:grpSpPr>
              <a:xfrm>
                <a:off x="4447189" y="415395"/>
                <a:ext cx="6883841" cy="6018785"/>
                <a:chOff x="4333272" y="182350"/>
                <a:chExt cx="7002677" cy="5833963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4333272" y="182350"/>
                  <a:ext cx="7002677" cy="58339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35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71" name="组 70"/>
                <p:cNvGrpSpPr/>
                <p:nvPr/>
              </p:nvGrpSpPr>
              <p:grpSpPr>
                <a:xfrm>
                  <a:off x="4601523" y="548750"/>
                  <a:ext cx="6632123" cy="5203262"/>
                  <a:chOff x="5188772" y="495428"/>
                  <a:chExt cx="5828849" cy="5203262"/>
                </a:xfrm>
              </p:grpSpPr>
              <p:grpSp>
                <p:nvGrpSpPr>
                  <p:cNvPr id="69" name="组 68"/>
                  <p:cNvGrpSpPr/>
                  <p:nvPr/>
                </p:nvGrpSpPr>
                <p:grpSpPr>
                  <a:xfrm>
                    <a:off x="6119083" y="1711840"/>
                    <a:ext cx="4898538" cy="3978107"/>
                    <a:chOff x="5677510" y="1712643"/>
                    <a:chExt cx="5342105" cy="4121320"/>
                  </a:xfrm>
                </p:grpSpPr>
                <p:grpSp>
                  <p:nvGrpSpPr>
                    <p:cNvPr id="30" name="组 29"/>
                    <p:cNvGrpSpPr/>
                    <p:nvPr/>
                  </p:nvGrpSpPr>
                  <p:grpSpPr>
                    <a:xfrm>
                      <a:off x="5677510" y="1712643"/>
                      <a:ext cx="5342105" cy="4121320"/>
                      <a:chOff x="3816821" y="1153443"/>
                      <a:chExt cx="6514762" cy="4986094"/>
                    </a:xfrm>
                  </p:grpSpPr>
                  <p:sp>
                    <p:nvSpPr>
                      <p:cNvPr id="51" name="右箭头 50"/>
                      <p:cNvSpPr/>
                      <p:nvPr/>
                    </p:nvSpPr>
                    <p:spPr>
                      <a:xfrm rot="5400000">
                        <a:off x="5808592" y="4697951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52" name="右箭头 51"/>
                      <p:cNvSpPr/>
                      <p:nvPr/>
                    </p:nvSpPr>
                    <p:spPr>
                      <a:xfrm rot="16200000">
                        <a:off x="7704090" y="4701801"/>
                        <a:ext cx="393939" cy="345033"/>
                      </a:xfrm>
                      <a:prstGeom prst="rightArrow">
                        <a:avLst/>
                      </a:prstGeom>
                      <a:gradFill flip="none" rotWithShape="1">
                        <a:gsLst>
                          <a:gs pos="0">
                            <a:schemeClr val="accent6">
                              <a:lumMod val="67000"/>
                            </a:schemeClr>
                          </a:gs>
                          <a:gs pos="48000">
                            <a:schemeClr val="accent6">
                              <a:lumMod val="97000"/>
                              <a:lumOff val="3000"/>
                            </a:schemeClr>
                          </a:gs>
                          <a:gs pos="100000">
                            <a:schemeClr val="accent6">
                              <a:lumMod val="60000"/>
                              <a:lumOff val="40000"/>
                            </a:schemeClr>
                          </a:gs>
                        </a:gsLst>
                        <a:lin ang="16200000" scaled="1"/>
                        <a:tileRect/>
                      </a:gra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2" name="组 11"/>
                      <p:cNvGrpSpPr/>
                      <p:nvPr/>
                    </p:nvGrpSpPr>
                    <p:grpSpPr>
                      <a:xfrm>
                        <a:off x="3816821" y="1153443"/>
                        <a:ext cx="6514762" cy="4986094"/>
                        <a:chOff x="3820468" y="1153443"/>
                        <a:chExt cx="6514762" cy="4986094"/>
                      </a:xfrm>
                    </p:grpSpPr>
                    <p:sp>
                      <p:nvSpPr>
                        <p:cNvPr id="22" name="圆角矩形 21"/>
                        <p:cNvSpPr/>
                        <p:nvPr/>
                      </p:nvSpPr>
                      <p:spPr>
                        <a:xfrm>
                          <a:off x="3820468" y="1585491"/>
                          <a:ext cx="6514761" cy="756084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kumimoji="1" lang="en-US" altLang="zh-CN" sz="1600" dirty="0" smtClean="0"/>
                            <a:t>HTML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r>
                            <a:rPr kumimoji="1" lang="en-US" altLang="zh-CN" sz="1600" dirty="0" smtClean="0"/>
                            <a:t>Rendering</a:t>
                          </a:r>
                          <a:r>
                            <a:rPr kumimoji="1" lang="zh-CN" altLang="en-US" sz="1600" dirty="0" smtClean="0"/>
                            <a:t> </a:t>
                          </a:r>
                          <a:endParaRPr kumimoji="1" lang="en-US" altLang="zh-CN" sz="1600" dirty="0" smtClean="0"/>
                        </a:p>
                        <a:p>
                          <a:pPr algn="ctr"/>
                          <a:r>
                            <a:rPr kumimoji="1" lang="en-US" altLang="zh-CN" sz="1600" dirty="0" smtClean="0"/>
                            <a:t>Engine(</a:t>
                          </a:r>
                          <a:r>
                            <a:rPr kumimoji="1" lang="en-US" altLang="zh-CN" sz="1600" dirty="0" err="1" smtClean="0"/>
                            <a:t>WebView</a:t>
                          </a:r>
                          <a:r>
                            <a:rPr kumimoji="1" lang="en-US" altLang="zh-CN" sz="1600" dirty="0" smtClean="0"/>
                            <a:t>)</a:t>
                          </a:r>
                          <a:endParaRPr kumimoji="1" lang="zh-CN" altLang="en-US" sz="1600" dirty="0"/>
                        </a:p>
                      </p:txBody>
                    </p:sp>
                    <p:grpSp>
                      <p:nvGrpSpPr>
                        <p:cNvPr id="11" name="组 10"/>
                        <p:cNvGrpSpPr/>
                        <p:nvPr/>
                      </p:nvGrpSpPr>
                      <p:grpSpPr>
                        <a:xfrm>
                          <a:off x="3820469" y="5234003"/>
                          <a:ext cx="6514761" cy="905534"/>
                          <a:chOff x="3820469" y="5234003"/>
                          <a:chExt cx="6514761" cy="905534"/>
                        </a:xfrm>
                      </p:grpSpPr>
                      <p:sp>
                        <p:nvSpPr>
                          <p:cNvPr id="24" name="圆角矩形 23"/>
                          <p:cNvSpPr/>
                          <p:nvPr/>
                        </p:nvSpPr>
                        <p:spPr>
                          <a:xfrm>
                            <a:off x="3820469" y="5234003"/>
                            <a:ext cx="6514761" cy="905534"/>
                          </a:xfrm>
                          <a:prstGeom prst="roundRect">
                            <a:avLst/>
                          </a:prstGeom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/>
                          <a:lstStyle/>
                          <a:p>
                            <a:r>
                              <a:rPr kumimoji="1" lang="en-US" altLang="zh-CN" sz="1600" dirty="0" smtClean="0"/>
                              <a:t>Mobile</a:t>
                            </a:r>
                            <a:r>
                              <a:rPr kumimoji="1" lang="zh-CN" altLang="en-US" sz="1600" dirty="0" smtClean="0"/>
                              <a:t> </a:t>
                            </a:r>
                            <a:r>
                              <a:rPr kumimoji="1" lang="en-US" altLang="zh-CN" sz="1600" dirty="0" smtClean="0"/>
                              <a:t>OS</a:t>
                            </a:r>
                            <a:endParaRPr kumimoji="1" lang="zh-CN" altLang="en-US" sz="1600" dirty="0"/>
                          </a:p>
                        </p:txBody>
                      </p:sp>
                      <p:sp>
                        <p:nvSpPr>
                          <p:cNvPr id="26" name="矩形 25"/>
                          <p:cNvSpPr/>
                          <p:nvPr/>
                        </p:nvSpPr>
                        <p:spPr>
                          <a:xfrm>
                            <a:off x="5086183" y="5490202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Android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27" name="矩形 26"/>
                          <p:cNvSpPr/>
                          <p:nvPr/>
                        </p:nvSpPr>
                        <p:spPr>
                          <a:xfrm>
                            <a:off x="6625007" y="5490201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IOS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28" name="矩形 27"/>
                          <p:cNvSpPr/>
                          <p:nvPr/>
                        </p:nvSpPr>
                        <p:spPr>
                          <a:xfrm>
                            <a:off x="8163831" y="5490201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err="1" smtClean="0"/>
                              <a:t>WinPhone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grpSp>
                      <p:nvGrpSpPr>
                        <p:cNvPr id="9" name="组 8"/>
                        <p:cNvGrpSpPr/>
                        <p:nvPr/>
                      </p:nvGrpSpPr>
                      <p:grpSpPr>
                        <a:xfrm>
                          <a:off x="4752925" y="2825670"/>
                          <a:ext cx="5582304" cy="1784157"/>
                          <a:chOff x="4752925" y="3062911"/>
                          <a:chExt cx="5582304" cy="1784157"/>
                        </a:xfrm>
                      </p:grpSpPr>
                      <p:sp>
                        <p:nvSpPr>
                          <p:cNvPr id="29" name="圆角矩形 28"/>
                          <p:cNvSpPr/>
                          <p:nvPr/>
                        </p:nvSpPr>
                        <p:spPr>
                          <a:xfrm>
                            <a:off x="4752925" y="3062911"/>
                            <a:ext cx="5582304" cy="1784157"/>
                          </a:xfrm>
                          <a:prstGeom prst="roundRect">
                            <a:avLst/>
                          </a:prstGeom>
                          <a:solidFill>
                            <a:srgbClr val="00B050"/>
                          </a:solidFill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/>
                          <a:lstStyle/>
                          <a:p>
                            <a:pPr algn="ctr"/>
                            <a:r>
                              <a:rPr kumimoji="1" lang="en-US" altLang="zh-CN" sz="1600" dirty="0" smtClean="0"/>
                              <a:t>Cordova</a:t>
                            </a:r>
                            <a:r>
                              <a:rPr kumimoji="1" lang="zh-CN" altLang="en-US" sz="1600" dirty="0" smtClean="0"/>
                              <a:t> </a:t>
                            </a:r>
                            <a:r>
                              <a:rPr kumimoji="1" lang="en-US" altLang="zh-CN" sz="1600" dirty="0" smtClean="0"/>
                              <a:t>Plugins</a:t>
                            </a:r>
                            <a:endParaRPr kumimoji="1" lang="zh-CN" altLang="en-US" sz="1600" dirty="0"/>
                          </a:p>
                        </p:txBody>
                      </p:sp>
                      <p:sp>
                        <p:nvSpPr>
                          <p:cNvPr id="31" name="矩形 30"/>
                          <p:cNvSpPr/>
                          <p:nvPr/>
                        </p:nvSpPr>
                        <p:spPr>
                          <a:xfrm>
                            <a:off x="4824933" y="3483995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Battery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32" name="矩形 31"/>
                          <p:cNvSpPr/>
                          <p:nvPr/>
                        </p:nvSpPr>
                        <p:spPr>
                          <a:xfrm>
                            <a:off x="6254922" y="3483994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Camera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37" name="矩形 36"/>
                          <p:cNvSpPr/>
                          <p:nvPr/>
                        </p:nvSpPr>
                        <p:spPr>
                          <a:xfrm>
                            <a:off x="7636243" y="3483993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err="1" smtClean="0"/>
                              <a:t>Geoloaction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3" name="矩形 42"/>
                          <p:cNvSpPr/>
                          <p:nvPr/>
                        </p:nvSpPr>
                        <p:spPr>
                          <a:xfrm>
                            <a:off x="8984304" y="3478215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Contacts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4" name="矩形 43"/>
                          <p:cNvSpPr/>
                          <p:nvPr/>
                        </p:nvSpPr>
                        <p:spPr>
                          <a:xfrm>
                            <a:off x="4824933" y="3928660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Device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5" name="矩形 44"/>
                          <p:cNvSpPr/>
                          <p:nvPr/>
                        </p:nvSpPr>
                        <p:spPr>
                          <a:xfrm>
                            <a:off x="6254922" y="3928659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Network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6" name="矩形 45"/>
                          <p:cNvSpPr/>
                          <p:nvPr/>
                        </p:nvSpPr>
                        <p:spPr>
                          <a:xfrm>
                            <a:off x="7636243" y="3928658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dirty="0" smtClean="0"/>
                              <a:t>Storage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7" name="矩形 46"/>
                          <p:cNvSpPr/>
                          <p:nvPr/>
                        </p:nvSpPr>
                        <p:spPr>
                          <a:xfrm>
                            <a:off x="8984304" y="3922880"/>
                            <a:ext cx="1276053" cy="393135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mr-IN" altLang="zh-CN" sz="1400" dirty="0" smtClean="0"/>
                              <a:t>…</a:t>
                            </a:r>
                            <a:endParaRPr kumimoji="1" lang="zh-CN" altLang="en-US" sz="1400" dirty="0"/>
                          </a:p>
                        </p:txBody>
                      </p:sp>
                      <p:sp>
                        <p:nvSpPr>
                          <p:cNvPr id="48" name="矩形 47"/>
                          <p:cNvSpPr/>
                          <p:nvPr/>
                        </p:nvSpPr>
                        <p:spPr>
                          <a:xfrm>
                            <a:off x="5086182" y="4385466"/>
                            <a:ext cx="4851319" cy="393135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6">
                              <a:shade val="50000"/>
                            </a:schemeClr>
                          </a:lnRef>
                          <a:fillRef idx="1">
                            <a:schemeClr val="accent6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en-US" altLang="zh-CN" sz="1400" smtClean="0"/>
                              <a:t>Custom</a:t>
                            </a:r>
                            <a:r>
                              <a:rPr kumimoji="1" lang="zh-CN" altLang="en-US" sz="1400" dirty="0" smtClean="0"/>
                              <a:t> </a:t>
                            </a:r>
                            <a:r>
                              <a:rPr kumimoji="1" lang="en-US" altLang="zh-CN" sz="1400" dirty="0" smtClean="0"/>
                              <a:t>Plugins</a:t>
                            </a:r>
                            <a:endParaRPr kumimoji="1" lang="zh-CN" altLang="en-US" sz="1400" dirty="0"/>
                          </a:p>
                        </p:txBody>
                      </p:sp>
                    </p:grpSp>
                    <p:sp>
                      <p:nvSpPr>
                        <p:cNvPr id="10" name="右箭头 9"/>
                        <p:cNvSpPr/>
                        <p:nvPr/>
                      </p:nvSpPr>
                      <p:spPr>
                        <a:xfrm rot="5400000">
                          <a:off x="5885436" y="1203892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49" name="右箭头 48"/>
                        <p:cNvSpPr/>
                        <p:nvPr/>
                      </p:nvSpPr>
                      <p:spPr>
                        <a:xfrm rot="5400000">
                          <a:off x="5885435" y="2421458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53" name="右箭头 52"/>
                        <p:cNvSpPr/>
                        <p:nvPr/>
                      </p:nvSpPr>
                      <p:spPr>
                        <a:xfrm rot="16200000">
                          <a:off x="7625583" y="2386765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  <p:sp>
                      <p:nvSpPr>
                        <p:cNvPr id="54" name="右箭头 53"/>
                        <p:cNvSpPr/>
                        <p:nvPr/>
                      </p:nvSpPr>
                      <p:spPr>
                        <a:xfrm rot="16200000">
                          <a:off x="7453066" y="1177896"/>
                          <a:ext cx="393939" cy="345033"/>
                        </a:xfrm>
                        <a:prstGeom prst="rightArrow">
                          <a:avLst/>
                        </a:prstGeom>
                        <a:gradFill flip="none" rotWithShape="1">
                          <a:gsLst>
                            <a:gs pos="0">
                              <a:schemeClr val="accent6">
                                <a:lumMod val="67000"/>
                              </a:schemeClr>
                            </a:gs>
                            <a:gs pos="48000">
                              <a:schemeClr val="accent6">
                                <a:lumMod val="97000"/>
                                <a:lumOff val="3000"/>
                              </a:schemeClr>
                            </a:gs>
                            <a:gs pos="100000">
                              <a:schemeClr val="accent6">
                                <a:lumMod val="60000"/>
                                <a:lumOff val="4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sp>
                  <p:nvSpPr>
                    <p:cNvPr id="58" name="上下箭头 57"/>
                    <p:cNvSpPr/>
                    <p:nvPr/>
                  </p:nvSpPr>
                  <p:spPr>
                    <a:xfrm>
                      <a:off x="5760571" y="2656933"/>
                      <a:ext cx="311060" cy="2390773"/>
                    </a:xfrm>
                    <a:prstGeom prst="upDownArrow">
                      <a:avLst/>
                    </a:prstGeom>
                    <a:gradFill flip="none" rotWithShape="1">
                      <a:gsLst>
                        <a:gs pos="0">
                          <a:schemeClr val="accent6">
                            <a:lumMod val="67000"/>
                          </a:schemeClr>
                        </a:gs>
                        <a:gs pos="48000">
                          <a:schemeClr val="accent6">
                            <a:lumMod val="97000"/>
                            <a:lumOff val="3000"/>
                          </a:schemeClr>
                        </a:gs>
                        <a:gs pos="100000">
                          <a:schemeClr val="accent6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</p:grpSp>
              <p:sp>
                <p:nvSpPr>
                  <p:cNvPr id="70" name="圆角矩形 69"/>
                  <p:cNvSpPr/>
                  <p:nvPr/>
                </p:nvSpPr>
                <p:spPr>
                  <a:xfrm>
                    <a:off x="5188772" y="495428"/>
                    <a:ext cx="665545" cy="5203262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100" dirty="0" smtClean="0"/>
                      <a:t>Cordova</a:t>
                    </a:r>
                  </a:p>
                  <a:p>
                    <a:pPr algn="ctr"/>
                    <a:r>
                      <a:rPr kumimoji="1" lang="zh-CN" altLang="en-US" sz="1100" dirty="0" smtClean="0"/>
                      <a:t> </a:t>
                    </a:r>
                    <a:r>
                      <a:rPr kumimoji="1" lang="en-US" altLang="zh-CN" sz="1100" dirty="0" smtClean="0"/>
                      <a:t>CLI</a:t>
                    </a:r>
                    <a:endParaRPr kumimoji="1" lang="zh-CN" altLang="en-US" sz="1100" dirty="0"/>
                  </a:p>
                </p:txBody>
              </p:sp>
            </p:grpSp>
          </p:grpSp>
          <p:grpSp>
            <p:nvGrpSpPr>
              <p:cNvPr id="73" name="组 72"/>
              <p:cNvGrpSpPr/>
              <p:nvPr/>
            </p:nvGrpSpPr>
            <p:grpSpPr>
              <a:xfrm>
                <a:off x="6514977" y="505371"/>
                <a:ext cx="3478225" cy="1543170"/>
                <a:chOff x="288428" y="1710698"/>
                <a:chExt cx="3715445" cy="1770062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288428" y="1710698"/>
                  <a:ext cx="3715445" cy="1770062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zh-CN" sz="1600" dirty="0" smtClean="0"/>
                    <a:t>Ionic</a:t>
                  </a:r>
                  <a:r>
                    <a:rPr kumimoji="1" lang="zh-CN" altLang="en-US" sz="1600" dirty="0" smtClean="0"/>
                    <a:t> </a:t>
                  </a:r>
                  <a:r>
                    <a:rPr kumimoji="1" lang="en-US" altLang="zh-CN" sz="1600" dirty="0" smtClean="0"/>
                    <a:t>Web</a:t>
                  </a:r>
                  <a:r>
                    <a:rPr kumimoji="1" lang="zh-CN" altLang="en-US" sz="1600" dirty="0" smtClean="0"/>
                    <a:t> </a:t>
                  </a:r>
                  <a:r>
                    <a:rPr kumimoji="1" lang="en-US" altLang="zh-CN" sz="1600" dirty="0" smtClean="0"/>
                    <a:t>App</a:t>
                  </a:r>
                  <a:endParaRPr kumimoji="1" lang="zh-CN" altLang="en-US" sz="1600" dirty="0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404749" y="2325088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Ionic</a:t>
                  </a:r>
                  <a:r>
                    <a:rPr kumimoji="1" lang="zh-CN" altLang="en-US" sz="1400" dirty="0" smtClean="0"/>
                    <a:t> </a:t>
                  </a:r>
                  <a:r>
                    <a:rPr kumimoji="1" lang="en-US" altLang="zh-CN" sz="1400" dirty="0" err="1" smtClean="0"/>
                    <a:t>javascript</a:t>
                  </a:r>
                  <a:endParaRPr kumimoji="1" lang="zh-CN" altLang="en-US" sz="1400" dirty="0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1597434" y="2325087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Ionic</a:t>
                  </a:r>
                  <a:r>
                    <a:rPr kumimoji="1" lang="zh-CN" altLang="en-US" sz="1400" dirty="0" smtClean="0"/>
                    <a:t> </a:t>
                  </a:r>
                  <a:endParaRPr kumimoji="1" lang="en-US" altLang="zh-CN" sz="1400" dirty="0" smtClean="0"/>
                </a:p>
                <a:p>
                  <a:pPr algn="ctr"/>
                  <a:r>
                    <a:rPr kumimoji="1" lang="en-US" altLang="zh-CN" sz="1400" dirty="0" smtClean="0"/>
                    <a:t>CSS</a:t>
                  </a:r>
                  <a:endParaRPr kumimoji="1" lang="zh-CN" altLang="en-US" sz="1400" dirty="0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2795630" y="2307854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err="1" smtClean="0"/>
                    <a:t>Ionicicons</a:t>
                  </a:r>
                  <a:endParaRPr kumimoji="1" lang="en-US" altLang="zh-CN" sz="1400" dirty="0" smtClean="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2147558" y="2953643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/>
                    <a:t>Angular</a:t>
                  </a:r>
                  <a:r>
                    <a:rPr kumimoji="1" lang="zh-CN" altLang="en-US" sz="1400" dirty="0" smtClean="0"/>
                    <a:t> </a:t>
                  </a:r>
                  <a:r>
                    <a:rPr kumimoji="1" lang="en-US" altLang="zh-CN" sz="1400" dirty="0" smtClean="0"/>
                    <a:t>UI</a:t>
                  </a:r>
                </a:p>
                <a:p>
                  <a:pPr algn="ctr"/>
                  <a:r>
                    <a:rPr kumimoji="1" lang="en-US" altLang="zh-CN" sz="1400" dirty="0" smtClean="0"/>
                    <a:t>Router</a:t>
                  </a: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926761" y="2953643"/>
                  <a:ext cx="1093199" cy="48453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smtClean="0"/>
                    <a:t>angularJS</a:t>
                  </a:r>
                  <a:endParaRPr kumimoji="1" lang="en-US" altLang="zh-CN" sz="1400" dirty="0" smtClean="0"/>
                </a:p>
              </p:txBody>
            </p:sp>
          </p:grpSp>
        </p:grpSp>
        <p:sp>
          <p:nvSpPr>
            <p:cNvPr id="76" name="矩形 75"/>
            <p:cNvSpPr/>
            <p:nvPr/>
          </p:nvSpPr>
          <p:spPr>
            <a:xfrm>
              <a:off x="4735221" y="896553"/>
              <a:ext cx="704096" cy="11929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Ionic</a:t>
              </a:r>
              <a:r>
                <a:rPr kumimoji="1" lang="zh-CN" altLang="en-US" sz="1400" dirty="0" smtClean="0"/>
                <a:t> </a:t>
              </a:r>
              <a:r>
                <a:rPr kumimoji="1" lang="en-US" altLang="zh-CN" sz="1400" dirty="0" smtClean="0"/>
                <a:t>CLI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412012" y="1081435"/>
            <a:ext cx="38368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dirty="0" err="1" smtClean="0"/>
              <a:t>IonicCss</a:t>
            </a:r>
            <a:r>
              <a:rPr lang="en-US" altLang="zh-CN" sz="2000" b="1" dirty="0" smtClean="0"/>
              <a:t>:</a:t>
            </a:r>
            <a:r>
              <a:rPr lang="zh-CN" altLang="en-US" sz="2000" dirty="0" smtClean="0"/>
              <a:t>提供原生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的样式模拟。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b="1" dirty="0" smtClean="0"/>
              <a:t>Ionic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JS:</a:t>
            </a:r>
            <a:r>
              <a:rPr lang="zh-CN" altLang="en-US" sz="2000" dirty="0" smtClean="0"/>
              <a:t>提供移动</a:t>
            </a:r>
            <a:r>
              <a:rPr lang="en-US" altLang="zh-CN" sz="2000" dirty="0" err="1" smtClean="0"/>
              <a:t>WebApp</a:t>
            </a:r>
            <a:r>
              <a:rPr lang="zh-CN" altLang="en-US" sz="2000" dirty="0" smtClean="0"/>
              <a:t>开发框架，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Angularjs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endParaRPr lang="en-US" altLang="zh-CN" sz="2000" dirty="0" smtClean="0"/>
          </a:p>
          <a:p>
            <a:pPr algn="just"/>
            <a:r>
              <a:rPr lang="en-US" altLang="zh-CN" sz="2000" b="1" dirty="0"/>
              <a:t>Ionic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CLI: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Cordova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CLI,Cordova</a:t>
            </a:r>
            <a:r>
              <a:rPr lang="zh-CN" altLang="en-US" sz="2000" dirty="0" smtClean="0"/>
              <a:t>依赖于平台</a:t>
            </a:r>
            <a:r>
              <a:rPr lang="en-US" altLang="zh-CN" sz="2000" dirty="0" smtClean="0"/>
              <a:t>SDK(Android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IOS)</a:t>
            </a:r>
            <a:r>
              <a:rPr lang="zh-CN" altLang="en-US" sz="2000" dirty="0" smtClean="0"/>
              <a:t>。用于简化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的开发、构建和运行等。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参考材料</a:t>
            </a:r>
            <a:r>
              <a:rPr lang="zh-CN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pPr algn="just"/>
            <a:r>
              <a:rPr lang="en-US" altLang="zh-CN" sz="2000" dirty="0">
                <a:hlinkClick r:id="rId3"/>
              </a:rPr>
              <a:t>https://ionicframework.com/docs/v1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/>
          </a:p>
          <a:p>
            <a:pPr algn="just"/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1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三、</a:t>
            </a:r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开发环境搭建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208" y="1009427"/>
            <a:ext cx="909344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、安装</a:t>
            </a:r>
            <a:r>
              <a:rPr lang="en-US" altLang="zh-CN" sz="2000" dirty="0"/>
              <a:t>NPM</a:t>
            </a:r>
            <a:r>
              <a:rPr lang="zh-CN" altLang="en-US" sz="2000" dirty="0"/>
              <a:t>工具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nodejs</a:t>
            </a:r>
            <a:r>
              <a:rPr lang="zh-CN" altLang="en-US" sz="2000" dirty="0"/>
              <a:t>自带此工具，也可以安装一个</a:t>
            </a:r>
            <a:r>
              <a:rPr lang="en-US" altLang="zh-CN" sz="2000" dirty="0" err="1"/>
              <a:t>nodejs</a:t>
            </a:r>
            <a:r>
              <a:rPr lang="en-US" altLang="zh-CN" sz="2000" dirty="0"/>
              <a:t> 9.4)</a:t>
            </a:r>
            <a:endParaRPr lang="zh-CN" altLang="en-US" sz="2000" dirty="0"/>
          </a:p>
          <a:p>
            <a:r>
              <a:rPr lang="hr-HR" altLang="zh-CN" sz="2000" dirty="0"/>
              <a:t>2</a:t>
            </a:r>
            <a:r>
              <a:rPr lang="zh-CN" altLang="hr-HR" sz="2000" dirty="0"/>
              <a:t>、安装</a:t>
            </a:r>
            <a:r>
              <a:rPr lang="hr-HR" altLang="zh-CN" sz="2000" dirty="0" err="1" smtClean="0"/>
              <a:t>ionic</a:t>
            </a:r>
            <a:r>
              <a:rPr lang="zh-CN" altLang="en-US" sz="2000" dirty="0"/>
              <a:t>：</a:t>
            </a:r>
            <a:r>
              <a:rPr lang="en-US" altLang="zh-CN" sz="2000" dirty="0" err="1" smtClean="0"/>
              <a:t>npm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install -g </a:t>
            </a:r>
            <a:r>
              <a:rPr lang="en-US" altLang="zh-CN" sz="2000" dirty="0" err="1"/>
              <a:t>cordova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ionic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android 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安装</a:t>
            </a:r>
            <a:endParaRPr lang="en-US" altLang="zh-CN" sz="2000" dirty="0"/>
          </a:p>
          <a:p>
            <a:r>
              <a:rPr lang="zh-CN" altLang="en-US" sz="2000" dirty="0"/>
              <a:t> 	</a:t>
            </a:r>
            <a:r>
              <a:rPr lang="en-US" altLang="zh-CN" sz="2000" dirty="0"/>
              <a:t>1</a:t>
            </a:r>
            <a:r>
              <a:rPr lang="zh-CN" altLang="en-US" sz="2000" dirty="0"/>
              <a:t>、下载</a:t>
            </a:r>
            <a:r>
              <a:rPr lang="en-US" altLang="zh-CN" sz="2000" dirty="0" err="1" smtClean="0"/>
              <a:t>sdk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://tools.android-studio.org/index.php/sdk</a:t>
            </a:r>
          </a:p>
          <a:p>
            <a:r>
              <a:rPr lang="en-US" altLang="zh-CN" sz="2000" dirty="0"/>
              <a:t>	2</a:t>
            </a:r>
            <a:r>
              <a:rPr lang="zh-CN" altLang="en-US" sz="2000" dirty="0"/>
              <a:t>、进入到</a:t>
            </a:r>
            <a:r>
              <a:rPr lang="en-US" altLang="zh-CN" sz="2000" dirty="0" err="1"/>
              <a:t>sdk</a:t>
            </a:r>
            <a:r>
              <a:rPr lang="en-US" altLang="zh-CN" sz="2000" dirty="0"/>
              <a:t>/tools</a:t>
            </a:r>
            <a:r>
              <a:rPr lang="zh-CN" altLang="en-US" sz="2000" dirty="0"/>
              <a:t>命令下，输入</a:t>
            </a:r>
            <a:r>
              <a:rPr lang="en-US" altLang="zh-CN" sz="2000" dirty="0"/>
              <a:t>./Android </a:t>
            </a:r>
            <a:r>
              <a:rPr lang="en-US" altLang="zh-CN" sz="2000" dirty="0" err="1"/>
              <a:t>sdk</a:t>
            </a:r>
            <a:r>
              <a:rPr lang="zh-CN" altLang="en-US" sz="2000" dirty="0"/>
              <a:t>即可</a:t>
            </a:r>
            <a:endParaRPr lang="en-US" altLang="zh-CN" sz="2000" dirty="0"/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3</a:t>
            </a:r>
            <a:r>
              <a:rPr lang="zh-CN" altLang="en-US" sz="2000" dirty="0"/>
              <a:t>、接着配置</a:t>
            </a:r>
            <a:r>
              <a:rPr lang="en-US" altLang="zh-CN" sz="2000" dirty="0"/>
              <a:t>android</a:t>
            </a:r>
            <a:r>
              <a:rPr lang="zh-CN" altLang="en-US" sz="2000" dirty="0"/>
              <a:t>环境变量</a:t>
            </a:r>
          </a:p>
          <a:p>
            <a:r>
              <a:rPr lang="is-IS" altLang="zh-CN" sz="2000" dirty="0"/>
              <a:t>     		</a:t>
            </a:r>
            <a:r>
              <a:rPr lang="zh-CN" altLang="is-IS" sz="2000" dirty="0"/>
              <a:t>打开</a:t>
            </a:r>
            <a:r>
              <a:rPr lang="is-IS" altLang="zh-CN" sz="2000" dirty="0"/>
              <a:t>terminal</a:t>
            </a:r>
            <a:r>
              <a:rPr lang="zh-CN" altLang="is-IS" sz="2000" dirty="0"/>
              <a:t>；</a:t>
            </a:r>
            <a:endParaRPr lang="is-IS" altLang="zh-CN" sz="2000" dirty="0"/>
          </a:p>
          <a:p>
            <a:r>
              <a:rPr lang="zh-CN" altLang="en-US" sz="2000" dirty="0"/>
              <a:t>     		输入</a:t>
            </a:r>
            <a:r>
              <a:rPr lang="en-US" altLang="zh-CN" sz="2000" dirty="0"/>
              <a:t>cd ~/</a:t>
            </a:r>
            <a:r>
              <a:rPr lang="zh-CN" altLang="en-US" sz="2000" dirty="0"/>
              <a:t>或者</a:t>
            </a:r>
            <a:r>
              <a:rPr lang="en-US" altLang="zh-CN" sz="2000" dirty="0"/>
              <a:t>echo $HOME</a:t>
            </a:r>
            <a:r>
              <a:rPr lang="zh-CN" altLang="en-US" sz="2000" dirty="0"/>
              <a:t>命令，进入当前用户的</a:t>
            </a:r>
            <a:r>
              <a:rPr lang="en-US" altLang="zh-CN" sz="2000" dirty="0"/>
              <a:t>home</a:t>
            </a:r>
            <a:r>
              <a:rPr lang="zh-CN" altLang="en-US" sz="2000" dirty="0"/>
              <a:t>目录；</a:t>
            </a:r>
          </a:p>
          <a:p>
            <a:r>
              <a:rPr lang="de-DE" altLang="zh-CN" sz="2000" dirty="0"/>
              <a:t>     		</a:t>
            </a:r>
            <a:r>
              <a:rPr lang="zh-CN" altLang="de-DE" sz="2000" dirty="0"/>
              <a:t>创建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文件：</a:t>
            </a:r>
            <a:r>
              <a:rPr lang="de-DE" altLang="zh-CN" sz="2000" dirty="0" err="1"/>
              <a:t>touch</a:t>
            </a:r>
            <a:r>
              <a:rPr lang="de-DE" altLang="zh-CN" sz="2000" dirty="0"/>
              <a:t> .</a:t>
            </a:r>
            <a:r>
              <a:rPr lang="de-DE" altLang="zh-CN" sz="2000" dirty="0" err="1"/>
              <a:t>bash_profile</a:t>
            </a:r>
            <a:r>
              <a:rPr lang="de-DE" altLang="zh-CN" sz="2000" dirty="0"/>
              <a:t>;</a:t>
            </a:r>
          </a:p>
          <a:p>
            <a:r>
              <a:rPr lang="de-DE" altLang="zh-CN" sz="2000" dirty="0"/>
              <a:t>       		</a:t>
            </a:r>
            <a:r>
              <a:rPr lang="zh-CN" altLang="de-DE" sz="2000" dirty="0"/>
              <a:t>打开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文件：</a:t>
            </a:r>
            <a:r>
              <a:rPr lang="de-DE" altLang="zh-CN" sz="2000" dirty="0"/>
              <a:t>open .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；</a:t>
            </a:r>
            <a:endParaRPr lang="de-DE" altLang="zh-CN" sz="2000" dirty="0"/>
          </a:p>
          <a:p>
            <a:r>
              <a:rPr lang="zh-CN" altLang="en-US" sz="2000" dirty="0"/>
              <a:t>     		编辑</a:t>
            </a:r>
            <a:r>
              <a:rPr lang="en-US" altLang="zh-CN" sz="2000" dirty="0" err="1"/>
              <a:t>bash_profile</a:t>
            </a:r>
            <a:r>
              <a:rPr lang="zh-CN" altLang="en-US" sz="2000" dirty="0"/>
              <a:t>文件，输入如下内容：</a:t>
            </a:r>
          </a:p>
          <a:p>
            <a:r>
              <a:rPr lang="de-DE" altLang="zh-CN" sz="2000" dirty="0"/>
              <a:t>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ANDROID_HOME=</a:t>
            </a:r>
            <a:r>
              <a:rPr lang="de-DE" altLang="zh-CN" sz="2000" dirty="0" err="1"/>
              <a:t>android-sdk-macosx</a:t>
            </a:r>
            <a:r>
              <a:rPr lang="zh-CN" altLang="de-DE" sz="2000" dirty="0"/>
              <a:t>路径</a:t>
            </a:r>
            <a:r>
              <a:rPr lang="de-DE" altLang="zh-CN" sz="2000" dirty="0"/>
              <a:t> 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PATH=${PATH}:${ANDROID_HOME}/</a:t>
            </a:r>
            <a:r>
              <a:rPr lang="de-DE" altLang="zh-CN" sz="2000" dirty="0" err="1"/>
              <a:t>tools</a:t>
            </a:r>
            <a:r>
              <a:rPr lang="de-DE" altLang="zh-CN" sz="2000" dirty="0"/>
              <a:t>       			</a:t>
            </a:r>
            <a:r>
              <a:rPr lang="de-DE" altLang="zh-CN" sz="2000" dirty="0" err="1"/>
              <a:t>export</a:t>
            </a:r>
            <a:r>
              <a:rPr lang="de-DE" altLang="zh-CN" sz="2000" dirty="0"/>
              <a:t> PATH=${PATH}:${ANDROID_HOME}/</a:t>
            </a:r>
            <a:r>
              <a:rPr lang="de-DE" altLang="zh-CN" sz="2000" dirty="0" err="1"/>
              <a:t>platform</a:t>
            </a:r>
            <a:r>
              <a:rPr lang="de-DE" altLang="zh-CN" sz="2000" dirty="0"/>
              <a:t>-tools</a:t>
            </a:r>
          </a:p>
          <a:p>
            <a:r>
              <a:rPr lang="de-DE" altLang="zh-CN" sz="2000" dirty="0"/>
              <a:t>	4</a:t>
            </a:r>
            <a:r>
              <a:rPr lang="zh-CN" altLang="de-DE" sz="2000" dirty="0"/>
              <a:t>、执行</a:t>
            </a:r>
            <a:r>
              <a:rPr lang="de-DE" altLang="zh-CN" sz="2000" dirty="0" err="1"/>
              <a:t>source</a:t>
            </a:r>
            <a:r>
              <a:rPr lang="de-DE" altLang="zh-CN" sz="2000" dirty="0"/>
              <a:t> .</a:t>
            </a:r>
            <a:r>
              <a:rPr lang="de-DE" altLang="zh-CN" sz="2000" dirty="0" err="1"/>
              <a:t>bash_profile</a:t>
            </a:r>
            <a:r>
              <a:rPr lang="zh-CN" altLang="de-DE" sz="2000" dirty="0"/>
              <a:t>命令，使环境变量生效</a:t>
            </a:r>
            <a:endParaRPr lang="de-DE" altLang="zh-CN" sz="2000" dirty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安装</a:t>
            </a:r>
            <a:r>
              <a:rPr lang="en-US" altLang="zh-CN" sz="2000" dirty="0" err="1" smtClean="0"/>
              <a:t>gradle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://gradle.org/install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r>
              <a:rPr lang="zh-CN" altLang="en-US" sz="2000" dirty="0"/>
              <a:t>               命令</a:t>
            </a:r>
            <a:r>
              <a:rPr lang="en-US" altLang="zh-CN" sz="2000" dirty="0"/>
              <a:t>brew install </a:t>
            </a:r>
            <a:r>
              <a:rPr lang="en-US" altLang="zh-CN" sz="2000" dirty="0" err="1"/>
              <a:t>gradle</a:t>
            </a:r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92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8A2EF"/>
                </a:solidFill>
                <a:latin typeface="+mj-ea"/>
                <a:ea typeface="+mj-ea"/>
              </a:rPr>
              <a:t>Ionic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创建程序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1" y="1081435"/>
            <a:ext cx="90934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创建程序</a:t>
            </a:r>
          </a:p>
          <a:p>
            <a:r>
              <a:rPr lang="en-US" altLang="zh-CN" sz="2000" dirty="0"/>
              <a:t>	ionic start </a:t>
            </a:r>
            <a:r>
              <a:rPr lang="en-US" altLang="zh-CN" sz="2000" dirty="0" err="1"/>
              <a:t>myApp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tabs</a:t>
            </a:r>
            <a:r>
              <a:rPr lang="zh-CN" altLang="en-US" sz="2000" dirty="0" smtClean="0"/>
              <a:t> </a:t>
            </a:r>
            <a:r>
              <a:rPr lang="mr-IN" altLang="zh-CN" sz="2000" dirty="0" smtClean="0"/>
              <a:t>–</a:t>
            </a:r>
            <a:r>
              <a:rPr lang="en-US" altLang="zh-CN" sz="2000" dirty="0" smtClean="0"/>
              <a:t>type=ionic1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运行程序</a:t>
            </a:r>
          </a:p>
          <a:p>
            <a:r>
              <a:rPr lang="en-US" altLang="zh-CN" sz="2000" dirty="0"/>
              <a:t>	cd </a:t>
            </a:r>
            <a:r>
              <a:rPr lang="en-US" altLang="zh-CN" sz="2000" dirty="0" err="1"/>
              <a:t>myApp</a:t>
            </a:r>
            <a:endParaRPr lang="en-US" altLang="zh-CN" sz="2000" dirty="0"/>
          </a:p>
          <a:p>
            <a:r>
              <a:rPr lang="en-US" altLang="zh-CN" sz="2000" dirty="0"/>
              <a:t>	ionic </a:t>
            </a:r>
            <a:r>
              <a:rPr lang="en-US" altLang="zh-CN" sz="2000" dirty="0" smtClean="0"/>
              <a:t>serve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、添加平台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platform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、编译</a:t>
            </a:r>
            <a:r>
              <a:rPr lang="en-US" altLang="zh-CN" sz="2000" dirty="0" err="1" smtClean="0"/>
              <a:t>apk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inoic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corvoda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92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四、</a:t>
            </a:r>
            <a:r>
              <a:rPr lang="zh-CN" altLang="en-US" dirty="0" smtClean="0">
                <a:solidFill>
                  <a:srgbClr val="18A2EF"/>
                </a:solidFill>
                <a:latin typeface="+mj-ea"/>
                <a:ea typeface="+mj-ea"/>
              </a:rPr>
              <a:t>程序结构</a:t>
            </a:r>
            <a:endParaRPr lang="zh-CN" altLang="en-US" dirty="0">
              <a:solidFill>
                <a:srgbClr val="18A2EF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2011" y="1081435"/>
            <a:ext cx="90934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r>
              <a:rPr lang="zh-CN" altLang="zh-C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创建程序</a:t>
            </a:r>
          </a:p>
          <a:p>
            <a:r>
              <a:rPr lang="en-US" altLang="zh-CN" sz="2000" dirty="0"/>
              <a:t>	ionic start </a:t>
            </a:r>
            <a:r>
              <a:rPr lang="en-US" altLang="zh-CN" sz="2000" dirty="0" err="1"/>
              <a:t>myApp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tabs</a:t>
            </a:r>
            <a:r>
              <a:rPr lang="zh-CN" altLang="en-US" sz="2000" dirty="0" smtClean="0"/>
              <a:t> </a:t>
            </a:r>
            <a:r>
              <a:rPr lang="mr-IN" altLang="zh-CN" sz="2000" dirty="0" smtClean="0"/>
              <a:t>–</a:t>
            </a:r>
            <a:r>
              <a:rPr lang="en-US" altLang="zh-CN" sz="2000" dirty="0" smtClean="0"/>
              <a:t>type=ionic1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运行程序</a:t>
            </a:r>
          </a:p>
          <a:p>
            <a:r>
              <a:rPr lang="en-US" altLang="zh-CN" sz="2000" dirty="0"/>
              <a:t>	cd </a:t>
            </a:r>
            <a:r>
              <a:rPr lang="en-US" altLang="zh-CN" sz="2000" dirty="0" err="1"/>
              <a:t>myApp</a:t>
            </a:r>
            <a:endParaRPr lang="en-US" altLang="zh-CN" sz="2000" dirty="0"/>
          </a:p>
          <a:p>
            <a:r>
              <a:rPr lang="en-US" altLang="zh-CN" sz="2000" dirty="0"/>
              <a:t>	ionic </a:t>
            </a:r>
            <a:r>
              <a:rPr lang="en-US" altLang="zh-CN" sz="2000" dirty="0" smtClean="0"/>
              <a:t>serve</a:t>
            </a:r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、添加平台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ionic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platform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、编译</a:t>
            </a:r>
            <a:r>
              <a:rPr lang="en-US" altLang="zh-CN" sz="2000" dirty="0" err="1" smtClean="0"/>
              <a:t>apk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inoic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corvoda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build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endParaRPr lang="en-US" altLang="zh-CN" sz="2000" dirty="0"/>
          </a:p>
          <a:p>
            <a:pPr algn="just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7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2445" y="649387"/>
            <a:ext cx="9937790" cy="51389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18A2EF"/>
                </a:solidFill>
              </a:rPr>
              <a:t>遗留</a:t>
            </a:r>
            <a:endParaRPr lang="zh-CN" altLang="en-US" dirty="0">
              <a:solidFill>
                <a:srgbClr val="18A2EF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0946"/>
              </p:ext>
            </p:extLst>
          </p:nvPr>
        </p:nvGraphicFramePr>
        <p:xfrm>
          <a:off x="648469" y="2449587"/>
          <a:ext cx="10513168" cy="1598876"/>
        </p:xfrm>
        <a:graphic>
          <a:graphicData uri="http://schemas.openxmlformats.org/drawingml/2006/table">
            <a:tbl>
              <a:tblPr/>
              <a:tblGrid>
                <a:gridCol w="2474290"/>
                <a:gridCol w="4763779"/>
                <a:gridCol w="3275099"/>
              </a:tblGrid>
              <a:tr h="249100"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问题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1" dirty="0" smtClean="0">
                          <a:effectLst/>
                        </a:rPr>
                        <a:t>描述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NOTE</a:t>
                      </a:r>
                      <a:endParaRPr 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微服务粒度划分问题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数据库和缓存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使用标准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effectLst/>
                        </a:rPr>
                        <a:t>SSO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108"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effectLst/>
                        </a:rPr>
                        <a:t>RabbitMQ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effectLst/>
                        </a:rPr>
                        <a:t>异步消息处理</a:t>
                      </a:r>
                      <a:endParaRPr lang="zh-CN" altLang="en-US" sz="1700" dirty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 smtClean="0">
                        <a:effectLst/>
                      </a:endParaRPr>
                    </a:p>
                  </a:txBody>
                  <a:tcPr marL="73818" marR="73818" marT="27682" marB="27682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 marL="342900" indent="-342900">
          <a:spcBef>
            <a:spcPct val="20000"/>
          </a:spcBef>
          <a:defRPr dirty="0">
            <a:latin typeface="Noto Sans S Chinese Black Bold"/>
            <a:cs typeface="Noto Sans S Chinese Black 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13880</TotalTime>
  <Words>559</Words>
  <Application>Microsoft Macintosh PowerPoint</Application>
  <PresentationFormat>自定义</PresentationFormat>
  <Paragraphs>164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 Unicode MS</vt:lpstr>
      <vt:lpstr>Calibri</vt:lpstr>
      <vt:lpstr>Mangal</vt:lpstr>
      <vt:lpstr>Noto Sans S Chinese Black Bold</vt:lpstr>
      <vt:lpstr>Noto Sans S Chinese Medium</vt:lpstr>
      <vt:lpstr>Times New Roman</vt:lpstr>
      <vt:lpstr>华文细黑</vt:lpstr>
      <vt:lpstr>宋体</vt:lpstr>
      <vt:lpstr>微软雅黑</vt:lpstr>
      <vt:lpstr>Arial</vt:lpstr>
      <vt:lpstr>自定义设计</vt:lpstr>
      <vt:lpstr>1_Office 主题</vt:lpstr>
      <vt:lpstr>PowerPoint 演示文稿</vt:lpstr>
      <vt:lpstr>一、目录</vt:lpstr>
      <vt:lpstr>一、移动端APP开发方式及其对比</vt:lpstr>
      <vt:lpstr>二、系统架构</vt:lpstr>
      <vt:lpstr>Ionic架构</vt:lpstr>
      <vt:lpstr>三、Ionic开发环境搭建</vt:lpstr>
      <vt:lpstr>Ionic创建程序</vt:lpstr>
      <vt:lpstr>四、程序结构</vt:lpstr>
      <vt:lpstr>遗留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snailchen</dc:creator>
  <cp:lastModifiedBy>马晓辉</cp:lastModifiedBy>
  <cp:revision>1177</cp:revision>
  <dcterms:created xsi:type="dcterms:W3CDTF">2011-12-12T03:01:00Z</dcterms:created>
  <dcterms:modified xsi:type="dcterms:W3CDTF">2018-03-04T05:34:17Z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