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449" r:id="rId3"/>
    <p:sldId id="466" r:id="rId4"/>
    <p:sldId id="511" r:id="rId5"/>
    <p:sldId id="489" r:id="rId6"/>
    <p:sldId id="488" r:id="rId7"/>
    <p:sldId id="490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5" r:id="rId20"/>
    <p:sldId id="503" r:id="rId21"/>
    <p:sldId id="504" r:id="rId22"/>
    <p:sldId id="506" r:id="rId23"/>
    <p:sldId id="507" r:id="rId24"/>
    <p:sldId id="510" r:id="rId25"/>
    <p:sldId id="512" r:id="rId26"/>
    <p:sldId id="509" r:id="rId27"/>
    <p:sldId id="508" r:id="rId28"/>
    <p:sldId id="465" r:id="rId2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4869" autoAdjust="0"/>
  </p:normalViewPr>
  <p:slideViewPr>
    <p:cSldViewPr showGuides="1">
      <p:cViewPr varScale="1">
        <p:scale>
          <a:sx n="100" d="100"/>
          <a:sy n="100" d="100"/>
        </p:scale>
        <p:origin x="1080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7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8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0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9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6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8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1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7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9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0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56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3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49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2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786" r:id="rId29"/>
    <p:sldLayoutId id="2147483808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768/api-a/hi?name=filter&#26597;&#30475;&#32467;&#26524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Spring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 </a:t>
            </a:r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Cloud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客户端负载均衡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 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 -b 8764 -c 8764 -d eureka-ribbon</a:t>
            </a: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localhost:8764/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了客户端负载均衡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9" y="2665611"/>
            <a:ext cx="5976664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29" y="4309495"/>
            <a:ext cx="6171492" cy="17399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1512565" y="4033763"/>
            <a:ext cx="3001332" cy="1784771"/>
            <a:chOff x="1512565" y="4033763"/>
            <a:chExt cx="3001332" cy="1784771"/>
          </a:xfrm>
        </p:grpSpPr>
        <p:grpSp>
          <p:nvGrpSpPr>
            <p:cNvPr id="8" name="组 7"/>
            <p:cNvGrpSpPr/>
            <p:nvPr/>
          </p:nvGrpSpPr>
          <p:grpSpPr>
            <a:xfrm>
              <a:off x="1512565" y="4033763"/>
              <a:ext cx="3001332" cy="1784771"/>
              <a:chOff x="1872605" y="3641825"/>
              <a:chExt cx="3001332" cy="17847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72605" y="3641825"/>
                <a:ext cx="3001332" cy="178477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折角形 9"/>
              <p:cNvSpPr/>
              <p:nvPr/>
            </p:nvSpPr>
            <p:spPr>
              <a:xfrm>
                <a:off x="1973124" y="3846441"/>
                <a:ext cx="1132823" cy="360040"/>
              </a:xfrm>
              <a:prstGeom prst="foldedCorner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服务注册（</a:t>
                </a:r>
                <a:r>
                  <a:rPr kumimoji="1" lang="en-US" altLang="zh-CN" sz="1050" dirty="0" smtClean="0"/>
                  <a:t>Eureka</a:t>
                </a:r>
                <a:r>
                  <a:rPr kumimoji="1" lang="zh-CN" altLang="en-US" sz="1050" dirty="0" smtClean="0"/>
                  <a:t> </a:t>
                </a:r>
                <a:r>
                  <a:rPr kumimoji="1" lang="en-US" altLang="zh-CN" sz="1050" dirty="0" smtClean="0"/>
                  <a:t>Client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3186967" y="3846441"/>
                <a:ext cx="1571076" cy="1368152"/>
                <a:chOff x="4115246" y="4105771"/>
                <a:chExt cx="1597849" cy="136815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115246" y="4105771"/>
                  <a:ext cx="1597849" cy="13681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100" dirty="0" smtClean="0"/>
                    <a:t>MicroService1</a:t>
                  </a:r>
                </a:p>
                <a:p>
                  <a:pPr algn="ctr"/>
                  <a:r>
                    <a:rPr kumimoji="1" lang="en-US" altLang="zh-CN" sz="1100" dirty="0" smtClean="0"/>
                    <a:t>cluster</a:t>
                  </a:r>
                  <a:endParaRPr kumimoji="1" lang="zh-CN" altLang="en-US" sz="1100" dirty="0" smtClean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76861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smtClean="0"/>
                    <a:t>N1</a:t>
                  </a:r>
                  <a:endParaRPr kumimoji="1" lang="en-US" altLang="zh-CN" sz="1100" dirty="0" smtClean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691309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N2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195365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N..</a:t>
                  </a:r>
                </a:p>
              </p:txBody>
            </p:sp>
          </p:grpSp>
        </p:grpSp>
        <p:sp>
          <p:nvSpPr>
            <p:cNvPr id="17" name="折角形 16"/>
            <p:cNvSpPr/>
            <p:nvPr/>
          </p:nvSpPr>
          <p:spPr>
            <a:xfrm>
              <a:off x="1614419" y="4623015"/>
              <a:ext cx="1152128" cy="360040"/>
            </a:xfrm>
            <a:prstGeom prst="foldedCorner">
              <a:avLst/>
            </a:prstGeom>
            <a:solidFill>
              <a:schemeClr val="accent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客户端负载均衡（</a:t>
              </a:r>
              <a:r>
                <a:rPr kumimoji="1" lang="en-US" altLang="zh-CN" sz="1050" dirty="0" smtClean="0"/>
                <a:t>Ribbon</a:t>
              </a:r>
              <a:r>
                <a:rPr kumimoji="1" lang="zh-CN" altLang="en-US" sz="1050" dirty="0" smtClean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四、断路器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93844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每在微服务的架构中，服务间的依赖关系相当负载，如右图所示，假设在调用的过程中，服务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挂掉了，就可能造成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这些服务的瘫痪，这就是常说的雪崩效应，为了解决这个问题，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引入了断路器机制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断路器原理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在服务出错或超时时，直接返回固定的结果，告诉调用方调用失败。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937419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9698453" y="3011996"/>
            <a:ext cx="1535192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err="1" smtClean="0"/>
              <a:t>MicroServiceN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Cluster</a:t>
            </a:r>
          </a:p>
          <a:p>
            <a:pPr algn="ctr"/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grpSp>
        <p:nvGrpSpPr>
          <p:cNvPr id="42" name="组 41"/>
          <p:cNvGrpSpPr/>
          <p:nvPr/>
        </p:nvGrpSpPr>
        <p:grpSpPr>
          <a:xfrm>
            <a:off x="6913165" y="2651956"/>
            <a:ext cx="1535192" cy="1368152"/>
            <a:chOff x="6870758" y="2070639"/>
            <a:chExt cx="1535192" cy="1368152"/>
          </a:xfrm>
        </p:grpSpPr>
        <p:sp>
          <p:nvSpPr>
            <p:cNvPr id="43" name="矩形 4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MicroServiceN+1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" name="直线箭头连接符 3"/>
          <p:cNvCxnSpPr>
            <a:stCxn id="20" idx="3"/>
            <a:endCxn id="33" idx="1"/>
          </p:cNvCxnSpPr>
          <p:nvPr/>
        </p:nvCxnSpPr>
        <p:spPr>
          <a:xfrm>
            <a:off x="8456645" y="1621495"/>
            <a:ext cx="123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33" idx="2"/>
          </p:cNvCxnSpPr>
          <p:nvPr/>
        </p:nvCxnSpPr>
        <p:spPr>
          <a:xfrm>
            <a:off x="10461440" y="2305571"/>
            <a:ext cx="0" cy="706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31" idx="1"/>
            <a:endCxn id="43" idx="3"/>
          </p:cNvCxnSpPr>
          <p:nvPr/>
        </p:nvCxnSpPr>
        <p:spPr>
          <a:xfrm flipH="1">
            <a:off x="8448357" y="3336032"/>
            <a:ext cx="125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断路器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eureka-ribbon-</a:t>
            </a:r>
            <a:r>
              <a:rPr lang="en-US" altLang="zh-CN" sz="2000" i="1" dirty="0" err="1" smtClean="0"/>
              <a:t>hystrix</a:t>
            </a:r>
            <a:r>
              <a:rPr lang="en-US" altLang="zh-CN" sz="2000" i="1" dirty="0" smtClean="0"/>
              <a:t> -b 8766 -c 8766 -d eureka-ribbon-</a:t>
            </a:r>
            <a:r>
              <a:rPr lang="en-US" altLang="zh-CN" sz="2000" i="1" dirty="0" err="1" smtClean="0"/>
              <a:t>hystrix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http://localhost:8766/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、打开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hystrix.stream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、关闭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再次访问，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次错误，断路器打开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、再次开启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重新访问，断路器关闭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了断路器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Ribbon-</a:t>
            </a:r>
            <a:r>
              <a:rPr kumimoji="1"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875854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929389" y="1163886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1" y="2021337"/>
            <a:ext cx="4712965" cy="3380578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2376661" y="426521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17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五、服务路由与过滤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在微服务架构模式下后端服务的实例数一般是动态的，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对于第三方客户端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而言很难发现动态改变的服务实例的访问地址信息。因此在基于微服务的项目中为了简化前端的调用逻辑，通常会引入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作为轻量级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网关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zuul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服务端负载均衡器。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其他用途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数据聚合、权限认证、遗留系统微服务化改造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 flipV="1">
            <a:off x="7561237" y="1178521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93285" y="1581067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8" name="矩形 7"/>
          <p:cNvSpPr/>
          <p:nvPr/>
        </p:nvSpPr>
        <p:spPr>
          <a:xfrm>
            <a:off x="7993285" y="2261252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10" name="直线箭头连接符 9"/>
          <p:cNvCxnSpPr>
            <a:endCxn id="7" idx="1"/>
          </p:cNvCxnSpPr>
          <p:nvPr/>
        </p:nvCxnSpPr>
        <p:spPr>
          <a:xfrm flipV="1">
            <a:off x="7561237" y="1869099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7561237" y="1923909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61437" y="3360383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993285" y="410577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gateway</a:t>
            </a:r>
          </a:p>
        </p:txBody>
      </p:sp>
      <p:cxnSp>
        <p:nvCxnSpPr>
          <p:cNvPr id="18" name="直线箭头连接符 17"/>
          <p:cNvCxnSpPr>
            <a:endCxn id="18" idx="1"/>
          </p:cNvCxnSpPr>
          <p:nvPr/>
        </p:nvCxnSpPr>
        <p:spPr>
          <a:xfrm flipV="1">
            <a:off x="8929389" y="3648415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61437" y="405096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7311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21" name="直线箭头连接符 20"/>
          <p:cNvCxnSpPr>
            <a:stCxn id="19" idx="3"/>
            <a:endCxn id="21" idx="1"/>
          </p:cNvCxnSpPr>
          <p:nvPr/>
        </p:nvCxnSpPr>
        <p:spPr>
          <a:xfrm flipV="1">
            <a:off x="8929389" y="4338993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9" idx="3"/>
            <a:endCxn id="22" idx="1"/>
          </p:cNvCxnSpPr>
          <p:nvPr/>
        </p:nvCxnSpPr>
        <p:spPr>
          <a:xfrm>
            <a:off x="8929389" y="4393803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6254851" y="1731380"/>
            <a:ext cx="1337269" cy="42575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sp>
        <p:nvSpPr>
          <p:cNvPr id="25" name="云形 24"/>
          <p:cNvSpPr/>
          <p:nvPr/>
        </p:nvSpPr>
        <p:spPr>
          <a:xfrm>
            <a:off x="6049069" y="4105771"/>
            <a:ext cx="1337269" cy="6253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26" name="直线箭头连接符 25"/>
          <p:cNvCxnSpPr>
            <a:stCxn id="25" idx="0"/>
            <a:endCxn id="17" idx="1"/>
          </p:cNvCxnSpPr>
          <p:nvPr/>
        </p:nvCxnSpPr>
        <p:spPr>
          <a:xfrm flipV="1">
            <a:off x="7385224" y="4393803"/>
            <a:ext cx="608061" cy="2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gateway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zuul</a:t>
            </a:r>
            <a:r>
              <a:rPr lang="en-US" altLang="zh-CN" sz="2000" i="1" dirty="0"/>
              <a:t> -b 8768 -c 8768 -d eureka-</a:t>
            </a:r>
            <a:r>
              <a:rPr lang="en-US" altLang="zh-CN" sz="2000" i="1" dirty="0" err="1"/>
              <a:t>zuul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微服务架构中引入了服务路由与过滤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276595" y="413697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3668605" y="4423995"/>
            <a:ext cx="1728193" cy="1203346"/>
            <a:chOff x="1728588" y="2233563"/>
            <a:chExt cx="1728193" cy="1203346"/>
          </a:xfrm>
        </p:grpSpPr>
        <p:sp>
          <p:nvSpPr>
            <p:cNvPr id="29" name="矩形 28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33" name="直线箭头连接符 32"/>
          <p:cNvCxnSpPr>
            <a:stCxn id="29" idx="3"/>
            <a:endCxn id="9" idx="1"/>
          </p:cNvCxnSpPr>
          <p:nvPr/>
        </p:nvCxnSpPr>
        <p:spPr>
          <a:xfrm>
            <a:off x="5396798" y="5025668"/>
            <a:ext cx="879797" cy="3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1645534" y="4726229"/>
            <a:ext cx="1337269" cy="56255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36" name="直线箭头连接符 35"/>
          <p:cNvCxnSpPr>
            <a:stCxn id="35" idx="0"/>
            <a:endCxn id="29" idx="1"/>
          </p:cNvCxnSpPr>
          <p:nvPr/>
        </p:nvCxnSpPr>
        <p:spPr>
          <a:xfrm>
            <a:off x="2981689" y="5007507"/>
            <a:ext cx="686916" cy="18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六、服务链路追踪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下，服务间的调用比较复杂，如图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所示，更夸张的如图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所示。这就给排查问题造成了很大的困难，通过引入服务链路跟踪，可以清晰地查看每一次调用在每一个节点的请求参数即返回结果。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服务消费者在每一次调用后，都将请求和响应记录在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6625133" y="642046"/>
            <a:ext cx="4748007" cy="1256706"/>
            <a:chOff x="6625133" y="642046"/>
            <a:chExt cx="4748007" cy="1256706"/>
          </a:xfrm>
        </p:grpSpPr>
        <p:sp>
          <p:nvSpPr>
            <p:cNvPr id="23" name="矩形 22"/>
            <p:cNvSpPr/>
            <p:nvPr/>
          </p:nvSpPr>
          <p:spPr>
            <a:xfrm>
              <a:off x="7993285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i="1" dirty="0"/>
                <a:t>eureka-</a:t>
              </a:r>
              <a:r>
                <a:rPr lang="en-US" altLang="zh-CN" sz="1100" i="1" dirty="0" err="1"/>
                <a:t>zuul</a:t>
              </a:r>
              <a:endParaRPr kumimoji="1" lang="en-US" altLang="zh-CN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61437" y="642046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client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33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7561237" y="1178521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V="1">
              <a:off x="8929389" y="930078"/>
              <a:ext cx="432048" cy="233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346454" y="1322688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ribbon-</a:t>
              </a:r>
              <a:r>
                <a:rPr lang="en-US" altLang="zh-CN" sz="1100" dirty="0" err="1" smtClean="0"/>
                <a:t>hystrix</a:t>
              </a:r>
              <a:endParaRPr kumimoji="1" lang="en-US" altLang="zh-CN" sz="1100" dirty="0" smtClean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8929389" y="1178521"/>
              <a:ext cx="417065" cy="432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0796635" y="1322688"/>
              <a:ext cx="576505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/>
                <a:t>。。。</a:t>
              </a:r>
              <a:endParaRPr kumimoji="1" lang="en-US" altLang="zh-CN" sz="1100" dirty="0" smtClean="0"/>
            </a:p>
          </p:txBody>
        </p:sp>
        <p:cxnSp>
          <p:nvCxnSpPr>
            <p:cNvPr id="34" name="直线箭头连接符 33"/>
            <p:cNvCxnSpPr>
              <a:stCxn id="31" idx="3"/>
              <a:endCxn id="33" idx="1"/>
            </p:cNvCxnSpPr>
            <p:nvPr/>
          </p:nvCxnSpPr>
          <p:spPr>
            <a:xfrm>
              <a:off x="10282558" y="1610720"/>
              <a:ext cx="5140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3200030"/>
            <a:ext cx="2471088" cy="23496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60186" y="206047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61337" y="5549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zipkin</a:t>
            </a:r>
            <a:r>
              <a:rPr lang="en-US" altLang="zh-CN" sz="2000" i="1" dirty="0"/>
              <a:t>-server -b 8773 -c 8773 -d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zipkin</a:t>
            </a:r>
            <a:r>
              <a:rPr lang="en-US" altLang="zh-CN" sz="2000" i="1" dirty="0" smtClean="0"/>
              <a:t>-server</a:t>
            </a: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localhost:8773/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查看访问链路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Sleuth(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在服务消费者中引入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384773" y="4133985"/>
            <a:ext cx="7632393" cy="1784771"/>
            <a:chOff x="1645534" y="4136976"/>
            <a:chExt cx="7632393" cy="1784771"/>
          </a:xfrm>
        </p:grpSpPr>
        <p:grpSp>
          <p:nvGrpSpPr>
            <p:cNvPr id="24" name="组 23"/>
            <p:cNvGrpSpPr/>
            <p:nvPr/>
          </p:nvGrpSpPr>
          <p:grpSpPr>
            <a:xfrm>
              <a:off x="6276595" y="4136976"/>
              <a:ext cx="3001332" cy="1784771"/>
              <a:chOff x="2376661" y="4265216"/>
              <a:chExt cx="3001332" cy="178477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2376661" y="4265216"/>
                <a:ext cx="3001332" cy="1784771"/>
                <a:chOff x="1512565" y="4033763"/>
                <a:chExt cx="3001332" cy="1784771"/>
              </a:xfrm>
            </p:grpSpPr>
            <p:grpSp>
              <p:nvGrpSpPr>
                <p:cNvPr id="8" name="组 7"/>
                <p:cNvGrpSpPr/>
                <p:nvPr/>
              </p:nvGrpSpPr>
              <p:grpSpPr>
                <a:xfrm>
                  <a:off x="1512565" y="4033763"/>
                  <a:ext cx="3001332" cy="1784771"/>
                  <a:chOff x="1872605" y="3641825"/>
                  <a:chExt cx="3001332" cy="178477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872605" y="3641825"/>
                    <a:ext cx="3001332" cy="178477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 smtClean="0"/>
                  </a:p>
                </p:txBody>
              </p:sp>
              <p:sp>
                <p:nvSpPr>
                  <p:cNvPr id="10" name="折角形 9"/>
                  <p:cNvSpPr/>
                  <p:nvPr/>
                </p:nvSpPr>
                <p:spPr>
                  <a:xfrm>
                    <a:off x="1973124" y="3846441"/>
                    <a:ext cx="1132823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1" name="组 10"/>
                  <p:cNvGrpSpPr/>
                  <p:nvPr/>
                </p:nvGrpSpPr>
                <p:grpSpPr>
                  <a:xfrm>
                    <a:off x="3186967" y="3846441"/>
                    <a:ext cx="1571076" cy="1368152"/>
                    <a:chOff x="4115246" y="4105771"/>
                    <a:chExt cx="1597849" cy="1368152"/>
                  </a:xfrm>
                </p:grpSpPr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</p:grpSp>
            <p:sp>
              <p:nvSpPr>
                <p:cNvPr id="17" name="折角形 16"/>
                <p:cNvSpPr/>
                <p:nvPr/>
              </p:nvSpPr>
              <p:spPr>
                <a:xfrm>
                  <a:off x="1614419" y="4623015"/>
                  <a:ext cx="1152128" cy="360040"/>
                </a:xfrm>
                <a:prstGeom prst="foldedCorner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客户端负载均衡（</a:t>
                  </a:r>
                  <a:r>
                    <a:rPr kumimoji="1" lang="en-US" altLang="zh-CN" sz="1050" dirty="0" smtClean="0"/>
                    <a:t>Ribbon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</p:grpSp>
          <p:sp>
            <p:nvSpPr>
              <p:cNvPr id="25" name="折角形 24"/>
              <p:cNvSpPr/>
              <p:nvPr/>
            </p:nvSpPr>
            <p:spPr>
              <a:xfrm>
                <a:off x="2478663" y="5185891"/>
                <a:ext cx="1152128" cy="360040"/>
              </a:xfrm>
              <a:prstGeom prst="foldedCorner">
                <a:avLst/>
              </a:prstGeom>
              <a:solidFill>
                <a:srgbClr val="C0000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断路器</a:t>
                </a:r>
                <a:r>
                  <a:rPr kumimoji="1" lang="en-US" altLang="zh-CN" sz="1050" dirty="0" smtClean="0"/>
                  <a:t>(</a:t>
                </a:r>
                <a:r>
                  <a:rPr kumimoji="1" lang="en-US" altLang="zh-CN" sz="1050" dirty="0" err="1" smtClean="0"/>
                  <a:t>Hystrix</a:t>
                </a:r>
                <a:r>
                  <a:rPr kumimoji="1" lang="en-US" altLang="zh-CN" sz="1050" dirty="0" smtClean="0"/>
                  <a:t>)</a:t>
                </a:r>
                <a:endParaRPr kumimoji="1" lang="zh-CN" altLang="en-US" sz="1050" dirty="0" smtClean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3668605" y="4423995"/>
              <a:ext cx="1728193" cy="1203346"/>
              <a:chOff x="1728588" y="2233563"/>
              <a:chExt cx="1728193" cy="120334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28588" y="2233563"/>
                <a:ext cx="1728193" cy="1203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1100" dirty="0" smtClean="0"/>
                  <a:t>路由与过滤</a:t>
                </a:r>
                <a:endParaRPr kumimoji="1" lang="en-US" altLang="zh-CN" sz="1100" dirty="0" smtClean="0"/>
              </a:p>
              <a:p>
                <a:pPr algn="ctr"/>
                <a:r>
                  <a:rPr kumimoji="1" lang="en-US" altLang="zh-CN" sz="1100" dirty="0" err="1" smtClean="0"/>
                  <a:t>zuul</a:t>
                </a:r>
                <a:endParaRPr kumimoji="1" lang="zh-CN" altLang="en-US" sz="11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20855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35303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39359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cxnSp>
          <p:nvCxnSpPr>
            <p:cNvPr id="33" name="直线箭头连接符 32"/>
            <p:cNvCxnSpPr>
              <a:stCxn id="29" idx="3"/>
              <a:endCxn id="9" idx="1"/>
            </p:cNvCxnSpPr>
            <p:nvPr/>
          </p:nvCxnSpPr>
          <p:spPr>
            <a:xfrm>
              <a:off x="5396798" y="5025668"/>
              <a:ext cx="879797" cy="3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云形 34"/>
            <p:cNvSpPr/>
            <p:nvPr/>
          </p:nvSpPr>
          <p:spPr>
            <a:xfrm>
              <a:off x="1645534" y="4726229"/>
              <a:ext cx="1337269" cy="562556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第三方</a:t>
              </a:r>
            </a:p>
          </p:txBody>
        </p:sp>
        <p:cxnSp>
          <p:nvCxnSpPr>
            <p:cNvPr id="36" name="直线箭头连接符 35"/>
            <p:cNvCxnSpPr>
              <a:stCxn id="35" idx="0"/>
              <a:endCxn id="29" idx="1"/>
            </p:cNvCxnSpPr>
            <p:nvPr/>
          </p:nvCxnSpPr>
          <p:spPr>
            <a:xfrm>
              <a:off x="2981689" y="5007507"/>
              <a:ext cx="686916" cy="181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折角形 33"/>
            <p:cNvSpPr/>
            <p:nvPr/>
          </p:nvSpPr>
          <p:spPr>
            <a:xfrm>
              <a:off x="6377114" y="5401915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Sleuth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endParaRPr kumimoji="1" lang="zh-CN" altLang="en-US" sz="1050" dirty="0" smtClean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837652" y="2393243"/>
            <a:ext cx="1713742" cy="1186431"/>
            <a:chOff x="7639966" y="2202489"/>
            <a:chExt cx="1713742" cy="1153365"/>
          </a:xfrm>
        </p:grpSpPr>
        <p:sp>
          <p:nvSpPr>
            <p:cNvPr id="38" name="矩形 37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2" name="直线箭头连接符 41"/>
          <p:cNvCxnSpPr>
            <a:stCxn id="34" idx="0"/>
            <a:endCxn id="38" idx="2"/>
          </p:cNvCxnSpPr>
          <p:nvPr/>
        </p:nvCxnSpPr>
        <p:spPr>
          <a:xfrm flipH="1" flipV="1">
            <a:off x="7694523" y="3579674"/>
            <a:ext cx="997894" cy="18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721395"/>
            <a:ext cx="6041981" cy="3097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49" y="1729507"/>
            <a:ext cx="3701255" cy="237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09" y="496261"/>
            <a:ext cx="6186395" cy="14090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3" y="4249787"/>
            <a:ext cx="4680520" cy="1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七、分布式配置中心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每个项目都散落着各种配置文件，如果采用分布式的开发模式，需要的配置文件随着服务增加而不断增多。某一个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基础配置的变更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引起依赖此配置的服务的配置更新以及服务的重启。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配置统一管理，当配置发生变化时，微服务自动更新配置，无需修改服务的配置。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只实现了服务的统一配置，并没有实现服务的自动更新配置，配置的更新在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中介绍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7005617" y="866321"/>
            <a:ext cx="3867988" cy="4826287"/>
            <a:chOff x="6523980" y="866321"/>
            <a:chExt cx="3867988" cy="4826287"/>
          </a:xfrm>
        </p:grpSpPr>
        <p:grpSp>
          <p:nvGrpSpPr>
            <p:cNvPr id="76" name="组 75"/>
            <p:cNvGrpSpPr/>
            <p:nvPr/>
          </p:nvGrpSpPr>
          <p:grpSpPr>
            <a:xfrm>
              <a:off x="6523980" y="866321"/>
              <a:ext cx="3867988" cy="4826287"/>
              <a:chOff x="5609411" y="487895"/>
              <a:chExt cx="4297476" cy="4846808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113024" y="487895"/>
                <a:ext cx="1656184" cy="2541950"/>
                <a:chOff x="7113024" y="487895"/>
                <a:chExt cx="1656184" cy="2541950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7761966" y="487895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7934647" y="991951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8145475" y="1015015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 26"/>
                <p:cNvGrpSpPr/>
                <p:nvPr/>
              </p:nvGrpSpPr>
              <p:grpSpPr>
                <a:xfrm>
                  <a:off x="7113024" y="1844465"/>
                  <a:ext cx="1656184" cy="1185380"/>
                  <a:chOff x="5565723" y="4892577"/>
                  <a:chExt cx="1656184" cy="10801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5565723" y="4892577"/>
                    <a:ext cx="1656184" cy="10801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err="1" smtClean="0"/>
                      <a:t>Config</a:t>
                    </a:r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Server</a:t>
                    </a: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5632770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N1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47217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651273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</p:grpSp>
        <p:cxnSp>
          <p:nvCxnSpPr>
            <p:cNvPr id="80" name="直线箭头连接符 79"/>
            <p:cNvCxnSpPr>
              <a:endCxn id="31" idx="2"/>
            </p:cNvCxnSpPr>
            <p:nvPr/>
          </p:nvCxnSpPr>
          <p:spPr>
            <a:xfrm flipV="1">
              <a:off x="8616834" y="3397509"/>
              <a:ext cx="5822" cy="517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H="1">
              <a:off x="8766038" y="3397509"/>
              <a:ext cx="9293" cy="549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启动服务端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-server -b 8888 -c 8888 -d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-server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提交，然后重启服务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/>
              <a:t>/{application}/{profile}[/{label}]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application}-{profile}.properties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//</a:t>
            </a:r>
            <a:r>
              <a:rPr lang="zh-CN" altLang="en-US" sz="2000" dirty="0"/>
              <a:t>测试通过，其他没有测试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label}/{application}-{profile}.properties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1、微服务架构的特性(服务注册与发行、客户端负载均衡、断路器、服务路由与过滤、服务链路跟踪、集中配置中心、消息总线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3.1</a:t>
            </a:r>
            <a:r>
              <a:rPr lang="zh-CN" altLang="en-US" dirty="0"/>
              <a:t>、总体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3.2</a:t>
            </a:r>
            <a:r>
              <a:rPr lang="zh-CN" altLang="en-US" dirty="0"/>
              <a:t>、细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特性的举例演示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spring-boot-</a:t>
            </a:r>
            <a:r>
              <a:rPr lang="zh-CN" altLang="en-US" dirty="0" smtClean="0"/>
              <a:t>admin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docker部署spring </a:t>
            </a:r>
            <a:r>
              <a:rPr lang="zh-CN" altLang="en-US" dirty="0" smtClean="0"/>
              <a:t>cloud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八、分布式消息总线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配置统一管理中心的配置发生变化时，手动发送消息到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通过消息总线推送到每一个微服务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微服务自动更新配置，从而实现配置更新。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193085" y="217339"/>
            <a:ext cx="5256583" cy="5706060"/>
            <a:chOff x="5609411" y="414667"/>
            <a:chExt cx="5840257" cy="5730321"/>
          </a:xfrm>
        </p:grpSpPr>
        <p:sp>
          <p:nvSpPr>
            <p:cNvPr id="36" name="矩形 35"/>
            <p:cNvSpPr/>
            <p:nvPr/>
          </p:nvSpPr>
          <p:spPr>
            <a:xfrm>
              <a:off x="5609411" y="5679601"/>
              <a:ext cx="5840257" cy="370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0966" y="5584600"/>
              <a:ext cx="1297165" cy="560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5609411" y="414667"/>
              <a:ext cx="5515352" cy="5264934"/>
              <a:chOff x="5609411" y="414667"/>
              <a:chExt cx="5515352" cy="5264934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758149" y="414667"/>
                <a:ext cx="3366614" cy="5264934"/>
                <a:chOff x="7758149" y="414667"/>
                <a:chExt cx="3366614" cy="5264934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10117520" y="414667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10290201" y="918723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10501029" y="941786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 73"/>
                <p:cNvGrpSpPr/>
                <p:nvPr/>
              </p:nvGrpSpPr>
              <p:grpSpPr>
                <a:xfrm>
                  <a:off x="7758149" y="1771236"/>
                  <a:ext cx="3366614" cy="3908365"/>
                  <a:chOff x="7758149" y="1771236"/>
                  <a:chExt cx="3366614" cy="3908365"/>
                </a:xfrm>
              </p:grpSpPr>
              <p:grpSp>
                <p:nvGrpSpPr>
                  <p:cNvPr id="27" name="组 26"/>
                  <p:cNvGrpSpPr/>
                  <p:nvPr/>
                </p:nvGrpSpPr>
                <p:grpSpPr>
                  <a:xfrm>
                    <a:off x="9468579" y="1771236"/>
                    <a:ext cx="1656184" cy="1185380"/>
                    <a:chOff x="7921278" y="4825851"/>
                    <a:chExt cx="1656184" cy="1080120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7921278" y="4825851"/>
                      <a:ext cx="1656184" cy="10801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err="1" smtClean="0"/>
                        <a:t>Config</a:t>
                      </a:r>
                      <a:r>
                        <a:rPr kumimoji="1" lang="zh-CN" altLang="en-US" sz="1100" dirty="0" smtClean="0"/>
                        <a:t> </a:t>
                      </a:r>
                      <a:r>
                        <a:rPr kumimoji="1" lang="en-US" altLang="zh-CN" sz="1100" dirty="0" smtClean="0"/>
                        <a:t>Server</a:t>
                      </a: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8017624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8532072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9036128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cxnSp>
                <p:nvCxnSpPr>
                  <p:cNvPr id="56" name="直线箭头连接符 55"/>
                  <p:cNvCxnSpPr>
                    <a:stCxn id="43" idx="0"/>
                    <a:endCxn id="31" idx="1"/>
                  </p:cNvCxnSpPr>
                  <p:nvPr/>
                </p:nvCxnSpPr>
                <p:spPr>
                  <a:xfrm flipV="1">
                    <a:off x="7758149" y="2363926"/>
                    <a:ext cx="1710430" cy="11860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/>
                  <p:nvPr/>
                </p:nvCxnSpPr>
                <p:spPr>
                  <a:xfrm flipH="1">
                    <a:off x="8110744" y="2696046"/>
                    <a:ext cx="1326548" cy="91304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>
                    <a:off x="10583429" y="2972592"/>
                    <a:ext cx="0" cy="261200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线箭头连接符 65"/>
                  <p:cNvCxnSpPr/>
                  <p:nvPr/>
                </p:nvCxnSpPr>
                <p:spPr>
                  <a:xfrm flipV="1">
                    <a:off x="8676416" y="5327316"/>
                    <a:ext cx="0" cy="352285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1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81435"/>
            <a:ext cx="56321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-west -d -p 15672:15672 -p 5672:5672 -p 25672:25672 </a:t>
            </a:r>
            <a:r>
              <a:rPr lang="en-US" altLang="zh-CN" sz="2000" dirty="0" smtClean="0"/>
              <a:t>rabbitmq:3-management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endParaRPr lang="en-US" altLang="zh-CN" sz="2000" i="1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发送刷新消息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2000" dirty="0"/>
              <a:t>curl -X POST http://localhost:8769/bus/refresh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九、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Monitor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集成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Spring-boot-admin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十、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5" y="865411"/>
            <a:ext cx="4270561" cy="34884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125" y="475357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 原理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8622" y="1140178"/>
            <a:ext cx="3870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常用指令：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rmi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/bin/bash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37" y="824017"/>
            <a:ext cx="493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r>
              <a:rPr lang="en-US" altLang="zh-CN" dirty="0"/>
              <a:t>swarm</a:t>
            </a:r>
            <a:r>
              <a:rPr lang="zh-CN" altLang="en-US" dirty="0"/>
              <a:t>把容器封装为</a:t>
            </a:r>
            <a:r>
              <a:rPr lang="en-US" altLang="zh-CN" dirty="0"/>
              <a:t>service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service</a:t>
            </a:r>
            <a:r>
              <a:rPr lang="zh-CN" altLang="en-US" dirty="0"/>
              <a:t>是一个可供</a:t>
            </a:r>
            <a:r>
              <a:rPr lang="en-US" altLang="zh-CN" dirty="0"/>
              <a:t>swarm</a:t>
            </a:r>
            <a:r>
              <a:rPr lang="zh-CN" altLang="en-US" dirty="0"/>
              <a:t>调度的容器组合。</a:t>
            </a:r>
            <a:endParaRPr kumimoji="1" lang="en-US" altLang="zh-CN" dirty="0"/>
          </a:p>
        </p:txBody>
      </p:sp>
      <p:grpSp>
        <p:nvGrpSpPr>
          <p:cNvPr id="6" name="组 5"/>
          <p:cNvGrpSpPr/>
          <p:nvPr/>
        </p:nvGrpSpPr>
        <p:grpSpPr>
          <a:xfrm>
            <a:off x="7089319" y="1560091"/>
            <a:ext cx="1490665" cy="1180361"/>
            <a:chOff x="7103253" y="1305223"/>
            <a:chExt cx="1490665" cy="1180361"/>
          </a:xfrm>
        </p:grpSpPr>
        <p:sp>
          <p:nvSpPr>
            <p:cNvPr id="9" name="矩形 8"/>
            <p:cNvSpPr/>
            <p:nvPr/>
          </p:nvSpPr>
          <p:spPr>
            <a:xfrm>
              <a:off x="7103253" y="1305223"/>
              <a:ext cx="1490665" cy="118036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Swarm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Manager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272521" y="1837828"/>
              <a:ext cx="1152128" cy="327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Discovery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Service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523275" y="2008198"/>
            <a:ext cx="934944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5" name="矩形 24"/>
          <p:cNvSpPr/>
          <p:nvPr/>
        </p:nvSpPr>
        <p:spPr>
          <a:xfrm>
            <a:off x="5523275" y="5063614"/>
            <a:ext cx="4558242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Service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5523275" y="3529707"/>
            <a:ext cx="1209665" cy="1025526"/>
            <a:chOff x="5523275" y="3529707"/>
            <a:chExt cx="1209665" cy="1025526"/>
          </a:xfrm>
        </p:grpSpPr>
        <p:grpSp>
          <p:nvGrpSpPr>
            <p:cNvPr id="15" name="组 14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7229818" y="3548638"/>
            <a:ext cx="1209665" cy="1025526"/>
            <a:chOff x="5523275" y="3529707"/>
            <a:chExt cx="1209665" cy="1025526"/>
          </a:xfrm>
        </p:grpSpPr>
        <p:grpSp>
          <p:nvGrpSpPr>
            <p:cNvPr id="30" name="组 29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8769596" y="3529707"/>
            <a:ext cx="1209665" cy="1025526"/>
            <a:chOff x="5523275" y="3529707"/>
            <a:chExt cx="1209665" cy="1025526"/>
          </a:xfrm>
        </p:grpSpPr>
        <p:grpSp>
          <p:nvGrpSpPr>
            <p:cNvPr id="36" name="组 35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cxnSp>
        <p:nvCxnSpPr>
          <p:cNvPr id="42" name="肘形连接符 41"/>
          <p:cNvCxnSpPr>
            <a:stCxn id="9" idx="2"/>
            <a:endCxn id="16" idx="0"/>
          </p:cNvCxnSpPr>
          <p:nvPr/>
        </p:nvCxnSpPr>
        <p:spPr>
          <a:xfrm rot="5400000">
            <a:off x="6586753" y="2281807"/>
            <a:ext cx="789255" cy="1706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2"/>
            <a:endCxn id="33" idx="0"/>
          </p:cNvCxnSpPr>
          <p:nvPr/>
        </p:nvCxnSpPr>
        <p:spPr>
          <a:xfrm rot="5400000">
            <a:off x="7430559" y="3144545"/>
            <a:ext cx="80818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2"/>
            <a:endCxn id="39" idx="0"/>
          </p:cNvCxnSpPr>
          <p:nvPr/>
        </p:nvCxnSpPr>
        <p:spPr>
          <a:xfrm rot="16200000" flipH="1">
            <a:off x="8209913" y="2365190"/>
            <a:ext cx="789255" cy="15397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3"/>
            <a:endCxn id="9" idx="1"/>
          </p:cNvCxnSpPr>
          <p:nvPr/>
        </p:nvCxnSpPr>
        <p:spPr>
          <a:xfrm>
            <a:off x="6458219" y="2150271"/>
            <a:ext cx="631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十一、下一步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4413" y="937419"/>
            <a:ext cx="5632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基本架构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微服务的开发标准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、桌面程序的开发标准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一、系统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1" y="782123"/>
            <a:ext cx="9880597" cy="5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2911368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489231" y="1975382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63600" y="1966321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568465" y="76525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505174" y="76525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1" name="直线箭头连接符 10"/>
          <p:cNvCxnSpPr>
            <a:stCxn id="5" idx="3"/>
            <a:endCxn id="25" idx="1"/>
          </p:cNvCxnSpPr>
          <p:nvPr/>
        </p:nvCxnSpPr>
        <p:spPr>
          <a:xfrm>
            <a:off x="3528790" y="2567994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9" idx="2"/>
          </p:cNvCxnSpPr>
          <p:nvPr/>
        </p:nvCxnSpPr>
        <p:spPr>
          <a:xfrm>
            <a:off x="5425336" y="1249425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7135552" y="1310106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1" idx="1"/>
            <a:endCxn id="25" idx="3"/>
          </p:cNvCxnSpPr>
          <p:nvPr/>
        </p:nvCxnSpPr>
        <p:spPr>
          <a:xfrm flipH="1">
            <a:off x="7297543" y="2559011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5893387" y="3206399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059194" y="3617144"/>
            <a:ext cx="4297476" cy="1784771"/>
            <a:chOff x="4059194" y="3617144"/>
            <a:chExt cx="4297476" cy="1784771"/>
          </a:xfrm>
        </p:grpSpPr>
        <p:grpSp>
          <p:nvGrpSpPr>
            <p:cNvPr id="106" name="组 105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8" name="组 87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86" name="组 85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6" name="折角形 15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7" name="折角形 16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8" name="折角形 17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84" name="组 83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54" name="折角形 5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73" name="折角形 72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03" name="折角形 102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74" name="折角形 73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75" name="直线箭头连接符 74"/>
          <p:cNvCxnSpPr>
            <a:stCxn id="69" idx="1"/>
            <a:endCxn id="21" idx="3"/>
          </p:cNvCxnSpPr>
          <p:nvPr/>
        </p:nvCxnSpPr>
        <p:spPr>
          <a:xfrm flipH="1" flipV="1">
            <a:off x="10419784" y="2559011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1" idx="2"/>
          </p:cNvCxnSpPr>
          <p:nvPr/>
        </p:nvCxnSpPr>
        <p:spPr>
          <a:xfrm flipH="1">
            <a:off x="9550743" y="3151701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endCxn id="85" idx="2"/>
          </p:cNvCxnSpPr>
          <p:nvPr/>
        </p:nvCxnSpPr>
        <p:spPr>
          <a:xfrm flipV="1">
            <a:off x="6207932" y="5401915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V="1">
            <a:off x="7850436" y="1310106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5" idx="1"/>
          </p:cNvCxnSpPr>
          <p:nvPr/>
        </p:nvCxnSpPr>
        <p:spPr>
          <a:xfrm rot="10800000" flipH="1">
            <a:off x="4059193" y="1262956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5" idx="3"/>
          </p:cNvCxnSpPr>
          <p:nvPr/>
        </p:nvCxnSpPr>
        <p:spPr>
          <a:xfrm flipV="1">
            <a:off x="8356670" y="3189113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2622319" y="3269489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157452" y="269194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075433" y="2003733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012142" y="2003733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816821" y="3674785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8" name="直线连接符 7"/>
          <p:cNvCxnSpPr/>
          <p:nvPr/>
        </p:nvCxnSpPr>
        <p:spPr>
          <a:xfrm>
            <a:off x="3816821" y="145331"/>
            <a:ext cx="0" cy="33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 flipH="1">
            <a:off x="3528791" y="3313683"/>
            <a:ext cx="77048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H="1">
            <a:off x="1080517" y="5545931"/>
            <a:ext cx="930910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1165636" y="5459556"/>
            <a:ext cx="0" cy="500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76461" y="158549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7" name="组 66"/>
          <p:cNvGrpSpPr/>
          <p:nvPr/>
        </p:nvGrpSpPr>
        <p:grpSpPr>
          <a:xfrm>
            <a:off x="1931502" y="1247557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4355272" y="1147259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sp>
        <p:nvSpPr>
          <p:cNvPr id="57" name="云形 56"/>
          <p:cNvSpPr/>
          <p:nvPr/>
        </p:nvSpPr>
        <p:spPr>
          <a:xfrm>
            <a:off x="732729" y="4653546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4" name="组 63"/>
          <p:cNvGrpSpPr/>
          <p:nvPr/>
        </p:nvGrpSpPr>
        <p:grpSpPr>
          <a:xfrm>
            <a:off x="4710518" y="4325816"/>
            <a:ext cx="1535192" cy="1368152"/>
            <a:chOff x="6870758" y="2070639"/>
            <a:chExt cx="1535192" cy="1368152"/>
          </a:xfrm>
        </p:grpSpPr>
        <p:sp>
          <p:nvSpPr>
            <p:cNvPr id="65" name="矩形 64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594258" y="5009892"/>
            <a:ext cx="40512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N..</a:t>
            </a:r>
          </a:p>
        </p:txBody>
      </p:sp>
    </p:spTree>
    <p:extLst>
      <p:ext uri="{BB962C8B-B14F-4D97-AF65-F5344CB8AC3E}">
        <p14:creationId xmlns:p14="http://schemas.microsoft.com/office/powerpoint/2010/main" val="269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8929389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946461" y="2593603"/>
            <a:ext cx="1535192" cy="1368152"/>
            <a:chOff x="6870758" y="2070639"/>
            <a:chExt cx="1535192" cy="1368152"/>
          </a:xfrm>
        </p:grpSpPr>
        <p:sp>
          <p:nvSpPr>
            <p:cNvPr id="41" name="矩形 40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MicroService2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929389" y="4249787"/>
            <a:ext cx="153519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M</a:t>
            </a:r>
            <a:r>
              <a:rPr kumimoji="1" lang="mr-IN" altLang="zh-CN" sz="1100" dirty="0" smtClean="0"/>
              <a:t>……</a:t>
            </a:r>
            <a:r>
              <a:rPr kumimoji="1" lang="en-US" altLang="zh-CN" sz="1100" dirty="0" smtClean="0"/>
              <a:t>.</a:t>
            </a:r>
            <a:endParaRPr kumimoji="1" lang="zh-CN" altLang="en-US" sz="1100" dirty="0" smtClean="0"/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采用右图的架构中，要实现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对其他服务的访问，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必须知道每个集群的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，每个集群的配置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，在面向服务管理的微服务体系中，这是一件非常恐怖的事情，试想有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个微服务。。。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为我们提供了服务注册与发现组件，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、自动集群，无需集群配置，基本上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、通过服务名称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(VIP)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129189" y="266561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 smtClean="0"/>
          </a:p>
        </p:txBody>
      </p:sp>
      <p:cxnSp>
        <p:nvCxnSpPr>
          <p:cNvPr id="6" name="直线箭头连接符 5"/>
          <p:cNvCxnSpPr>
            <a:stCxn id="51" idx="0"/>
            <a:endCxn id="33" idx="1"/>
          </p:cNvCxnSpPr>
          <p:nvPr/>
        </p:nvCxnSpPr>
        <p:spPr>
          <a:xfrm flipV="1">
            <a:off x="7848669" y="1621495"/>
            <a:ext cx="108072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1" idx="0"/>
            <a:endCxn id="41" idx="1"/>
          </p:cNvCxnSpPr>
          <p:nvPr/>
        </p:nvCxnSpPr>
        <p:spPr>
          <a:xfrm>
            <a:off x="7848669" y="2845631"/>
            <a:ext cx="109779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0"/>
            <a:endCxn id="46" idx="1"/>
          </p:cNvCxnSpPr>
          <p:nvPr/>
        </p:nvCxnSpPr>
        <p:spPr>
          <a:xfrm>
            <a:off x="7848669" y="2845631"/>
            <a:ext cx="1080720" cy="165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ureke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eureka-server -b 8761 -c 8761 -d </a:t>
            </a:r>
            <a:r>
              <a:rPr lang="en-US" altLang="zh-CN" sz="2000" i="1" dirty="0" smtClean="0"/>
              <a:t>eureka-server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8762 -c 8762 -d </a:t>
            </a:r>
            <a:r>
              <a:rPr lang="en-US" altLang="zh-CN" sz="2000" i="1" dirty="0" smtClean="0"/>
              <a:t>eureka-client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8763 -c 8763 -d eureka-client1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小结：微服务引入了自动注册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85" y="431972"/>
            <a:ext cx="4174837" cy="318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25" y="2521595"/>
            <a:ext cx="4417099" cy="329539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1872605" y="4121200"/>
            <a:ext cx="3001332" cy="1784771"/>
            <a:chOff x="1872605" y="3641825"/>
            <a:chExt cx="3001332" cy="1784771"/>
          </a:xfrm>
        </p:grpSpPr>
        <p:sp>
          <p:nvSpPr>
            <p:cNvPr id="26" name="矩形 25"/>
            <p:cNvSpPr/>
            <p:nvPr/>
          </p:nvSpPr>
          <p:spPr>
            <a:xfrm>
              <a:off x="1872605" y="3641825"/>
              <a:ext cx="3001332" cy="17847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0" name="折角形 29"/>
            <p:cNvSpPr/>
            <p:nvPr/>
          </p:nvSpPr>
          <p:spPr>
            <a:xfrm>
              <a:off x="1973124" y="3846441"/>
              <a:ext cx="1132823" cy="360040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服务注册（</a:t>
              </a:r>
              <a:r>
                <a:rPr kumimoji="1" lang="en-US" altLang="zh-CN" sz="1050" dirty="0" smtClean="0"/>
                <a:t>Eureka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r>
                <a:rPr kumimoji="1" lang="zh-CN" altLang="en-US" sz="1050" dirty="0" smtClean="0"/>
                <a:t>）</a:t>
              </a: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3186967" y="3846441"/>
              <a:ext cx="1571076" cy="1368152"/>
              <a:chOff x="4115246" y="4105771"/>
              <a:chExt cx="1597849" cy="136815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115246" y="4105771"/>
                <a:ext cx="1597849" cy="136815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MicroService1</a:t>
                </a:r>
              </a:p>
              <a:p>
                <a:pPr algn="ctr"/>
                <a:r>
                  <a:rPr kumimoji="1" lang="en-US" altLang="zh-CN" sz="1100" dirty="0" smtClean="0"/>
                  <a:t>cluster</a:t>
                </a:r>
                <a:endParaRPr kumimoji="1" lang="zh-CN" altLang="en-US" sz="1100" dirty="0" smtClean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76861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91309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95365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三、客户端负载均衡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1599146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每个微服务向注册中心注册，同时获取注册中心的服务注册表保存到本地，通过心跳机制实现与注册中心的同步，这样就实现了两个目的。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、客户端知道即将访问的微服务有几个运行的实例。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、根据不同的负载均衡算法访问服务的不同的实例。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提供的客户端负载均衡组件，通过简单的配置可以实现客户端负载均衡。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48566" y="1599146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677487" y="4190947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cxnSp>
        <p:nvCxnSpPr>
          <p:cNvPr id="3" name="直线箭头连接符 2"/>
          <p:cNvCxnSpPr>
            <a:stCxn id="23" idx="2"/>
          </p:cNvCxnSpPr>
          <p:nvPr/>
        </p:nvCxnSpPr>
        <p:spPr>
          <a:xfrm flipH="1">
            <a:off x="8188890" y="2809627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</p:cNvCxnSpPr>
          <p:nvPr/>
        </p:nvCxnSpPr>
        <p:spPr>
          <a:xfrm flipH="1">
            <a:off x="9906887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10352850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25" idx="3"/>
          </p:cNvCxnSpPr>
          <p:nvPr/>
        </p:nvCxnSpPr>
        <p:spPr>
          <a:xfrm rot="5400000">
            <a:off x="9695760" y="3613322"/>
            <a:ext cx="1979733" cy="399653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7679113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6454040" y="3579567"/>
            <a:ext cx="1979733" cy="467161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0"/>
            <a:endCxn id="35" idx="0"/>
          </p:cNvCxnSpPr>
          <p:nvPr/>
        </p:nvCxnSpPr>
        <p:spPr>
          <a:xfrm rot="16200000" flipH="1">
            <a:off x="9288199" y="1134254"/>
            <a:ext cx="13655" cy="221227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3" idx="0"/>
            <a:endCxn id="36" idx="0"/>
          </p:cNvCxnSpPr>
          <p:nvPr/>
        </p:nvCxnSpPr>
        <p:spPr>
          <a:xfrm rot="16200000" flipH="1">
            <a:off x="9530344" y="892109"/>
            <a:ext cx="13655" cy="269656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3" idx="0"/>
            <a:endCxn id="34" idx="0"/>
          </p:cNvCxnSpPr>
          <p:nvPr/>
        </p:nvCxnSpPr>
        <p:spPr>
          <a:xfrm rot="16200000" flipH="1">
            <a:off x="9041061" y="1381392"/>
            <a:ext cx="13655" cy="1717997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13677</TotalTime>
  <Words>1969</Words>
  <Application>Microsoft Macintosh PowerPoint</Application>
  <PresentationFormat>自定义</PresentationFormat>
  <Paragraphs>491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Wingdings</vt:lpstr>
      <vt:lpstr>华文细黑</vt:lpstr>
      <vt:lpstr>宋体</vt:lpstr>
      <vt:lpstr>微软雅黑</vt:lpstr>
      <vt:lpstr>自定义设计</vt:lpstr>
      <vt:lpstr>1_Office 主题</vt:lpstr>
      <vt:lpstr>PowerPoint 演示文稿</vt:lpstr>
      <vt:lpstr>一、目录</vt:lpstr>
      <vt:lpstr>一、系统架构</vt:lpstr>
      <vt:lpstr>Spring Cloud</vt:lpstr>
      <vt:lpstr>架构简化 </vt:lpstr>
      <vt:lpstr>架构简化 </vt:lpstr>
      <vt:lpstr>二、服务注册与发现 </vt:lpstr>
      <vt:lpstr>服务注册与发现 </vt:lpstr>
      <vt:lpstr>三、客户端负载均衡 </vt:lpstr>
      <vt:lpstr>客户端负载均衡</vt:lpstr>
      <vt:lpstr>四、断路器 </vt:lpstr>
      <vt:lpstr>断路器</vt:lpstr>
      <vt:lpstr>五、服务路由与过滤 </vt:lpstr>
      <vt:lpstr>gateway</vt:lpstr>
      <vt:lpstr>六、服务链路追踪 </vt:lpstr>
      <vt:lpstr>Sleuth（zipkin Server）</vt:lpstr>
      <vt:lpstr>Sleuth（zipkin Server）</vt:lpstr>
      <vt:lpstr>七、分布式配置中心 Spring cloud config </vt:lpstr>
      <vt:lpstr>Spring cloud config </vt:lpstr>
      <vt:lpstr>八、分布式消息总线 Spring cloud bus</vt:lpstr>
      <vt:lpstr>Spring cloud bus </vt:lpstr>
      <vt:lpstr>九、Monitor集成Spring-boot-admin </vt:lpstr>
      <vt:lpstr>十、Docker部署</vt:lpstr>
      <vt:lpstr>Docker部署</vt:lpstr>
      <vt:lpstr>十一、下一步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1117</cp:revision>
  <dcterms:created xsi:type="dcterms:W3CDTF">2011-12-12T03:01:00Z</dcterms:created>
  <dcterms:modified xsi:type="dcterms:W3CDTF">2018-02-28T07:13:34Z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