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29" r:id="rId2"/>
    <p:sldId id="1419" r:id="rId3"/>
    <p:sldId id="1420" r:id="rId4"/>
    <p:sldId id="1422" r:id="rId5"/>
  </p:sldIdLst>
  <p:sldSz cx="121983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inkpad" initials="T" lastIdx="1" clrIdx="0"/>
  <p:cmAuthor id="1" name="liuwh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C31"/>
    <a:srgbClr val="1D0000"/>
    <a:srgbClr val="FFD900"/>
    <a:srgbClr val="686868"/>
    <a:srgbClr val="47D6FF"/>
    <a:srgbClr val="F9DE64"/>
    <a:srgbClr val="F26E54"/>
    <a:srgbClr val="FFFFFF"/>
    <a:srgbClr val="000000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5" autoAdjust="0"/>
    <p:restoredTop sz="94763" autoAdjust="0"/>
  </p:normalViewPr>
  <p:slideViewPr>
    <p:cSldViewPr>
      <p:cViewPr varScale="1">
        <p:scale>
          <a:sx n="114" d="100"/>
          <a:sy n="114" d="100"/>
        </p:scale>
        <p:origin x="720" y="184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20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3525A-C02F-4B8F-B387-903069B5046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013A9-7401-4B00-B077-0D622FF51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55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4892-2594-4348-9B59-391C3F1BE7C4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031C7-A97A-4B3D-B11F-B8701A7D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2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3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65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0"/>
            <a:ext cx="121999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053798" y="0"/>
            <a:ext cx="501294" cy="1982893"/>
          </a:xfrm>
          <a:prstGeom prst="rect">
            <a:avLst/>
          </a:prstGeom>
          <a:solidFill>
            <a:srgbClr val="FFD900"/>
          </a:solidFill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>
          <a:xfrm>
            <a:off x="2498774" y="2564904"/>
            <a:ext cx="6099175" cy="578495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1"/>
                </a:solidFill>
                <a:effectLst/>
                <a:latin typeface="方正正粗黑简体"/>
                <a:ea typeface="方正正粗黑简体"/>
              </a:defRPr>
            </a:lvl1pPr>
          </a:lstStyle>
          <a:p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634" y="3248980"/>
            <a:ext cx="5985456" cy="3600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A35A05-F2B6-4714-A2CF-00784C0B1F3E}"/>
              </a:ext>
            </a:extLst>
          </p:cNvPr>
          <p:cNvSpPr/>
          <p:nvPr userDrawn="1"/>
        </p:nvSpPr>
        <p:spPr>
          <a:xfrm>
            <a:off x="9555559" y="0"/>
            <a:ext cx="498239" cy="1639330"/>
          </a:xfrm>
          <a:prstGeom prst="rect">
            <a:avLst/>
          </a:prstGeom>
          <a:solidFill>
            <a:srgbClr val="686868"/>
          </a:solidFill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0848E1-808B-4C7C-8623-BB00BB1FEE9C}"/>
              </a:ext>
            </a:extLst>
          </p:cNvPr>
          <p:cNvSpPr/>
          <p:nvPr userDrawn="1"/>
        </p:nvSpPr>
        <p:spPr>
          <a:xfrm>
            <a:off x="10552037" y="0"/>
            <a:ext cx="498239" cy="2348880"/>
          </a:xfrm>
          <a:prstGeom prst="rect">
            <a:avLst/>
          </a:prstGeom>
          <a:solidFill>
            <a:srgbClr val="000000"/>
          </a:solidFill>
          <a:effectLst/>
        </p:spPr>
        <p:txBody>
          <a:bodyPr wrap="square" lIns="68553" tIns="34276" rIns="68553" bIns="34276" rtlCol="0" anchor="ctr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09F1271-E915-494F-B969-8032FAFDB8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713" y="486558"/>
            <a:ext cx="1020782" cy="3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22C2A86-2EC9-4708-B85D-3E82642C7A7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26444671"/>
              </p:ext>
            </p:extLst>
          </p:nvPr>
        </p:nvGraphicFramePr>
        <p:xfrm>
          <a:off x="296048" y="293439"/>
          <a:ext cx="864096" cy="759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" name="位图图像" r:id="rId4" imgW="1095528" imgH="1066667" progId="PBrush">
                  <p:embed/>
                </p:oleObj>
              </mc:Choice>
              <mc:Fallback>
                <p:oleObj name="位图图像" r:id="rId4" imgW="1095528" imgH="1066667" progId="PBrush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48" y="293439"/>
                        <a:ext cx="864096" cy="759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80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/>
          <p:cNvSpPr>
            <a:spLocks noGrp="1"/>
          </p:cNvSpPr>
          <p:nvPr>
            <p:ph sz="quarter" idx="10" hasCustomPrompt="1"/>
          </p:nvPr>
        </p:nvSpPr>
        <p:spPr>
          <a:xfrm>
            <a:off x="481013" y="1412776"/>
            <a:ext cx="11234737" cy="475250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Clr>
                <a:srgbClr val="1D2C31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1pPr>
            <a:lvl2pPr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3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30000"/>
              </a:lnSpc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300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标题</a:t>
            </a:r>
            <a:r>
              <a:rPr lang="en-US" altLang="zh-CN" dirty="0"/>
              <a:t>2</a:t>
            </a:r>
          </a:p>
          <a:p>
            <a:pPr lvl="0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" name="燕尾形 1"/>
          <p:cNvSpPr/>
          <p:nvPr userDrawn="1"/>
        </p:nvSpPr>
        <p:spPr>
          <a:xfrm>
            <a:off x="0" y="556955"/>
            <a:ext cx="1850703" cy="415498"/>
          </a:xfrm>
          <a:prstGeom prst="chevron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spAutoFit/>
          </a:bodyPr>
          <a:lstStyle/>
          <a:p>
            <a:pPr algn="ctr"/>
            <a:r>
              <a:rPr lang="zh-CN" altLang="en-US" sz="2400" dirty="0"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31925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021288"/>
            <a:ext cx="12198350" cy="83671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994289" y="3456296"/>
            <a:ext cx="2510829" cy="130688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0635679" y="6408624"/>
            <a:ext cx="1440160" cy="288032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3383281"/>
            <a:ext cx="12198350" cy="45719"/>
          </a:xfrm>
          <a:prstGeom prst="rect">
            <a:avLst/>
          </a:prstGeom>
          <a:solidFill>
            <a:srgbClr val="F0EDEB"/>
          </a:solidFill>
          <a:ln>
            <a:solidFill>
              <a:srgbClr val="F0ED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102731" y="2312876"/>
            <a:ext cx="2196244" cy="21962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ED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3443418"/>
            <a:ext cx="12198350" cy="340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5"/>
          <p:cNvSpPr txBox="1"/>
          <p:nvPr userDrawn="1"/>
        </p:nvSpPr>
        <p:spPr>
          <a:xfrm>
            <a:off x="11379831" y="6032031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标题 6"/>
          <p:cNvSpPr>
            <a:spLocks noGrp="1"/>
          </p:cNvSpPr>
          <p:nvPr>
            <p:ph type="title"/>
          </p:nvPr>
        </p:nvSpPr>
        <p:spPr>
          <a:xfrm>
            <a:off x="4442991" y="2780928"/>
            <a:ext cx="7251303" cy="461666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0000"/>
                </a:solidFill>
                <a:latin typeface="方正正准黑简体" pitchFamily="2" charset="-122"/>
                <a:ea typeface="方正正准黑简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内容占位符 16"/>
          <p:cNvSpPr>
            <a:spLocks noGrp="1"/>
          </p:cNvSpPr>
          <p:nvPr>
            <p:ph sz="quarter" idx="10" hasCustomPrompt="1"/>
          </p:nvPr>
        </p:nvSpPr>
        <p:spPr>
          <a:xfrm>
            <a:off x="4947047" y="3456297"/>
            <a:ext cx="7251303" cy="18449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Clr>
                <a:srgbClr val="000000"/>
              </a:buClr>
              <a:buFont typeface="Wingdings" pitchFamily="2" charset="2"/>
              <a:buChar char="l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1pPr>
            <a:lvl2pPr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3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30000"/>
              </a:lnSpc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300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标题</a:t>
            </a:r>
            <a:r>
              <a:rPr lang="en-US" altLang="zh-CN" dirty="0"/>
              <a:t>2</a:t>
            </a:r>
          </a:p>
          <a:p>
            <a:pPr lvl="0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8" name="五边形 17"/>
          <p:cNvSpPr/>
          <p:nvPr userDrawn="1"/>
        </p:nvSpPr>
        <p:spPr>
          <a:xfrm>
            <a:off x="0" y="260648"/>
            <a:ext cx="3722911" cy="504056"/>
          </a:xfrm>
          <a:prstGeom prst="homePlate">
            <a:avLst/>
          </a:prstGeom>
          <a:solidFill>
            <a:srgbClr val="68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 18"/>
          <p:cNvSpPr/>
          <p:nvPr userDrawn="1"/>
        </p:nvSpPr>
        <p:spPr>
          <a:xfrm>
            <a:off x="3565247" y="260648"/>
            <a:ext cx="504056" cy="504056"/>
          </a:xfrm>
          <a:prstGeom prst="chevron">
            <a:avLst/>
          </a:prstGeom>
          <a:solidFill>
            <a:srgbClr val="68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燕尾形 19"/>
          <p:cNvSpPr/>
          <p:nvPr userDrawn="1"/>
        </p:nvSpPr>
        <p:spPr>
          <a:xfrm>
            <a:off x="3866927" y="260648"/>
            <a:ext cx="504056" cy="504056"/>
          </a:xfrm>
          <a:prstGeom prst="chevron">
            <a:avLst/>
          </a:prstGeom>
          <a:solidFill>
            <a:srgbClr val="68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2361198" y="2571016"/>
            <a:ext cx="1669832" cy="1669832"/>
          </a:xfrm>
          <a:prstGeom prst="ellipse">
            <a:avLst/>
          </a:prstGeom>
          <a:solidFill>
            <a:srgbClr val="FFD900"/>
          </a:solidFill>
          <a:ln w="57150">
            <a:solidFill>
              <a:srgbClr val="F0ED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1" hasCustomPrompt="1"/>
          </p:nvPr>
        </p:nvSpPr>
        <p:spPr>
          <a:xfrm>
            <a:off x="2066727" y="2669977"/>
            <a:ext cx="2160811" cy="13350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75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122511" y="259605"/>
            <a:ext cx="4032448" cy="415498"/>
          </a:xfrm>
          <a:prstGeom prst="chevron">
            <a:avLst/>
          </a:prstGeom>
          <a:solidFill>
            <a:srgbClr val="FFD900"/>
          </a:solidFill>
        </p:spPr>
        <p:txBody>
          <a:bodyPr bIns="0">
            <a:spAutoFit/>
          </a:bodyPr>
          <a:lstStyle>
            <a:lvl1pPr algn="l">
              <a:defRPr sz="2400" b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单击此处编辑样式</a:t>
            </a:r>
          </a:p>
        </p:txBody>
      </p:sp>
      <p:sp>
        <p:nvSpPr>
          <p:cNvPr id="17" name="内容占位符 16"/>
          <p:cNvSpPr>
            <a:spLocks noGrp="1"/>
          </p:cNvSpPr>
          <p:nvPr>
            <p:ph sz="quarter" idx="10"/>
          </p:nvPr>
        </p:nvSpPr>
        <p:spPr>
          <a:xfrm>
            <a:off x="481013" y="1196753"/>
            <a:ext cx="11234737" cy="5112568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defRPr sz="1600">
                <a:solidFill>
                  <a:schemeClr val="tx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1pPr>
            <a:lvl2pPr>
              <a:lnSpc>
                <a:spcPct val="130000"/>
              </a:lnSpc>
              <a:defRPr sz="1400">
                <a:solidFill>
                  <a:schemeClr val="tx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2pPr>
            <a:lvl3pPr>
              <a:lnSpc>
                <a:spcPct val="130000"/>
              </a:lnSpc>
              <a:defRPr sz="1200">
                <a:solidFill>
                  <a:schemeClr val="tx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3pPr>
            <a:lvl4pPr>
              <a:lnSpc>
                <a:spcPct val="130000"/>
              </a:lnSpc>
              <a:defRPr sz="1050">
                <a:solidFill>
                  <a:schemeClr val="tx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4pPr>
            <a:lvl5pPr>
              <a:lnSpc>
                <a:spcPct val="130000"/>
              </a:lnSpc>
              <a:defRPr sz="900">
                <a:solidFill>
                  <a:schemeClr val="tx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933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85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747" y="3087447"/>
            <a:ext cx="504056" cy="504056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6632517"/>
            <a:ext cx="1219835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172375" y="3681383"/>
            <a:ext cx="384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www.</a:t>
            </a:r>
            <a:r>
              <a:rPr lang="en-US" altLang="zh-CN" sz="1800" dirty="0">
                <a:solidFill>
                  <a:srgbClr val="FFD900"/>
                </a:solidFill>
                <a:effectLst/>
                <a:latin typeface="微软雅黑" pitchFamily="34" charset="-122"/>
                <a:ea typeface="微软雅黑" pitchFamily="34" charset="-122"/>
              </a:rPr>
              <a:t>eastime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.com.cn</a:t>
            </a:r>
            <a:endParaRPr lang="zh-CN" altLang="en-US" sz="1800" dirty="0"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23111" y="3087448"/>
            <a:ext cx="1656184" cy="504056"/>
          </a:xfrm>
          <a:prstGeom prst="rect">
            <a:avLst/>
          </a:prstGeom>
        </p:spPr>
        <p:txBody>
          <a:bodyPr/>
          <a:lstStyle>
            <a:lvl1pPr indent="0" algn="ctr">
              <a:spcBef>
                <a:spcPct val="20000"/>
              </a:spcBef>
              <a:buFont typeface="Arial" pitchFamily="34" charset="0"/>
              <a:buNone/>
              <a:defRPr sz="3200" b="1">
                <a:solidFill>
                  <a:srgbClr val="00B0F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 algn="l"/>
            <a:r>
              <a:rPr lang="en-US" altLang="zh-CN" dirty="0">
                <a:solidFill>
                  <a:srgbClr val="FFD900"/>
                </a:solidFill>
              </a:rPr>
              <a:t>Thanks</a:t>
            </a:r>
            <a:endParaRPr lang="zh-CN" altLang="en-US" dirty="0">
              <a:solidFill>
                <a:srgbClr val="FFD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E41DD-3B38-4D7E-A856-BFB4218B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01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>
            <a:stCxn id="10" idx="3"/>
          </p:cNvCxnSpPr>
          <p:nvPr userDrawn="1"/>
        </p:nvCxnSpPr>
        <p:spPr>
          <a:xfrm>
            <a:off x="6284135" y="6744858"/>
            <a:ext cx="591421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0" idx="1"/>
          </p:cNvCxnSpPr>
          <p:nvPr userDrawn="1"/>
        </p:nvCxnSpPr>
        <p:spPr>
          <a:xfrm>
            <a:off x="0" y="6744858"/>
            <a:ext cx="5891859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 userDrawn="1"/>
        </p:nvSpPr>
        <p:spPr>
          <a:xfrm>
            <a:off x="5891859" y="6621747"/>
            <a:ext cx="392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70" r:id="rId3"/>
    <p:sldLayoutId id="2147483667" r:id="rId4"/>
    <p:sldLayoutId id="2147483672" r:id="rId5"/>
    <p:sldLayoutId id="2147483671" r:id="rId6"/>
    <p:sldLayoutId id="2147483673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8495" y="2852936"/>
            <a:ext cx="7641359" cy="115212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智慧门店空间触点</a:t>
            </a:r>
            <a:endParaRPr lang="zh-CN" altLang="en-US" dirty="0"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06867" y="6381328"/>
            <a:ext cx="1984616" cy="360040"/>
          </a:xfrm>
        </p:spPr>
        <p:txBody>
          <a:bodyPr anchor="b"/>
          <a:lstStyle/>
          <a:p>
            <a:r>
              <a:rPr lang="en-US" altLang="zh-CN" sz="1600" dirty="0">
                <a:solidFill>
                  <a:srgbClr val="686868"/>
                </a:solidFill>
                <a:latin typeface="Impact" pitchFamily="34" charset="0"/>
              </a:rPr>
              <a:t>2018</a:t>
            </a:r>
            <a:r>
              <a:rPr lang="zh-CN" altLang="en-US" sz="1600" dirty="0">
                <a:solidFill>
                  <a:srgbClr val="686868"/>
                </a:solidFill>
                <a:latin typeface="Impact" pitchFamily="34" charset="0"/>
              </a:rPr>
              <a:t>年</a:t>
            </a:r>
            <a:r>
              <a:rPr lang="en-US" altLang="zh-CN" sz="1600" dirty="0">
                <a:solidFill>
                  <a:srgbClr val="686868"/>
                </a:solidFill>
                <a:latin typeface="Impact" pitchFamily="34" charset="0"/>
              </a:rPr>
              <a:t>0</a:t>
            </a:r>
            <a:r>
              <a:rPr lang="en-US" altLang="zh-Hans" sz="1600" dirty="0">
                <a:solidFill>
                  <a:srgbClr val="686868"/>
                </a:solidFill>
                <a:latin typeface="Impact" pitchFamily="34" charset="0"/>
              </a:rPr>
              <a:t>7</a:t>
            </a:r>
            <a:r>
              <a:rPr lang="zh-CN" altLang="en-US" sz="1600" dirty="0">
                <a:solidFill>
                  <a:srgbClr val="686868"/>
                </a:solidFill>
                <a:latin typeface="Impact" pitchFamily="34" charset="0"/>
              </a:rPr>
              <a:t>月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027327" y="6381328"/>
            <a:ext cx="1171023" cy="36004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rgbClr val="686868"/>
                </a:solidFill>
                <a:latin typeface="Impact" pitchFamily="34" charset="0"/>
              </a:rPr>
              <a:t>Eastime</a:t>
            </a:r>
            <a:endParaRPr lang="zh-CN" altLang="en-US" sz="1800" dirty="0">
              <a:solidFill>
                <a:srgbClr val="686868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8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CF306-3914-0640-BDBF-5603B0C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1" y="259605"/>
            <a:ext cx="4032448" cy="415498"/>
          </a:xfrm>
        </p:spPr>
        <p:txBody>
          <a:bodyPr/>
          <a:lstStyle/>
          <a:p>
            <a:r>
              <a:rPr lang="zh-CN" altLang="en-US" dirty="0"/>
              <a:t>指挥中心看板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F39BE3-6D0A-2440-BC8F-75D8D57BE7B5}"/>
              </a:ext>
            </a:extLst>
          </p:cNvPr>
          <p:cNvSpPr txBox="1"/>
          <p:nvPr/>
        </p:nvSpPr>
        <p:spPr>
          <a:xfrm>
            <a:off x="338535" y="12434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首页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2F13B8-9204-7140-B55D-EB0A1D47017E}"/>
              </a:ext>
            </a:extLst>
          </p:cNvPr>
          <p:cNvSpPr txBox="1"/>
          <p:nvPr/>
        </p:nvSpPr>
        <p:spPr>
          <a:xfrm>
            <a:off x="791737" y="1750741"/>
            <a:ext cx="13789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销售：实销</a:t>
            </a:r>
            <a:r>
              <a:rPr kumimoji="1" lang="en-US" altLang="zh-CN" dirty="0"/>
              <a:t>-</a:t>
            </a:r>
            <a:r>
              <a:rPr kumimoji="1" lang="zh-CN" altLang="en-US" dirty="0"/>
              <a:t>（目标</a:t>
            </a:r>
            <a:r>
              <a:rPr kumimoji="1" lang="en-US" altLang="zh-CN" dirty="0"/>
              <a:t>/</a:t>
            </a:r>
            <a:r>
              <a:rPr kumimoji="1" lang="zh-CN" altLang="en-US" dirty="0"/>
              <a:t>完成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完成率）、潜客</a:t>
            </a:r>
            <a:r>
              <a:rPr kumimoji="1" lang="en-US" altLang="zh-CN" dirty="0"/>
              <a:t>-</a:t>
            </a:r>
            <a:r>
              <a:rPr kumimoji="1" lang="zh-CN" altLang="en-US" dirty="0"/>
              <a:t>（目标</a:t>
            </a:r>
            <a:r>
              <a:rPr kumimoji="1" lang="en-US" altLang="zh-CN" dirty="0"/>
              <a:t>/</a:t>
            </a:r>
            <a:r>
              <a:rPr kumimoji="1" lang="zh-CN" altLang="en-US" dirty="0"/>
              <a:t>完成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完成率、新增） 、线索</a:t>
            </a:r>
            <a:r>
              <a:rPr kumimoji="1" lang="en-US" altLang="zh-CN" dirty="0"/>
              <a:t>-</a:t>
            </a:r>
            <a:r>
              <a:rPr kumimoji="1" lang="zh-CN" altLang="en-US" dirty="0"/>
              <a:t>（目标</a:t>
            </a:r>
            <a:r>
              <a:rPr kumimoji="1" lang="en-US" altLang="zh-CN" dirty="0"/>
              <a:t>/</a:t>
            </a:r>
            <a:r>
              <a:rPr kumimoji="1" lang="zh-CN" altLang="en-US" dirty="0"/>
              <a:t>完成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完成率、新增） 、</a:t>
            </a:r>
            <a:endParaRPr kumimoji="1" lang="en-US" altLang="zh-CN" dirty="0"/>
          </a:p>
          <a:p>
            <a:r>
              <a:rPr kumimoji="1" lang="zh-Hans" altLang="en-US" dirty="0"/>
              <a:t>           </a:t>
            </a:r>
            <a:r>
              <a:rPr kumimoji="1" lang="zh-CN" altLang="en-US" dirty="0"/>
              <a:t>进店</a:t>
            </a:r>
            <a:r>
              <a:rPr kumimoji="1" lang="en-US" altLang="zh-CN" dirty="0"/>
              <a:t>-</a:t>
            </a:r>
            <a:r>
              <a:rPr kumimoji="1" lang="zh-CN" altLang="en-US" dirty="0"/>
              <a:t>（目标</a:t>
            </a:r>
            <a:r>
              <a:rPr kumimoji="1" lang="en-US" altLang="zh-CN" dirty="0"/>
              <a:t>/</a:t>
            </a:r>
            <a:r>
              <a:rPr kumimoji="1" lang="zh-CN" altLang="en-US" dirty="0"/>
              <a:t>完成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完成率）、建卡 、评价</a:t>
            </a:r>
            <a:r>
              <a:rPr kumimoji="1" lang="en-US" altLang="zh-CN" dirty="0"/>
              <a:t>-(</a:t>
            </a:r>
            <a:r>
              <a:rPr kumimoji="1" lang="zh-CN" altLang="en-US" dirty="0"/>
              <a:t>好评率</a:t>
            </a:r>
            <a:r>
              <a:rPr kumimoji="1" lang="en-US" altLang="zh-Hans" dirty="0"/>
              <a:t>)</a:t>
            </a:r>
            <a:r>
              <a:rPr kumimoji="1" lang="zh-Hans" altLang="en-US" dirty="0"/>
              <a:t>；</a:t>
            </a:r>
            <a:r>
              <a:rPr kumimoji="1" lang="en-US" altLang="zh-Hans" dirty="0"/>
              <a:t>(</a:t>
            </a:r>
            <a:r>
              <a:rPr kumimoji="1" lang="zh-CN" altLang="en-US" dirty="0"/>
              <a:t>首客试驾率、当月新增潜客战败率、潜客及时跟进率、潜客邀约到店率</a:t>
            </a:r>
            <a:endParaRPr kumimoji="1" lang="en-US" altLang="zh-CN" dirty="0"/>
          </a:p>
          <a:p>
            <a:r>
              <a:rPr kumimoji="1" lang="zh-CN" altLang="en-US" dirty="0"/>
              <a:t>车库存</a:t>
            </a:r>
            <a:r>
              <a:rPr kumimoji="1" lang="en-US" altLang="zh-CN" dirty="0"/>
              <a:t>-</a:t>
            </a:r>
            <a:r>
              <a:rPr kumimoji="1" lang="zh-CN" altLang="en-US" dirty="0"/>
              <a:t> 按车型、库存量、超期</a:t>
            </a:r>
            <a:r>
              <a:rPr kumimoji="1" lang="en-US" altLang="zh-Hans" dirty="0"/>
              <a:t>)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21BA97B-A202-6546-9AFC-70986749C3DC}"/>
              </a:ext>
            </a:extLst>
          </p:cNvPr>
          <p:cNvSpPr txBox="1"/>
          <p:nvPr/>
        </p:nvSpPr>
        <p:spPr>
          <a:xfrm>
            <a:off x="801539" y="2771636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售后：进场台次、客单价、产值、评价</a:t>
            </a:r>
            <a:r>
              <a:rPr kumimoji="1" lang="en-US" altLang="zh-CN" dirty="0"/>
              <a:t>(</a:t>
            </a:r>
            <a:r>
              <a:rPr kumimoji="1" lang="zh-CN" altLang="en-US" dirty="0"/>
              <a:t>好评率</a:t>
            </a:r>
            <a:r>
              <a:rPr kumimoji="1" lang="en-US" altLang="zh-Hans" dirty="0"/>
              <a:t>)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5E68A16-B441-C245-BAA8-90536273DB4A}"/>
              </a:ext>
            </a:extLst>
          </p:cNvPr>
          <p:cNvSpPr txBox="1"/>
          <p:nvPr/>
        </p:nvSpPr>
        <p:spPr>
          <a:xfrm>
            <a:off x="817496" y="3106109"/>
            <a:ext cx="559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触点：客流、热度图、关注车型排名、关注精品排名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0580895-B4CE-4245-8D48-D1B729A0D981}"/>
              </a:ext>
            </a:extLst>
          </p:cNvPr>
          <p:cNvSpPr txBox="1"/>
          <p:nvPr/>
        </p:nvSpPr>
        <p:spPr>
          <a:xfrm>
            <a:off x="326633" y="3620240"/>
            <a:ext cx="112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二级页面</a:t>
            </a:r>
            <a:endParaRPr kumimoji="1" lang="en-US" altLang="zh-CN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299EB0A-95FB-A24F-ADB1-864AA103C5A2}"/>
              </a:ext>
            </a:extLst>
          </p:cNvPr>
          <p:cNvSpPr txBox="1"/>
          <p:nvPr/>
        </p:nvSpPr>
        <p:spPr>
          <a:xfrm>
            <a:off x="801539" y="4091383"/>
            <a:ext cx="50914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销售：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、实销：销售顾问（目标</a:t>
            </a:r>
            <a:r>
              <a:rPr kumimoji="1" lang="en-US" altLang="zh-CN" dirty="0"/>
              <a:t>/</a:t>
            </a:r>
            <a:r>
              <a:rPr kumimoji="1" lang="zh-CN" altLang="en-US" dirty="0"/>
              <a:t>完成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完成率）排名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、潜客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潜客</a:t>
            </a:r>
            <a:r>
              <a:rPr kumimoji="1" lang="en-US" altLang="zh-CN" dirty="0"/>
              <a:t>-</a:t>
            </a:r>
            <a:r>
              <a:rPr kumimoji="1" lang="zh-CN" altLang="en-US" dirty="0"/>
              <a:t>（目标</a:t>
            </a:r>
            <a:r>
              <a:rPr kumimoji="1" lang="en-US" altLang="zh-CN" dirty="0"/>
              <a:t>/</a:t>
            </a:r>
            <a:r>
              <a:rPr kumimoji="1" lang="zh-CN" altLang="en-US" dirty="0"/>
              <a:t>完成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完成率）排名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、线索：销售顾问排名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、进店：销售顾问排名</a:t>
            </a:r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、评价</a:t>
            </a:r>
            <a:r>
              <a:rPr kumimoji="1" lang="en-US" altLang="zh-CN" dirty="0"/>
              <a:t>(</a:t>
            </a:r>
            <a:r>
              <a:rPr kumimoji="1" lang="zh-CN" altLang="en-US" dirty="0"/>
              <a:t>好评率</a:t>
            </a:r>
            <a:r>
              <a:rPr kumimoji="1" lang="en-US" altLang="zh-Hans" dirty="0"/>
              <a:t>)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查看顾客评价情况列表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032700-6E64-884B-8DD4-BA35C6DC243E}"/>
              </a:ext>
            </a:extLst>
          </p:cNvPr>
          <p:cNvSpPr txBox="1"/>
          <p:nvPr/>
        </p:nvSpPr>
        <p:spPr>
          <a:xfrm>
            <a:off x="8907487" y="5661043"/>
            <a:ext cx="293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注意：设计要考虑二级网点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A6CFC2E-A047-064A-99FD-4B7F8B132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391051"/>
              </p:ext>
            </p:extLst>
          </p:nvPr>
        </p:nvGraphicFramePr>
        <p:xfrm>
          <a:off x="6895944" y="883806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工作表" showAsIcon="1" r:id="rId3" imgW="965200" imgH="609600" progId="Excel.Sheet.12">
                  <p:embed/>
                </p:oleObj>
              </mc:Choice>
              <mc:Fallback>
                <p:oleObj name="工作表" showAsIcon="1" r:id="rId3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95944" y="883806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9755455-7F07-6542-806F-EEF56EF6DC98}"/>
              </a:ext>
            </a:extLst>
          </p:cNvPr>
          <p:cNvSpPr txBox="1"/>
          <p:nvPr/>
        </p:nvSpPr>
        <p:spPr>
          <a:xfrm>
            <a:off x="6906629" y="13814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销售部分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6DB6A0A-D2FA-3148-A137-DFE394A43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815761"/>
              </p:ext>
            </p:extLst>
          </p:nvPr>
        </p:nvGraphicFramePr>
        <p:xfrm>
          <a:off x="9483551" y="591728"/>
          <a:ext cx="1008112" cy="83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工作表" showAsIcon="1" r:id="rId5" imgW="965200" imgH="609600" progId="Excel.Sheet.12">
                  <p:embed/>
                </p:oleObj>
              </mc:Choice>
              <mc:Fallback>
                <p:oleObj name="工作表" showAsIcon="1" r:id="rId5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83551" y="591728"/>
                        <a:ext cx="1008112" cy="83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82B0686-63F9-C24D-9427-2B8F84804BA7}"/>
              </a:ext>
            </a:extLst>
          </p:cNvPr>
          <p:cNvSpPr txBox="1"/>
          <p:nvPr/>
        </p:nvSpPr>
        <p:spPr>
          <a:xfrm>
            <a:off x="9113018" y="12874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销售部分导航逻辑</a:t>
            </a:r>
          </a:p>
        </p:txBody>
      </p:sp>
    </p:spTree>
    <p:extLst>
      <p:ext uri="{BB962C8B-B14F-4D97-AF65-F5344CB8AC3E}">
        <p14:creationId xmlns:p14="http://schemas.microsoft.com/office/powerpoint/2010/main" val="352740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CF306-3914-0640-BDBF-5603B0C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1" y="259605"/>
            <a:ext cx="4032448" cy="415498"/>
          </a:xfrm>
        </p:spPr>
        <p:txBody>
          <a:bodyPr/>
          <a:lstStyle/>
          <a:p>
            <a:r>
              <a:rPr lang="zh-CN" altLang="en-US" dirty="0"/>
              <a:t>指挥中心看板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21BA97B-A202-6546-9AFC-70986749C3DC}"/>
              </a:ext>
            </a:extLst>
          </p:cNvPr>
          <p:cNvSpPr txBox="1"/>
          <p:nvPr/>
        </p:nvSpPr>
        <p:spPr>
          <a:xfrm>
            <a:off x="838098" y="1628800"/>
            <a:ext cx="56220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售后：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进场台次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预约多少、正常进场数量、预约进场率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、客单价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同比、环比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、产值：保养、维修、钣喷、精品占比、同比、环比</a:t>
            </a:r>
            <a:endParaRPr kumimoji="1" lang="en-US" altLang="zh-CN" dirty="0"/>
          </a:p>
          <a:p>
            <a:r>
              <a:rPr kumimoji="1" lang="en-US" altLang="zh-Hans" dirty="0"/>
              <a:t>4</a:t>
            </a:r>
            <a:r>
              <a:rPr kumimoji="1" lang="zh-CN" altLang="en-US" dirty="0"/>
              <a:t>、评价</a:t>
            </a:r>
            <a:r>
              <a:rPr kumimoji="1" lang="en-US" altLang="zh-CN" dirty="0"/>
              <a:t>(</a:t>
            </a:r>
            <a:r>
              <a:rPr kumimoji="1" lang="zh-CN" altLang="en-US" dirty="0"/>
              <a:t>好评率</a:t>
            </a:r>
            <a:r>
              <a:rPr kumimoji="1" lang="en-US" altLang="zh-Hans" dirty="0"/>
              <a:t>)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查看顾客差评留言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5E68A16-B441-C245-BAA8-90536273DB4A}"/>
              </a:ext>
            </a:extLst>
          </p:cNvPr>
          <p:cNvSpPr txBox="1"/>
          <p:nvPr/>
        </p:nvSpPr>
        <p:spPr>
          <a:xfrm>
            <a:off x="838098" y="3782826"/>
            <a:ext cx="7468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触点：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、客流：区域客流排名、男女比例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、热度图：点击某个区域，查看该区域的车型关注排名和精品关注排名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、关注车型排名：男女关注比例、触点关注数量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、关注精品排名：男女关注比例</a:t>
            </a:r>
          </a:p>
        </p:txBody>
      </p:sp>
    </p:spTree>
    <p:extLst>
      <p:ext uri="{BB962C8B-B14F-4D97-AF65-F5344CB8AC3E}">
        <p14:creationId xmlns:p14="http://schemas.microsoft.com/office/powerpoint/2010/main" val="287481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CF306-3914-0640-BDBF-5603B0C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1" y="259605"/>
            <a:ext cx="4032448" cy="415498"/>
          </a:xfrm>
        </p:spPr>
        <p:txBody>
          <a:bodyPr/>
          <a:lstStyle/>
          <a:p>
            <a:r>
              <a:rPr lang="zh-CN" altLang="en-US" dirty="0"/>
              <a:t>指挥中心看板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0D0033-BE64-664C-B125-BC9984E7F5DC}"/>
              </a:ext>
            </a:extLst>
          </p:cNvPr>
          <p:cNvSpPr txBox="1"/>
          <p:nvPr/>
        </p:nvSpPr>
        <p:spPr>
          <a:xfrm>
            <a:off x="1583473" y="1527717"/>
            <a:ext cx="87636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对接计划：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Hans" dirty="0"/>
              <a:t>smart360</a:t>
            </a:r>
            <a:r>
              <a:rPr kumimoji="1" lang="zh-CN" altLang="en-US" dirty="0"/>
              <a:t>请在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</a:t>
            </a:r>
            <a:r>
              <a:rPr kumimoji="1" lang="en-US" altLang="zh-Hans" dirty="0"/>
              <a:t>7</a:t>
            </a:r>
            <a:r>
              <a:rPr kumimoji="1" lang="zh-CN" altLang="en-US" dirty="0"/>
              <a:t>日将数据与易时对接完毕；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</a:t>
            </a:r>
            <a:r>
              <a:rPr kumimoji="1" lang="en-US" altLang="zh-Hans" dirty="0"/>
              <a:t>5</a:t>
            </a:r>
            <a:r>
              <a:rPr kumimoji="1" lang="zh-CN" altLang="en-US" dirty="0"/>
              <a:t>日将相关地址提供给易时；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、易时计划</a:t>
            </a:r>
            <a:endParaRPr kumimoji="1" lang="en-US" altLang="zh-CN" dirty="0"/>
          </a:p>
          <a:p>
            <a:r>
              <a:rPr kumimoji="1" lang="zh-CN" altLang="en-US" dirty="0"/>
              <a:t>     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8</a:t>
            </a:r>
            <a:r>
              <a:rPr kumimoji="1" lang="en-US" altLang="zh-Hans" dirty="0"/>
              <a:t>-8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</a:t>
            </a:r>
            <a:r>
              <a:rPr kumimoji="1" lang="en-US" altLang="zh-Hans" dirty="0"/>
              <a:t>4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原型设计，且与甲方确认；</a:t>
            </a:r>
            <a:endParaRPr kumimoji="1" lang="en-US" altLang="zh-CN" dirty="0"/>
          </a:p>
          <a:p>
            <a:r>
              <a:rPr kumimoji="1" lang="zh-CN" altLang="en-US" dirty="0"/>
              <a:t>     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</a:t>
            </a:r>
            <a:r>
              <a:rPr kumimoji="1" lang="en-US" altLang="zh-Hans" dirty="0"/>
              <a:t>4-8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</a:t>
            </a:r>
            <a:r>
              <a:rPr kumimoji="1" lang="en-US" altLang="zh-Hans" dirty="0"/>
              <a:t>7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与</a:t>
            </a:r>
            <a:r>
              <a:rPr kumimoji="1" lang="en-US" altLang="zh-CN" dirty="0"/>
              <a:t>smart</a:t>
            </a:r>
            <a:r>
              <a:rPr kumimoji="1" lang="en-US" altLang="zh-Hans" dirty="0"/>
              <a:t>360</a:t>
            </a:r>
            <a:r>
              <a:rPr kumimoji="1" lang="zh-CN" altLang="en-US" dirty="0"/>
              <a:t>对接数据；</a:t>
            </a:r>
            <a:endParaRPr kumimoji="1" lang="en-US" altLang="zh-CN" dirty="0"/>
          </a:p>
          <a:p>
            <a:r>
              <a:rPr kumimoji="1" lang="zh-CN" altLang="en-US" dirty="0"/>
              <a:t>     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</a:t>
            </a:r>
            <a:r>
              <a:rPr kumimoji="1" lang="en-US" altLang="zh-Hans" dirty="0"/>
              <a:t>18-8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</a:t>
            </a:r>
            <a:r>
              <a:rPr kumimoji="1" lang="en-US" altLang="zh-Hans" dirty="0"/>
              <a:t>5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开发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915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 Light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 lIns="68553" tIns="34276" rIns="68553" bIns="34276">
        <a:spAutoFit/>
      </a:bodyPr>
      <a:lstStyle>
        <a:defPPr marL="171450" indent="-171450">
          <a:lnSpc>
            <a:spcPct val="150000"/>
          </a:lnSpc>
          <a:buClr>
            <a:srgbClr val="00B0F0"/>
          </a:buClr>
          <a:buFont typeface="Wingdings" panose="05000000000000000000" pitchFamily="2" charset="2"/>
          <a:buChar char="p"/>
          <a:defRPr sz="1400" dirty="0" smtClean="0">
            <a:latin typeface="+mn-ea"/>
            <a:cs typeface="+mn-ea"/>
            <a:sym typeface="+mn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51203</TotalTime>
  <Words>401</Words>
  <Application>Microsoft Macintosh PowerPoint</Application>
  <PresentationFormat>自定义</PresentationFormat>
  <Paragraphs>40</Paragraphs>
  <Slides>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方正正粗黑简体</vt:lpstr>
      <vt:lpstr>方正正准黑简体</vt:lpstr>
      <vt:lpstr>宋体</vt:lpstr>
      <vt:lpstr>微软雅黑</vt:lpstr>
      <vt:lpstr>微软雅黑 Light</vt:lpstr>
      <vt:lpstr>Arial Unicode MS</vt:lpstr>
      <vt:lpstr>Arial</vt:lpstr>
      <vt:lpstr>Arial Black</vt:lpstr>
      <vt:lpstr>Calibri</vt:lpstr>
      <vt:lpstr>Impact</vt:lpstr>
      <vt:lpstr>Wingdings</vt:lpstr>
      <vt:lpstr>Office 主题</vt:lpstr>
      <vt:lpstr>位图图像</vt:lpstr>
      <vt:lpstr>工作表</vt:lpstr>
      <vt:lpstr>智慧门店空间触点</vt:lpstr>
      <vt:lpstr>指挥中心看板</vt:lpstr>
      <vt:lpstr>指挥中心看板</vt:lpstr>
      <vt:lpstr>指挥中心看板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SGMW智慧门店方案</dc:title>
  <dc:creator>GAZE</dc:creator>
  <cp:lastModifiedBy/>
  <cp:revision>517</cp:revision>
  <dcterms:modified xsi:type="dcterms:W3CDTF">2018-08-08T01:44:54Z</dcterms:modified>
</cp:coreProperties>
</file>