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376" r:id="rId2"/>
    <p:sldId id="1413" r:id="rId3"/>
  </p:sldIdLst>
  <p:sldSz cx="121983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inkpad" initials="T" lastIdx="1" clrIdx="0"/>
  <p:cmAuthor id="1" name="liuwh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C31"/>
    <a:srgbClr val="1D0000"/>
    <a:srgbClr val="FFD900"/>
    <a:srgbClr val="686868"/>
    <a:srgbClr val="47D6FF"/>
    <a:srgbClr val="F9DE64"/>
    <a:srgbClr val="F26E54"/>
    <a:srgbClr val="FFFFFF"/>
    <a:srgbClr val="00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8" autoAdjust="0"/>
    <p:restoredTop sz="95409" autoAdjust="0"/>
  </p:normalViewPr>
  <p:slideViewPr>
    <p:cSldViewPr>
      <p:cViewPr varScale="1">
        <p:scale>
          <a:sx n="115" d="100"/>
          <a:sy n="115" d="100"/>
        </p:scale>
        <p:origin x="888" y="200"/>
      </p:cViewPr>
      <p:guideLst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20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3525A-C02F-4B8F-B387-903069B50460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013A9-7401-4B00-B077-0D622FF51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55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481013" y="1412776"/>
            <a:ext cx="11234737" cy="475250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Clr>
                <a:srgbClr val="1D2C31"/>
              </a:buCl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</a:p>
          <a:p>
            <a:pPr lvl="0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2" name="燕尾形 1"/>
          <p:cNvSpPr/>
          <p:nvPr userDrawn="1"/>
        </p:nvSpPr>
        <p:spPr>
          <a:xfrm>
            <a:off x="0" y="556955"/>
            <a:ext cx="1850703" cy="415498"/>
          </a:xfrm>
          <a:prstGeom prst="chevron">
            <a:avLst/>
          </a:prstGeom>
          <a:solidFill>
            <a:srgbClr val="FFD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>
            <a:spAutoFit/>
          </a:bodyPr>
          <a:lstStyle/>
          <a:p>
            <a:pPr algn="ctr"/>
            <a:r>
              <a:rPr lang="zh-CN" altLang="en-US" sz="2400" dirty="0">
                <a:latin typeface="方正正准黑简体" panose="02000000000000000000" pitchFamily="2" charset="-122"/>
                <a:ea typeface="方正正准黑简体" panose="02000000000000000000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3192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021288"/>
            <a:ext cx="12198350" cy="83671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1994289" y="3456296"/>
            <a:ext cx="2510829" cy="130688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10635679" y="6408624"/>
            <a:ext cx="1440160" cy="288032"/>
          </a:xfrm>
          <a:prstGeom prst="rect">
            <a:avLst/>
          </a:prstGeom>
          <a:solidFill>
            <a:srgbClr val="F6F6F6"/>
          </a:solidFill>
          <a:ln>
            <a:solidFill>
              <a:srgbClr val="F6F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3383281"/>
            <a:ext cx="12198350" cy="45719"/>
          </a:xfrm>
          <a:prstGeom prst="rect">
            <a:avLst/>
          </a:prstGeom>
          <a:solidFill>
            <a:srgbClr val="F0EDEB"/>
          </a:solidFill>
          <a:ln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2102731" y="2312876"/>
            <a:ext cx="2196244" cy="2196244"/>
          </a:xfrm>
          <a:prstGeom prst="ellipse">
            <a:avLst/>
          </a:prstGeom>
          <a:solidFill>
            <a:schemeClr val="bg1"/>
          </a:solidFill>
          <a:ln w="57150"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0" y="3443418"/>
            <a:ext cx="12198350" cy="340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5"/>
          <p:cNvSpPr txBox="1"/>
          <p:nvPr userDrawn="1"/>
        </p:nvSpPr>
        <p:spPr>
          <a:xfrm>
            <a:off x="11379831" y="6032031"/>
            <a:ext cx="65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标题 6"/>
          <p:cNvSpPr>
            <a:spLocks noGrp="1"/>
          </p:cNvSpPr>
          <p:nvPr>
            <p:ph type="title"/>
          </p:nvPr>
        </p:nvSpPr>
        <p:spPr>
          <a:xfrm>
            <a:off x="4442991" y="2780928"/>
            <a:ext cx="7251303" cy="461666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rgbClr val="000000"/>
                </a:solidFill>
                <a:latin typeface="方正正准黑简体" pitchFamily="2" charset="-122"/>
                <a:ea typeface="方正正准黑简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6" name="内容占位符 16"/>
          <p:cNvSpPr>
            <a:spLocks noGrp="1"/>
          </p:cNvSpPr>
          <p:nvPr>
            <p:ph sz="quarter" idx="10" hasCustomPrompt="1"/>
          </p:nvPr>
        </p:nvSpPr>
        <p:spPr>
          <a:xfrm>
            <a:off x="4947047" y="3456297"/>
            <a:ext cx="7251303" cy="184491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30000"/>
              </a:lnSpc>
              <a:buClr>
                <a:srgbClr val="000000"/>
              </a:buClr>
              <a:buFont typeface="Wingdings" pitchFamily="2" charset="2"/>
              <a:buChar char="l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  <a:r>
              <a:rPr lang="en-US" altLang="zh-CN" dirty="0"/>
              <a:t>1</a:t>
            </a:r>
          </a:p>
          <a:p>
            <a:pPr lvl="0"/>
            <a:r>
              <a:rPr lang="zh-CN" altLang="en-US" dirty="0"/>
              <a:t>标题</a:t>
            </a:r>
            <a:r>
              <a:rPr lang="en-US" altLang="zh-CN" dirty="0"/>
              <a:t>2</a:t>
            </a:r>
          </a:p>
          <a:p>
            <a:pPr lvl="0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8" name="五边形 17"/>
          <p:cNvSpPr/>
          <p:nvPr userDrawn="1"/>
        </p:nvSpPr>
        <p:spPr>
          <a:xfrm>
            <a:off x="0" y="260648"/>
            <a:ext cx="3722911" cy="504056"/>
          </a:xfrm>
          <a:prstGeom prst="homePlate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燕尾形 18"/>
          <p:cNvSpPr/>
          <p:nvPr userDrawn="1"/>
        </p:nvSpPr>
        <p:spPr>
          <a:xfrm>
            <a:off x="3565247" y="260648"/>
            <a:ext cx="504056" cy="504056"/>
          </a:xfrm>
          <a:prstGeom prst="chevron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燕尾形 19"/>
          <p:cNvSpPr/>
          <p:nvPr userDrawn="1"/>
        </p:nvSpPr>
        <p:spPr>
          <a:xfrm>
            <a:off x="3866927" y="260648"/>
            <a:ext cx="504056" cy="504056"/>
          </a:xfrm>
          <a:prstGeom prst="chevron">
            <a:avLst/>
          </a:prstGeom>
          <a:solidFill>
            <a:srgbClr val="686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361198" y="2571016"/>
            <a:ext cx="1669832" cy="1669832"/>
          </a:xfrm>
          <a:prstGeom prst="ellipse">
            <a:avLst/>
          </a:prstGeom>
          <a:solidFill>
            <a:srgbClr val="FFD900"/>
          </a:solidFill>
          <a:ln w="57150">
            <a:solidFill>
              <a:srgbClr val="F0ED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2066727" y="2669977"/>
            <a:ext cx="2160811" cy="13350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075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hasCustomPrompt="1"/>
          </p:nvPr>
        </p:nvSpPr>
        <p:spPr>
          <a:xfrm>
            <a:off x="122511" y="259605"/>
            <a:ext cx="4032448" cy="415498"/>
          </a:xfrm>
          <a:prstGeom prst="chevron">
            <a:avLst/>
          </a:prstGeom>
          <a:solidFill>
            <a:srgbClr val="FFD900"/>
          </a:solidFill>
        </p:spPr>
        <p:txBody>
          <a:bodyPr bIns="0">
            <a:spAutoFit/>
          </a:bodyPr>
          <a:lstStyle>
            <a:lvl1pPr algn="l">
              <a:defRPr sz="2400" b="0">
                <a:solidFill>
                  <a:schemeClr val="bg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r>
              <a:rPr lang="zh-CN" altLang="en-US" dirty="0"/>
              <a:t>单击此处编辑样式</a:t>
            </a:r>
          </a:p>
        </p:txBody>
      </p:sp>
      <p:sp>
        <p:nvSpPr>
          <p:cNvPr id="17" name="内容占位符 16"/>
          <p:cNvSpPr>
            <a:spLocks noGrp="1"/>
          </p:cNvSpPr>
          <p:nvPr>
            <p:ph sz="quarter" idx="10"/>
          </p:nvPr>
        </p:nvSpPr>
        <p:spPr>
          <a:xfrm>
            <a:off x="481013" y="1196753"/>
            <a:ext cx="11234737" cy="5112568"/>
          </a:xfrm>
          <a:prstGeom prst="rect">
            <a:avLst/>
          </a:prstGeom>
        </p:spPr>
        <p:txBody>
          <a:bodyPr/>
          <a:lstStyle>
            <a:lvl1pPr>
              <a:lnSpc>
                <a:spcPct val="130000"/>
              </a:lnSpc>
              <a:defRPr sz="16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  <a:lvl2pPr>
              <a:lnSpc>
                <a:spcPct val="130000"/>
              </a:lnSpc>
              <a:defRPr sz="14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2pPr>
            <a:lvl3pPr>
              <a:lnSpc>
                <a:spcPct val="130000"/>
              </a:lnSpc>
              <a:defRPr sz="12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3pPr>
            <a:lvl4pPr>
              <a:lnSpc>
                <a:spcPct val="130000"/>
              </a:lnSpc>
              <a:defRPr sz="105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4pPr>
            <a:lvl5pPr>
              <a:lnSpc>
                <a:spcPct val="130000"/>
              </a:lnSpc>
              <a:defRPr sz="900">
                <a:solidFill>
                  <a:schemeClr val="tx1"/>
                </a:solidFill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93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85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747" y="3087447"/>
            <a:ext cx="504056" cy="50405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6632517"/>
            <a:ext cx="12198350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172375" y="3681383"/>
            <a:ext cx="38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www.</a:t>
            </a:r>
            <a:r>
              <a:rPr lang="en-US" altLang="zh-CN" sz="1800" dirty="0">
                <a:solidFill>
                  <a:srgbClr val="FFD900"/>
                </a:solidFill>
                <a:effectLst/>
                <a:latin typeface="微软雅黑" pitchFamily="34" charset="-122"/>
                <a:ea typeface="微软雅黑" pitchFamily="34" charset="-122"/>
              </a:rPr>
              <a:t>eastime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微软雅黑" pitchFamily="34" charset="-122"/>
                <a:ea typeface="微软雅黑" pitchFamily="34" charset="-122"/>
              </a:rPr>
              <a:t>.com.cn</a:t>
            </a:r>
            <a:endParaRPr lang="zh-CN" altLang="en-US" sz="1800" dirty="0">
              <a:solidFill>
                <a:srgbClr val="000000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23111" y="3087448"/>
            <a:ext cx="1656184" cy="504056"/>
          </a:xfrm>
          <a:prstGeom prst="rect">
            <a:avLst/>
          </a:prstGeom>
        </p:spPr>
        <p:txBody>
          <a:bodyPr/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 b="1">
                <a:solidFill>
                  <a:srgbClr val="00B0F0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algn="l"/>
            <a:r>
              <a:rPr lang="en-US" altLang="zh-CN" dirty="0">
                <a:solidFill>
                  <a:srgbClr val="FFD900"/>
                </a:solidFill>
              </a:rPr>
              <a:t>Thanks</a:t>
            </a:r>
            <a:endParaRPr lang="zh-CN" altLang="en-US" dirty="0">
              <a:solidFill>
                <a:srgbClr val="FFD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E41DD-3B38-4D7E-A856-BFB4218B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195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方正正准黑简体" panose="02000000000000000000" pitchFamily="2" charset="-122"/>
                <a:ea typeface="方正正准黑简体" panose="020000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0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877" y="2130427"/>
            <a:ext cx="10368597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53" y="3886200"/>
            <a:ext cx="853884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1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62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92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2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54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785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17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047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B5B5-0180-4D18-83DB-0F0B66195FCB}" type="datetimeFigureOut">
              <a:rPr lang="zh-CN" altLang="en-US" smtClean="0"/>
              <a:t>2018/7/17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00A5-1383-4920-B899-FAC64AB811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6712556"/>
            <a:ext cx="12198350" cy="172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192" tIns="63095" rIns="126192" bIns="63095"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69988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>
            <a:stCxn id="10" idx="3"/>
          </p:cNvCxnSpPr>
          <p:nvPr userDrawn="1"/>
        </p:nvCxnSpPr>
        <p:spPr>
          <a:xfrm>
            <a:off x="6284135" y="6744858"/>
            <a:ext cx="5914215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10" idx="1"/>
          </p:cNvCxnSpPr>
          <p:nvPr userDrawn="1"/>
        </p:nvCxnSpPr>
        <p:spPr>
          <a:xfrm>
            <a:off x="0" y="6744858"/>
            <a:ext cx="589185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5"/>
          <p:cNvSpPr txBox="1"/>
          <p:nvPr userDrawn="1"/>
        </p:nvSpPr>
        <p:spPr>
          <a:xfrm>
            <a:off x="5891859" y="6621747"/>
            <a:ext cx="392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  <p:sldLayoutId id="2147483667" r:id="rId3"/>
    <p:sldLayoutId id="2147483672" r:id="rId4"/>
    <p:sldLayoutId id="2147483671" r:id="rId5"/>
    <p:sldLayoutId id="2147483673" r:id="rId6"/>
    <p:sldLayoutId id="214748367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14759" y="274640"/>
            <a:ext cx="10968833" cy="576886"/>
          </a:xfrm>
        </p:spPr>
        <p:txBody>
          <a:bodyPr/>
          <a:lstStyle/>
          <a:p>
            <a:r>
              <a:rPr lang="zh-CN" altLang="en-US" dirty="0"/>
              <a:t>智慧服务空间数据库设计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855297" y="2827164"/>
            <a:ext cx="915623" cy="359957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空间</a:t>
            </a:r>
          </a:p>
        </p:txBody>
      </p:sp>
      <p:sp>
        <p:nvSpPr>
          <p:cNvPr id="9" name="矩形 8"/>
          <p:cNvSpPr/>
          <p:nvPr/>
        </p:nvSpPr>
        <p:spPr>
          <a:xfrm>
            <a:off x="4239895" y="4276090"/>
            <a:ext cx="807720" cy="6959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经销商设备管理表(SvcDealerDeviceManagement)</a:t>
            </a:r>
          </a:p>
        </p:txBody>
      </p:sp>
      <p:sp>
        <p:nvSpPr>
          <p:cNvPr id="10" name="矩形 9"/>
          <p:cNvSpPr/>
          <p:nvPr/>
        </p:nvSpPr>
        <p:spPr>
          <a:xfrm>
            <a:off x="6245225" y="4806315"/>
            <a:ext cx="1076960" cy="48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视频管理表(SvcVideoManagement)</a:t>
            </a:r>
          </a:p>
        </p:txBody>
      </p:sp>
      <p:sp>
        <p:nvSpPr>
          <p:cNvPr id="11" name="矩形 10"/>
          <p:cNvSpPr/>
          <p:nvPr/>
        </p:nvSpPr>
        <p:spPr>
          <a:xfrm>
            <a:off x="10077450" y="2131695"/>
            <a:ext cx="1198245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内容表</a:t>
            </a:r>
            <a:r>
              <a:rPr lang="en-US" altLang="zh-CN" sz="1000" b="1" dirty="0">
                <a:solidFill>
                  <a:schemeClr val="tx1"/>
                </a:solidFill>
              </a:rPr>
              <a:t>(SvcNewsContent)</a:t>
            </a:r>
          </a:p>
        </p:txBody>
      </p:sp>
      <p:sp>
        <p:nvSpPr>
          <p:cNvPr id="12" name="矩形 11"/>
          <p:cNvSpPr/>
          <p:nvPr/>
        </p:nvSpPr>
        <p:spPr>
          <a:xfrm>
            <a:off x="4617720" y="1590040"/>
            <a:ext cx="906145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人脸库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(SvcFace)</a:t>
            </a:r>
          </a:p>
        </p:txBody>
      </p:sp>
      <p:sp>
        <p:nvSpPr>
          <p:cNvPr id="103" name="矩形 102"/>
          <p:cNvSpPr/>
          <p:nvPr/>
        </p:nvSpPr>
        <p:spPr>
          <a:xfrm>
            <a:off x="2896117" y="2054652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触点信息</a:t>
            </a:r>
          </a:p>
        </p:txBody>
      </p:sp>
      <p:sp>
        <p:nvSpPr>
          <p:cNvPr id="105" name="矩形 104"/>
          <p:cNvSpPr/>
          <p:nvPr/>
        </p:nvSpPr>
        <p:spPr>
          <a:xfrm>
            <a:off x="6257290" y="4005580"/>
            <a:ext cx="1064260" cy="5124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节目单表</a:t>
            </a:r>
            <a:r>
              <a:rPr lang="en-US" altLang="zh-CN" sz="1000" b="1" dirty="0">
                <a:solidFill>
                  <a:schemeClr val="tx1"/>
                </a:solidFill>
              </a:rPr>
              <a:t>(SvcProgramGuides)</a:t>
            </a:r>
          </a:p>
        </p:txBody>
      </p:sp>
      <p:sp>
        <p:nvSpPr>
          <p:cNvPr id="108" name="矩形 107"/>
          <p:cNvSpPr/>
          <p:nvPr/>
        </p:nvSpPr>
        <p:spPr>
          <a:xfrm>
            <a:off x="6245225" y="3253105"/>
            <a:ext cx="1076325" cy="5168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sym typeface="+mn-ea"/>
              </a:rPr>
              <a:t>车牌识别记录表</a:t>
            </a:r>
            <a:r>
              <a:rPr lang="en-US" altLang="zh-CN" sz="1000" b="1" dirty="0">
                <a:solidFill>
                  <a:schemeClr val="tx1"/>
                </a:solidFill>
                <a:sym typeface="+mn-ea"/>
              </a:rPr>
              <a:t>(SvcPlateRecognitionRecord)</a:t>
            </a:r>
          </a:p>
        </p:txBody>
      </p:sp>
      <p:sp>
        <p:nvSpPr>
          <p:cNvPr id="113" name="矩形 112"/>
          <p:cNvSpPr/>
          <p:nvPr/>
        </p:nvSpPr>
        <p:spPr>
          <a:xfrm>
            <a:off x="10077450" y="2578735"/>
            <a:ext cx="119761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模板表</a:t>
            </a:r>
            <a:r>
              <a:rPr lang="en-US" altLang="zh-CN" sz="1000" b="1" dirty="0">
                <a:solidFill>
                  <a:schemeClr val="tx1"/>
                </a:solidFill>
              </a:rPr>
              <a:t>(SvcTemplate)</a:t>
            </a:r>
          </a:p>
        </p:txBody>
      </p:sp>
      <p:sp>
        <p:nvSpPr>
          <p:cNvPr id="116" name="矩形 115"/>
          <p:cNvSpPr/>
          <p:nvPr/>
        </p:nvSpPr>
        <p:spPr>
          <a:xfrm>
            <a:off x="6245225" y="5600700"/>
            <a:ext cx="1076960" cy="4940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设备心跳记录表</a:t>
            </a:r>
            <a:r>
              <a:rPr lang="en-US" altLang="zh-CN" sz="1000" b="1" dirty="0">
                <a:solidFill>
                  <a:schemeClr val="tx1"/>
                </a:solidFill>
              </a:rPr>
              <a:t>(SvcDealerDeviceRecord)</a:t>
            </a:r>
          </a:p>
        </p:txBody>
      </p:sp>
      <p:sp>
        <p:nvSpPr>
          <p:cNvPr id="117" name="矩形 116"/>
          <p:cNvSpPr/>
          <p:nvPr/>
        </p:nvSpPr>
        <p:spPr>
          <a:xfrm>
            <a:off x="2774315" y="4378325"/>
            <a:ext cx="929640" cy="4908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经销商区域配置表</a:t>
            </a: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(MdmDealer)</a:t>
            </a:r>
          </a:p>
        </p:txBody>
      </p:sp>
      <p:cxnSp>
        <p:nvCxnSpPr>
          <p:cNvPr id="4" name="直接连接符 3"/>
          <p:cNvCxnSpPr>
            <a:stCxn id="9" idx="3"/>
            <a:endCxn id="116" idx="1"/>
          </p:cNvCxnSpPr>
          <p:nvPr/>
        </p:nvCxnSpPr>
        <p:spPr>
          <a:xfrm>
            <a:off x="5047382" y="4624354"/>
            <a:ext cx="1197610" cy="12236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9" idx="3"/>
            <a:endCxn id="105" idx="1"/>
          </p:cNvCxnSpPr>
          <p:nvPr/>
        </p:nvCxnSpPr>
        <p:spPr>
          <a:xfrm flipV="1">
            <a:off x="5047382" y="4262403"/>
            <a:ext cx="120967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08" idx="1"/>
          </p:cNvCxnSpPr>
          <p:nvPr/>
        </p:nvCxnSpPr>
        <p:spPr>
          <a:xfrm flipV="1">
            <a:off x="5047382" y="3511833"/>
            <a:ext cx="1197610" cy="1112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17" idx="3"/>
            <a:endCxn id="9" idx="1"/>
          </p:cNvCxnSpPr>
          <p:nvPr/>
        </p:nvCxnSpPr>
        <p:spPr>
          <a:xfrm>
            <a:off x="3704033" y="4624354"/>
            <a:ext cx="5359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117" idx="1"/>
          </p:cNvCxnSpPr>
          <p:nvPr/>
        </p:nvCxnSpPr>
        <p:spPr>
          <a:xfrm>
            <a:off x="1770906" y="3007299"/>
            <a:ext cx="1003300" cy="16167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3" idx="3"/>
            <a:endCxn id="28" idx="1"/>
          </p:cNvCxnSpPr>
          <p:nvPr/>
        </p:nvCxnSpPr>
        <p:spPr>
          <a:xfrm>
            <a:off x="3704034" y="2235317"/>
            <a:ext cx="913765" cy="5924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0" idx="1"/>
          </p:cNvCxnSpPr>
          <p:nvPr/>
        </p:nvCxnSpPr>
        <p:spPr>
          <a:xfrm>
            <a:off x="5047382" y="4624354"/>
            <a:ext cx="1197610" cy="4260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3"/>
            <a:endCxn id="103" idx="1"/>
          </p:cNvCxnSpPr>
          <p:nvPr/>
        </p:nvCxnSpPr>
        <p:spPr>
          <a:xfrm flipV="1">
            <a:off x="1770906" y="2234683"/>
            <a:ext cx="1124960" cy="7726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55345" y="4933950"/>
            <a:ext cx="91567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客户</a:t>
            </a:r>
            <a:r>
              <a:rPr lang="en-US" altLang="zh-CN" sz="1000" b="1" dirty="0">
                <a:solidFill>
                  <a:schemeClr val="tx1"/>
                </a:solidFill>
              </a:rPr>
              <a:t>(MdmContact)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312542" y="3186962"/>
            <a:ext cx="635" cy="1746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617720" y="1085215"/>
            <a:ext cx="90551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人脸日志表(SvcFaceLog)</a:t>
            </a:r>
          </a:p>
        </p:txBody>
      </p:sp>
      <p:sp>
        <p:nvSpPr>
          <p:cNvPr id="28" name="矩形 27"/>
          <p:cNvSpPr/>
          <p:nvPr/>
        </p:nvSpPr>
        <p:spPr>
          <a:xfrm>
            <a:off x="4617839" y="264704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业务交互</a:t>
            </a:r>
          </a:p>
        </p:txBody>
      </p:sp>
      <p:cxnSp>
        <p:nvCxnSpPr>
          <p:cNvPr id="29" name="肘形连接符 28"/>
          <p:cNvCxnSpPr>
            <a:stCxn id="103" idx="3"/>
            <a:endCxn id="27" idx="1"/>
          </p:cNvCxnSpPr>
          <p:nvPr/>
        </p:nvCxnSpPr>
        <p:spPr>
          <a:xfrm flipV="1">
            <a:off x="3703955" y="1265555"/>
            <a:ext cx="913765" cy="969645"/>
          </a:xfrm>
          <a:prstGeom prst="bentConnector3">
            <a:avLst>
              <a:gd name="adj1" fmla="val 500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103" idx="3"/>
            <a:endCxn id="12" idx="1"/>
          </p:cNvCxnSpPr>
          <p:nvPr/>
        </p:nvCxnSpPr>
        <p:spPr>
          <a:xfrm flipV="1">
            <a:off x="3703955" y="1770380"/>
            <a:ext cx="913765" cy="464820"/>
          </a:xfrm>
          <a:prstGeom prst="bentConnector3">
            <a:avLst>
              <a:gd name="adj1" fmla="val 5003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391618" y="264704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交互清洗</a:t>
            </a:r>
          </a:p>
        </p:txBody>
      </p:sp>
      <p:sp>
        <p:nvSpPr>
          <p:cNvPr id="33" name="矩形 32"/>
          <p:cNvSpPr/>
          <p:nvPr/>
        </p:nvSpPr>
        <p:spPr>
          <a:xfrm>
            <a:off x="6391618" y="1235777"/>
            <a:ext cx="807949" cy="4633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人脸清洗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" altLang="zh-CN" sz="1000" b="1" dirty="0" err="1">
                <a:solidFill>
                  <a:schemeClr val="tx1"/>
                </a:solidFill>
              </a:rPr>
              <a:t>SvcFaceScreen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36" name="肘形连接符 35"/>
          <p:cNvCxnSpPr>
            <a:cxnSpLocks/>
            <a:stCxn id="27" idx="3"/>
            <a:endCxn id="33" idx="1"/>
          </p:cNvCxnSpPr>
          <p:nvPr/>
        </p:nvCxnSpPr>
        <p:spPr>
          <a:xfrm>
            <a:off x="5523230" y="1265238"/>
            <a:ext cx="868388" cy="20221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cxnSpLocks/>
            <a:stCxn id="12" idx="3"/>
            <a:endCxn id="33" idx="1"/>
          </p:cNvCxnSpPr>
          <p:nvPr/>
        </p:nvCxnSpPr>
        <p:spPr>
          <a:xfrm flipV="1">
            <a:off x="5523865" y="1467454"/>
            <a:ext cx="867753" cy="302609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1"/>
            <a:endCxn id="28" idx="3"/>
          </p:cNvCxnSpPr>
          <p:nvPr/>
        </p:nvCxnSpPr>
        <p:spPr>
          <a:xfrm flipH="1">
            <a:off x="5425532" y="2827713"/>
            <a:ext cx="9664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8239676" y="1951836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标签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Hans" sz="1000" b="1" dirty="0" err="1">
                <a:solidFill>
                  <a:schemeClr val="tx1"/>
                </a:solidFill>
              </a:rPr>
              <a:t>SvcTag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40" name="直接连接符 39"/>
          <p:cNvCxnSpPr>
            <a:stCxn id="39" idx="1"/>
            <a:endCxn id="32" idx="3"/>
          </p:cNvCxnSpPr>
          <p:nvPr/>
        </p:nvCxnSpPr>
        <p:spPr>
          <a:xfrm flipH="1">
            <a:off x="7199630" y="2132330"/>
            <a:ext cx="1040130" cy="695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cxnSpLocks/>
            <a:stCxn id="33" idx="3"/>
            <a:endCxn id="39" idx="1"/>
          </p:cNvCxnSpPr>
          <p:nvPr/>
        </p:nvCxnSpPr>
        <p:spPr>
          <a:xfrm>
            <a:off x="7199567" y="1467454"/>
            <a:ext cx="1040109" cy="6643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191427" y="4083642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售后</a:t>
            </a:r>
          </a:p>
        </p:txBody>
      </p:sp>
      <p:cxnSp>
        <p:nvCxnSpPr>
          <p:cNvPr id="45" name="直接连接符 44"/>
          <p:cNvCxnSpPr>
            <a:stCxn id="44" idx="1"/>
            <a:endCxn id="105" idx="3"/>
          </p:cNvCxnSpPr>
          <p:nvPr/>
        </p:nvCxnSpPr>
        <p:spPr>
          <a:xfrm flipH="1" flipV="1">
            <a:off x="7321860" y="4262403"/>
            <a:ext cx="86995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8239676" y="2579041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信发</a:t>
            </a:r>
          </a:p>
        </p:txBody>
      </p:sp>
      <p:cxnSp>
        <p:nvCxnSpPr>
          <p:cNvPr id="47" name="直接连接符 46"/>
          <p:cNvCxnSpPr>
            <a:stCxn id="46" idx="1"/>
            <a:endCxn id="105" idx="3"/>
          </p:cNvCxnSpPr>
          <p:nvPr/>
        </p:nvCxnSpPr>
        <p:spPr>
          <a:xfrm flipH="1">
            <a:off x="7321550" y="2759075"/>
            <a:ext cx="918210" cy="15030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11" idx="1"/>
            <a:endCxn id="46" idx="3"/>
          </p:cNvCxnSpPr>
          <p:nvPr/>
        </p:nvCxnSpPr>
        <p:spPr>
          <a:xfrm flipH="1">
            <a:off x="9047353" y="2312135"/>
            <a:ext cx="1029970" cy="447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13" idx="1"/>
            <a:endCxn id="46" idx="3"/>
          </p:cNvCxnSpPr>
          <p:nvPr/>
        </p:nvCxnSpPr>
        <p:spPr>
          <a:xfrm flipH="1">
            <a:off x="9047353" y="2759071"/>
            <a:ext cx="10299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0077575" y="3007566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调度看板</a:t>
            </a:r>
          </a:p>
        </p:txBody>
      </p:sp>
      <p:sp>
        <p:nvSpPr>
          <p:cNvPr id="51" name="矩形 50"/>
          <p:cNvSpPr/>
          <p:nvPr/>
        </p:nvSpPr>
        <p:spPr>
          <a:xfrm>
            <a:off x="10077575" y="3523067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智能取货</a:t>
            </a:r>
          </a:p>
        </p:txBody>
      </p:sp>
      <p:sp>
        <p:nvSpPr>
          <p:cNvPr id="52" name="矩形 51"/>
          <p:cNvSpPr/>
          <p:nvPr/>
        </p:nvSpPr>
        <p:spPr>
          <a:xfrm>
            <a:off x="10077575" y="403856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领料看板</a:t>
            </a:r>
          </a:p>
        </p:txBody>
      </p:sp>
      <p:cxnSp>
        <p:nvCxnSpPr>
          <p:cNvPr id="53" name="直接连接符 52"/>
          <p:cNvCxnSpPr>
            <a:stCxn id="50" idx="1"/>
            <a:endCxn id="44" idx="3"/>
          </p:cNvCxnSpPr>
          <p:nvPr/>
        </p:nvCxnSpPr>
        <p:spPr>
          <a:xfrm flipH="1">
            <a:off x="8999343" y="3187597"/>
            <a:ext cx="1077980" cy="1076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51" idx="1"/>
            <a:endCxn id="44" idx="3"/>
          </p:cNvCxnSpPr>
          <p:nvPr/>
        </p:nvCxnSpPr>
        <p:spPr>
          <a:xfrm flipH="1">
            <a:off x="8999343" y="3703098"/>
            <a:ext cx="1077980" cy="560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2" idx="1"/>
            <a:endCxn id="44" idx="3"/>
          </p:cNvCxnSpPr>
          <p:nvPr/>
        </p:nvCxnSpPr>
        <p:spPr>
          <a:xfrm flipH="1">
            <a:off x="8999343" y="4218599"/>
            <a:ext cx="1077980" cy="450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0077575" y="6208495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指挥中心看板</a:t>
            </a:r>
          </a:p>
        </p:txBody>
      </p:sp>
      <p:sp>
        <p:nvSpPr>
          <p:cNvPr id="3" name="矩形 2"/>
          <p:cNvSpPr/>
          <p:nvPr/>
        </p:nvSpPr>
        <p:spPr>
          <a:xfrm>
            <a:off x="10077575" y="5675219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指挥中心售后看板</a:t>
            </a:r>
          </a:p>
        </p:txBody>
      </p:sp>
      <p:sp>
        <p:nvSpPr>
          <p:cNvPr id="13" name="矩形 12"/>
          <p:cNvSpPr/>
          <p:nvPr/>
        </p:nvSpPr>
        <p:spPr>
          <a:xfrm>
            <a:off x="10077575" y="5167336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客休看板</a:t>
            </a:r>
          </a:p>
        </p:txBody>
      </p:sp>
      <p:sp>
        <p:nvSpPr>
          <p:cNvPr id="14" name="矩形 13"/>
          <p:cNvSpPr/>
          <p:nvPr/>
        </p:nvSpPr>
        <p:spPr>
          <a:xfrm>
            <a:off x="10077575" y="4599143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服务接待看板</a:t>
            </a:r>
          </a:p>
        </p:txBody>
      </p:sp>
      <p:cxnSp>
        <p:nvCxnSpPr>
          <p:cNvPr id="16" name="直接连接符 15"/>
          <p:cNvCxnSpPr>
            <a:stCxn id="2" idx="1"/>
            <a:endCxn id="44" idx="3"/>
          </p:cNvCxnSpPr>
          <p:nvPr/>
        </p:nvCxnSpPr>
        <p:spPr>
          <a:xfrm flipH="1" flipV="1">
            <a:off x="8999343" y="4263673"/>
            <a:ext cx="1077980" cy="2124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3" idx="1"/>
            <a:endCxn id="44" idx="3"/>
          </p:cNvCxnSpPr>
          <p:nvPr/>
        </p:nvCxnSpPr>
        <p:spPr>
          <a:xfrm flipH="1" flipV="1">
            <a:off x="8999343" y="4263673"/>
            <a:ext cx="1077980" cy="1591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1"/>
            <a:endCxn id="44" idx="3"/>
          </p:cNvCxnSpPr>
          <p:nvPr/>
        </p:nvCxnSpPr>
        <p:spPr>
          <a:xfrm flipH="1" flipV="1">
            <a:off x="8999343" y="4263673"/>
            <a:ext cx="1077980" cy="10836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4" idx="1"/>
            <a:endCxn id="44" idx="3"/>
          </p:cNvCxnSpPr>
          <p:nvPr/>
        </p:nvCxnSpPr>
        <p:spPr>
          <a:xfrm flipH="1" flipV="1">
            <a:off x="8999343" y="4263673"/>
            <a:ext cx="1077980" cy="5155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191326" y="5734785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餐吧茶吧设置</a:t>
            </a:r>
            <a:r>
              <a:rPr lang="en-US" altLang="zh-CN" sz="1000" b="1" dirty="0">
                <a:solidFill>
                  <a:schemeClr val="tx1"/>
                </a:solidFill>
              </a:rPr>
              <a:t>(SvcBarSettings)</a:t>
            </a:r>
          </a:p>
        </p:txBody>
      </p:sp>
      <p:cxnSp>
        <p:nvCxnSpPr>
          <p:cNvPr id="30" name="直接连接符 29"/>
          <p:cNvCxnSpPr>
            <a:stCxn id="15" idx="0"/>
            <a:endCxn id="44" idx="2"/>
          </p:cNvCxnSpPr>
          <p:nvPr/>
        </p:nvCxnSpPr>
        <p:spPr>
          <a:xfrm flipV="1">
            <a:off x="8595476" y="4443562"/>
            <a:ext cx="0" cy="12909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8240025" y="1339007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分析</a:t>
            </a:r>
          </a:p>
        </p:txBody>
      </p:sp>
      <p:cxnSp>
        <p:nvCxnSpPr>
          <p:cNvPr id="59" name="直接连接符 40"/>
          <p:cNvCxnSpPr>
            <a:cxnSpLocks/>
            <a:stCxn id="33" idx="3"/>
            <a:endCxn id="58" idx="1"/>
          </p:cNvCxnSpPr>
          <p:nvPr/>
        </p:nvCxnSpPr>
        <p:spPr>
          <a:xfrm>
            <a:off x="7199567" y="1467454"/>
            <a:ext cx="1040458" cy="51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562457" y="105549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客流</a:t>
            </a:r>
          </a:p>
        </p:txBody>
      </p:sp>
      <p:cxnSp>
        <p:nvCxnSpPr>
          <p:cNvPr id="63" name="直接连接符 40"/>
          <p:cNvCxnSpPr>
            <a:stCxn id="58" idx="3"/>
            <a:endCxn id="62" idx="1"/>
          </p:cNvCxnSpPr>
          <p:nvPr/>
        </p:nvCxnSpPr>
        <p:spPr>
          <a:xfrm flipV="1">
            <a:off x="9047339" y="1235776"/>
            <a:ext cx="514985" cy="2838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9562464" y="1570138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轨迹</a:t>
            </a:r>
          </a:p>
        </p:txBody>
      </p:sp>
      <p:cxnSp>
        <p:nvCxnSpPr>
          <p:cNvPr id="67" name="直接连接符 40"/>
          <p:cNvCxnSpPr>
            <a:stCxn id="58" idx="3"/>
            <a:endCxn id="66" idx="1"/>
          </p:cNvCxnSpPr>
          <p:nvPr/>
        </p:nvCxnSpPr>
        <p:spPr>
          <a:xfrm>
            <a:off x="9047339" y="1519621"/>
            <a:ext cx="514985" cy="231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3"/>
          <p:cNvSpPr>
            <a:spLocks noGrp="1"/>
          </p:cNvSpPr>
          <p:nvPr>
            <p:ph type="title"/>
          </p:nvPr>
        </p:nvSpPr>
        <p:spPr>
          <a:xfrm>
            <a:off x="614759" y="274640"/>
            <a:ext cx="10968833" cy="576886"/>
          </a:xfrm>
        </p:spPr>
        <p:txBody>
          <a:bodyPr/>
          <a:lstStyle/>
          <a:p>
            <a:r>
              <a:rPr lang="zh-CN" altLang="en-US" dirty="0"/>
              <a:t>智慧服务空间数据库设计</a:t>
            </a:r>
            <a:r>
              <a:rPr lang="en-US" altLang="zh-CN" dirty="0"/>
              <a:t>(</a:t>
            </a:r>
            <a:r>
              <a:rPr lang="en-US" altLang="en-US" dirty="0"/>
              <a:t>OBD)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346912" y="2585229"/>
            <a:ext cx="915623" cy="359957"/>
          </a:xfrm>
          <a:prstGeom prst="rect">
            <a:avLst/>
          </a:prstGeom>
          <a:solidFill>
            <a:schemeClr val="accent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OBD</a:t>
            </a:r>
          </a:p>
        </p:txBody>
      </p:sp>
      <p:sp>
        <p:nvSpPr>
          <p:cNvPr id="9" name="矩形 8"/>
          <p:cNvSpPr/>
          <p:nvPr/>
        </p:nvSpPr>
        <p:spPr>
          <a:xfrm>
            <a:off x="5017976" y="3841707"/>
            <a:ext cx="807949" cy="3599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数据采集</a:t>
            </a:r>
          </a:p>
        </p:txBody>
      </p:sp>
      <p:sp>
        <p:nvSpPr>
          <p:cNvPr id="103" name="矩形 102"/>
          <p:cNvSpPr/>
          <p:nvPr/>
        </p:nvSpPr>
        <p:spPr>
          <a:xfrm>
            <a:off x="5017770" y="1614170"/>
            <a:ext cx="807720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设备</a:t>
            </a:r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sz="1000" b="1" dirty="0">
                <a:solidFill>
                  <a:schemeClr val="tx1"/>
                </a:solidFill>
                <a:sym typeface="+mn-ea"/>
              </a:rPr>
              <a:t>SvcDealerDeviceManagement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777480" y="3098165"/>
            <a:ext cx="1040130" cy="1946275"/>
            <a:chOff x="12248" y="4879"/>
            <a:chExt cx="1638" cy="3065"/>
          </a:xfrm>
        </p:grpSpPr>
        <p:sp>
          <p:nvSpPr>
            <p:cNvPr id="10" name="矩形 9"/>
            <p:cNvSpPr/>
            <p:nvPr/>
          </p:nvSpPr>
          <p:spPr>
            <a:xfrm>
              <a:off x="12248" y="5969"/>
              <a:ext cx="1638" cy="7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故障信息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(SvcObdFaultInfo)</a:t>
              </a: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2248" y="7186"/>
              <a:ext cx="1638" cy="75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告警信息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(SvcObdAlarmParameter)</a:t>
              </a: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2248" y="4879"/>
              <a:ext cx="1638" cy="72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车辆基本信息</a:t>
              </a:r>
              <a:r>
                <a:rPr lang="en-US" altLang="zh-CN" sz="1000" b="1" dirty="0">
                  <a:solidFill>
                    <a:schemeClr val="tx1"/>
                  </a:solidFill>
                </a:rPr>
                <a:t>(SvcObdVehInfo)</a:t>
              </a:r>
            </a:p>
          </p:txBody>
        </p:sp>
      </p:grpSp>
      <p:cxnSp>
        <p:nvCxnSpPr>
          <p:cNvPr id="5" name="直接连接符 4"/>
          <p:cNvCxnSpPr>
            <a:stCxn id="9" idx="3"/>
            <a:endCxn id="105" idx="1"/>
          </p:cNvCxnSpPr>
          <p:nvPr/>
        </p:nvCxnSpPr>
        <p:spPr>
          <a:xfrm>
            <a:off x="5825257" y="4022373"/>
            <a:ext cx="1951990" cy="781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stCxn id="9" idx="3"/>
            <a:endCxn id="108" idx="1"/>
          </p:cNvCxnSpPr>
          <p:nvPr/>
        </p:nvCxnSpPr>
        <p:spPr>
          <a:xfrm flipV="1">
            <a:off x="5825257" y="3329588"/>
            <a:ext cx="1951990" cy="6927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9" idx="1"/>
          </p:cNvCxnSpPr>
          <p:nvPr/>
        </p:nvCxnSpPr>
        <p:spPr>
          <a:xfrm>
            <a:off x="3262630" y="2765425"/>
            <a:ext cx="1755140" cy="12566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0" idx="1"/>
          </p:cNvCxnSpPr>
          <p:nvPr/>
        </p:nvCxnSpPr>
        <p:spPr>
          <a:xfrm>
            <a:off x="5825257" y="4022374"/>
            <a:ext cx="195199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3"/>
            <a:endCxn id="103" idx="1"/>
          </p:cNvCxnSpPr>
          <p:nvPr/>
        </p:nvCxnSpPr>
        <p:spPr>
          <a:xfrm flipV="1">
            <a:off x="3262521" y="1922084"/>
            <a:ext cx="1755140" cy="843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464165" y="2917825"/>
            <a:ext cx="807720" cy="1645285"/>
            <a:chOff x="12614" y="4926"/>
            <a:chExt cx="1272" cy="2591"/>
          </a:xfrm>
        </p:grpSpPr>
        <p:sp>
          <p:nvSpPr>
            <p:cNvPr id="3" name="矩形 2"/>
            <p:cNvSpPr/>
            <p:nvPr/>
          </p:nvSpPr>
          <p:spPr>
            <a:xfrm>
              <a:off x="12614" y="5938"/>
              <a:ext cx="1272" cy="5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车身系统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2614" y="6950"/>
              <a:ext cx="1272" cy="5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底盘系统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2614" y="4926"/>
              <a:ext cx="1272" cy="56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动力总成系统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10464165" y="4864100"/>
            <a:ext cx="807720" cy="3600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网络系统</a:t>
            </a:r>
          </a:p>
        </p:txBody>
      </p:sp>
      <p:cxnSp>
        <p:nvCxnSpPr>
          <p:cNvPr id="17" name="直接连接符 16"/>
          <p:cNvCxnSpPr>
            <a:stCxn id="10" idx="3"/>
            <a:endCxn id="11" idx="1"/>
          </p:cNvCxnSpPr>
          <p:nvPr/>
        </p:nvCxnSpPr>
        <p:spPr>
          <a:xfrm flipV="1">
            <a:off x="8817610" y="3098165"/>
            <a:ext cx="1646555" cy="923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" idx="3"/>
            <a:endCxn id="4" idx="1"/>
          </p:cNvCxnSpPr>
          <p:nvPr/>
        </p:nvCxnSpPr>
        <p:spPr>
          <a:xfrm>
            <a:off x="8817610" y="4022090"/>
            <a:ext cx="1646555" cy="361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0" idx="3"/>
            <a:endCxn id="16" idx="1"/>
          </p:cNvCxnSpPr>
          <p:nvPr/>
        </p:nvCxnSpPr>
        <p:spPr>
          <a:xfrm>
            <a:off x="8817610" y="4022090"/>
            <a:ext cx="1646555" cy="10223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" idx="3"/>
            <a:endCxn id="3" idx="1"/>
          </p:cNvCxnSpPr>
          <p:nvPr/>
        </p:nvCxnSpPr>
        <p:spPr>
          <a:xfrm flipV="1">
            <a:off x="8817610" y="3740785"/>
            <a:ext cx="1646555" cy="2813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C9884B2-3CD1-1942-879C-C72A5EFA9EFA}"/>
              </a:ext>
            </a:extLst>
          </p:cNvPr>
          <p:cNvSpPr/>
          <p:nvPr/>
        </p:nvSpPr>
        <p:spPr>
          <a:xfrm>
            <a:off x="5017303" y="2650130"/>
            <a:ext cx="1369903" cy="61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故障代码配置表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(</a:t>
            </a:r>
            <a:r>
              <a:rPr lang="en-US" altLang="zh-CN" sz="1000" b="1" dirty="0" err="1">
                <a:solidFill>
                  <a:schemeClr val="tx1"/>
                </a:solidFill>
              </a:rPr>
              <a:t>SvcObdFaultCodeConfig</a:t>
            </a:r>
            <a:r>
              <a:rPr lang="en-US" altLang="zh-CN" sz="10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6" name="直接连接符 23">
            <a:extLst>
              <a:ext uri="{FF2B5EF4-FFF2-40B4-BE49-F238E27FC236}">
                <a16:creationId xmlns:a16="http://schemas.microsoft.com/office/drawing/2014/main" id="{C276861A-3858-B34A-BDB4-7568F5947CC1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>
            <a:off x="3262535" y="2765208"/>
            <a:ext cx="1754768" cy="1928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3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 Light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 lIns="68553" tIns="34276" rIns="68553" bIns="34276">
        <a:spAutoFit/>
      </a:bodyPr>
      <a:lstStyle>
        <a:defPPr marL="171450" indent="-171450">
          <a:lnSpc>
            <a:spcPct val="150000"/>
          </a:lnSpc>
          <a:buClr>
            <a:srgbClr val="00B0F0"/>
          </a:buClr>
          <a:buFont typeface="Wingdings" panose="05000000000000000000" pitchFamily="2" charset="2"/>
          <a:buChar char="p"/>
          <a:defRPr sz="1400" dirty="0" smtClean="0">
            <a:latin typeface="+mn-ea"/>
            <a:cs typeface="+mn-ea"/>
            <a:sym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47119</TotalTime>
  <Words>158</Words>
  <Application>Microsoft Macintosh PowerPoint</Application>
  <PresentationFormat>自定义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方正正准黑简体</vt:lpstr>
      <vt:lpstr>宋体</vt:lpstr>
      <vt:lpstr>微软雅黑</vt:lpstr>
      <vt:lpstr>微软雅黑 Light</vt:lpstr>
      <vt:lpstr>Arial Unicode MS</vt:lpstr>
      <vt:lpstr>Arial</vt:lpstr>
      <vt:lpstr>Arial Black</vt:lpstr>
      <vt:lpstr>Calibri</vt:lpstr>
      <vt:lpstr>Wingdings</vt:lpstr>
      <vt:lpstr>Office 主题</vt:lpstr>
      <vt:lpstr>智慧服务空间数据库设计</vt:lpstr>
      <vt:lpstr>智慧服务空间数据库设计(OBD)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SGMW智慧门店方案</dc:title>
  <dc:creator>GAZE</dc:creator>
  <cp:lastModifiedBy/>
  <cp:revision>418</cp:revision>
  <dcterms:modified xsi:type="dcterms:W3CDTF">2018-07-17T07:41:45Z</dcterms:modified>
</cp:coreProperties>
</file>