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29" r:id="rId2"/>
    <p:sldId id="530" r:id="rId3"/>
    <p:sldId id="532" r:id="rId4"/>
    <p:sldId id="1376" r:id="rId5"/>
    <p:sldId id="1413" r:id="rId6"/>
    <p:sldId id="1418" r:id="rId7"/>
    <p:sldId id="1421" r:id="rId8"/>
    <p:sldId id="596" r:id="rId9"/>
    <p:sldId id="535" r:id="rId10"/>
    <p:sldId id="536" r:id="rId11"/>
    <p:sldId id="539" r:id="rId12"/>
    <p:sldId id="538" r:id="rId13"/>
    <p:sldId id="533" r:id="rId14"/>
    <p:sldId id="547" r:id="rId15"/>
    <p:sldId id="572" r:id="rId16"/>
    <p:sldId id="549" r:id="rId17"/>
    <p:sldId id="576" r:id="rId18"/>
    <p:sldId id="577" r:id="rId19"/>
    <p:sldId id="574" r:id="rId20"/>
    <p:sldId id="575" r:id="rId21"/>
    <p:sldId id="578" r:id="rId22"/>
    <p:sldId id="580" r:id="rId23"/>
    <p:sldId id="552" r:id="rId24"/>
    <p:sldId id="581" r:id="rId25"/>
    <p:sldId id="582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5" r:id="rId37"/>
    <p:sldId id="594" r:id="rId38"/>
    <p:sldId id="583" r:id="rId39"/>
    <p:sldId id="525" r:id="rId40"/>
    <p:sldId id="1414" r:id="rId41"/>
    <p:sldId id="1416" r:id="rId42"/>
    <p:sldId id="1417" r:id="rId43"/>
    <p:sldId id="1419" r:id="rId44"/>
    <p:sldId id="1420" r:id="rId45"/>
    <p:sldId id="1422" r:id="rId46"/>
    <p:sldId id="1423" r:id="rId47"/>
    <p:sldId id="1427" r:id="rId48"/>
    <p:sldId id="1429" r:id="rId49"/>
    <p:sldId id="1428" r:id="rId50"/>
    <p:sldId id="1424" r:id="rId51"/>
    <p:sldId id="1425" r:id="rId52"/>
    <p:sldId id="1426" r:id="rId53"/>
    <p:sldId id="1430" r:id="rId54"/>
    <p:sldId id="1431" r:id="rId55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nkpad" initials="T" lastIdx="1" clrIdx="0"/>
  <p:cmAuthor id="1" name="liuwh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D6FF"/>
    <a:srgbClr val="1D2C31"/>
    <a:srgbClr val="1D0000"/>
    <a:srgbClr val="FFD900"/>
    <a:srgbClr val="686868"/>
    <a:srgbClr val="F9DE64"/>
    <a:srgbClr val="F26E54"/>
    <a:srgbClr val="FFFFFF"/>
    <a:srgbClr val="00000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875" autoAdjust="0"/>
  </p:normalViewPr>
  <p:slideViewPr>
    <p:cSldViewPr>
      <p:cViewPr varScale="1">
        <p:scale>
          <a:sx n="127" d="100"/>
          <a:sy n="127" d="100"/>
        </p:scale>
        <p:origin x="184" y="184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20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525A-C02F-4B8F-B387-903069B5046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013A9-7401-4B00-B077-0D622FF51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5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2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20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5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9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49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9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1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38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54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7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1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8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9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6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1219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53798" y="0"/>
            <a:ext cx="501294" cy="1982893"/>
          </a:xfrm>
          <a:prstGeom prst="rect">
            <a:avLst/>
          </a:prstGeom>
          <a:solidFill>
            <a:srgbClr val="FFD900"/>
          </a:solidFill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2498774" y="2564904"/>
            <a:ext cx="6099175" cy="57849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/>
                </a:solidFill>
                <a:effectLst/>
                <a:latin typeface="方正正粗黑简体"/>
                <a:ea typeface="方正正粗黑简体"/>
              </a:defRPr>
            </a:lvl1pPr>
          </a:lstStyle>
          <a:p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634" y="3248980"/>
            <a:ext cx="5985456" cy="3600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A35A05-F2B6-4714-A2CF-00784C0B1F3E}"/>
              </a:ext>
            </a:extLst>
          </p:cNvPr>
          <p:cNvSpPr/>
          <p:nvPr userDrawn="1"/>
        </p:nvSpPr>
        <p:spPr>
          <a:xfrm>
            <a:off x="9555559" y="0"/>
            <a:ext cx="498239" cy="1639330"/>
          </a:xfrm>
          <a:prstGeom prst="rect">
            <a:avLst/>
          </a:prstGeom>
          <a:solidFill>
            <a:srgbClr val="686868"/>
          </a:solidFill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848E1-808B-4C7C-8623-BB00BB1FEE9C}"/>
              </a:ext>
            </a:extLst>
          </p:cNvPr>
          <p:cNvSpPr/>
          <p:nvPr userDrawn="1"/>
        </p:nvSpPr>
        <p:spPr>
          <a:xfrm>
            <a:off x="10552037" y="0"/>
            <a:ext cx="498239" cy="2348880"/>
          </a:xfrm>
          <a:prstGeom prst="rect">
            <a:avLst/>
          </a:prstGeom>
          <a:solidFill>
            <a:srgbClr val="000000"/>
          </a:solidFill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09F1271-E915-494F-B969-8032FAFDB8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13" y="486558"/>
            <a:ext cx="1020782" cy="3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22C2A86-2EC9-4708-B85D-3E82642C7A7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26444671"/>
              </p:ext>
            </p:extLst>
          </p:nvPr>
        </p:nvGraphicFramePr>
        <p:xfrm>
          <a:off x="296048" y="293439"/>
          <a:ext cx="864096" cy="759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" name="位图图像" r:id="rId4" imgW="1095528" imgH="1066667" progId="PBrush">
                  <p:embed/>
                </p:oleObj>
              </mc:Choice>
              <mc:Fallback>
                <p:oleObj name="位图图像" r:id="rId4" imgW="1095528" imgH="1066667" progId="PBrush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48" y="293439"/>
                        <a:ext cx="864096" cy="759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8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481013" y="1412776"/>
            <a:ext cx="11234737" cy="475250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Clr>
                <a:srgbClr val="1D2C31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  <a:lvl2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3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3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</a:p>
          <a:p>
            <a:pPr lvl="0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" name="燕尾形 1"/>
          <p:cNvSpPr/>
          <p:nvPr userDrawn="1"/>
        </p:nvSpPr>
        <p:spPr>
          <a:xfrm>
            <a:off x="0" y="556955"/>
            <a:ext cx="1850703" cy="415498"/>
          </a:xfrm>
          <a:prstGeom prst="chevron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spAutoFit/>
          </a:bodyPr>
          <a:lstStyle/>
          <a:p>
            <a:pPr algn="ctr"/>
            <a:r>
              <a:rPr lang="zh-CN" altLang="en-US" sz="2400" dirty="0"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3192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021288"/>
            <a:ext cx="12198350" cy="83671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994289" y="3456296"/>
            <a:ext cx="2510829" cy="130688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0635679" y="6408624"/>
            <a:ext cx="1440160" cy="28803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383281"/>
            <a:ext cx="12198350" cy="45719"/>
          </a:xfrm>
          <a:prstGeom prst="rect">
            <a:avLst/>
          </a:prstGeom>
          <a:solidFill>
            <a:srgbClr val="F0EDEB"/>
          </a:solidFill>
          <a:ln>
            <a:solidFill>
              <a:srgbClr val="F0E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102731" y="2312876"/>
            <a:ext cx="2196244" cy="21962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E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443418"/>
            <a:ext cx="12198350" cy="340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11379831" y="603203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标题 6"/>
          <p:cNvSpPr>
            <a:spLocks noGrp="1"/>
          </p:cNvSpPr>
          <p:nvPr>
            <p:ph type="title"/>
          </p:nvPr>
        </p:nvSpPr>
        <p:spPr>
          <a:xfrm>
            <a:off x="4442991" y="2780928"/>
            <a:ext cx="7251303" cy="461666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0000"/>
                </a:solidFill>
                <a:latin typeface="方正正准黑简体" pitchFamily="2" charset="-122"/>
                <a:ea typeface="方正正准黑简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4947047" y="3456297"/>
            <a:ext cx="7251303" cy="18449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Clr>
                <a:srgbClr val="000000"/>
              </a:buClr>
              <a:buFont typeface="Wingdings" pitchFamily="2" charset="2"/>
              <a:buChar char="l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  <a:lvl2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3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3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</a:p>
          <a:p>
            <a:pPr lvl="0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五边形 17"/>
          <p:cNvSpPr/>
          <p:nvPr userDrawn="1"/>
        </p:nvSpPr>
        <p:spPr>
          <a:xfrm>
            <a:off x="0" y="260648"/>
            <a:ext cx="3722911" cy="504056"/>
          </a:xfrm>
          <a:prstGeom prst="homePlate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 18"/>
          <p:cNvSpPr/>
          <p:nvPr userDrawn="1"/>
        </p:nvSpPr>
        <p:spPr>
          <a:xfrm>
            <a:off x="3565247" y="260648"/>
            <a:ext cx="504056" cy="504056"/>
          </a:xfrm>
          <a:prstGeom prst="chevron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 19"/>
          <p:cNvSpPr/>
          <p:nvPr userDrawn="1"/>
        </p:nvSpPr>
        <p:spPr>
          <a:xfrm>
            <a:off x="3866927" y="260648"/>
            <a:ext cx="504056" cy="504056"/>
          </a:xfrm>
          <a:prstGeom prst="chevron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361198" y="2571016"/>
            <a:ext cx="1669832" cy="1669832"/>
          </a:xfrm>
          <a:prstGeom prst="ellipse">
            <a:avLst/>
          </a:prstGeom>
          <a:solidFill>
            <a:srgbClr val="FFD900"/>
          </a:solidFill>
          <a:ln w="57150">
            <a:solidFill>
              <a:srgbClr val="F0E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2066727" y="2669977"/>
            <a:ext cx="2160811" cy="13350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75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122511" y="259605"/>
            <a:ext cx="4032448" cy="415498"/>
          </a:xfrm>
          <a:prstGeom prst="chevron">
            <a:avLst/>
          </a:prstGeom>
          <a:solidFill>
            <a:srgbClr val="FFD900"/>
          </a:solidFill>
        </p:spPr>
        <p:txBody>
          <a:bodyPr bIns="0">
            <a:spAutoFit/>
          </a:bodyPr>
          <a:lstStyle>
            <a:lvl1pPr algn="l">
              <a:defRPr sz="2400" b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单击此处编辑样式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sz="quarter" idx="10"/>
          </p:nvPr>
        </p:nvSpPr>
        <p:spPr>
          <a:xfrm>
            <a:off x="481013" y="1196753"/>
            <a:ext cx="11234737" cy="5112568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defRPr sz="16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  <a:lvl2pPr>
              <a:lnSpc>
                <a:spcPct val="130000"/>
              </a:lnSpc>
              <a:defRPr sz="14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2pPr>
            <a:lvl3pPr>
              <a:lnSpc>
                <a:spcPct val="130000"/>
              </a:lnSpc>
              <a:defRPr sz="12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3pPr>
            <a:lvl4pPr>
              <a:lnSpc>
                <a:spcPct val="130000"/>
              </a:lnSpc>
              <a:defRPr sz="105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93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85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47" y="3087447"/>
            <a:ext cx="504056" cy="50405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6632517"/>
            <a:ext cx="1219835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172375" y="3681383"/>
            <a:ext cx="38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www.</a:t>
            </a:r>
            <a:r>
              <a:rPr lang="en-US" altLang="zh-CN" sz="1800" dirty="0">
                <a:solidFill>
                  <a:srgbClr val="FFD900"/>
                </a:solidFill>
                <a:effectLst/>
                <a:latin typeface="微软雅黑" pitchFamily="34" charset="-122"/>
                <a:ea typeface="微软雅黑" pitchFamily="34" charset="-122"/>
              </a:rPr>
              <a:t>eastime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.com.cn</a:t>
            </a:r>
            <a:endParaRPr lang="zh-CN" altLang="en-US" sz="1800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23111" y="3087448"/>
            <a:ext cx="1656184" cy="504056"/>
          </a:xfrm>
          <a:prstGeom prst="rect">
            <a:avLst/>
          </a:prstGeom>
        </p:spPr>
        <p:txBody>
          <a:bodyPr/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 b="1">
                <a:solidFill>
                  <a:srgbClr val="00B0F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 algn="l"/>
            <a:r>
              <a:rPr lang="en-US" altLang="zh-CN" dirty="0">
                <a:solidFill>
                  <a:srgbClr val="FFD900"/>
                </a:solidFill>
              </a:rPr>
              <a:t>Thanks</a:t>
            </a:r>
            <a:endParaRPr lang="zh-CN" altLang="en-US" dirty="0">
              <a:solidFill>
                <a:srgbClr val="FFD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E41DD-3B38-4D7E-A856-BFB4218B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01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7" y="2130427"/>
            <a:ext cx="10368597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1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2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2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54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85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17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4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B5B5-0180-4D18-83DB-0F0B66195FCB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00A5-1383-4920-B899-FAC64AB81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6712556"/>
            <a:ext cx="12198350" cy="172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192" tIns="63095" rIns="126192" bIns="63095"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739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stCxn id="10" idx="3"/>
          </p:cNvCxnSpPr>
          <p:nvPr userDrawn="1"/>
        </p:nvCxnSpPr>
        <p:spPr>
          <a:xfrm>
            <a:off x="6284135" y="6744858"/>
            <a:ext cx="591421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0" idx="1"/>
          </p:cNvCxnSpPr>
          <p:nvPr userDrawn="1"/>
        </p:nvCxnSpPr>
        <p:spPr>
          <a:xfrm>
            <a:off x="0" y="6744858"/>
            <a:ext cx="5891859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891859" y="6621747"/>
            <a:ext cx="392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70" r:id="rId3"/>
    <p:sldLayoutId id="2147483667" r:id="rId4"/>
    <p:sldLayoutId id="2147483672" r:id="rId5"/>
    <p:sldLayoutId id="2147483671" r:id="rId6"/>
    <p:sldLayoutId id="2147483673" r:id="rId7"/>
    <p:sldLayoutId id="214748367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slide" Target="slide34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slide" Target="slide2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slide" Target="slide26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30.xm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slide" Target="slide31.xml"/><Relationship Id="rId10" Type="http://schemas.openxmlformats.org/officeDocument/2006/relationships/image" Target="../media/image15.png"/><Relationship Id="rId4" Type="http://schemas.openxmlformats.org/officeDocument/2006/relationships/slide" Target="slide32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slide" Target="slide21.xml"/><Relationship Id="rId5" Type="http://schemas.openxmlformats.org/officeDocument/2006/relationships/slide" Target="slide23.xml"/><Relationship Id="rId4" Type="http://schemas.openxmlformats.org/officeDocument/2006/relationships/slide" Target="slide16.xml"/><Relationship Id="rId9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8495" y="2852936"/>
            <a:ext cx="7641359" cy="115212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智慧门店空间触点</a:t>
            </a:r>
            <a:endParaRPr lang="zh-CN" altLang="en-US" dirty="0"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6867" y="6381328"/>
            <a:ext cx="1984616" cy="360040"/>
          </a:xfrm>
        </p:spPr>
        <p:txBody>
          <a:bodyPr anchor="b"/>
          <a:lstStyle/>
          <a:p>
            <a:r>
              <a:rPr lang="en-US" altLang="zh-CN" sz="1600" dirty="0">
                <a:solidFill>
                  <a:srgbClr val="686868"/>
                </a:solidFill>
                <a:latin typeface="Impact" pitchFamily="34" charset="0"/>
              </a:rPr>
              <a:t>2018</a:t>
            </a:r>
            <a:r>
              <a:rPr lang="zh-CN" altLang="en-US" sz="1600" dirty="0">
                <a:solidFill>
                  <a:srgbClr val="686868"/>
                </a:solidFill>
                <a:latin typeface="Impact" pitchFamily="34" charset="0"/>
              </a:rPr>
              <a:t>年</a:t>
            </a:r>
            <a:r>
              <a:rPr lang="en-US" altLang="zh-CN" sz="1600" dirty="0">
                <a:solidFill>
                  <a:srgbClr val="686868"/>
                </a:solidFill>
                <a:latin typeface="Impact" pitchFamily="34" charset="0"/>
              </a:rPr>
              <a:t>0</a:t>
            </a:r>
            <a:r>
              <a:rPr lang="en-US" altLang="zh-Hans" sz="1600" dirty="0">
                <a:solidFill>
                  <a:srgbClr val="686868"/>
                </a:solidFill>
                <a:latin typeface="Impact" pitchFamily="34" charset="0"/>
              </a:rPr>
              <a:t>7</a:t>
            </a:r>
            <a:r>
              <a:rPr lang="zh-CN" altLang="en-US" sz="1600" dirty="0">
                <a:solidFill>
                  <a:srgbClr val="686868"/>
                </a:solidFill>
                <a:latin typeface="Impact" pitchFamily="34" charset="0"/>
              </a:rPr>
              <a:t>月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027327" y="6381328"/>
            <a:ext cx="1171023" cy="36004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686868"/>
                </a:solidFill>
                <a:latin typeface="Impact" pitchFamily="34" charset="0"/>
              </a:rPr>
              <a:t>Eastime</a:t>
            </a:r>
            <a:endParaRPr lang="zh-CN" altLang="en-US" sz="1800" dirty="0">
              <a:solidFill>
                <a:srgbClr val="686868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二层精品展厅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0E8F54-18DA-41F6-A903-82C44C0CC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77" y="764704"/>
            <a:ext cx="9355396" cy="5699105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76D8668-537F-4B18-9073-28059E8EE0D1}"/>
              </a:ext>
            </a:extLst>
          </p:cNvPr>
          <p:cNvSpPr/>
          <p:nvPr/>
        </p:nvSpPr>
        <p:spPr>
          <a:xfrm>
            <a:off x="5094514" y="2020389"/>
            <a:ext cx="1532709" cy="1158240"/>
          </a:xfrm>
          <a:custGeom>
            <a:avLst/>
            <a:gdLst>
              <a:gd name="connsiteX0" fmla="*/ 844732 w 1532709"/>
              <a:gd name="connsiteY0" fmla="*/ 0 h 1158240"/>
              <a:gd name="connsiteX1" fmla="*/ 0 w 1532709"/>
              <a:gd name="connsiteY1" fmla="*/ 827314 h 1158240"/>
              <a:gd name="connsiteX2" fmla="*/ 766355 w 1532709"/>
              <a:gd name="connsiteY2" fmla="*/ 1158240 h 1158240"/>
              <a:gd name="connsiteX3" fmla="*/ 1532709 w 1532709"/>
              <a:gd name="connsiteY3" fmla="*/ 252548 h 1158240"/>
              <a:gd name="connsiteX4" fmla="*/ 844732 w 1532709"/>
              <a:gd name="connsiteY4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709" h="1158240">
                <a:moveTo>
                  <a:pt x="844732" y="0"/>
                </a:moveTo>
                <a:lnTo>
                  <a:pt x="0" y="827314"/>
                </a:lnTo>
                <a:lnTo>
                  <a:pt x="766355" y="1158240"/>
                </a:lnTo>
                <a:lnTo>
                  <a:pt x="1532709" y="252548"/>
                </a:lnTo>
                <a:lnTo>
                  <a:pt x="844732" y="0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8" name="标注: 弯曲线形 7">
            <a:hlinkClick r:id="rId3" action="ppaction://hlinksldjump"/>
            <a:extLst>
              <a:ext uri="{FF2B5EF4-FFF2-40B4-BE49-F238E27FC236}">
                <a16:creationId xmlns:a16="http://schemas.microsoft.com/office/drawing/2014/main" id="{9C43C014-B9D2-43CB-9638-2E26C6D76B76}"/>
              </a:ext>
            </a:extLst>
          </p:cNvPr>
          <p:cNvSpPr/>
          <p:nvPr/>
        </p:nvSpPr>
        <p:spPr>
          <a:xfrm>
            <a:off x="3722911" y="1764307"/>
            <a:ext cx="1500750" cy="294348"/>
          </a:xfrm>
          <a:prstGeom prst="borderCallout2">
            <a:avLst>
              <a:gd name="adj1" fmla="val 33299"/>
              <a:gd name="adj2" fmla="val 100693"/>
              <a:gd name="adj3" fmla="val 70485"/>
              <a:gd name="adj4" fmla="val 112372"/>
              <a:gd name="adj5" fmla="val 163954"/>
              <a:gd name="adj6" fmla="val 117767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55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寸精品选购大屏*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2</a:t>
            </a:r>
            <a:endParaRPr lang="zh-CN" altLang="en-US" sz="1100" dirty="0">
              <a:latin typeface="+mn-ea"/>
              <a:cs typeface="+mn-ea"/>
              <a:sym typeface="+mn-lt"/>
            </a:endParaRPr>
          </a:p>
        </p:txBody>
      </p:sp>
      <p:sp>
        <p:nvSpPr>
          <p:cNvPr id="9" name="标注: 弯曲线形 8">
            <a:hlinkClick r:id="rId4" action="ppaction://hlinksldjump"/>
            <a:extLst>
              <a:ext uri="{FF2B5EF4-FFF2-40B4-BE49-F238E27FC236}">
                <a16:creationId xmlns:a16="http://schemas.microsoft.com/office/drawing/2014/main" id="{90B60E0A-FD0B-4826-BC5E-72FE2F8C6A1C}"/>
              </a:ext>
            </a:extLst>
          </p:cNvPr>
          <p:cNvSpPr/>
          <p:nvPr/>
        </p:nvSpPr>
        <p:spPr>
          <a:xfrm>
            <a:off x="9351007" y="5517232"/>
            <a:ext cx="1397967" cy="294348"/>
          </a:xfrm>
          <a:prstGeom prst="borderCallout2">
            <a:avLst>
              <a:gd name="adj1" fmla="val 30341"/>
              <a:gd name="adj2" fmla="val -2685"/>
              <a:gd name="adj3" fmla="val 26104"/>
              <a:gd name="adj4" fmla="val -13050"/>
              <a:gd name="adj5" fmla="val -57940"/>
              <a:gd name="adj6" fmla="val -22865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22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平米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P3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点阵大屏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186312BB-DFF2-4078-9B20-46BE57265525}"/>
              </a:ext>
            </a:extLst>
          </p:cNvPr>
          <p:cNvSpPr/>
          <p:nvPr/>
        </p:nvSpPr>
        <p:spPr>
          <a:xfrm rot="17795582">
            <a:off x="7663140" y="4438089"/>
            <a:ext cx="280102" cy="449922"/>
          </a:xfrm>
          <a:prstGeom prst="upArrow">
            <a:avLst/>
          </a:prstGeom>
          <a:solidFill>
            <a:srgbClr val="FFD900"/>
          </a:solidFill>
          <a:ln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5633D0B4-7B36-4CBD-A472-CC9B9E0505ED}"/>
              </a:ext>
            </a:extLst>
          </p:cNvPr>
          <p:cNvSpPr/>
          <p:nvPr/>
        </p:nvSpPr>
        <p:spPr>
          <a:xfrm rot="17795582">
            <a:off x="7160942" y="5531290"/>
            <a:ext cx="280102" cy="449922"/>
          </a:xfrm>
          <a:prstGeom prst="upArrow">
            <a:avLst/>
          </a:prstGeom>
          <a:solidFill>
            <a:srgbClr val="FFD900"/>
          </a:solidFill>
          <a:ln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0AD3F3-58B3-4892-BE87-60E8082FBAD5}"/>
              </a:ext>
            </a:extLst>
          </p:cNvPr>
          <p:cNvCxnSpPr>
            <a:cxnSpLocks/>
          </p:cNvCxnSpPr>
          <p:nvPr/>
        </p:nvCxnSpPr>
        <p:spPr>
          <a:xfrm flipH="1">
            <a:off x="6585681" y="2021946"/>
            <a:ext cx="680214" cy="184475"/>
          </a:xfrm>
          <a:prstGeom prst="straightConnector1">
            <a:avLst/>
          </a:prstGeom>
          <a:ln w="158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19D8B16-3B03-4363-8A6E-C33442A10F03}"/>
              </a:ext>
            </a:extLst>
          </p:cNvPr>
          <p:cNvSpPr txBox="1"/>
          <p:nvPr/>
        </p:nvSpPr>
        <p:spPr>
          <a:xfrm>
            <a:off x="7224219" y="183718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精品数字选购区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2AE5AE0-BB9C-4D98-B5C5-70327BFAC8A1}"/>
              </a:ext>
            </a:extLst>
          </p:cNvPr>
          <p:cNvSpPr/>
          <p:nvPr/>
        </p:nvSpPr>
        <p:spPr>
          <a:xfrm>
            <a:off x="4477695" y="2438997"/>
            <a:ext cx="5720042" cy="2063334"/>
          </a:xfrm>
          <a:custGeom>
            <a:avLst/>
            <a:gdLst>
              <a:gd name="connsiteX0" fmla="*/ 3116179 w 5720042"/>
              <a:gd name="connsiteY0" fmla="*/ 2063334 h 2063334"/>
              <a:gd name="connsiteX1" fmla="*/ 1827311 w 5720042"/>
              <a:gd name="connsiteY1" fmla="*/ 1122809 h 2063334"/>
              <a:gd name="connsiteX2" fmla="*/ 1095791 w 5720042"/>
              <a:gd name="connsiteY2" fmla="*/ 1462443 h 2063334"/>
              <a:gd name="connsiteX3" fmla="*/ 15928 w 5720042"/>
              <a:gd name="connsiteY3" fmla="*/ 1262146 h 2063334"/>
              <a:gd name="connsiteX4" fmla="*/ 494899 w 5720042"/>
              <a:gd name="connsiteY4" fmla="*/ 617712 h 2063334"/>
              <a:gd name="connsiteX5" fmla="*/ 1104499 w 5720042"/>
              <a:gd name="connsiteY5" fmla="*/ 86489 h 2063334"/>
              <a:gd name="connsiteX6" fmla="*/ 1827311 w 5720042"/>
              <a:gd name="connsiteY6" fmla="*/ 86489 h 2063334"/>
              <a:gd name="connsiteX7" fmla="*/ 4396339 w 5720042"/>
              <a:gd name="connsiteY7" fmla="*/ 922512 h 2063334"/>
              <a:gd name="connsiteX8" fmla="*/ 5720042 w 5720042"/>
              <a:gd name="connsiteY8" fmla="*/ 1453734 h 2063334"/>
              <a:gd name="connsiteX9" fmla="*/ 5720042 w 5720042"/>
              <a:gd name="connsiteY9" fmla="*/ 1453734 h 20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042" h="2063334">
                <a:moveTo>
                  <a:pt x="3116179" y="2063334"/>
                </a:moveTo>
                <a:cubicBezTo>
                  <a:pt x="2640110" y="1643145"/>
                  <a:pt x="2164042" y="1222957"/>
                  <a:pt x="1827311" y="1122809"/>
                </a:cubicBezTo>
                <a:cubicBezTo>
                  <a:pt x="1490580" y="1022660"/>
                  <a:pt x="1397688" y="1439220"/>
                  <a:pt x="1095791" y="1462443"/>
                </a:cubicBezTo>
                <a:cubicBezTo>
                  <a:pt x="793894" y="1485666"/>
                  <a:pt x="116077" y="1402934"/>
                  <a:pt x="15928" y="1262146"/>
                </a:cubicBezTo>
                <a:cubicBezTo>
                  <a:pt x="-84221" y="1121358"/>
                  <a:pt x="313471" y="813655"/>
                  <a:pt x="494899" y="617712"/>
                </a:cubicBezTo>
                <a:cubicBezTo>
                  <a:pt x="676327" y="421769"/>
                  <a:pt x="882430" y="175026"/>
                  <a:pt x="1104499" y="86489"/>
                </a:cubicBezTo>
                <a:cubicBezTo>
                  <a:pt x="1326568" y="-2048"/>
                  <a:pt x="1278671" y="-52848"/>
                  <a:pt x="1827311" y="86489"/>
                </a:cubicBezTo>
                <a:cubicBezTo>
                  <a:pt x="2375951" y="225826"/>
                  <a:pt x="3747551" y="694638"/>
                  <a:pt x="4396339" y="922512"/>
                </a:cubicBezTo>
                <a:cubicBezTo>
                  <a:pt x="5045127" y="1150386"/>
                  <a:pt x="5720042" y="1453734"/>
                  <a:pt x="5720042" y="1453734"/>
                </a:cubicBezTo>
                <a:lnTo>
                  <a:pt x="5720042" y="1453734"/>
                </a:ln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注: 弯曲线形 16">
            <a:hlinkClick r:id="rId5" action="ppaction://hlinksldjump"/>
            <a:extLst>
              <a:ext uri="{FF2B5EF4-FFF2-40B4-BE49-F238E27FC236}">
                <a16:creationId xmlns:a16="http://schemas.microsoft.com/office/drawing/2014/main" id="{82E2495E-2185-4628-BE2D-4467EECFA512}"/>
              </a:ext>
            </a:extLst>
          </p:cNvPr>
          <p:cNvSpPr/>
          <p:nvPr/>
        </p:nvSpPr>
        <p:spPr>
          <a:xfrm>
            <a:off x="7539335" y="3418046"/>
            <a:ext cx="2142188" cy="294348"/>
          </a:xfrm>
          <a:prstGeom prst="borderCallout2">
            <a:avLst>
              <a:gd name="adj1" fmla="val 62885"/>
              <a:gd name="adj2" fmla="val 103537"/>
              <a:gd name="adj3" fmla="val 61609"/>
              <a:gd name="adj4" fmla="val 114505"/>
              <a:gd name="adj5" fmla="val -128948"/>
              <a:gd name="adj6" fmla="val 131717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3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层总经理办公室指挥中心看板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300FA03-3349-4977-99E9-A8DCD715B0C6}"/>
              </a:ext>
            </a:extLst>
          </p:cNvPr>
          <p:cNvSpPr/>
          <p:nvPr/>
        </p:nvSpPr>
        <p:spPr>
          <a:xfrm>
            <a:off x="5328927" y="3918857"/>
            <a:ext cx="1733724" cy="1715589"/>
          </a:xfrm>
          <a:custGeom>
            <a:avLst/>
            <a:gdLst>
              <a:gd name="connsiteX0" fmla="*/ 1733724 w 1733724"/>
              <a:gd name="connsiteY0" fmla="*/ 1715589 h 1715589"/>
              <a:gd name="connsiteX1" fmla="*/ 157473 w 1733724"/>
              <a:gd name="connsiteY1" fmla="*/ 487680 h 1715589"/>
              <a:gd name="connsiteX2" fmla="*/ 140056 w 1733724"/>
              <a:gd name="connsiteY2" fmla="*/ 0 h 17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24" h="1715589">
                <a:moveTo>
                  <a:pt x="1733724" y="1715589"/>
                </a:moveTo>
                <a:cubicBezTo>
                  <a:pt x="1078404" y="1244600"/>
                  <a:pt x="423084" y="773611"/>
                  <a:pt x="157473" y="487680"/>
                </a:cubicBezTo>
                <a:cubicBezTo>
                  <a:pt x="-108138" y="201748"/>
                  <a:pt x="15959" y="100874"/>
                  <a:pt x="140056" y="0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注: 弯曲线形 6">
            <a:hlinkClick r:id="rId4" action="ppaction://hlinksldjump"/>
            <a:extLst>
              <a:ext uri="{FF2B5EF4-FFF2-40B4-BE49-F238E27FC236}">
                <a16:creationId xmlns:a16="http://schemas.microsoft.com/office/drawing/2014/main" id="{AC5BC8DA-E673-47E6-BB44-1417811C4981}"/>
              </a:ext>
            </a:extLst>
          </p:cNvPr>
          <p:cNvSpPr/>
          <p:nvPr/>
        </p:nvSpPr>
        <p:spPr>
          <a:xfrm>
            <a:off x="4146180" y="3789040"/>
            <a:ext cx="930241" cy="294348"/>
          </a:xfrm>
          <a:prstGeom prst="borderCallout2">
            <a:avLst>
              <a:gd name="adj1" fmla="val 62885"/>
              <a:gd name="adj2" fmla="val 103537"/>
              <a:gd name="adj3" fmla="val 61609"/>
              <a:gd name="adj4" fmla="val 114505"/>
              <a:gd name="adj5" fmla="val 24899"/>
              <a:gd name="adj6" fmla="val 130709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数字卡台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015495" y="2065005"/>
            <a:ext cx="288032" cy="230832"/>
            <a:chOff x="330179" y="5812469"/>
            <a:chExt cx="288032" cy="230832"/>
          </a:xfrm>
        </p:grpSpPr>
        <p:sp>
          <p:nvSpPr>
            <p:cNvPr id="16" name="矩形 15"/>
            <p:cNvSpPr/>
            <p:nvPr/>
          </p:nvSpPr>
          <p:spPr>
            <a:xfrm>
              <a:off x="404568" y="5859359"/>
              <a:ext cx="144016" cy="136915"/>
            </a:xfrm>
            <a:prstGeom prst="rect">
              <a:avLst/>
            </a:prstGeom>
            <a:solidFill>
              <a:srgbClr val="F26E54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0179" y="5812469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车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07312" y="2058655"/>
            <a:ext cx="288032" cy="230832"/>
            <a:chOff x="321868" y="6076218"/>
            <a:chExt cx="288032" cy="230832"/>
          </a:xfrm>
        </p:grpSpPr>
        <p:sp>
          <p:nvSpPr>
            <p:cNvPr id="22" name="矩形 21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11764" y="2058655"/>
            <a:ext cx="261847" cy="246221"/>
            <a:chOff x="326624" y="5541273"/>
            <a:chExt cx="261847" cy="246221"/>
          </a:xfrm>
        </p:grpSpPr>
        <p:sp>
          <p:nvSpPr>
            <p:cNvPr id="25" name="矩形 24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45809" y="4089738"/>
            <a:ext cx="288032" cy="230832"/>
            <a:chOff x="330179" y="5812469"/>
            <a:chExt cx="288032" cy="230832"/>
          </a:xfrm>
        </p:grpSpPr>
        <p:sp>
          <p:nvSpPr>
            <p:cNvPr id="28" name="矩形 27"/>
            <p:cNvSpPr/>
            <p:nvPr/>
          </p:nvSpPr>
          <p:spPr>
            <a:xfrm>
              <a:off x="404568" y="5859359"/>
              <a:ext cx="144016" cy="136915"/>
            </a:xfrm>
            <a:prstGeom prst="rect">
              <a:avLst/>
            </a:prstGeom>
            <a:solidFill>
              <a:srgbClr val="F26E54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0179" y="5812469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37626" y="4083388"/>
            <a:ext cx="288032" cy="230832"/>
            <a:chOff x="321868" y="6076218"/>
            <a:chExt cx="288032" cy="230832"/>
          </a:xfrm>
        </p:grpSpPr>
        <p:sp>
          <p:nvSpPr>
            <p:cNvPr id="31" name="矩形 30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42078" y="4083388"/>
            <a:ext cx="261847" cy="246221"/>
            <a:chOff x="326624" y="5541273"/>
            <a:chExt cx="261847" cy="246221"/>
          </a:xfrm>
        </p:grpSpPr>
        <p:sp>
          <p:nvSpPr>
            <p:cNvPr id="34" name="矩形 33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6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1FBC6-908C-46BC-BA57-BF41D108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四层客户之家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88B17A-382A-4F9F-8AF0-4874B4EAD7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43" y="836712"/>
            <a:ext cx="10382664" cy="5514144"/>
          </a:xfr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464C523-6BB5-49AF-8B1B-CC8355BFFC93}"/>
              </a:ext>
            </a:extLst>
          </p:cNvPr>
          <p:cNvSpPr/>
          <p:nvPr/>
        </p:nvSpPr>
        <p:spPr>
          <a:xfrm>
            <a:off x="7498080" y="2133600"/>
            <a:ext cx="3126377" cy="3492137"/>
          </a:xfrm>
          <a:custGeom>
            <a:avLst/>
            <a:gdLst>
              <a:gd name="connsiteX0" fmla="*/ 69669 w 3126377"/>
              <a:gd name="connsiteY0" fmla="*/ 0 h 3492137"/>
              <a:gd name="connsiteX1" fmla="*/ 0 w 3126377"/>
              <a:gd name="connsiteY1" fmla="*/ 574766 h 3492137"/>
              <a:gd name="connsiteX2" fmla="*/ 1672046 w 3126377"/>
              <a:gd name="connsiteY2" fmla="*/ 896983 h 3492137"/>
              <a:gd name="connsiteX3" fmla="*/ 1524000 w 3126377"/>
              <a:gd name="connsiteY3" fmla="*/ 3283131 h 3492137"/>
              <a:gd name="connsiteX4" fmla="*/ 2508069 w 3126377"/>
              <a:gd name="connsiteY4" fmla="*/ 3492137 h 3492137"/>
              <a:gd name="connsiteX5" fmla="*/ 3126377 w 3126377"/>
              <a:gd name="connsiteY5" fmla="*/ 3117669 h 3492137"/>
              <a:gd name="connsiteX6" fmla="*/ 3039291 w 3126377"/>
              <a:gd name="connsiteY6" fmla="*/ 470263 h 3492137"/>
              <a:gd name="connsiteX7" fmla="*/ 69669 w 3126377"/>
              <a:gd name="connsiteY7" fmla="*/ 0 h 349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6377" h="3492137">
                <a:moveTo>
                  <a:pt x="69669" y="0"/>
                </a:moveTo>
                <a:lnTo>
                  <a:pt x="0" y="574766"/>
                </a:lnTo>
                <a:lnTo>
                  <a:pt x="1672046" y="896983"/>
                </a:lnTo>
                <a:lnTo>
                  <a:pt x="1524000" y="3283131"/>
                </a:lnTo>
                <a:lnTo>
                  <a:pt x="2508069" y="3492137"/>
                </a:lnTo>
                <a:lnTo>
                  <a:pt x="3126377" y="3117669"/>
                </a:lnTo>
                <a:lnTo>
                  <a:pt x="3039291" y="470263"/>
                </a:lnTo>
                <a:lnTo>
                  <a:pt x="69669" y="0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DBA4530-CC1F-413E-96DA-C5EC83251D9C}"/>
              </a:ext>
            </a:extLst>
          </p:cNvPr>
          <p:cNvSpPr/>
          <p:nvPr/>
        </p:nvSpPr>
        <p:spPr>
          <a:xfrm>
            <a:off x="1393371" y="1332411"/>
            <a:ext cx="4458789" cy="2821578"/>
          </a:xfrm>
          <a:custGeom>
            <a:avLst/>
            <a:gdLst>
              <a:gd name="connsiteX0" fmla="*/ 261258 w 4458789"/>
              <a:gd name="connsiteY0" fmla="*/ 2011680 h 2821578"/>
              <a:gd name="connsiteX1" fmla="*/ 0 w 4458789"/>
              <a:gd name="connsiteY1" fmla="*/ 2429692 h 2821578"/>
              <a:gd name="connsiteX2" fmla="*/ 2090058 w 4458789"/>
              <a:gd name="connsiteY2" fmla="*/ 2821578 h 2821578"/>
              <a:gd name="connsiteX3" fmla="*/ 2473235 w 4458789"/>
              <a:gd name="connsiteY3" fmla="*/ 1959429 h 2821578"/>
              <a:gd name="connsiteX4" fmla="*/ 3152503 w 4458789"/>
              <a:gd name="connsiteY4" fmla="*/ 2098766 h 2821578"/>
              <a:gd name="connsiteX5" fmla="*/ 3553098 w 4458789"/>
              <a:gd name="connsiteY5" fmla="*/ 975360 h 2821578"/>
              <a:gd name="connsiteX6" fmla="*/ 4319452 w 4458789"/>
              <a:gd name="connsiteY6" fmla="*/ 1105989 h 2821578"/>
              <a:gd name="connsiteX7" fmla="*/ 4458789 w 4458789"/>
              <a:gd name="connsiteY7" fmla="*/ 513806 h 2821578"/>
              <a:gd name="connsiteX8" fmla="*/ 1454332 w 4458789"/>
              <a:gd name="connsiteY8" fmla="*/ 0 h 2821578"/>
              <a:gd name="connsiteX9" fmla="*/ 261258 w 4458789"/>
              <a:gd name="connsiteY9" fmla="*/ 2011680 h 282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8789" h="2821578">
                <a:moveTo>
                  <a:pt x="261258" y="2011680"/>
                </a:moveTo>
                <a:lnTo>
                  <a:pt x="0" y="2429692"/>
                </a:lnTo>
                <a:lnTo>
                  <a:pt x="2090058" y="2821578"/>
                </a:lnTo>
                <a:lnTo>
                  <a:pt x="2473235" y="1959429"/>
                </a:lnTo>
                <a:lnTo>
                  <a:pt x="3152503" y="2098766"/>
                </a:lnTo>
                <a:lnTo>
                  <a:pt x="3553098" y="975360"/>
                </a:lnTo>
                <a:lnTo>
                  <a:pt x="4319452" y="1105989"/>
                </a:lnTo>
                <a:lnTo>
                  <a:pt x="4458789" y="513806"/>
                </a:lnTo>
                <a:lnTo>
                  <a:pt x="1454332" y="0"/>
                </a:lnTo>
                <a:lnTo>
                  <a:pt x="261258" y="2011680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E589FB-26B0-458C-AE49-1488BE3780F2}"/>
              </a:ext>
            </a:extLst>
          </p:cNvPr>
          <p:cNvCxnSpPr>
            <a:cxnSpLocks/>
          </p:cNvCxnSpPr>
          <p:nvPr/>
        </p:nvCxnSpPr>
        <p:spPr>
          <a:xfrm flipH="1">
            <a:off x="4120446" y="1113711"/>
            <a:ext cx="329497" cy="52604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C6FD3C8-E915-4F96-86F3-76F893ABE8BA}"/>
              </a:ext>
            </a:extLst>
          </p:cNvPr>
          <p:cNvSpPr txBox="1"/>
          <p:nvPr/>
        </p:nvSpPr>
        <p:spPr>
          <a:xfrm>
            <a:off x="4275766" y="835172"/>
            <a:ext cx="97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餐饮区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0D80585-D85C-40D6-9FBC-5A953488877E}"/>
              </a:ext>
            </a:extLst>
          </p:cNvPr>
          <p:cNvSpPr/>
          <p:nvPr/>
        </p:nvSpPr>
        <p:spPr>
          <a:xfrm>
            <a:off x="3561806" y="3335383"/>
            <a:ext cx="2325188" cy="1271451"/>
          </a:xfrm>
          <a:custGeom>
            <a:avLst/>
            <a:gdLst>
              <a:gd name="connsiteX0" fmla="*/ 348343 w 2325188"/>
              <a:gd name="connsiteY0" fmla="*/ 0 h 1271451"/>
              <a:gd name="connsiteX1" fmla="*/ 0 w 2325188"/>
              <a:gd name="connsiteY1" fmla="*/ 862148 h 1271451"/>
              <a:gd name="connsiteX2" fmla="*/ 2090057 w 2325188"/>
              <a:gd name="connsiteY2" fmla="*/ 1271451 h 1271451"/>
              <a:gd name="connsiteX3" fmla="*/ 2325188 w 2325188"/>
              <a:gd name="connsiteY3" fmla="*/ 383177 h 1271451"/>
              <a:gd name="connsiteX4" fmla="*/ 348343 w 2325188"/>
              <a:gd name="connsiteY4" fmla="*/ 0 h 127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188" h="1271451">
                <a:moveTo>
                  <a:pt x="348343" y="0"/>
                </a:moveTo>
                <a:lnTo>
                  <a:pt x="0" y="862148"/>
                </a:lnTo>
                <a:lnTo>
                  <a:pt x="2090057" y="1271451"/>
                </a:lnTo>
                <a:lnTo>
                  <a:pt x="2325188" y="383177"/>
                </a:lnTo>
                <a:lnTo>
                  <a:pt x="348343" y="0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BFF619C-198E-430E-8717-2182D132682F}"/>
              </a:ext>
            </a:extLst>
          </p:cNvPr>
          <p:cNvCxnSpPr>
            <a:cxnSpLocks/>
          </p:cNvCxnSpPr>
          <p:nvPr/>
        </p:nvCxnSpPr>
        <p:spPr>
          <a:xfrm flipV="1">
            <a:off x="2902077" y="4229102"/>
            <a:ext cx="892842" cy="7582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1EE11F6-D6DC-4B3F-ABF9-DE2F183DC2C7}"/>
              </a:ext>
            </a:extLst>
          </p:cNvPr>
          <p:cNvSpPr txBox="1"/>
          <p:nvPr/>
        </p:nvSpPr>
        <p:spPr>
          <a:xfrm>
            <a:off x="2354759" y="496993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客休区</a:t>
            </a:r>
            <a:r>
              <a:rPr lang="en-US" altLang="zh-CN" sz="1200" dirty="0">
                <a:solidFill>
                  <a:srgbClr val="FF0000"/>
                </a:solidFill>
              </a:rPr>
              <a:t>&amp;</a:t>
            </a:r>
            <a:r>
              <a:rPr lang="zh-CN" altLang="en-US" sz="1200" dirty="0">
                <a:solidFill>
                  <a:srgbClr val="FF0000"/>
                </a:solidFill>
              </a:rPr>
              <a:t>茶吧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FA89CE4-1B82-422E-A5FF-C376F3D1051B}"/>
              </a:ext>
            </a:extLst>
          </p:cNvPr>
          <p:cNvCxnSpPr>
            <a:cxnSpLocks/>
          </p:cNvCxnSpPr>
          <p:nvPr/>
        </p:nvCxnSpPr>
        <p:spPr>
          <a:xfrm flipH="1">
            <a:off x="10491664" y="3870783"/>
            <a:ext cx="526951" cy="1826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4869B1B-318F-4197-8D82-E4380857E727}"/>
              </a:ext>
            </a:extLst>
          </p:cNvPr>
          <p:cNvSpPr txBox="1"/>
          <p:nvPr/>
        </p:nvSpPr>
        <p:spPr>
          <a:xfrm>
            <a:off x="10938482" y="3593784"/>
            <a:ext cx="125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儿童汽车生活馆</a:t>
            </a:r>
          </a:p>
        </p:txBody>
      </p:sp>
      <p:sp>
        <p:nvSpPr>
          <p:cNvPr id="24" name="标注: 弯曲线形 23">
            <a:hlinkClick r:id="rId3" action="ppaction://hlinksldjump"/>
            <a:extLst>
              <a:ext uri="{FF2B5EF4-FFF2-40B4-BE49-F238E27FC236}">
                <a16:creationId xmlns:a16="http://schemas.microsoft.com/office/drawing/2014/main" id="{EDCA61A6-C3B3-4EC2-8088-73134FCCA22A}"/>
              </a:ext>
            </a:extLst>
          </p:cNvPr>
          <p:cNvSpPr/>
          <p:nvPr/>
        </p:nvSpPr>
        <p:spPr>
          <a:xfrm>
            <a:off x="2381553" y="3021603"/>
            <a:ext cx="1422210" cy="294348"/>
          </a:xfrm>
          <a:prstGeom prst="borderCallout2">
            <a:avLst>
              <a:gd name="adj1" fmla="val 33299"/>
              <a:gd name="adj2" fmla="val 100693"/>
              <a:gd name="adj3" fmla="val 70485"/>
              <a:gd name="adj4" fmla="val 112372"/>
              <a:gd name="adj5" fmla="val 143244"/>
              <a:gd name="adj6" fmla="val 112690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32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寸智慧门店游戏</a:t>
            </a:r>
          </a:p>
        </p:txBody>
      </p:sp>
      <p:sp>
        <p:nvSpPr>
          <p:cNvPr id="25" name="标注: 弯曲线形 24">
            <a:extLst>
              <a:ext uri="{FF2B5EF4-FFF2-40B4-BE49-F238E27FC236}">
                <a16:creationId xmlns:a16="http://schemas.microsoft.com/office/drawing/2014/main" id="{9E224CD3-CF47-41C9-B668-44359D023AE5}"/>
              </a:ext>
            </a:extLst>
          </p:cNvPr>
          <p:cNvSpPr/>
          <p:nvPr/>
        </p:nvSpPr>
        <p:spPr>
          <a:xfrm>
            <a:off x="7827366" y="1875606"/>
            <a:ext cx="1233901" cy="294348"/>
          </a:xfrm>
          <a:prstGeom prst="borderCallout2">
            <a:avLst>
              <a:gd name="adj1" fmla="val 33299"/>
              <a:gd name="adj2" fmla="val 100693"/>
              <a:gd name="adj3" fmla="val 70485"/>
              <a:gd name="adj4" fmla="val 112372"/>
              <a:gd name="adj5" fmla="val 143244"/>
              <a:gd name="adj6" fmla="val 112690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86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SWE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展示屏</a:t>
            </a:r>
          </a:p>
        </p:txBody>
      </p:sp>
      <p:sp>
        <p:nvSpPr>
          <p:cNvPr id="26" name="标注: 弯曲线形 25">
            <a:hlinkClick r:id="rId4" action="ppaction://hlinksldjump"/>
            <a:extLst>
              <a:ext uri="{FF2B5EF4-FFF2-40B4-BE49-F238E27FC236}">
                <a16:creationId xmlns:a16="http://schemas.microsoft.com/office/drawing/2014/main" id="{4D921FEF-D3DB-4091-A5C0-B404CE5726F0}"/>
              </a:ext>
            </a:extLst>
          </p:cNvPr>
          <p:cNvSpPr/>
          <p:nvPr/>
        </p:nvSpPr>
        <p:spPr>
          <a:xfrm>
            <a:off x="10568050" y="4746228"/>
            <a:ext cx="1444913" cy="323137"/>
          </a:xfrm>
          <a:prstGeom prst="borderCallout2">
            <a:avLst>
              <a:gd name="adj1" fmla="val 33299"/>
              <a:gd name="adj2" fmla="val 100693"/>
              <a:gd name="adj3" fmla="val 43857"/>
              <a:gd name="adj4" fmla="val -14197"/>
              <a:gd name="adj5" fmla="val 89988"/>
              <a:gd name="adj6" fmla="val -20445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86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寸车漆涂鸦触摸屏</a:t>
            </a:r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id="{556E0742-B0D5-4CD4-AE9D-58CFD888A8A4}"/>
              </a:ext>
            </a:extLst>
          </p:cNvPr>
          <p:cNvSpPr/>
          <p:nvPr/>
        </p:nvSpPr>
        <p:spPr>
          <a:xfrm rot="16771094">
            <a:off x="6945314" y="3028716"/>
            <a:ext cx="280102" cy="449922"/>
          </a:xfrm>
          <a:prstGeom prst="upArrow">
            <a:avLst/>
          </a:prstGeom>
          <a:solidFill>
            <a:srgbClr val="FFD900"/>
          </a:solidFill>
          <a:ln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C4640703-B5ED-4DC1-A8D4-5951977AED2E}"/>
              </a:ext>
            </a:extLst>
          </p:cNvPr>
          <p:cNvSpPr/>
          <p:nvPr/>
        </p:nvSpPr>
        <p:spPr>
          <a:xfrm>
            <a:off x="4044412" y="2570487"/>
            <a:ext cx="6274816" cy="2874737"/>
          </a:xfrm>
          <a:custGeom>
            <a:avLst/>
            <a:gdLst>
              <a:gd name="connsiteX0" fmla="*/ 2817942 w 6274816"/>
              <a:gd name="connsiteY0" fmla="*/ 701464 h 2874737"/>
              <a:gd name="connsiteX1" fmla="*/ 2138674 w 6274816"/>
              <a:gd name="connsiteY1" fmla="*/ 483750 h 2874737"/>
              <a:gd name="connsiteX2" fmla="*/ 1825165 w 6274816"/>
              <a:gd name="connsiteY2" fmla="*/ 553418 h 2874737"/>
              <a:gd name="connsiteX3" fmla="*/ 1607451 w 6274816"/>
              <a:gd name="connsiteY3" fmla="*/ 300870 h 2874737"/>
              <a:gd name="connsiteX4" fmla="*/ 771428 w 6274816"/>
              <a:gd name="connsiteY4" fmla="*/ 30904 h 2874737"/>
              <a:gd name="connsiteX5" fmla="*/ 170537 w 6274816"/>
              <a:gd name="connsiteY5" fmla="*/ 1075932 h 2874737"/>
              <a:gd name="connsiteX6" fmla="*/ 39908 w 6274816"/>
              <a:gd name="connsiteY6" fmla="*/ 1511361 h 2874737"/>
              <a:gd name="connsiteX7" fmla="*/ 780137 w 6274816"/>
              <a:gd name="connsiteY7" fmla="*/ 1694241 h 2874737"/>
              <a:gd name="connsiteX8" fmla="*/ 989142 w 6274816"/>
              <a:gd name="connsiteY8" fmla="*/ 1093350 h 2874737"/>
              <a:gd name="connsiteX9" fmla="*/ 2608937 w 6274816"/>
              <a:gd name="connsiteY9" fmla="*/ 1284938 h 2874737"/>
              <a:gd name="connsiteX10" fmla="*/ 5195382 w 6274816"/>
              <a:gd name="connsiteY10" fmla="*/ 1702950 h 2874737"/>
              <a:gd name="connsiteX11" fmla="*/ 5386971 w 6274816"/>
              <a:gd name="connsiteY11" fmla="*/ 2817647 h 2874737"/>
              <a:gd name="connsiteX12" fmla="*/ 6179451 w 6274816"/>
              <a:gd name="connsiteY12" fmla="*/ 2521555 h 2874737"/>
              <a:gd name="connsiteX13" fmla="*/ 6153325 w 6274816"/>
              <a:gd name="connsiteY13" fmla="*/ 893052 h 2874737"/>
              <a:gd name="connsiteX14" fmla="*/ 5212799 w 6274816"/>
              <a:gd name="connsiteY14" fmla="*/ 74447 h 2874737"/>
              <a:gd name="connsiteX15" fmla="*/ 4246148 w 6274816"/>
              <a:gd name="connsiteY15" fmla="*/ 475041 h 287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74816" h="2874737">
                <a:moveTo>
                  <a:pt x="2817942" y="701464"/>
                </a:moveTo>
                <a:cubicBezTo>
                  <a:pt x="2561039" y="604944"/>
                  <a:pt x="2304137" y="508424"/>
                  <a:pt x="2138674" y="483750"/>
                </a:cubicBezTo>
                <a:cubicBezTo>
                  <a:pt x="1973211" y="459076"/>
                  <a:pt x="1913702" y="583898"/>
                  <a:pt x="1825165" y="553418"/>
                </a:cubicBezTo>
                <a:cubicBezTo>
                  <a:pt x="1736628" y="522938"/>
                  <a:pt x="1783074" y="387956"/>
                  <a:pt x="1607451" y="300870"/>
                </a:cubicBezTo>
                <a:cubicBezTo>
                  <a:pt x="1431828" y="213784"/>
                  <a:pt x="1010914" y="-98273"/>
                  <a:pt x="771428" y="30904"/>
                </a:cubicBezTo>
                <a:cubicBezTo>
                  <a:pt x="531942" y="160081"/>
                  <a:pt x="292457" y="829189"/>
                  <a:pt x="170537" y="1075932"/>
                </a:cubicBezTo>
                <a:cubicBezTo>
                  <a:pt x="48617" y="1322675"/>
                  <a:pt x="-61692" y="1408310"/>
                  <a:pt x="39908" y="1511361"/>
                </a:cubicBezTo>
                <a:cubicBezTo>
                  <a:pt x="141508" y="1614412"/>
                  <a:pt x="621931" y="1763909"/>
                  <a:pt x="780137" y="1694241"/>
                </a:cubicBezTo>
                <a:cubicBezTo>
                  <a:pt x="938343" y="1624573"/>
                  <a:pt x="684342" y="1161567"/>
                  <a:pt x="989142" y="1093350"/>
                </a:cubicBezTo>
                <a:cubicBezTo>
                  <a:pt x="1293942" y="1025133"/>
                  <a:pt x="1907897" y="1183338"/>
                  <a:pt x="2608937" y="1284938"/>
                </a:cubicBezTo>
                <a:cubicBezTo>
                  <a:pt x="3309977" y="1386538"/>
                  <a:pt x="4732376" y="1447499"/>
                  <a:pt x="5195382" y="1702950"/>
                </a:cubicBezTo>
                <a:cubicBezTo>
                  <a:pt x="5658388" y="1958402"/>
                  <a:pt x="5222960" y="2681213"/>
                  <a:pt x="5386971" y="2817647"/>
                </a:cubicBezTo>
                <a:cubicBezTo>
                  <a:pt x="5550982" y="2954081"/>
                  <a:pt x="6051725" y="2842321"/>
                  <a:pt x="6179451" y="2521555"/>
                </a:cubicBezTo>
                <a:cubicBezTo>
                  <a:pt x="6307177" y="2200789"/>
                  <a:pt x="6314434" y="1300903"/>
                  <a:pt x="6153325" y="893052"/>
                </a:cubicBezTo>
                <a:cubicBezTo>
                  <a:pt x="5992216" y="485201"/>
                  <a:pt x="5530662" y="144115"/>
                  <a:pt x="5212799" y="74447"/>
                </a:cubicBezTo>
                <a:cubicBezTo>
                  <a:pt x="4894936" y="4779"/>
                  <a:pt x="4570542" y="239910"/>
                  <a:pt x="4246148" y="475041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08872DA-8565-48C8-96BB-3B33B0AD964D}"/>
              </a:ext>
            </a:extLst>
          </p:cNvPr>
          <p:cNvSpPr/>
          <p:nvPr/>
        </p:nvSpPr>
        <p:spPr>
          <a:xfrm>
            <a:off x="4406537" y="3143794"/>
            <a:ext cx="2281646" cy="548640"/>
          </a:xfrm>
          <a:custGeom>
            <a:avLst/>
            <a:gdLst>
              <a:gd name="connsiteX0" fmla="*/ 2281646 w 2281646"/>
              <a:gd name="connsiteY0" fmla="*/ 548640 h 548640"/>
              <a:gd name="connsiteX1" fmla="*/ 1184366 w 2281646"/>
              <a:gd name="connsiteY1" fmla="*/ 313509 h 548640"/>
              <a:gd name="connsiteX2" fmla="*/ 0 w 2281646"/>
              <a:gd name="connsiteY2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1646" h="548640">
                <a:moveTo>
                  <a:pt x="2281646" y="548640"/>
                </a:moveTo>
                <a:cubicBezTo>
                  <a:pt x="1923143" y="476794"/>
                  <a:pt x="1564640" y="404949"/>
                  <a:pt x="1184366" y="313509"/>
                </a:cubicBezTo>
                <a:cubicBezTo>
                  <a:pt x="804092" y="222069"/>
                  <a:pt x="402046" y="111034"/>
                  <a:pt x="0" y="0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FA7A7E1-36EB-4013-8EC5-BDC2C6D01A6A}"/>
              </a:ext>
            </a:extLst>
          </p:cNvPr>
          <p:cNvSpPr/>
          <p:nvPr/>
        </p:nvSpPr>
        <p:spPr>
          <a:xfrm>
            <a:off x="4697988" y="2348659"/>
            <a:ext cx="3601281" cy="647090"/>
          </a:xfrm>
          <a:custGeom>
            <a:avLst/>
            <a:gdLst>
              <a:gd name="connsiteX0" fmla="*/ 161395 w 3601281"/>
              <a:gd name="connsiteY0" fmla="*/ 159410 h 647090"/>
              <a:gd name="connsiteX1" fmla="*/ 396526 w 3601281"/>
              <a:gd name="connsiteY1" fmla="*/ 28781 h 647090"/>
              <a:gd name="connsiteX2" fmla="*/ 3601281 w 3601281"/>
              <a:gd name="connsiteY2" fmla="*/ 647090 h 64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1281" h="647090">
                <a:moveTo>
                  <a:pt x="161395" y="159410"/>
                </a:moveTo>
                <a:cubicBezTo>
                  <a:pt x="-7697" y="53455"/>
                  <a:pt x="-176788" y="-52499"/>
                  <a:pt x="396526" y="28781"/>
                </a:cubicBezTo>
                <a:cubicBezTo>
                  <a:pt x="969840" y="110061"/>
                  <a:pt x="2285560" y="378575"/>
                  <a:pt x="3601281" y="647090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8AC678C-25C5-4A97-90F7-8E8DC2875753}"/>
              </a:ext>
            </a:extLst>
          </p:cNvPr>
          <p:cNvSpPr/>
          <p:nvPr/>
        </p:nvSpPr>
        <p:spPr>
          <a:xfrm>
            <a:off x="2169735" y="2049928"/>
            <a:ext cx="2654814" cy="1816713"/>
          </a:xfrm>
          <a:custGeom>
            <a:avLst/>
            <a:gdLst>
              <a:gd name="connsiteX0" fmla="*/ 2654814 w 2654814"/>
              <a:gd name="connsiteY0" fmla="*/ 492975 h 1816713"/>
              <a:gd name="connsiteX1" fmla="*/ 930516 w 2654814"/>
              <a:gd name="connsiteY1" fmla="*/ 5295 h 1816713"/>
              <a:gd name="connsiteX2" fmla="*/ 364459 w 2654814"/>
              <a:gd name="connsiteY2" fmla="*/ 771649 h 1816713"/>
              <a:gd name="connsiteX3" fmla="*/ 42242 w 2654814"/>
              <a:gd name="connsiteY3" fmla="*/ 1459626 h 1816713"/>
              <a:gd name="connsiteX4" fmla="*/ 1322402 w 2654814"/>
              <a:gd name="connsiteY4" fmla="*/ 1781843 h 1816713"/>
              <a:gd name="connsiteX5" fmla="*/ 1966836 w 2654814"/>
              <a:gd name="connsiteY5" fmla="*/ 649729 h 181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4814" h="1816713">
                <a:moveTo>
                  <a:pt x="2654814" y="492975"/>
                </a:moveTo>
                <a:cubicBezTo>
                  <a:pt x="1983528" y="225912"/>
                  <a:pt x="1312242" y="-41151"/>
                  <a:pt x="930516" y="5295"/>
                </a:cubicBezTo>
                <a:cubicBezTo>
                  <a:pt x="548790" y="51741"/>
                  <a:pt x="512505" y="529261"/>
                  <a:pt x="364459" y="771649"/>
                </a:cubicBezTo>
                <a:cubicBezTo>
                  <a:pt x="216413" y="1014037"/>
                  <a:pt x="-117415" y="1291260"/>
                  <a:pt x="42242" y="1459626"/>
                </a:cubicBezTo>
                <a:cubicBezTo>
                  <a:pt x="201899" y="1627992"/>
                  <a:pt x="1001636" y="1916826"/>
                  <a:pt x="1322402" y="1781843"/>
                </a:cubicBezTo>
                <a:cubicBezTo>
                  <a:pt x="1643168" y="1646860"/>
                  <a:pt x="1805002" y="1148294"/>
                  <a:pt x="1966836" y="649729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注: 弯曲线形 21">
            <a:hlinkClick r:id="rId5" action="ppaction://hlinksldjump"/>
            <a:extLst>
              <a:ext uri="{FF2B5EF4-FFF2-40B4-BE49-F238E27FC236}">
                <a16:creationId xmlns:a16="http://schemas.microsoft.com/office/drawing/2014/main" id="{8CCD73CE-B9F6-4B04-BB54-EB862450A398}"/>
              </a:ext>
            </a:extLst>
          </p:cNvPr>
          <p:cNvSpPr/>
          <p:nvPr/>
        </p:nvSpPr>
        <p:spPr>
          <a:xfrm>
            <a:off x="4680661" y="4302034"/>
            <a:ext cx="2423261" cy="294348"/>
          </a:xfrm>
          <a:prstGeom prst="borderCallout2">
            <a:avLst>
              <a:gd name="adj1" fmla="val 36257"/>
              <a:gd name="adj2" fmla="val 434"/>
              <a:gd name="adj3" fmla="val 37941"/>
              <a:gd name="adj4" fmla="val -6673"/>
              <a:gd name="adj5" fmla="val -182202"/>
              <a:gd name="adj6" fmla="val -20188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42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寸显示屏*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2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（维修进度、影音娱乐）</a:t>
            </a:r>
          </a:p>
        </p:txBody>
      </p:sp>
      <p:sp>
        <p:nvSpPr>
          <p:cNvPr id="21" name="标注: 弯曲线形 20">
            <a:hlinkClick r:id="rId5" action="ppaction://hlinksldjump"/>
            <a:extLst>
              <a:ext uri="{FF2B5EF4-FFF2-40B4-BE49-F238E27FC236}">
                <a16:creationId xmlns:a16="http://schemas.microsoft.com/office/drawing/2014/main" id="{3F359EEB-846A-4C1F-B90F-1D234CE16B66}"/>
              </a:ext>
            </a:extLst>
          </p:cNvPr>
          <p:cNvSpPr/>
          <p:nvPr/>
        </p:nvSpPr>
        <p:spPr>
          <a:xfrm>
            <a:off x="266527" y="2013288"/>
            <a:ext cx="2535422" cy="294348"/>
          </a:xfrm>
          <a:prstGeom prst="borderCallout2">
            <a:avLst>
              <a:gd name="adj1" fmla="val 33299"/>
              <a:gd name="adj2" fmla="val 100693"/>
              <a:gd name="adj3" fmla="val 70485"/>
              <a:gd name="adj4" fmla="val 112372"/>
              <a:gd name="adj5" fmla="val 199457"/>
              <a:gd name="adj6" fmla="val 112078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42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寸显示屏*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2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（维修进度、影音娱乐）</a:t>
            </a:r>
          </a:p>
        </p:txBody>
      </p:sp>
      <p:sp>
        <p:nvSpPr>
          <p:cNvPr id="27" name="标注: 弯曲线形 26">
            <a:hlinkClick r:id="rId6" action="ppaction://hlinksldjump"/>
            <a:extLst>
              <a:ext uri="{FF2B5EF4-FFF2-40B4-BE49-F238E27FC236}">
                <a16:creationId xmlns:a16="http://schemas.microsoft.com/office/drawing/2014/main" id="{8920E390-51DC-4371-A089-3DF9E2AAF13E}"/>
              </a:ext>
            </a:extLst>
          </p:cNvPr>
          <p:cNvSpPr/>
          <p:nvPr/>
        </p:nvSpPr>
        <p:spPr>
          <a:xfrm>
            <a:off x="9618842" y="4149859"/>
            <a:ext cx="2218983" cy="323137"/>
          </a:xfrm>
          <a:prstGeom prst="borderCallout2">
            <a:avLst>
              <a:gd name="adj1" fmla="val 42175"/>
              <a:gd name="adj2" fmla="val 224"/>
              <a:gd name="adj3" fmla="val 43857"/>
              <a:gd name="adj4" fmla="val -10665"/>
              <a:gd name="adj5" fmla="val 184663"/>
              <a:gd name="adj6" fmla="val -16700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亲子安全教育互动（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6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平米拼接屏）</a:t>
            </a:r>
          </a:p>
        </p:txBody>
      </p:sp>
      <p:sp>
        <p:nvSpPr>
          <p:cNvPr id="23" name="标注: 弯曲线形 22">
            <a:hlinkClick r:id="rId7" action="ppaction://hlinksldjump"/>
            <a:extLst>
              <a:ext uri="{FF2B5EF4-FFF2-40B4-BE49-F238E27FC236}">
                <a16:creationId xmlns:a16="http://schemas.microsoft.com/office/drawing/2014/main" id="{58D855E8-7AD5-4503-9502-C224EE0AF458}"/>
              </a:ext>
            </a:extLst>
          </p:cNvPr>
          <p:cNvSpPr/>
          <p:nvPr/>
        </p:nvSpPr>
        <p:spPr>
          <a:xfrm>
            <a:off x="5183611" y="3870776"/>
            <a:ext cx="1444913" cy="294348"/>
          </a:xfrm>
          <a:prstGeom prst="borderCallout2">
            <a:avLst>
              <a:gd name="adj1" fmla="val 33299"/>
              <a:gd name="adj2" fmla="val 100693"/>
              <a:gd name="adj3" fmla="val 43857"/>
              <a:gd name="adj4" fmla="val -14197"/>
              <a:gd name="adj5" fmla="val -31315"/>
              <a:gd name="adj6" fmla="val -22855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68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寸精品选购大屏*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2</a:t>
            </a:r>
            <a:endParaRPr lang="zh-CN" altLang="en-US" sz="1100" dirty="0"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854673" y="5061320"/>
            <a:ext cx="288032" cy="230832"/>
            <a:chOff x="330179" y="5812469"/>
            <a:chExt cx="288032" cy="230832"/>
          </a:xfrm>
        </p:grpSpPr>
        <p:sp>
          <p:nvSpPr>
            <p:cNvPr id="34" name="矩形 33"/>
            <p:cNvSpPr/>
            <p:nvPr/>
          </p:nvSpPr>
          <p:spPr>
            <a:xfrm>
              <a:off x="404568" y="5859359"/>
              <a:ext cx="144016" cy="136915"/>
            </a:xfrm>
            <a:prstGeom prst="rect">
              <a:avLst/>
            </a:prstGeom>
            <a:solidFill>
              <a:srgbClr val="F26E54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0179" y="5812469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车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146490" y="5054970"/>
            <a:ext cx="288032" cy="230832"/>
            <a:chOff x="321868" y="6076218"/>
            <a:chExt cx="288032" cy="230832"/>
          </a:xfrm>
        </p:grpSpPr>
        <p:sp>
          <p:nvSpPr>
            <p:cNvPr id="37" name="矩形 36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550942" y="5054970"/>
            <a:ext cx="261847" cy="246221"/>
            <a:chOff x="326624" y="5541273"/>
            <a:chExt cx="261847" cy="246221"/>
          </a:xfrm>
        </p:grpSpPr>
        <p:sp>
          <p:nvSpPr>
            <p:cNvPr id="40" name="矩形 39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843591" y="4458601"/>
            <a:ext cx="288032" cy="230832"/>
            <a:chOff x="321868" y="6076218"/>
            <a:chExt cx="288032" cy="230832"/>
          </a:xfrm>
        </p:grpSpPr>
        <p:sp>
          <p:nvSpPr>
            <p:cNvPr id="46" name="矩形 45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608084" y="4458601"/>
            <a:ext cx="261847" cy="246221"/>
            <a:chOff x="326624" y="5541273"/>
            <a:chExt cx="261847" cy="246221"/>
          </a:xfrm>
        </p:grpSpPr>
        <p:sp>
          <p:nvSpPr>
            <p:cNvPr id="49" name="矩形 48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470234" y="3623217"/>
            <a:ext cx="288032" cy="230832"/>
            <a:chOff x="330179" y="5812469"/>
            <a:chExt cx="288032" cy="230832"/>
          </a:xfrm>
        </p:grpSpPr>
        <p:sp>
          <p:nvSpPr>
            <p:cNvPr id="52" name="矩形 51"/>
            <p:cNvSpPr/>
            <p:nvPr/>
          </p:nvSpPr>
          <p:spPr>
            <a:xfrm>
              <a:off x="404568" y="5859359"/>
              <a:ext cx="144016" cy="136915"/>
            </a:xfrm>
            <a:prstGeom prst="rect">
              <a:avLst/>
            </a:prstGeom>
            <a:solidFill>
              <a:srgbClr val="F26E54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0179" y="5812469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车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62051" y="3616867"/>
            <a:ext cx="288032" cy="230832"/>
            <a:chOff x="321868" y="6076218"/>
            <a:chExt cx="288032" cy="230832"/>
          </a:xfrm>
        </p:grpSpPr>
        <p:sp>
          <p:nvSpPr>
            <p:cNvPr id="55" name="矩形 54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6503" y="3616867"/>
            <a:ext cx="261847" cy="246221"/>
            <a:chOff x="326624" y="5541273"/>
            <a:chExt cx="261847" cy="246221"/>
          </a:xfrm>
        </p:grpSpPr>
        <p:sp>
          <p:nvSpPr>
            <p:cNvPr id="58" name="矩形 57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6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售后车间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E45B3B-EB8B-4B53-B5DD-2072C35A9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"/>
          <a:stretch/>
        </p:blipFill>
        <p:spPr>
          <a:xfrm>
            <a:off x="1599607" y="772689"/>
            <a:ext cx="8999136" cy="5624645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2B52AC9-58A3-444C-B007-8E272462FC61}"/>
              </a:ext>
            </a:extLst>
          </p:cNvPr>
          <p:cNvSpPr/>
          <p:nvPr/>
        </p:nvSpPr>
        <p:spPr>
          <a:xfrm>
            <a:off x="5373189" y="4868091"/>
            <a:ext cx="3683725" cy="1619795"/>
          </a:xfrm>
          <a:custGeom>
            <a:avLst/>
            <a:gdLst>
              <a:gd name="connsiteX0" fmla="*/ 365760 w 3683725"/>
              <a:gd name="connsiteY0" fmla="*/ 1436915 h 1619795"/>
              <a:gd name="connsiteX1" fmla="*/ 2090057 w 3683725"/>
              <a:gd name="connsiteY1" fmla="*/ 200298 h 1619795"/>
              <a:gd name="connsiteX2" fmla="*/ 2429691 w 3683725"/>
              <a:gd name="connsiteY2" fmla="*/ 0 h 1619795"/>
              <a:gd name="connsiteX3" fmla="*/ 3683725 w 3683725"/>
              <a:gd name="connsiteY3" fmla="*/ 966652 h 1619795"/>
              <a:gd name="connsiteX4" fmla="*/ 2778034 w 3683725"/>
              <a:gd name="connsiteY4" fmla="*/ 1611086 h 1619795"/>
              <a:gd name="connsiteX5" fmla="*/ 0 w 3683725"/>
              <a:gd name="connsiteY5" fmla="*/ 1619795 h 1619795"/>
              <a:gd name="connsiteX6" fmla="*/ 365760 w 3683725"/>
              <a:gd name="connsiteY6" fmla="*/ 1436915 h 161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725" h="1619795">
                <a:moveTo>
                  <a:pt x="365760" y="1436915"/>
                </a:moveTo>
                <a:lnTo>
                  <a:pt x="2090057" y="200298"/>
                </a:lnTo>
                <a:lnTo>
                  <a:pt x="2429691" y="0"/>
                </a:lnTo>
                <a:lnTo>
                  <a:pt x="3683725" y="966652"/>
                </a:lnTo>
                <a:lnTo>
                  <a:pt x="2778034" y="1611086"/>
                </a:lnTo>
                <a:lnTo>
                  <a:pt x="0" y="1619795"/>
                </a:lnTo>
                <a:lnTo>
                  <a:pt x="365760" y="1436915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2564C-4387-4CB1-91A4-32FCBA22389D}"/>
              </a:ext>
            </a:extLst>
          </p:cNvPr>
          <p:cNvSpPr/>
          <p:nvPr/>
        </p:nvSpPr>
        <p:spPr>
          <a:xfrm>
            <a:off x="4127863" y="5495109"/>
            <a:ext cx="1785257" cy="1001485"/>
          </a:xfrm>
          <a:custGeom>
            <a:avLst/>
            <a:gdLst>
              <a:gd name="connsiteX0" fmla="*/ 0 w 1785257"/>
              <a:gd name="connsiteY0" fmla="*/ 731520 h 1001485"/>
              <a:gd name="connsiteX1" fmla="*/ 1158240 w 1785257"/>
              <a:gd name="connsiteY1" fmla="*/ 0 h 1001485"/>
              <a:gd name="connsiteX2" fmla="*/ 1785257 w 1785257"/>
              <a:gd name="connsiteY2" fmla="*/ 670560 h 1001485"/>
              <a:gd name="connsiteX3" fmla="*/ 1175657 w 1785257"/>
              <a:gd name="connsiteY3" fmla="*/ 1001485 h 1001485"/>
              <a:gd name="connsiteX4" fmla="*/ 165463 w 1785257"/>
              <a:gd name="connsiteY4" fmla="*/ 984068 h 1001485"/>
              <a:gd name="connsiteX5" fmla="*/ 0 w 1785257"/>
              <a:gd name="connsiteY5" fmla="*/ 731520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5257" h="1001485">
                <a:moveTo>
                  <a:pt x="0" y="731520"/>
                </a:moveTo>
                <a:lnTo>
                  <a:pt x="1158240" y="0"/>
                </a:lnTo>
                <a:lnTo>
                  <a:pt x="1785257" y="670560"/>
                </a:lnTo>
                <a:lnTo>
                  <a:pt x="1175657" y="1001485"/>
                </a:lnTo>
                <a:lnTo>
                  <a:pt x="165463" y="984068"/>
                </a:lnTo>
                <a:lnTo>
                  <a:pt x="0" y="731520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2143634-EE91-4E40-9033-EA4713F27DBE}"/>
              </a:ext>
            </a:extLst>
          </p:cNvPr>
          <p:cNvSpPr/>
          <p:nvPr/>
        </p:nvSpPr>
        <p:spPr>
          <a:xfrm>
            <a:off x="3727269" y="3605349"/>
            <a:ext cx="1036320" cy="670560"/>
          </a:xfrm>
          <a:custGeom>
            <a:avLst/>
            <a:gdLst>
              <a:gd name="connsiteX0" fmla="*/ 0 w 1036320"/>
              <a:gd name="connsiteY0" fmla="*/ 400594 h 670560"/>
              <a:gd name="connsiteX1" fmla="*/ 235131 w 1036320"/>
              <a:gd name="connsiteY1" fmla="*/ 670560 h 670560"/>
              <a:gd name="connsiteX2" fmla="*/ 1036320 w 1036320"/>
              <a:gd name="connsiteY2" fmla="*/ 261257 h 670560"/>
              <a:gd name="connsiteX3" fmla="*/ 775062 w 1036320"/>
              <a:gd name="connsiteY3" fmla="*/ 0 h 670560"/>
              <a:gd name="connsiteX4" fmla="*/ 0 w 1036320"/>
              <a:gd name="connsiteY4" fmla="*/ 400594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320" h="670560">
                <a:moveTo>
                  <a:pt x="0" y="400594"/>
                </a:moveTo>
                <a:lnTo>
                  <a:pt x="235131" y="670560"/>
                </a:lnTo>
                <a:lnTo>
                  <a:pt x="1036320" y="261257"/>
                </a:lnTo>
                <a:lnTo>
                  <a:pt x="775062" y="0"/>
                </a:lnTo>
                <a:lnTo>
                  <a:pt x="0" y="400594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B4455E9-D420-4915-A7D3-EF61C3F92A2D}"/>
              </a:ext>
            </a:extLst>
          </p:cNvPr>
          <p:cNvSpPr/>
          <p:nvPr/>
        </p:nvSpPr>
        <p:spPr>
          <a:xfrm>
            <a:off x="4010943" y="3908025"/>
            <a:ext cx="1036320" cy="670560"/>
          </a:xfrm>
          <a:custGeom>
            <a:avLst/>
            <a:gdLst>
              <a:gd name="connsiteX0" fmla="*/ 0 w 1036320"/>
              <a:gd name="connsiteY0" fmla="*/ 400594 h 670560"/>
              <a:gd name="connsiteX1" fmla="*/ 235131 w 1036320"/>
              <a:gd name="connsiteY1" fmla="*/ 670560 h 670560"/>
              <a:gd name="connsiteX2" fmla="*/ 1036320 w 1036320"/>
              <a:gd name="connsiteY2" fmla="*/ 261257 h 670560"/>
              <a:gd name="connsiteX3" fmla="*/ 775062 w 1036320"/>
              <a:gd name="connsiteY3" fmla="*/ 0 h 670560"/>
              <a:gd name="connsiteX4" fmla="*/ 0 w 1036320"/>
              <a:gd name="connsiteY4" fmla="*/ 400594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320" h="670560">
                <a:moveTo>
                  <a:pt x="0" y="400594"/>
                </a:moveTo>
                <a:lnTo>
                  <a:pt x="235131" y="670560"/>
                </a:lnTo>
                <a:lnTo>
                  <a:pt x="1036320" y="261257"/>
                </a:lnTo>
                <a:lnTo>
                  <a:pt x="775062" y="0"/>
                </a:lnTo>
                <a:lnTo>
                  <a:pt x="0" y="400594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5809F2A-3E12-4554-9717-709F0C32CAD4}"/>
              </a:ext>
            </a:extLst>
          </p:cNvPr>
          <p:cNvSpPr/>
          <p:nvPr/>
        </p:nvSpPr>
        <p:spPr>
          <a:xfrm>
            <a:off x="4781006" y="2307771"/>
            <a:ext cx="3518263" cy="2682240"/>
          </a:xfrm>
          <a:custGeom>
            <a:avLst/>
            <a:gdLst>
              <a:gd name="connsiteX0" fmla="*/ 0 w 3518263"/>
              <a:gd name="connsiteY0" fmla="*/ 348343 h 2682240"/>
              <a:gd name="connsiteX1" fmla="*/ 2725783 w 3518263"/>
              <a:gd name="connsiteY1" fmla="*/ 2682240 h 2682240"/>
              <a:gd name="connsiteX2" fmla="*/ 3518263 w 3518263"/>
              <a:gd name="connsiteY2" fmla="*/ 2168435 h 2682240"/>
              <a:gd name="connsiteX3" fmla="*/ 705394 w 3518263"/>
              <a:gd name="connsiteY3" fmla="*/ 0 h 2682240"/>
              <a:gd name="connsiteX4" fmla="*/ 0 w 3518263"/>
              <a:gd name="connsiteY4" fmla="*/ 348343 h 268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8263" h="2682240">
                <a:moveTo>
                  <a:pt x="0" y="348343"/>
                </a:moveTo>
                <a:lnTo>
                  <a:pt x="2725783" y="2682240"/>
                </a:lnTo>
                <a:lnTo>
                  <a:pt x="3518263" y="2168435"/>
                </a:lnTo>
                <a:lnTo>
                  <a:pt x="705394" y="0"/>
                </a:lnTo>
                <a:lnTo>
                  <a:pt x="0" y="348343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F2F11-4658-4D2B-A0F6-1FB8E5139809}"/>
              </a:ext>
            </a:extLst>
          </p:cNvPr>
          <p:cNvCxnSpPr>
            <a:cxnSpLocks/>
          </p:cNvCxnSpPr>
          <p:nvPr/>
        </p:nvCxnSpPr>
        <p:spPr>
          <a:xfrm flipH="1">
            <a:off x="8143948" y="4495513"/>
            <a:ext cx="770760" cy="830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4D204F0-6C40-49D2-9441-FAC78C7D08F3}"/>
              </a:ext>
            </a:extLst>
          </p:cNvPr>
          <p:cNvSpPr txBox="1"/>
          <p:nvPr/>
        </p:nvSpPr>
        <p:spPr>
          <a:xfrm>
            <a:off x="8914708" y="4295436"/>
            <a:ext cx="97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机修工位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91B5DCB-147D-494E-95F5-E2236BCFC77F}"/>
              </a:ext>
            </a:extLst>
          </p:cNvPr>
          <p:cNvSpPr/>
          <p:nvPr/>
        </p:nvSpPr>
        <p:spPr>
          <a:xfrm>
            <a:off x="7977051" y="2699657"/>
            <a:ext cx="1724298" cy="1132114"/>
          </a:xfrm>
          <a:custGeom>
            <a:avLst/>
            <a:gdLst>
              <a:gd name="connsiteX0" fmla="*/ 0 w 1724298"/>
              <a:gd name="connsiteY0" fmla="*/ 339634 h 1132114"/>
              <a:gd name="connsiteX1" fmla="*/ 1132115 w 1724298"/>
              <a:gd name="connsiteY1" fmla="*/ 1132114 h 1132114"/>
              <a:gd name="connsiteX2" fmla="*/ 1724298 w 1724298"/>
              <a:gd name="connsiteY2" fmla="*/ 757646 h 1132114"/>
              <a:gd name="connsiteX3" fmla="*/ 548640 w 1724298"/>
              <a:gd name="connsiteY3" fmla="*/ 0 h 1132114"/>
              <a:gd name="connsiteX4" fmla="*/ 0 w 1724298"/>
              <a:gd name="connsiteY4" fmla="*/ 33963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98" h="1132114">
                <a:moveTo>
                  <a:pt x="0" y="339634"/>
                </a:moveTo>
                <a:lnTo>
                  <a:pt x="1132115" y="1132114"/>
                </a:lnTo>
                <a:lnTo>
                  <a:pt x="1724298" y="757646"/>
                </a:lnTo>
                <a:lnTo>
                  <a:pt x="548640" y="0"/>
                </a:lnTo>
                <a:lnTo>
                  <a:pt x="0" y="339634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F62BB0-CBB5-4302-B7A0-AA08FE449B9F}"/>
              </a:ext>
            </a:extLst>
          </p:cNvPr>
          <p:cNvCxnSpPr>
            <a:cxnSpLocks/>
          </p:cNvCxnSpPr>
          <p:nvPr/>
        </p:nvCxnSpPr>
        <p:spPr>
          <a:xfrm flipH="1">
            <a:off x="8979495" y="2284292"/>
            <a:ext cx="911291" cy="7126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F891DE6-531A-4ED2-BD19-290708EB8832}"/>
              </a:ext>
            </a:extLst>
          </p:cNvPr>
          <p:cNvSpPr txBox="1"/>
          <p:nvPr/>
        </p:nvSpPr>
        <p:spPr>
          <a:xfrm>
            <a:off x="9890786" y="2084215"/>
            <a:ext cx="97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机修工位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1D3FF4-E28F-4BA6-9F9F-9E2E2857B3E1}"/>
              </a:ext>
            </a:extLst>
          </p:cNvPr>
          <p:cNvCxnSpPr>
            <a:cxnSpLocks/>
          </p:cNvCxnSpPr>
          <p:nvPr/>
        </p:nvCxnSpPr>
        <p:spPr>
          <a:xfrm flipV="1">
            <a:off x="4165567" y="4386082"/>
            <a:ext cx="228984" cy="4824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FE9C17F-00BF-4CB8-8456-EB940D197D2A}"/>
              </a:ext>
            </a:extLst>
          </p:cNvPr>
          <p:cNvSpPr txBox="1"/>
          <p:nvPr/>
        </p:nvSpPr>
        <p:spPr>
          <a:xfrm>
            <a:off x="3506887" y="4838780"/>
            <a:ext cx="13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服务经理办公室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F681BE-9185-48DC-9198-F4790B38DE8B}"/>
              </a:ext>
            </a:extLst>
          </p:cNvPr>
          <p:cNvCxnSpPr>
            <a:cxnSpLocks/>
          </p:cNvCxnSpPr>
          <p:nvPr/>
        </p:nvCxnSpPr>
        <p:spPr>
          <a:xfrm flipV="1">
            <a:off x="3395504" y="4188254"/>
            <a:ext cx="401689" cy="8765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DB15304-8B1C-4E32-BBBB-990BC9E37506}"/>
              </a:ext>
            </a:extLst>
          </p:cNvPr>
          <p:cNvSpPr txBox="1"/>
          <p:nvPr/>
        </p:nvSpPr>
        <p:spPr>
          <a:xfrm>
            <a:off x="2232312" y="4139212"/>
            <a:ext cx="13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销售经理办公室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27058B-9FC2-4A73-AE49-99E2B839ED6B}"/>
              </a:ext>
            </a:extLst>
          </p:cNvPr>
          <p:cNvSpPr txBox="1"/>
          <p:nvPr/>
        </p:nvSpPr>
        <p:spPr>
          <a:xfrm>
            <a:off x="2496642" y="6165132"/>
            <a:ext cx="13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服务顾问办公室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49D85F2-F836-492A-8A2A-D9F36BE7618E}"/>
              </a:ext>
            </a:extLst>
          </p:cNvPr>
          <p:cNvCxnSpPr>
            <a:cxnSpLocks/>
          </p:cNvCxnSpPr>
          <p:nvPr/>
        </p:nvCxnSpPr>
        <p:spPr>
          <a:xfrm flipV="1">
            <a:off x="3658897" y="6303632"/>
            <a:ext cx="586532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EFA6058-30CB-4839-866C-D33B941B02E9}"/>
              </a:ext>
            </a:extLst>
          </p:cNvPr>
          <p:cNvCxnSpPr>
            <a:cxnSpLocks/>
          </p:cNvCxnSpPr>
          <p:nvPr/>
        </p:nvCxnSpPr>
        <p:spPr>
          <a:xfrm flipH="1">
            <a:off x="8682855" y="5429247"/>
            <a:ext cx="770760" cy="830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81DF4E5-FB7A-460F-95E0-F9B248255136}"/>
              </a:ext>
            </a:extLst>
          </p:cNvPr>
          <p:cNvSpPr txBox="1"/>
          <p:nvPr/>
        </p:nvSpPr>
        <p:spPr>
          <a:xfrm>
            <a:off x="9453615" y="5299457"/>
            <a:ext cx="97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售后接待区</a:t>
            </a: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6C5AAD29-862F-4DFF-B1DE-0C925E11D97E}"/>
              </a:ext>
            </a:extLst>
          </p:cNvPr>
          <p:cNvSpPr/>
          <p:nvPr/>
        </p:nvSpPr>
        <p:spPr>
          <a:xfrm>
            <a:off x="6548846" y="1846217"/>
            <a:ext cx="1576251" cy="992777"/>
          </a:xfrm>
          <a:custGeom>
            <a:avLst/>
            <a:gdLst>
              <a:gd name="connsiteX0" fmla="*/ 0 w 1576251"/>
              <a:gd name="connsiteY0" fmla="*/ 322217 h 992777"/>
              <a:gd name="connsiteX1" fmla="*/ 670560 w 1576251"/>
              <a:gd name="connsiteY1" fmla="*/ 0 h 992777"/>
              <a:gd name="connsiteX2" fmla="*/ 1576251 w 1576251"/>
              <a:gd name="connsiteY2" fmla="*/ 635726 h 992777"/>
              <a:gd name="connsiteX3" fmla="*/ 949234 w 1576251"/>
              <a:gd name="connsiteY3" fmla="*/ 992777 h 992777"/>
              <a:gd name="connsiteX4" fmla="*/ 0 w 1576251"/>
              <a:gd name="connsiteY4" fmla="*/ 322217 h 99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6251" h="992777">
                <a:moveTo>
                  <a:pt x="0" y="322217"/>
                </a:moveTo>
                <a:lnTo>
                  <a:pt x="670560" y="0"/>
                </a:lnTo>
                <a:lnTo>
                  <a:pt x="1576251" y="635726"/>
                </a:lnTo>
                <a:lnTo>
                  <a:pt x="949234" y="992777"/>
                </a:lnTo>
                <a:lnTo>
                  <a:pt x="0" y="322217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6E9A030-CDDF-46B8-AD63-2195C4C4043F}"/>
              </a:ext>
            </a:extLst>
          </p:cNvPr>
          <p:cNvCxnSpPr>
            <a:cxnSpLocks/>
          </p:cNvCxnSpPr>
          <p:nvPr/>
        </p:nvCxnSpPr>
        <p:spPr>
          <a:xfrm flipH="1">
            <a:off x="7541244" y="1354609"/>
            <a:ext cx="736099" cy="6777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999C79A-5093-467B-86E0-9476C8BB5346}"/>
              </a:ext>
            </a:extLst>
          </p:cNvPr>
          <p:cNvSpPr txBox="1"/>
          <p:nvPr/>
        </p:nvSpPr>
        <p:spPr>
          <a:xfrm>
            <a:off x="8277343" y="1154532"/>
            <a:ext cx="97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配件库房</a:t>
            </a:r>
          </a:p>
        </p:txBody>
      </p:sp>
      <p:sp>
        <p:nvSpPr>
          <p:cNvPr id="42" name="标注: 弯曲线形 41">
            <a:extLst>
              <a:ext uri="{FF2B5EF4-FFF2-40B4-BE49-F238E27FC236}">
                <a16:creationId xmlns:a16="http://schemas.microsoft.com/office/drawing/2014/main" id="{66515553-2B4E-45C2-AFED-D0BEBB625A4E}"/>
              </a:ext>
            </a:extLst>
          </p:cNvPr>
          <p:cNvSpPr/>
          <p:nvPr/>
        </p:nvSpPr>
        <p:spPr>
          <a:xfrm>
            <a:off x="4049587" y="2593833"/>
            <a:ext cx="1674636" cy="294348"/>
          </a:xfrm>
          <a:prstGeom prst="borderCallout2">
            <a:avLst>
              <a:gd name="adj1" fmla="val 33299"/>
              <a:gd name="adj2" fmla="val 100693"/>
              <a:gd name="adj3" fmla="val 70485"/>
              <a:gd name="adj4" fmla="val 112372"/>
              <a:gd name="adj5" fmla="val 143244"/>
              <a:gd name="adj6" fmla="val 112690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工位相机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&amp;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状态指示灯*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8</a:t>
            </a:r>
            <a:endParaRPr lang="zh-CN" altLang="en-US" sz="1100" dirty="0">
              <a:latin typeface="+mn-ea"/>
              <a:cs typeface="+mn-ea"/>
              <a:sym typeface="+mn-lt"/>
            </a:endParaRPr>
          </a:p>
        </p:txBody>
      </p:sp>
      <p:sp>
        <p:nvSpPr>
          <p:cNvPr id="43" name="标注: 弯曲线形 42">
            <a:extLst>
              <a:ext uri="{FF2B5EF4-FFF2-40B4-BE49-F238E27FC236}">
                <a16:creationId xmlns:a16="http://schemas.microsoft.com/office/drawing/2014/main" id="{86561566-E944-4938-A833-751F86977D25}"/>
              </a:ext>
            </a:extLst>
          </p:cNvPr>
          <p:cNvSpPr/>
          <p:nvPr/>
        </p:nvSpPr>
        <p:spPr>
          <a:xfrm>
            <a:off x="8682855" y="3176299"/>
            <a:ext cx="1674636" cy="294348"/>
          </a:xfrm>
          <a:prstGeom prst="borderCallout2">
            <a:avLst>
              <a:gd name="adj1" fmla="val 45133"/>
              <a:gd name="adj2" fmla="val -192"/>
              <a:gd name="adj3" fmla="val 43858"/>
              <a:gd name="adj4" fmla="val -9835"/>
              <a:gd name="adj5" fmla="val -128947"/>
              <a:gd name="adj6" fmla="val -11077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工位相机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&amp;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状态指示灯*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2</a:t>
            </a:r>
            <a:endParaRPr lang="zh-CN" altLang="en-US" sz="1100" dirty="0">
              <a:latin typeface="+mn-ea"/>
              <a:cs typeface="+mn-ea"/>
              <a:sym typeface="+mn-lt"/>
            </a:endParaRPr>
          </a:p>
        </p:txBody>
      </p:sp>
      <p:sp>
        <p:nvSpPr>
          <p:cNvPr id="46" name="标注: 弯曲线形 45">
            <a:hlinkClick r:id="rId3" action="ppaction://hlinksldjump"/>
            <a:extLst>
              <a:ext uri="{FF2B5EF4-FFF2-40B4-BE49-F238E27FC236}">
                <a16:creationId xmlns:a16="http://schemas.microsoft.com/office/drawing/2014/main" id="{776E821B-595C-4F4A-ADC7-8F36E71D62AA}"/>
              </a:ext>
            </a:extLst>
          </p:cNvPr>
          <p:cNvSpPr/>
          <p:nvPr/>
        </p:nvSpPr>
        <p:spPr>
          <a:xfrm>
            <a:off x="8433852" y="4770505"/>
            <a:ext cx="1868388" cy="294348"/>
          </a:xfrm>
          <a:prstGeom prst="borderCallout2">
            <a:avLst>
              <a:gd name="adj1" fmla="val 45133"/>
              <a:gd name="adj2" fmla="val -192"/>
              <a:gd name="adj3" fmla="val 43857"/>
              <a:gd name="adj4" fmla="val -17759"/>
              <a:gd name="adj5" fmla="val 119576"/>
              <a:gd name="adj6" fmla="val -32052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55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寸智能迎宾大屏</a:t>
            </a:r>
          </a:p>
        </p:txBody>
      </p:sp>
      <p:sp>
        <p:nvSpPr>
          <p:cNvPr id="47" name="标注: 弯曲线形 46">
            <a:extLst>
              <a:ext uri="{FF2B5EF4-FFF2-40B4-BE49-F238E27FC236}">
                <a16:creationId xmlns:a16="http://schemas.microsoft.com/office/drawing/2014/main" id="{634BE8BC-B730-4C73-8D55-4522AD7C324A}"/>
              </a:ext>
            </a:extLst>
          </p:cNvPr>
          <p:cNvSpPr/>
          <p:nvPr/>
        </p:nvSpPr>
        <p:spPr>
          <a:xfrm>
            <a:off x="1992557" y="3673169"/>
            <a:ext cx="1674636" cy="294348"/>
          </a:xfrm>
          <a:prstGeom prst="borderCallout2">
            <a:avLst>
              <a:gd name="adj1" fmla="val 33299"/>
              <a:gd name="adj2" fmla="val 100693"/>
              <a:gd name="adj3" fmla="val 70485"/>
              <a:gd name="adj4" fmla="val 112372"/>
              <a:gd name="adj5" fmla="val 143244"/>
              <a:gd name="adj6" fmla="val 112690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55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寸销售管理看板</a:t>
            </a:r>
          </a:p>
        </p:txBody>
      </p:sp>
      <p:sp>
        <p:nvSpPr>
          <p:cNvPr id="48" name="标注: 弯曲线形 47">
            <a:hlinkClick r:id="rId4" action="ppaction://hlinksldjump"/>
            <a:extLst>
              <a:ext uri="{FF2B5EF4-FFF2-40B4-BE49-F238E27FC236}">
                <a16:creationId xmlns:a16="http://schemas.microsoft.com/office/drawing/2014/main" id="{37773159-3B2D-47C4-A181-B6498BB2001C}"/>
              </a:ext>
            </a:extLst>
          </p:cNvPr>
          <p:cNvSpPr/>
          <p:nvPr/>
        </p:nvSpPr>
        <p:spPr>
          <a:xfrm>
            <a:off x="2229147" y="4465253"/>
            <a:ext cx="1674636" cy="294348"/>
          </a:xfrm>
          <a:prstGeom prst="borderCallout2">
            <a:avLst>
              <a:gd name="adj1" fmla="val 45133"/>
              <a:gd name="adj2" fmla="val 100693"/>
              <a:gd name="adj3" fmla="val 40899"/>
              <a:gd name="adj4" fmla="val 109772"/>
              <a:gd name="adj5" fmla="val -25396"/>
              <a:gd name="adj6" fmla="val 117890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55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寸售后进度看板</a:t>
            </a:r>
          </a:p>
        </p:txBody>
      </p:sp>
      <p:sp>
        <p:nvSpPr>
          <p:cNvPr id="51" name="标注: 弯曲线形 50">
            <a:hlinkClick r:id="rId4" action="ppaction://hlinksldjump"/>
            <a:extLst>
              <a:ext uri="{FF2B5EF4-FFF2-40B4-BE49-F238E27FC236}">
                <a16:creationId xmlns:a16="http://schemas.microsoft.com/office/drawing/2014/main" id="{D6B4ACAC-8FC7-4D10-BCF1-8F4F83C0FE4E}"/>
              </a:ext>
            </a:extLst>
          </p:cNvPr>
          <p:cNvSpPr/>
          <p:nvPr/>
        </p:nvSpPr>
        <p:spPr>
          <a:xfrm>
            <a:off x="5411101" y="3600816"/>
            <a:ext cx="1196502" cy="294348"/>
          </a:xfrm>
          <a:prstGeom prst="borderCallout2">
            <a:avLst>
              <a:gd name="adj1" fmla="val 45133"/>
              <a:gd name="adj2" fmla="val -192"/>
              <a:gd name="adj3" fmla="val 43858"/>
              <a:gd name="adj4" fmla="val -9835"/>
              <a:gd name="adj5" fmla="val 169871"/>
              <a:gd name="adj6" fmla="val -21478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维修调度看板</a:t>
            </a:r>
          </a:p>
        </p:txBody>
      </p:sp>
      <p:sp>
        <p:nvSpPr>
          <p:cNvPr id="52" name="标注: 弯曲线形 51">
            <a:extLst>
              <a:ext uri="{FF2B5EF4-FFF2-40B4-BE49-F238E27FC236}">
                <a16:creationId xmlns:a16="http://schemas.microsoft.com/office/drawing/2014/main" id="{05408AE8-6B3A-4071-800B-BF288BAAD8DB}"/>
              </a:ext>
            </a:extLst>
          </p:cNvPr>
          <p:cNvSpPr/>
          <p:nvPr/>
        </p:nvSpPr>
        <p:spPr>
          <a:xfrm>
            <a:off x="3727268" y="3054761"/>
            <a:ext cx="1098983" cy="323137"/>
          </a:xfrm>
          <a:prstGeom prst="borderCallout2">
            <a:avLst>
              <a:gd name="adj1" fmla="val 33299"/>
              <a:gd name="adj2" fmla="val 100693"/>
              <a:gd name="adj3" fmla="val 70485"/>
              <a:gd name="adj4" fmla="val 112372"/>
              <a:gd name="adj5" fmla="val 143244"/>
              <a:gd name="adj6" fmla="val 112690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环视球型相机</a:t>
            </a:r>
          </a:p>
        </p:txBody>
      </p:sp>
      <p:sp>
        <p:nvSpPr>
          <p:cNvPr id="53" name="标注: 弯曲线形 52">
            <a:hlinkClick r:id="rId3" action="ppaction://hlinksldjump"/>
            <a:extLst>
              <a:ext uri="{FF2B5EF4-FFF2-40B4-BE49-F238E27FC236}">
                <a16:creationId xmlns:a16="http://schemas.microsoft.com/office/drawing/2014/main" id="{1CD867AE-94AA-4E02-8C41-2E2DB94430CB}"/>
              </a:ext>
            </a:extLst>
          </p:cNvPr>
          <p:cNvSpPr/>
          <p:nvPr/>
        </p:nvSpPr>
        <p:spPr>
          <a:xfrm>
            <a:off x="7158446" y="6154656"/>
            <a:ext cx="1411394" cy="294348"/>
          </a:xfrm>
          <a:prstGeom prst="borderCallout2">
            <a:avLst>
              <a:gd name="adj1" fmla="val 45133"/>
              <a:gd name="adj2" fmla="val -192"/>
              <a:gd name="adj3" fmla="val 43858"/>
              <a:gd name="adj4" fmla="val -9835"/>
              <a:gd name="adj5" fmla="val -28355"/>
              <a:gd name="adj6" fmla="val -26678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进厂车牌识别</a:t>
            </a:r>
          </a:p>
        </p:txBody>
      </p:sp>
      <p:sp>
        <p:nvSpPr>
          <p:cNvPr id="54" name="标注: 弯曲线形 53">
            <a:extLst>
              <a:ext uri="{FF2B5EF4-FFF2-40B4-BE49-F238E27FC236}">
                <a16:creationId xmlns:a16="http://schemas.microsoft.com/office/drawing/2014/main" id="{42BE206D-DFD3-4EE1-BD86-37D28FA1D42D}"/>
              </a:ext>
            </a:extLst>
          </p:cNvPr>
          <p:cNvSpPr/>
          <p:nvPr/>
        </p:nvSpPr>
        <p:spPr>
          <a:xfrm>
            <a:off x="798133" y="1679113"/>
            <a:ext cx="1268594" cy="323137"/>
          </a:xfrm>
          <a:prstGeom prst="borderCallout2">
            <a:avLst>
              <a:gd name="adj1" fmla="val 45133"/>
              <a:gd name="adj2" fmla="val -192"/>
              <a:gd name="adj3" fmla="val 43858"/>
              <a:gd name="adj4" fmla="val -9835"/>
              <a:gd name="adj5" fmla="val 172830"/>
              <a:gd name="adj6" fmla="val -28529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离厂车牌识别</a:t>
            </a:r>
          </a:p>
        </p:txBody>
      </p:sp>
      <p:sp>
        <p:nvSpPr>
          <p:cNvPr id="55" name="标注: 弯曲线形 54">
            <a:extLst>
              <a:ext uri="{FF2B5EF4-FFF2-40B4-BE49-F238E27FC236}">
                <a16:creationId xmlns:a16="http://schemas.microsoft.com/office/drawing/2014/main" id="{53C7BC59-AE09-4E70-B32B-CADC280E5655}"/>
              </a:ext>
            </a:extLst>
          </p:cNvPr>
          <p:cNvSpPr/>
          <p:nvPr/>
        </p:nvSpPr>
        <p:spPr>
          <a:xfrm>
            <a:off x="2882536" y="5710244"/>
            <a:ext cx="1414257" cy="323137"/>
          </a:xfrm>
          <a:prstGeom prst="borderCallout2">
            <a:avLst>
              <a:gd name="adj1" fmla="val 45133"/>
              <a:gd name="adj2" fmla="val 100693"/>
              <a:gd name="adj3" fmla="val 40899"/>
              <a:gd name="adj4" fmla="val 109772"/>
              <a:gd name="adj5" fmla="val 122534"/>
              <a:gd name="adj6" fmla="val 118410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55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寸服务顾问看板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346E196-14EC-42AF-9DC2-7C3E2FF63EB9}"/>
              </a:ext>
            </a:extLst>
          </p:cNvPr>
          <p:cNvSpPr/>
          <p:nvPr/>
        </p:nvSpPr>
        <p:spPr>
          <a:xfrm>
            <a:off x="418011" y="1288013"/>
            <a:ext cx="7499857" cy="5199873"/>
          </a:xfrm>
          <a:custGeom>
            <a:avLst/>
            <a:gdLst>
              <a:gd name="connsiteX0" fmla="*/ 5939246 w 7499857"/>
              <a:gd name="connsiteY0" fmla="*/ 5199873 h 5199873"/>
              <a:gd name="connsiteX1" fmla="*/ 7045235 w 7499857"/>
              <a:gd name="connsiteY1" fmla="*/ 4389976 h 5199873"/>
              <a:gd name="connsiteX2" fmla="*/ 6270172 w 7499857"/>
              <a:gd name="connsiteY2" fmla="*/ 3449450 h 5199873"/>
              <a:gd name="connsiteX3" fmla="*/ 6757852 w 7499857"/>
              <a:gd name="connsiteY3" fmla="*/ 3022730 h 5199873"/>
              <a:gd name="connsiteX4" fmla="*/ 7498080 w 7499857"/>
              <a:gd name="connsiteY4" fmla="*/ 2291210 h 5199873"/>
              <a:gd name="connsiteX5" fmla="*/ 6531429 w 7499857"/>
              <a:gd name="connsiteY5" fmla="*/ 1550981 h 5199873"/>
              <a:gd name="connsiteX6" fmla="*/ 5913120 w 7499857"/>
              <a:gd name="connsiteY6" fmla="*/ 1220056 h 5199873"/>
              <a:gd name="connsiteX7" fmla="*/ 5129349 w 7499857"/>
              <a:gd name="connsiteY7" fmla="*/ 662707 h 5199873"/>
              <a:gd name="connsiteX8" fmla="*/ 4415246 w 7499857"/>
              <a:gd name="connsiteY8" fmla="*/ 932673 h 5199873"/>
              <a:gd name="connsiteX9" fmla="*/ 3953692 w 7499857"/>
              <a:gd name="connsiteY9" fmla="*/ 314364 h 5199873"/>
              <a:gd name="connsiteX10" fmla="*/ 3431178 w 7499857"/>
              <a:gd name="connsiteY10" fmla="*/ 856 h 5199873"/>
              <a:gd name="connsiteX11" fmla="*/ 2481943 w 7499857"/>
              <a:gd name="connsiteY11" fmla="*/ 401450 h 5199873"/>
              <a:gd name="connsiteX12" fmla="*/ 0 w 7499857"/>
              <a:gd name="connsiteY12" fmla="*/ 1002341 h 51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99857" h="5199873">
                <a:moveTo>
                  <a:pt x="5939246" y="5199873"/>
                </a:moveTo>
                <a:cubicBezTo>
                  <a:pt x="6464663" y="4940793"/>
                  <a:pt x="6990081" y="4681713"/>
                  <a:pt x="7045235" y="4389976"/>
                </a:cubicBezTo>
                <a:cubicBezTo>
                  <a:pt x="7100389" y="4098239"/>
                  <a:pt x="6318069" y="3677324"/>
                  <a:pt x="6270172" y="3449450"/>
                </a:cubicBezTo>
                <a:cubicBezTo>
                  <a:pt x="6222275" y="3221576"/>
                  <a:pt x="6553201" y="3215770"/>
                  <a:pt x="6757852" y="3022730"/>
                </a:cubicBezTo>
                <a:cubicBezTo>
                  <a:pt x="6962503" y="2829690"/>
                  <a:pt x="7535817" y="2536501"/>
                  <a:pt x="7498080" y="2291210"/>
                </a:cubicBezTo>
                <a:cubicBezTo>
                  <a:pt x="7460343" y="2045919"/>
                  <a:pt x="6795589" y="1729507"/>
                  <a:pt x="6531429" y="1550981"/>
                </a:cubicBezTo>
                <a:cubicBezTo>
                  <a:pt x="6267269" y="1372455"/>
                  <a:pt x="6146800" y="1368102"/>
                  <a:pt x="5913120" y="1220056"/>
                </a:cubicBezTo>
                <a:cubicBezTo>
                  <a:pt x="5679440" y="1072010"/>
                  <a:pt x="5378995" y="710604"/>
                  <a:pt x="5129349" y="662707"/>
                </a:cubicBezTo>
                <a:cubicBezTo>
                  <a:pt x="4879703" y="614810"/>
                  <a:pt x="4611189" y="990730"/>
                  <a:pt x="4415246" y="932673"/>
                </a:cubicBezTo>
                <a:cubicBezTo>
                  <a:pt x="4219303" y="874616"/>
                  <a:pt x="4117703" y="469667"/>
                  <a:pt x="3953692" y="314364"/>
                </a:cubicBezTo>
                <a:cubicBezTo>
                  <a:pt x="3789681" y="159061"/>
                  <a:pt x="3676469" y="-13658"/>
                  <a:pt x="3431178" y="856"/>
                </a:cubicBezTo>
                <a:cubicBezTo>
                  <a:pt x="3185886" y="15370"/>
                  <a:pt x="3053806" y="234536"/>
                  <a:pt x="2481943" y="401450"/>
                </a:cubicBezTo>
                <a:cubicBezTo>
                  <a:pt x="1910080" y="568364"/>
                  <a:pt x="955040" y="785352"/>
                  <a:pt x="0" y="1002341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标注: 弯曲线形 48">
            <a:hlinkClick r:id="rId5" action="ppaction://hlinksldjump"/>
            <a:extLst>
              <a:ext uri="{FF2B5EF4-FFF2-40B4-BE49-F238E27FC236}">
                <a16:creationId xmlns:a16="http://schemas.microsoft.com/office/drawing/2014/main" id="{D0BD048B-BFD5-471E-BE2A-AD3B63331AE8}"/>
              </a:ext>
            </a:extLst>
          </p:cNvPr>
          <p:cNvSpPr/>
          <p:nvPr/>
        </p:nvSpPr>
        <p:spPr>
          <a:xfrm>
            <a:off x="5241770" y="2165135"/>
            <a:ext cx="1365833" cy="294348"/>
          </a:xfrm>
          <a:prstGeom prst="borderCallout2">
            <a:avLst>
              <a:gd name="adj1" fmla="val 48092"/>
              <a:gd name="adj2" fmla="val 100693"/>
              <a:gd name="adj3" fmla="val 43859"/>
              <a:gd name="adj4" fmla="val 114867"/>
              <a:gd name="adj5" fmla="val 84072"/>
              <a:gd name="adj6" fmla="val 125791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维修领料验证套件</a:t>
            </a:r>
          </a:p>
        </p:txBody>
      </p:sp>
      <p:sp>
        <p:nvSpPr>
          <p:cNvPr id="44" name="标注: 弯曲线形 43">
            <a:hlinkClick r:id="rId5" action="ppaction://hlinksldjump"/>
            <a:extLst>
              <a:ext uri="{FF2B5EF4-FFF2-40B4-BE49-F238E27FC236}">
                <a16:creationId xmlns:a16="http://schemas.microsoft.com/office/drawing/2014/main" id="{62D7528B-D96A-4340-A7CD-C1CB8F5B19DD}"/>
              </a:ext>
            </a:extLst>
          </p:cNvPr>
          <p:cNvSpPr/>
          <p:nvPr/>
        </p:nvSpPr>
        <p:spPr>
          <a:xfrm>
            <a:off x="6156412" y="2850498"/>
            <a:ext cx="1196502" cy="294348"/>
          </a:xfrm>
          <a:prstGeom prst="borderCallout2">
            <a:avLst>
              <a:gd name="adj1" fmla="val 48092"/>
              <a:gd name="adj2" fmla="val 100693"/>
              <a:gd name="adj3" fmla="val 58651"/>
              <a:gd name="adj4" fmla="val 109772"/>
              <a:gd name="adj5" fmla="val -19478"/>
              <a:gd name="adj6" fmla="val 122152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售后智能取货柜</a:t>
            </a:r>
          </a:p>
        </p:txBody>
      </p:sp>
      <p:pic>
        <p:nvPicPr>
          <p:cNvPr id="1029" name="Picture 5" descr="D:\PPT相关\==MY PNG==\视频监控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36" y="5517232"/>
            <a:ext cx="561791" cy="56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PT相关\==MY PNG==\车辆维修保养(1)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664" y="5271647"/>
            <a:ext cx="873191" cy="8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PT相关\==MY PNG==\道闸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4" y="1945407"/>
            <a:ext cx="1183174" cy="8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8765382" y="5414609"/>
            <a:ext cx="1584656" cy="1439058"/>
            <a:chOff x="10338139" y="4695825"/>
            <a:chExt cx="2097740" cy="1905000"/>
          </a:xfrm>
        </p:grpSpPr>
        <p:pic>
          <p:nvPicPr>
            <p:cNvPr id="1033" name="Picture 9" descr="D:\PPT相关\==MY PNG==\pad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8139" y="4695825"/>
              <a:ext cx="209774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6002" y="5161767"/>
              <a:ext cx="1405245" cy="973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标注: 弯曲线形 44">
            <a:hlinkClick r:id="rId4" action="ppaction://hlinksldjump"/>
            <a:extLst>
              <a:ext uri="{FF2B5EF4-FFF2-40B4-BE49-F238E27FC236}">
                <a16:creationId xmlns:a16="http://schemas.microsoft.com/office/drawing/2014/main" id="{A94AE3C6-1AF5-41A1-9F62-4C16285967CB}"/>
              </a:ext>
            </a:extLst>
          </p:cNvPr>
          <p:cNvSpPr/>
          <p:nvPr/>
        </p:nvSpPr>
        <p:spPr>
          <a:xfrm>
            <a:off x="4340654" y="5147557"/>
            <a:ext cx="873191" cy="294348"/>
          </a:xfrm>
          <a:prstGeom prst="borderCallout2">
            <a:avLst>
              <a:gd name="adj1" fmla="val 45133"/>
              <a:gd name="adj2" fmla="val 100693"/>
              <a:gd name="adj3" fmla="val 40899"/>
              <a:gd name="adj4" fmla="val 109772"/>
              <a:gd name="adj5" fmla="val -10603"/>
              <a:gd name="adj6" fmla="val 122877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结算收银</a:t>
            </a:r>
          </a:p>
        </p:txBody>
      </p:sp>
    </p:spTree>
    <p:extLst>
      <p:ext uri="{BB962C8B-B14F-4D97-AF65-F5344CB8AC3E}">
        <p14:creationId xmlns:p14="http://schemas.microsoft.com/office/powerpoint/2010/main" val="20797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触点详情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（按上节客户动线依次介绍触点）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15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客户进店入口人脸识别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898BB76-01AA-AD4E-B343-A864BB1C0FF1}"/>
              </a:ext>
            </a:extLst>
          </p:cNvPr>
          <p:cNvSpPr txBox="1"/>
          <p:nvPr/>
        </p:nvSpPr>
        <p:spPr>
          <a:xfrm>
            <a:off x="8983983" y="1615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客户进入展厅。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入口人脸相机自动登记人脸信息，自动将人脸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推送给销售助手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销售顾问接待客户，销售顾问在销售助手上可以看到人脸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关联的照片，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识别出相应的客户进行接待，接待过程中登记客户的姓名等信息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从而将人脸与客户信息建立关联。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人脸相机编号、位置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、进店时间、人脸照片。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销售助手：客户姓名、联系电话、客户意向等。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人脸识别失效：服务顾问接待时直接创建客户信息，生成客户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，后期通过其他场景采集到客户的微信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或手机号等，通过数据处理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关联关系处理、人工处理等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将人脸、客户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nionId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、手机等建立关联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D4E9696B-04B3-B04F-A67C-32481EC0E5B2}"/>
              </a:ext>
            </a:extLst>
          </p:cNvPr>
          <p:cNvGrpSpPr/>
          <p:nvPr/>
        </p:nvGrpSpPr>
        <p:grpSpPr>
          <a:xfrm>
            <a:off x="2646266" y="1483709"/>
            <a:ext cx="720080" cy="737673"/>
            <a:chOff x="2646266" y="1483709"/>
            <a:chExt cx="720080" cy="737673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75FDCF5-50D4-C44D-BC43-5598745B3B63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9868609-FE04-BE46-A1E1-E0F2420E5205}"/>
                </a:ext>
              </a:extLst>
            </p:cNvPr>
            <p:cNvSpPr txBox="1"/>
            <p:nvPr/>
          </p:nvSpPr>
          <p:spPr>
            <a:xfrm>
              <a:off x="2760084" y="159918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顾客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进店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C66157D-B41D-DF43-9A99-5C66089528F7}"/>
              </a:ext>
            </a:extLst>
          </p:cNvPr>
          <p:cNvGrpSpPr/>
          <p:nvPr/>
        </p:nvGrpSpPr>
        <p:grpSpPr>
          <a:xfrm>
            <a:off x="4154959" y="1483709"/>
            <a:ext cx="864096" cy="737673"/>
            <a:chOff x="4154959" y="1483709"/>
            <a:chExt cx="864096" cy="737673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68FC007-E5C3-ED42-B0BE-A95BE40908E4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054EA2F-E746-9F45-9E36-370DAAD3227A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4374013-5CE7-F644-9D68-BAFF213AA2EF}"/>
              </a:ext>
            </a:extLst>
          </p:cNvPr>
          <p:cNvGrpSpPr/>
          <p:nvPr/>
        </p:nvGrpSpPr>
        <p:grpSpPr>
          <a:xfrm>
            <a:off x="5710086" y="1496992"/>
            <a:ext cx="864096" cy="737673"/>
            <a:chOff x="4154959" y="1483709"/>
            <a:chExt cx="864096" cy="73767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693117E-A98D-824A-AF9B-EB1494BB2801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844A701-6033-4E44-8FF3-ECC12AD7DD38}"/>
                </a:ext>
              </a:extLst>
            </p:cNvPr>
            <p:cNvSpPr txBox="1"/>
            <p:nvPr/>
          </p:nvSpPr>
          <p:spPr>
            <a:xfrm>
              <a:off x="4217487" y="168422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销售助手</a:t>
              </a:r>
              <a:endParaRPr kumimoji="1" lang="en-US" altLang="zh-CN" sz="1200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9A960EF-B719-E847-BCC3-E91C8624BE42}"/>
              </a:ext>
            </a:extLst>
          </p:cNvPr>
          <p:cNvGrpSpPr/>
          <p:nvPr/>
        </p:nvGrpSpPr>
        <p:grpSpPr>
          <a:xfrm>
            <a:off x="9168713" y="1472121"/>
            <a:ext cx="1327863" cy="750956"/>
            <a:chOff x="7840851" y="1444823"/>
            <a:chExt cx="1327863" cy="914400"/>
          </a:xfrm>
        </p:grpSpPr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5E58383-7D90-004F-A04A-CB2A80BB82EB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126" name="罐形 125">
              <a:extLst>
                <a:ext uri="{FF2B5EF4-FFF2-40B4-BE49-F238E27FC236}">
                  <a16:creationId xmlns:a16="http://schemas.microsoft.com/office/drawing/2014/main" id="{12703867-9C87-FE47-81DD-6417BA6B4D6F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F8A5F22-0997-6A4A-912A-2E06CEC4459A}"/>
                </a:ext>
              </a:extLst>
            </p:cNvPr>
            <p:cNvSpPr txBox="1"/>
            <p:nvPr/>
          </p:nvSpPr>
          <p:spPr>
            <a:xfrm>
              <a:off x="8039101" y="1599540"/>
              <a:ext cx="934871" cy="562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</a:t>
              </a:r>
              <a:r>
                <a:rPr kumimoji="1" lang="en-US" altLang="zh-Hans" sz="1200" dirty="0"/>
                <a:t>.</a:t>
              </a:r>
              <a:r>
                <a:rPr kumimoji="1" lang="zh-CN" altLang="en-US" sz="1200" dirty="0"/>
                <a:t>人脸记录</a:t>
              </a:r>
              <a:endParaRPr kumimoji="1" lang="en-US" altLang="zh-CN" sz="1200" dirty="0"/>
            </a:p>
            <a:p>
              <a:r>
                <a:rPr kumimoji="1" lang="en-US" altLang="zh-CN" sz="1200" dirty="0"/>
                <a:t>2.</a:t>
              </a:r>
              <a:r>
                <a:rPr kumimoji="1" lang="zh-CN" altLang="en-US" sz="1200" dirty="0"/>
                <a:t>顾客信息</a:t>
              </a: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7C5589A-26F1-9843-822D-5D6F5018D770}"/>
              </a:ext>
            </a:extLst>
          </p:cNvPr>
          <p:cNvCxnSpPr>
            <a:cxnSpLocks/>
            <a:stCxn id="116" idx="6"/>
            <a:endCxn id="119" idx="1"/>
          </p:cNvCxnSpPr>
          <p:nvPr/>
        </p:nvCxnSpPr>
        <p:spPr>
          <a:xfrm>
            <a:off x="3366346" y="1852546"/>
            <a:ext cx="7886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83B2C03-93F9-5C4A-BF73-78EC25CA31FC}"/>
              </a:ext>
            </a:extLst>
          </p:cNvPr>
          <p:cNvCxnSpPr>
            <a:cxnSpLocks/>
            <a:stCxn id="119" idx="3"/>
            <a:endCxn id="122" idx="1"/>
          </p:cNvCxnSpPr>
          <p:nvPr/>
        </p:nvCxnSpPr>
        <p:spPr>
          <a:xfrm>
            <a:off x="5019055" y="1852546"/>
            <a:ext cx="691031" cy="1328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CEBEE29-3611-3742-B43D-4A408A2210C8}"/>
              </a:ext>
            </a:extLst>
          </p:cNvPr>
          <p:cNvCxnSpPr>
            <a:cxnSpLocks/>
            <a:stCxn id="125" idx="3"/>
            <a:endCxn id="116" idx="2"/>
          </p:cNvCxnSpPr>
          <p:nvPr/>
        </p:nvCxnSpPr>
        <p:spPr>
          <a:xfrm flipH="1">
            <a:off x="2646266" y="1763663"/>
            <a:ext cx="7850310" cy="88883"/>
          </a:xfrm>
          <a:prstGeom prst="bentConnector5">
            <a:avLst>
              <a:gd name="adj1" fmla="val -2912"/>
              <a:gd name="adj2" fmla="val 1174208"/>
              <a:gd name="adj3" fmla="val 102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FB12CDB-521D-394C-B834-7154802F60CE}"/>
              </a:ext>
            </a:extLst>
          </p:cNvPr>
          <p:cNvGrpSpPr/>
          <p:nvPr/>
        </p:nvGrpSpPr>
        <p:grpSpPr>
          <a:xfrm>
            <a:off x="7544760" y="1491147"/>
            <a:ext cx="864096" cy="737673"/>
            <a:chOff x="4154959" y="1483709"/>
            <a:chExt cx="864096" cy="737673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C928381-3C4F-D144-82A9-F1971F77947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3571A157-DC7C-8543-8848-703110F2D62E}"/>
                </a:ext>
              </a:extLst>
            </p:cNvPr>
            <p:cNvSpPr txBox="1"/>
            <p:nvPr/>
          </p:nvSpPr>
          <p:spPr>
            <a:xfrm>
              <a:off x="4206950" y="17074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销售顾问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接待</a:t>
              </a:r>
              <a:endParaRPr kumimoji="1" lang="en-US" altLang="zh-CN" sz="1200" dirty="0"/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4CB07E1E-60AA-A14F-A252-412EC49167C9}"/>
              </a:ext>
            </a:extLst>
          </p:cNvPr>
          <p:cNvCxnSpPr>
            <a:cxnSpLocks/>
            <a:stCxn id="122" idx="3"/>
            <a:endCxn id="142" idx="1"/>
          </p:cNvCxnSpPr>
          <p:nvPr/>
        </p:nvCxnSpPr>
        <p:spPr>
          <a:xfrm flipV="1">
            <a:off x="6574182" y="1859984"/>
            <a:ext cx="970578" cy="584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2CC1BCA7-7825-BA40-BA86-936671C6FA7D}"/>
              </a:ext>
            </a:extLst>
          </p:cNvPr>
          <p:cNvCxnSpPr>
            <a:cxnSpLocks/>
            <a:stCxn id="142" idx="3"/>
            <a:endCxn id="126" idx="1"/>
          </p:cNvCxnSpPr>
          <p:nvPr/>
        </p:nvCxnSpPr>
        <p:spPr>
          <a:xfrm flipV="1">
            <a:off x="8408856" y="1847599"/>
            <a:ext cx="759857" cy="1238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1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部件展示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人脸识别到顾客。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部件周边安装有感应装置，客户触摸零部件时，感应装置发送硬件信号给主机，主机播放相应的视频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系统自动记录人脸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观看的记录。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人脸相机：人脸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人脸相机编号、位置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部件展示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、时间、人脸照片。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部件展示程序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触摸的部件、观看时长。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人脸识别失效：再次识别，直到识别出客户才能操作。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98E8BD-60E9-8F4C-ACF1-FBF8B73F4E97}"/>
              </a:ext>
            </a:extLst>
          </p:cNvPr>
          <p:cNvGrpSpPr/>
          <p:nvPr/>
        </p:nvGrpSpPr>
        <p:grpSpPr>
          <a:xfrm>
            <a:off x="2646266" y="1483709"/>
            <a:ext cx="720080" cy="737673"/>
            <a:chOff x="2646266" y="1483709"/>
            <a:chExt cx="720080" cy="73767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5EB6D88-3BAF-D14F-B5F2-CD21220B7299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7CA6CCB-6C90-454E-BAAC-5FD349EBFAC9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19EB680-0E22-204E-B808-F963024C4BF5}"/>
              </a:ext>
            </a:extLst>
          </p:cNvPr>
          <p:cNvGrpSpPr/>
          <p:nvPr/>
        </p:nvGrpSpPr>
        <p:grpSpPr>
          <a:xfrm>
            <a:off x="4154959" y="1483709"/>
            <a:ext cx="864096" cy="737673"/>
            <a:chOff x="4154959" y="1483709"/>
            <a:chExt cx="864096" cy="737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8FCBA92-E1A6-DA43-808F-B29E78A2869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15CD57-99EE-2647-B445-B6D1A97BAF9D}"/>
                </a:ext>
              </a:extLst>
            </p:cNvPr>
            <p:cNvSpPr txBox="1"/>
            <p:nvPr/>
          </p:nvSpPr>
          <p:spPr>
            <a:xfrm>
              <a:off x="4218836" y="16341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API</a:t>
              </a:r>
              <a:endParaRPr kumimoji="1" lang="zh-CN" altLang="en-US" sz="12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0F67A35-AA05-EA49-838D-23816EFC5AC7}"/>
              </a:ext>
            </a:extLst>
          </p:cNvPr>
          <p:cNvGrpSpPr/>
          <p:nvPr/>
        </p:nvGrpSpPr>
        <p:grpSpPr>
          <a:xfrm>
            <a:off x="5710086" y="1496992"/>
            <a:ext cx="864096" cy="737673"/>
            <a:chOff x="4154959" y="1483709"/>
            <a:chExt cx="864096" cy="73767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DB5DBF7-4D43-F841-8332-B2A0060DB77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5F5A8E3-48FC-714D-AAB0-4E50203B8F1E}"/>
                </a:ext>
              </a:extLst>
            </p:cNvPr>
            <p:cNvSpPr txBox="1"/>
            <p:nvPr/>
          </p:nvSpPr>
          <p:spPr>
            <a:xfrm>
              <a:off x="4218836" y="16341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观看对应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部件视频</a:t>
              </a:r>
              <a:endParaRPr kumimoji="1" lang="en-US" altLang="zh-CN" sz="12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EE0593E-26B1-3345-ABB1-76614E100A69}"/>
              </a:ext>
            </a:extLst>
          </p:cNvPr>
          <p:cNvGrpSpPr/>
          <p:nvPr/>
        </p:nvGrpSpPr>
        <p:grpSpPr>
          <a:xfrm>
            <a:off x="7840851" y="1483709"/>
            <a:ext cx="1327863" cy="750956"/>
            <a:chOff x="7840851" y="1444823"/>
            <a:chExt cx="1327863" cy="914400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898BB76-01AA-AD4E-B343-A864BB1C0FF1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22" name="罐形 21">
              <a:extLst>
                <a:ext uri="{FF2B5EF4-FFF2-40B4-BE49-F238E27FC236}">
                  <a16:creationId xmlns:a16="http://schemas.microsoft.com/office/drawing/2014/main" id="{A3A5675E-48FA-7149-8273-4CC6D4A910AA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39D045-30F0-0F4A-A7FA-E43AD82BA574}"/>
                </a:ext>
              </a:extLst>
            </p:cNvPr>
            <p:cNvSpPr txBox="1"/>
            <p:nvPr/>
          </p:nvSpPr>
          <p:spPr>
            <a:xfrm>
              <a:off x="8113407" y="1631308"/>
              <a:ext cx="800219" cy="562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人脸信息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观看记录</a:t>
              </a:r>
            </a:p>
          </p:txBody>
        </p:sp>
      </p:grp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54DB4D6-E0D7-B74C-A29B-3EA4C547A3EF}"/>
              </a:ext>
            </a:extLst>
          </p:cNvPr>
          <p:cNvCxnSpPr>
            <a:cxnSpLocks/>
            <a:stCxn id="15" idx="6"/>
            <a:endCxn id="19" idx="1"/>
          </p:cNvCxnSpPr>
          <p:nvPr/>
        </p:nvCxnSpPr>
        <p:spPr>
          <a:xfrm>
            <a:off x="3366346" y="1852546"/>
            <a:ext cx="7886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85AE2A7-8526-3E49-A27A-6E4223D38573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5019055" y="1864945"/>
            <a:ext cx="691031" cy="8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01A96597-BCC9-6645-906C-00429295CA6D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V="1">
            <a:off x="6574182" y="1859187"/>
            <a:ext cx="1266669" cy="190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ADD29709-7A58-DD4F-ACE4-108123C2AB8A}"/>
              </a:ext>
            </a:extLst>
          </p:cNvPr>
          <p:cNvCxnSpPr>
            <a:cxnSpLocks/>
            <a:stCxn id="22" idx="3"/>
            <a:endCxn id="15" idx="2"/>
          </p:cNvCxnSpPr>
          <p:nvPr/>
        </p:nvCxnSpPr>
        <p:spPr>
          <a:xfrm flipH="1" flipV="1">
            <a:off x="2646266" y="1852546"/>
            <a:ext cx="6410737" cy="6641"/>
          </a:xfrm>
          <a:prstGeom prst="bentConnector5">
            <a:avLst>
              <a:gd name="adj1" fmla="val -3566"/>
              <a:gd name="adj2" fmla="val -14622843"/>
              <a:gd name="adj3" fmla="val 103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互动吧台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3F6EAD8-C63F-4538-AEC5-E31D8169A0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39" y="956174"/>
            <a:ext cx="6065168" cy="18967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互动吧台内容包括下面的内容：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互动吧台桌面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车型配置器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画车游戏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闲时播放广宣内容</a:t>
            </a:r>
            <a:endParaRPr lang="en-US" altLang="zh-CN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5752B2-A0EE-7148-907B-57F13579CF35}"/>
              </a:ext>
            </a:extLst>
          </p:cNvPr>
          <p:cNvSpPr txBox="1"/>
          <p:nvPr/>
        </p:nvSpPr>
        <p:spPr>
          <a:xfrm>
            <a:off x="5379095" y="38610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具体内容见下页</a:t>
            </a:r>
          </a:p>
        </p:txBody>
      </p:sp>
    </p:spTree>
    <p:extLst>
      <p:ext uri="{BB962C8B-B14F-4D97-AF65-F5344CB8AC3E}">
        <p14:creationId xmlns:p14="http://schemas.microsoft.com/office/powerpoint/2010/main" val="34096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互动吧台</a:t>
            </a:r>
            <a:r>
              <a:rPr lang="en-US" altLang="zh-CN" dirty="0"/>
              <a:t>-</a:t>
            </a:r>
            <a:r>
              <a:rPr lang="zh-CN" altLang="en-US" dirty="0"/>
              <a:t>桌面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813586" y="3714998"/>
            <a:ext cx="5472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当闲时播放广宣信息时，客户点击任意位置，自动打开桌面。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用户点击趣味游戏或者车型配置器时，调用人脸识别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同时记录人脸信息。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打开对应的应用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分钟内无人操作时，自动返回桌面，且播放广宣信息。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人脸识别失效：不影响操作，在具体的应用里，还会进一步记录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D4E9696B-04B3-B04F-A67C-32481EC0E5B2}"/>
              </a:ext>
            </a:extLst>
          </p:cNvPr>
          <p:cNvGrpSpPr/>
          <p:nvPr/>
        </p:nvGrpSpPr>
        <p:grpSpPr>
          <a:xfrm>
            <a:off x="579508" y="1971247"/>
            <a:ext cx="720080" cy="737673"/>
            <a:chOff x="2646266" y="1483709"/>
            <a:chExt cx="720080" cy="737673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75FDCF5-50D4-C44D-BC43-5598745B3B63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9868609-FE04-BE46-A1E1-E0F2420E5205}"/>
                </a:ext>
              </a:extLst>
            </p:cNvPr>
            <p:cNvSpPr txBox="1"/>
            <p:nvPr/>
          </p:nvSpPr>
          <p:spPr>
            <a:xfrm>
              <a:off x="2779278" y="17148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  <a:endParaRPr kumimoji="1" lang="en-US" altLang="zh-CN" sz="12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C66157D-B41D-DF43-9A99-5C66089528F7}"/>
              </a:ext>
            </a:extLst>
          </p:cNvPr>
          <p:cNvGrpSpPr/>
          <p:nvPr/>
        </p:nvGrpSpPr>
        <p:grpSpPr>
          <a:xfrm>
            <a:off x="2711324" y="1959659"/>
            <a:ext cx="864096" cy="737673"/>
            <a:chOff x="4154959" y="1483709"/>
            <a:chExt cx="864096" cy="737673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68FC007-E5C3-ED42-B0BE-A95BE40908E4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054EA2F-E746-9F45-9E36-370DAAD3227A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点击菜单</a:t>
              </a:r>
              <a:endParaRPr kumimoji="1" lang="en-US" altLang="zh-CN" sz="12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4374013-5CE7-F644-9D68-BAFF213AA2EF}"/>
              </a:ext>
            </a:extLst>
          </p:cNvPr>
          <p:cNvGrpSpPr/>
          <p:nvPr/>
        </p:nvGrpSpPr>
        <p:grpSpPr>
          <a:xfrm>
            <a:off x="4375200" y="1954710"/>
            <a:ext cx="864096" cy="737673"/>
            <a:chOff x="4154959" y="1504584"/>
            <a:chExt cx="864096" cy="73767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693117E-A98D-824A-AF9B-EB1494BB2801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844A701-6033-4E44-8FF3-ECC12AD7DD38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车型配置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器</a:t>
              </a:r>
              <a:endParaRPr kumimoji="1" lang="en-US" altLang="zh-CN" sz="1200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9A960EF-B719-E847-BCC3-E91C8624BE42}"/>
              </a:ext>
            </a:extLst>
          </p:cNvPr>
          <p:cNvGrpSpPr/>
          <p:nvPr/>
        </p:nvGrpSpPr>
        <p:grpSpPr>
          <a:xfrm>
            <a:off x="7333259" y="1597924"/>
            <a:ext cx="1327863" cy="750956"/>
            <a:chOff x="7840851" y="1444823"/>
            <a:chExt cx="1327863" cy="914400"/>
          </a:xfrm>
        </p:grpSpPr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5E58383-7D90-004F-A04A-CB2A80BB82EB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126" name="罐形 125">
              <a:extLst>
                <a:ext uri="{FF2B5EF4-FFF2-40B4-BE49-F238E27FC236}">
                  <a16:creationId xmlns:a16="http://schemas.microsoft.com/office/drawing/2014/main" id="{12703867-9C87-FE47-81DD-6417BA6B4D6F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F8A5F22-0997-6A4A-912A-2E06CEC4459A}"/>
                </a:ext>
              </a:extLst>
            </p:cNvPr>
            <p:cNvSpPr txBox="1"/>
            <p:nvPr/>
          </p:nvSpPr>
          <p:spPr>
            <a:xfrm>
              <a:off x="8111015" y="1730360"/>
              <a:ext cx="800219" cy="337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人脸信息</a:t>
              </a:r>
              <a:endParaRPr kumimoji="1" lang="en-US" altLang="zh-CN" sz="1200" dirty="0"/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7C5589A-26F1-9843-822D-5D6F5018D770}"/>
              </a:ext>
            </a:extLst>
          </p:cNvPr>
          <p:cNvCxnSpPr>
            <a:cxnSpLocks/>
            <a:stCxn id="116" idx="6"/>
            <a:endCxn id="119" idx="1"/>
          </p:cNvCxnSpPr>
          <p:nvPr/>
        </p:nvCxnSpPr>
        <p:spPr>
          <a:xfrm flipV="1">
            <a:off x="1299588" y="2328496"/>
            <a:ext cx="1411736" cy="115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83B2C03-93F9-5C4A-BF73-78EC25CA31FC}"/>
              </a:ext>
            </a:extLst>
          </p:cNvPr>
          <p:cNvCxnSpPr>
            <a:cxnSpLocks/>
            <a:stCxn id="119" idx="3"/>
            <a:endCxn id="122" idx="1"/>
          </p:cNvCxnSpPr>
          <p:nvPr/>
        </p:nvCxnSpPr>
        <p:spPr>
          <a:xfrm flipV="1">
            <a:off x="3575420" y="2323547"/>
            <a:ext cx="799780" cy="494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CEBEE29-3611-3742-B43D-4A408A2210C8}"/>
              </a:ext>
            </a:extLst>
          </p:cNvPr>
          <p:cNvCxnSpPr>
            <a:cxnSpLocks/>
            <a:stCxn id="16" idx="3"/>
            <a:endCxn id="116" idx="2"/>
          </p:cNvCxnSpPr>
          <p:nvPr/>
        </p:nvCxnSpPr>
        <p:spPr>
          <a:xfrm flipH="1">
            <a:off x="579508" y="1979227"/>
            <a:ext cx="9812106" cy="360857"/>
          </a:xfrm>
          <a:prstGeom prst="bentConnector5">
            <a:avLst>
              <a:gd name="adj1" fmla="val -2330"/>
              <a:gd name="adj2" fmla="val 265560"/>
              <a:gd name="adj3" fmla="val 102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2CC1BCA7-7825-BA40-BA86-936671C6FA7D}"/>
              </a:ext>
            </a:extLst>
          </p:cNvPr>
          <p:cNvCxnSpPr>
            <a:cxnSpLocks/>
            <a:stCxn id="67" idx="3"/>
            <a:endCxn id="126" idx="1"/>
          </p:cNvCxnSpPr>
          <p:nvPr/>
        </p:nvCxnSpPr>
        <p:spPr>
          <a:xfrm flipV="1">
            <a:off x="6925821" y="1973402"/>
            <a:ext cx="407438" cy="66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138D2FD-6BDB-5448-A52B-F84095C5CD6F}"/>
              </a:ext>
            </a:extLst>
          </p:cNvPr>
          <p:cNvGrpSpPr/>
          <p:nvPr/>
        </p:nvGrpSpPr>
        <p:grpSpPr>
          <a:xfrm>
            <a:off x="4386957" y="1050046"/>
            <a:ext cx="864096" cy="737673"/>
            <a:chOff x="4154959" y="1483709"/>
            <a:chExt cx="864096" cy="73767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8D1019C-7B9C-5841-90C6-1A1CBEC7EBE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B95E4C0-1972-D045-85B2-9F95C60B2380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趣味游戏</a:t>
              </a:r>
              <a:endParaRPr kumimoji="1" lang="en-US" altLang="zh-CN" sz="12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A50627C-A3D7-BC41-809A-C2D92E1A651B}"/>
              </a:ext>
            </a:extLst>
          </p:cNvPr>
          <p:cNvGrpSpPr/>
          <p:nvPr/>
        </p:nvGrpSpPr>
        <p:grpSpPr>
          <a:xfrm>
            <a:off x="6061725" y="1611207"/>
            <a:ext cx="864096" cy="737673"/>
            <a:chOff x="4154959" y="1483709"/>
            <a:chExt cx="864096" cy="73767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A4C94F-912B-A84D-A9C7-B38CA2300A9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69E8E9B-FAEF-5747-BCC0-9D0C006F195D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API</a:t>
              </a:r>
            </a:p>
          </p:txBody>
        </p:sp>
      </p:grp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16AF3612-CE78-1F48-80B7-78676779EFD7}"/>
              </a:ext>
            </a:extLst>
          </p:cNvPr>
          <p:cNvCxnSpPr>
            <a:cxnSpLocks/>
            <a:stCxn id="119" idx="3"/>
            <a:endCxn id="47" idx="1"/>
          </p:cNvCxnSpPr>
          <p:nvPr/>
        </p:nvCxnSpPr>
        <p:spPr>
          <a:xfrm flipV="1">
            <a:off x="3575420" y="1418883"/>
            <a:ext cx="811537" cy="909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6B7C1AD3-71B3-6B40-A5D6-FFA176D3270E}"/>
              </a:ext>
            </a:extLst>
          </p:cNvPr>
          <p:cNvCxnSpPr>
            <a:cxnSpLocks/>
            <a:stCxn id="48" idx="3"/>
            <a:endCxn id="67" idx="1"/>
          </p:cNvCxnSpPr>
          <p:nvPr/>
        </p:nvCxnSpPr>
        <p:spPr>
          <a:xfrm>
            <a:off x="5225523" y="1413937"/>
            <a:ext cx="836202" cy="566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4FB840F8-7069-E44F-91F7-D8F5B224E9BE}"/>
              </a:ext>
            </a:extLst>
          </p:cNvPr>
          <p:cNvCxnSpPr>
            <a:cxnSpLocks/>
            <a:stCxn id="122" idx="3"/>
            <a:endCxn id="67" idx="1"/>
          </p:cNvCxnSpPr>
          <p:nvPr/>
        </p:nvCxnSpPr>
        <p:spPr>
          <a:xfrm flipV="1">
            <a:off x="5239296" y="1980044"/>
            <a:ext cx="822429" cy="343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7271D23-6B59-334E-A88C-6BC850D04F39}"/>
              </a:ext>
            </a:extLst>
          </p:cNvPr>
          <p:cNvGrpSpPr/>
          <p:nvPr/>
        </p:nvGrpSpPr>
        <p:grpSpPr>
          <a:xfrm>
            <a:off x="9527518" y="1431141"/>
            <a:ext cx="864096" cy="1096171"/>
            <a:chOff x="9472574" y="1349959"/>
            <a:chExt cx="864096" cy="1096171"/>
          </a:xfrm>
        </p:grpSpPr>
        <p:sp>
          <p:nvSpPr>
            <p:cNvPr id="16" name="折角形 15">
              <a:extLst>
                <a:ext uri="{FF2B5EF4-FFF2-40B4-BE49-F238E27FC236}">
                  <a16:creationId xmlns:a16="http://schemas.microsoft.com/office/drawing/2014/main" id="{D621AE74-38A5-AE43-B7D3-0418FBAD466C}"/>
                </a:ext>
              </a:extLst>
            </p:cNvPr>
            <p:cNvSpPr/>
            <p:nvPr/>
          </p:nvSpPr>
          <p:spPr>
            <a:xfrm>
              <a:off x="9472574" y="1349959"/>
              <a:ext cx="864096" cy="1096171"/>
            </a:xfrm>
            <a:prstGeom prst="foldedCorner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E12A76-18EA-3B4A-9F3D-8172EF85DC17}"/>
                </a:ext>
              </a:extLst>
            </p:cNvPr>
            <p:cNvSpPr txBox="1"/>
            <p:nvPr/>
          </p:nvSpPr>
          <p:spPr>
            <a:xfrm>
              <a:off x="9640374" y="16182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具体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应用</a:t>
              </a:r>
              <a:endParaRPr kumimoji="1" lang="en-US" altLang="zh-CN" sz="1200" dirty="0"/>
            </a:p>
          </p:txBody>
        </p:sp>
      </p:grp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09051526-7DA2-C142-8CA2-9E19AC141233}"/>
              </a:ext>
            </a:extLst>
          </p:cNvPr>
          <p:cNvCxnSpPr>
            <a:cxnSpLocks/>
            <a:stCxn id="126" idx="3"/>
            <a:endCxn id="16" idx="1"/>
          </p:cNvCxnSpPr>
          <p:nvPr/>
        </p:nvCxnSpPr>
        <p:spPr>
          <a:xfrm>
            <a:off x="8549411" y="1973402"/>
            <a:ext cx="978107" cy="582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互动吧台</a:t>
            </a:r>
            <a:r>
              <a:rPr lang="en-US" altLang="zh-CN" dirty="0"/>
              <a:t>-</a:t>
            </a:r>
            <a:r>
              <a:rPr lang="zh-CN" altLang="en-US" dirty="0"/>
              <a:t>车型配置器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898BB76-01AA-AD4E-B343-A864BB1C0FF1}"/>
              </a:ext>
            </a:extLst>
          </p:cNvPr>
          <p:cNvSpPr txBox="1"/>
          <p:nvPr/>
        </p:nvSpPr>
        <p:spPr>
          <a:xfrm>
            <a:off x="8116412" y="2102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813586" y="3714998"/>
            <a:ext cx="5472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选择宝骏汽车：页面有备选型号车型给他选择。</a:t>
            </a: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选择汽车版本：舒适版、豪华版、旗舰版等；</a:t>
            </a: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详细介绍页：根据多版本相同的特征进行描述与宣传。</a:t>
            </a: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汽车配置页面：</a:t>
            </a: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选择配件方案：车身颜色</a:t>
            </a: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选择贷款方式：根据银行实际方案定制页面</a:t>
            </a: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实时询价：当用户切换“配件方案”内的元素的时候，页面上的价格也会随着变化。</a:t>
            </a: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配置汇总页：当用户配置完汽车，可通过此页面浏览所有信息，价格。另外还接入以下功能：</a:t>
            </a: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分享：接入微信</a:t>
            </a: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生成链接二维码在手机端打开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车型配置器：车型配置信息、微信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nionID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人脸识别失效：在客户体验过程中继续识别，直到识别到再传回客户端，在客户扫码过程中将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车型配置信息一同保存。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客户不使用微信扫码，则只保留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和车型配置信息，后续可以通过清洗数据和人工比对照片建立人脸、顾客、微信的关联。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D4E9696B-04B3-B04F-A67C-32481EC0E5B2}"/>
              </a:ext>
            </a:extLst>
          </p:cNvPr>
          <p:cNvGrpSpPr/>
          <p:nvPr/>
        </p:nvGrpSpPr>
        <p:grpSpPr>
          <a:xfrm>
            <a:off x="579508" y="1971247"/>
            <a:ext cx="720080" cy="737673"/>
            <a:chOff x="2646266" y="1483709"/>
            <a:chExt cx="720080" cy="737673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75FDCF5-50D4-C44D-BC43-5598745B3B63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9868609-FE04-BE46-A1E1-E0F2420E5205}"/>
                </a:ext>
              </a:extLst>
            </p:cNvPr>
            <p:cNvSpPr txBox="1"/>
            <p:nvPr/>
          </p:nvSpPr>
          <p:spPr>
            <a:xfrm>
              <a:off x="2760084" y="159918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顾客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进店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C66157D-B41D-DF43-9A99-5C66089528F7}"/>
              </a:ext>
            </a:extLst>
          </p:cNvPr>
          <p:cNvGrpSpPr/>
          <p:nvPr/>
        </p:nvGrpSpPr>
        <p:grpSpPr>
          <a:xfrm>
            <a:off x="2711324" y="1959659"/>
            <a:ext cx="864096" cy="737673"/>
            <a:chOff x="4154959" y="1483709"/>
            <a:chExt cx="864096" cy="737673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68FC007-E5C3-ED42-B0BE-A95BE40908E4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054EA2F-E746-9F45-9E36-370DAAD3227A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选择车型</a:t>
              </a:r>
              <a:endParaRPr kumimoji="1" lang="en-US" altLang="zh-CN" sz="12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4374013-5CE7-F644-9D68-BAFF213AA2EF}"/>
              </a:ext>
            </a:extLst>
          </p:cNvPr>
          <p:cNvGrpSpPr/>
          <p:nvPr/>
        </p:nvGrpSpPr>
        <p:grpSpPr>
          <a:xfrm>
            <a:off x="3719436" y="1964405"/>
            <a:ext cx="864096" cy="737673"/>
            <a:chOff x="4154959" y="1504584"/>
            <a:chExt cx="864096" cy="73767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693117E-A98D-824A-AF9B-EB1494BB2801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844A701-6033-4E44-8FF3-ECC12AD7DD38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选择配置</a:t>
              </a:r>
              <a:endParaRPr kumimoji="1" lang="en-US" altLang="zh-CN" sz="1200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9A960EF-B719-E847-BCC3-E91C8624BE42}"/>
              </a:ext>
            </a:extLst>
          </p:cNvPr>
          <p:cNvGrpSpPr/>
          <p:nvPr/>
        </p:nvGrpSpPr>
        <p:grpSpPr>
          <a:xfrm>
            <a:off x="9965347" y="1899939"/>
            <a:ext cx="1327863" cy="830997"/>
            <a:chOff x="7840851" y="1404728"/>
            <a:chExt cx="1327863" cy="1011862"/>
          </a:xfrm>
        </p:grpSpPr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5E58383-7D90-004F-A04A-CB2A80BB82EB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126" name="罐形 125">
              <a:extLst>
                <a:ext uri="{FF2B5EF4-FFF2-40B4-BE49-F238E27FC236}">
                  <a16:creationId xmlns:a16="http://schemas.microsoft.com/office/drawing/2014/main" id="{12703867-9C87-FE47-81DD-6417BA6B4D6F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F8A5F22-0997-6A4A-912A-2E06CEC4459A}"/>
                </a:ext>
              </a:extLst>
            </p:cNvPr>
            <p:cNvSpPr txBox="1"/>
            <p:nvPr/>
          </p:nvSpPr>
          <p:spPr>
            <a:xfrm>
              <a:off x="8042405" y="1404728"/>
              <a:ext cx="813043" cy="101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人脸信息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车辆配置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顾客微信</a:t>
              </a:r>
              <a:endParaRPr kumimoji="1" lang="en-US" altLang="zh-CN" sz="1200" dirty="0"/>
            </a:p>
            <a:p>
              <a:r>
                <a:rPr kumimoji="1" lang="en-US" altLang="zh-Hans" sz="1200" dirty="0" err="1"/>
                <a:t>UnionID</a:t>
              </a:r>
              <a:endParaRPr kumimoji="1" lang="en-US" altLang="zh-Hans" sz="1200" dirty="0"/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7C5589A-26F1-9843-822D-5D6F5018D770}"/>
              </a:ext>
            </a:extLst>
          </p:cNvPr>
          <p:cNvCxnSpPr>
            <a:cxnSpLocks/>
            <a:stCxn id="116" idx="6"/>
            <a:endCxn id="67" idx="1"/>
          </p:cNvCxnSpPr>
          <p:nvPr/>
        </p:nvCxnSpPr>
        <p:spPr>
          <a:xfrm flipV="1">
            <a:off x="1299588" y="2333242"/>
            <a:ext cx="403624" cy="68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83B2C03-93F9-5C4A-BF73-78EC25CA31FC}"/>
              </a:ext>
            </a:extLst>
          </p:cNvPr>
          <p:cNvCxnSpPr>
            <a:cxnSpLocks/>
            <a:stCxn id="119" idx="3"/>
            <a:endCxn id="122" idx="1"/>
          </p:cNvCxnSpPr>
          <p:nvPr/>
        </p:nvCxnSpPr>
        <p:spPr>
          <a:xfrm>
            <a:off x="3575420" y="2328496"/>
            <a:ext cx="144016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CEBEE29-3611-3742-B43D-4A408A2210C8}"/>
              </a:ext>
            </a:extLst>
          </p:cNvPr>
          <p:cNvCxnSpPr>
            <a:cxnSpLocks/>
            <a:stCxn id="125" idx="3"/>
            <a:endCxn id="116" idx="2"/>
          </p:cNvCxnSpPr>
          <p:nvPr/>
        </p:nvCxnSpPr>
        <p:spPr>
          <a:xfrm flipH="1">
            <a:off x="579508" y="2224410"/>
            <a:ext cx="10713702" cy="115674"/>
          </a:xfrm>
          <a:prstGeom prst="bentConnector5">
            <a:avLst>
              <a:gd name="adj1" fmla="val -2134"/>
              <a:gd name="adj2" fmla="val 616483"/>
              <a:gd name="adj3" fmla="val 102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FB12CDB-521D-394C-B834-7154802F60CE}"/>
              </a:ext>
            </a:extLst>
          </p:cNvPr>
          <p:cNvGrpSpPr/>
          <p:nvPr/>
        </p:nvGrpSpPr>
        <p:grpSpPr>
          <a:xfrm>
            <a:off x="8829277" y="1946602"/>
            <a:ext cx="864096" cy="737673"/>
            <a:chOff x="4175011" y="1490370"/>
            <a:chExt cx="864096" cy="737673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C928381-3C4F-D144-82A9-F1971F77947A}"/>
                </a:ext>
              </a:extLst>
            </p:cNvPr>
            <p:cNvSpPr/>
            <p:nvPr/>
          </p:nvSpPr>
          <p:spPr>
            <a:xfrm>
              <a:off x="4175011" y="1490370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3571A157-DC7C-8543-8848-703110F2D62E}"/>
                </a:ext>
              </a:extLst>
            </p:cNvPr>
            <p:cNvSpPr txBox="1"/>
            <p:nvPr/>
          </p:nvSpPr>
          <p:spPr>
            <a:xfrm>
              <a:off x="4206950" y="17074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微信扫码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保存手机</a:t>
              </a:r>
              <a:endParaRPr kumimoji="1" lang="en-US" altLang="zh-CN" sz="1200" dirty="0"/>
            </a:p>
          </p:txBody>
        </p:sp>
      </p:grp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2CC1BCA7-7825-BA40-BA86-936671C6FA7D}"/>
              </a:ext>
            </a:extLst>
          </p:cNvPr>
          <p:cNvCxnSpPr>
            <a:cxnSpLocks/>
            <a:stCxn id="142" idx="3"/>
            <a:endCxn id="126" idx="1"/>
          </p:cNvCxnSpPr>
          <p:nvPr/>
        </p:nvCxnSpPr>
        <p:spPr>
          <a:xfrm flipV="1">
            <a:off x="9693373" y="2308346"/>
            <a:ext cx="271974" cy="70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138D2FD-6BDB-5448-A52B-F84095C5CD6F}"/>
              </a:ext>
            </a:extLst>
          </p:cNvPr>
          <p:cNvGrpSpPr/>
          <p:nvPr/>
        </p:nvGrpSpPr>
        <p:grpSpPr>
          <a:xfrm>
            <a:off x="4740713" y="1964405"/>
            <a:ext cx="864096" cy="737673"/>
            <a:chOff x="4154959" y="1483709"/>
            <a:chExt cx="864096" cy="73767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8D1019C-7B9C-5841-90C6-1A1CBEC7EBE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B95E4C0-1972-D045-85B2-9F95C60B2380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选择颜色</a:t>
              </a:r>
              <a:endParaRPr kumimoji="1" lang="en-US" altLang="zh-CN" sz="12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399D7EC-8E18-464C-AE1A-350F2BF29D6C}"/>
              </a:ext>
            </a:extLst>
          </p:cNvPr>
          <p:cNvGrpSpPr/>
          <p:nvPr/>
        </p:nvGrpSpPr>
        <p:grpSpPr>
          <a:xfrm>
            <a:off x="5785094" y="1954712"/>
            <a:ext cx="864096" cy="737673"/>
            <a:chOff x="4154959" y="1504584"/>
            <a:chExt cx="864096" cy="73767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4F8BD9-FCBB-994C-B0C0-47E12814B40E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4AE18C5-0066-4D48-834A-00E4C316FD07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选择精品</a:t>
              </a:r>
              <a:endParaRPr kumimoji="1" lang="en-US" altLang="zh-CN" sz="1200" dirty="0"/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FD9332C-5D97-3642-974A-C801A9174DB6}"/>
              </a:ext>
            </a:extLst>
          </p:cNvPr>
          <p:cNvCxnSpPr>
            <a:cxnSpLocks/>
            <a:stCxn id="122" idx="3"/>
            <a:endCxn id="47" idx="1"/>
          </p:cNvCxnSpPr>
          <p:nvPr/>
        </p:nvCxnSpPr>
        <p:spPr>
          <a:xfrm>
            <a:off x="4583532" y="2333242"/>
            <a:ext cx="15718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AA45169-643D-244B-8C8D-224A900D23D1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604809" y="2323549"/>
            <a:ext cx="180285" cy="96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C09D54E-0A9C-F34D-9AD7-B6F80095019D}"/>
              </a:ext>
            </a:extLst>
          </p:cNvPr>
          <p:cNvGrpSpPr/>
          <p:nvPr/>
        </p:nvGrpSpPr>
        <p:grpSpPr>
          <a:xfrm>
            <a:off x="6815780" y="1971247"/>
            <a:ext cx="864096" cy="737673"/>
            <a:chOff x="4154959" y="1483709"/>
            <a:chExt cx="864096" cy="73767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BBAF090-C08B-4B4C-A2A6-3D98C465AE69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D91B437-0F43-4047-BA29-613F87CCE145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精品比对</a:t>
              </a:r>
              <a:endParaRPr kumimoji="1" lang="en-US" altLang="zh-CN" sz="12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37BF17C-A21B-A44D-964F-FD0F39F8CE10}"/>
              </a:ext>
            </a:extLst>
          </p:cNvPr>
          <p:cNvGrpSpPr/>
          <p:nvPr/>
        </p:nvGrpSpPr>
        <p:grpSpPr>
          <a:xfrm>
            <a:off x="7822528" y="1954711"/>
            <a:ext cx="864096" cy="737673"/>
            <a:chOff x="4154959" y="1504584"/>
            <a:chExt cx="864096" cy="737673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B486C99-69C4-0C47-AF33-94792E8CF473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0EA38F7-C12E-2D44-941E-AED48E04F4C6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车价计算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金融方案</a:t>
              </a:r>
              <a:endParaRPr kumimoji="1" lang="en-US" altLang="zh-CN" sz="1200" dirty="0"/>
            </a:p>
          </p:txBody>
        </p:sp>
      </p:grp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AC7DFE6-24D8-8947-8C60-D89972EB741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658599" y="2340084"/>
            <a:ext cx="15718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76608465-522A-EE4F-BBCA-9D9C4E929FAB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 flipV="1">
            <a:off x="7679876" y="2323548"/>
            <a:ext cx="142652" cy="165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4EE3619-C96E-B448-827B-5AF0C725FA73}"/>
              </a:ext>
            </a:extLst>
          </p:cNvPr>
          <p:cNvCxnSpPr>
            <a:cxnSpLocks/>
            <a:stCxn id="59" idx="3"/>
            <a:endCxn id="142" idx="1"/>
          </p:cNvCxnSpPr>
          <p:nvPr/>
        </p:nvCxnSpPr>
        <p:spPr>
          <a:xfrm flipV="1">
            <a:off x="8686624" y="2315439"/>
            <a:ext cx="142653" cy="810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A50627C-A3D7-BC41-809A-C2D92E1A651B}"/>
              </a:ext>
            </a:extLst>
          </p:cNvPr>
          <p:cNvGrpSpPr/>
          <p:nvPr/>
        </p:nvGrpSpPr>
        <p:grpSpPr>
          <a:xfrm>
            <a:off x="1703212" y="1964405"/>
            <a:ext cx="864096" cy="737673"/>
            <a:chOff x="4154959" y="1483709"/>
            <a:chExt cx="864096" cy="73767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A4C94F-912B-A84D-A9C7-B38CA2300A9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69E8E9B-FAEF-5747-BCC0-9D0C006F195D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API</a:t>
              </a:r>
            </a:p>
          </p:txBody>
        </p:sp>
      </p:grp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0F2B7DB-5C36-8646-97D1-83F465BFA5C3}"/>
              </a:ext>
            </a:extLst>
          </p:cNvPr>
          <p:cNvCxnSpPr>
            <a:cxnSpLocks/>
            <a:stCxn id="67" idx="3"/>
            <a:endCxn id="119" idx="1"/>
          </p:cNvCxnSpPr>
          <p:nvPr/>
        </p:nvCxnSpPr>
        <p:spPr>
          <a:xfrm flipV="1">
            <a:off x="2567308" y="2328496"/>
            <a:ext cx="144016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互动吧台</a:t>
            </a:r>
            <a:r>
              <a:rPr lang="en-US" altLang="zh-CN" dirty="0"/>
              <a:t>-</a:t>
            </a:r>
            <a:r>
              <a:rPr lang="zh-CN" altLang="en-US" dirty="0"/>
              <a:t>画车游戏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从吧台桌面点击画车游戏，进入游戏主界面。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游戏调用人脸识别接口获取人脸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顾客通过玩游戏积累宝币。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点击兑换宝币，弹出二维码，需要客户微信扫码。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兑换完成显示宝币余额。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宝币兑换记录：人脸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设备编号、经销商代码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宝币数量、兑换时间。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人脸识别失效：人脸失效，则只记录微信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后续通过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手机号、人脸照片等信息建立关联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客户不扫码则不能兑换宝币。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339A63F-0E48-0A46-9283-C8E7A23D447D}"/>
              </a:ext>
            </a:extLst>
          </p:cNvPr>
          <p:cNvSpPr txBox="1"/>
          <p:nvPr/>
        </p:nvSpPr>
        <p:spPr>
          <a:xfrm>
            <a:off x="9587402" y="2102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C85FA09-313B-464F-897E-C05E191FB606}"/>
              </a:ext>
            </a:extLst>
          </p:cNvPr>
          <p:cNvGrpSpPr/>
          <p:nvPr/>
        </p:nvGrpSpPr>
        <p:grpSpPr>
          <a:xfrm>
            <a:off x="2050498" y="1971247"/>
            <a:ext cx="720080" cy="737673"/>
            <a:chOff x="2646266" y="1483709"/>
            <a:chExt cx="720080" cy="737673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247CEA1-4931-D049-9056-7AFFE70802F5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4101AC6-4736-E142-A674-AC471E30618D}"/>
                </a:ext>
              </a:extLst>
            </p:cNvPr>
            <p:cNvSpPr txBox="1"/>
            <p:nvPr/>
          </p:nvSpPr>
          <p:spPr>
            <a:xfrm>
              <a:off x="2760084" y="171732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进入</a:t>
              </a:r>
              <a:endParaRPr kumimoji="1" lang="en-US" altLang="zh-CN" sz="12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1A158FC-41FD-404D-A5EE-3076A00223D5}"/>
              </a:ext>
            </a:extLst>
          </p:cNvPr>
          <p:cNvGrpSpPr/>
          <p:nvPr/>
        </p:nvGrpSpPr>
        <p:grpSpPr>
          <a:xfrm>
            <a:off x="4182314" y="1959659"/>
            <a:ext cx="864096" cy="737673"/>
            <a:chOff x="4154959" y="1483709"/>
            <a:chExt cx="864096" cy="73767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DD99D1A-944C-0A42-863D-7CF991DA3432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50BCC4A-68B5-E945-BE09-144EC9E376B4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互动游戏</a:t>
              </a:r>
              <a:endParaRPr kumimoji="1" lang="en-US" altLang="zh-CN" sz="12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1C673AF-3284-214A-AA33-D7B4B27ABE68}"/>
              </a:ext>
            </a:extLst>
          </p:cNvPr>
          <p:cNvGrpSpPr/>
          <p:nvPr/>
        </p:nvGrpSpPr>
        <p:grpSpPr>
          <a:xfrm>
            <a:off x="5190426" y="1964405"/>
            <a:ext cx="864096" cy="737673"/>
            <a:chOff x="4154959" y="1504584"/>
            <a:chExt cx="864096" cy="73767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E97E61-2FF8-9144-A0F3-C277F8DE2CF4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E3A749C-D598-174B-B100-8BE114ADDB92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获得宝币</a:t>
              </a:r>
              <a:endParaRPr kumimoji="1" lang="en-US" altLang="zh-CN" sz="12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37FFB96-C8AB-BA42-8E96-3F8C543A05EB}"/>
              </a:ext>
            </a:extLst>
          </p:cNvPr>
          <p:cNvGrpSpPr/>
          <p:nvPr/>
        </p:nvGrpSpPr>
        <p:grpSpPr>
          <a:xfrm>
            <a:off x="8659744" y="1899939"/>
            <a:ext cx="1327863" cy="783884"/>
            <a:chOff x="7840851" y="1404728"/>
            <a:chExt cx="1327863" cy="95449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6EF40EC-F66D-8D42-8A69-333259DE32AE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44" name="罐形 43">
              <a:extLst>
                <a:ext uri="{FF2B5EF4-FFF2-40B4-BE49-F238E27FC236}">
                  <a16:creationId xmlns:a16="http://schemas.microsoft.com/office/drawing/2014/main" id="{E817607C-8BCD-9B43-A0A0-0A21D6F7DF37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B8218AD-86DE-2240-936F-F873D104F1BF}"/>
                </a:ext>
              </a:extLst>
            </p:cNvPr>
            <p:cNvSpPr txBox="1"/>
            <p:nvPr/>
          </p:nvSpPr>
          <p:spPr>
            <a:xfrm>
              <a:off x="8042405" y="1404728"/>
              <a:ext cx="800219" cy="78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人脸信息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顾客微信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宝币信息</a:t>
              </a:r>
              <a:endParaRPr kumimoji="1" lang="en-US" altLang="zh-Hans" sz="1200" dirty="0"/>
            </a:p>
          </p:txBody>
        </p:sp>
      </p:grp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0FA0AC8-38FA-1E44-8AAC-1C6CCDBCF842}"/>
              </a:ext>
            </a:extLst>
          </p:cNvPr>
          <p:cNvCxnSpPr>
            <a:cxnSpLocks/>
            <a:stCxn id="34" idx="6"/>
            <a:endCxn id="71" idx="1"/>
          </p:cNvCxnSpPr>
          <p:nvPr/>
        </p:nvCxnSpPr>
        <p:spPr>
          <a:xfrm flipV="1">
            <a:off x="2770578" y="2333242"/>
            <a:ext cx="403624" cy="68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4E942BF-E3FB-344B-A885-D7F2AA16AC8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5046410" y="2328496"/>
            <a:ext cx="144016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756CE6AF-D59A-E54E-81DB-B2F66637DAAE}"/>
              </a:ext>
            </a:extLst>
          </p:cNvPr>
          <p:cNvCxnSpPr>
            <a:cxnSpLocks/>
            <a:stCxn id="43" idx="3"/>
            <a:endCxn id="34" idx="2"/>
          </p:cNvCxnSpPr>
          <p:nvPr/>
        </p:nvCxnSpPr>
        <p:spPr>
          <a:xfrm flipH="1">
            <a:off x="2050498" y="2224410"/>
            <a:ext cx="7937109" cy="115674"/>
          </a:xfrm>
          <a:prstGeom prst="bentConnector5">
            <a:avLst>
              <a:gd name="adj1" fmla="val -2880"/>
              <a:gd name="adj2" fmla="val 616483"/>
              <a:gd name="adj3" fmla="val 102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2A2BC5-1C20-F64C-B269-6A35A5259EED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 flipV="1">
            <a:off x="8120180" y="2308345"/>
            <a:ext cx="539564" cy="1520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180CCE4-9D43-AA4A-953D-4495A73E0E19}"/>
              </a:ext>
            </a:extLst>
          </p:cNvPr>
          <p:cNvGrpSpPr/>
          <p:nvPr/>
        </p:nvGrpSpPr>
        <p:grpSpPr>
          <a:xfrm>
            <a:off x="6211703" y="1964405"/>
            <a:ext cx="864096" cy="737673"/>
            <a:chOff x="4154959" y="1483709"/>
            <a:chExt cx="864096" cy="73767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FF7BB5B-E312-3341-BE94-4D1698C3745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9191ABE-B692-A141-8B40-E9571024C559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微信扫码</a:t>
              </a:r>
              <a:endParaRPr kumimoji="1" lang="en-US" altLang="zh-CN" sz="1200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269740E-5334-7C4A-BA13-63C8B8EA9C42}"/>
              </a:ext>
            </a:extLst>
          </p:cNvPr>
          <p:cNvGrpSpPr/>
          <p:nvPr/>
        </p:nvGrpSpPr>
        <p:grpSpPr>
          <a:xfrm>
            <a:off x="7256084" y="1954712"/>
            <a:ext cx="864096" cy="737673"/>
            <a:chOff x="4154959" y="1504584"/>
            <a:chExt cx="864096" cy="73767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C27CBCD-AD74-9943-8C49-6D1B34AB239E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2D98A60-00D9-9F42-8F2B-1A0BB7772015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显示宝币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余额</a:t>
              </a:r>
              <a:endParaRPr kumimoji="1" lang="en-US" altLang="zh-CN" sz="1200" dirty="0"/>
            </a:p>
          </p:txBody>
        </p:sp>
      </p:grp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E669A4EF-4FF3-5548-8CC3-2B4DB2379339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>
            <a:off x="6054522" y="2333242"/>
            <a:ext cx="15718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064F944-2D23-414C-9118-F8AF41C20E12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7075799" y="2323549"/>
            <a:ext cx="180285" cy="96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5D87532-1D67-E84C-85C1-289895E579BE}"/>
              </a:ext>
            </a:extLst>
          </p:cNvPr>
          <p:cNvGrpSpPr/>
          <p:nvPr/>
        </p:nvGrpSpPr>
        <p:grpSpPr>
          <a:xfrm>
            <a:off x="3174202" y="1964405"/>
            <a:ext cx="864096" cy="737673"/>
            <a:chOff x="4154959" y="1483709"/>
            <a:chExt cx="864096" cy="73767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7F2696A-32A6-ED4A-8424-0ED56316687C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159203E-C01D-8A44-A381-7E1939958E2E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API</a:t>
              </a:r>
            </a:p>
          </p:txBody>
        </p:sp>
      </p:grp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7AEAC798-6029-2D42-BFB4-E40EEE5644FA}"/>
              </a:ext>
            </a:extLst>
          </p:cNvPr>
          <p:cNvCxnSpPr>
            <a:cxnSpLocks/>
            <a:stCxn id="71" idx="3"/>
            <a:endCxn id="37" idx="1"/>
          </p:cNvCxnSpPr>
          <p:nvPr/>
        </p:nvCxnSpPr>
        <p:spPr>
          <a:xfrm flipV="1">
            <a:off x="4038298" y="2328496"/>
            <a:ext cx="144016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空间数据库设计</a:t>
            </a:r>
            <a:endParaRPr lang="en-US" altLang="zh-CN" dirty="0"/>
          </a:p>
          <a:p>
            <a:r>
              <a:rPr lang="zh-CN" altLang="en-US" dirty="0"/>
              <a:t>客户动线及触点介绍</a:t>
            </a:r>
            <a:endParaRPr lang="en-US" altLang="zh-CN" dirty="0"/>
          </a:p>
          <a:p>
            <a:pPr lvl="1"/>
            <a:r>
              <a:rPr lang="zh-CN" altLang="en-US" dirty="0"/>
              <a:t>一层销售展厅</a:t>
            </a:r>
            <a:endParaRPr lang="en-US" altLang="zh-CN" dirty="0"/>
          </a:p>
          <a:p>
            <a:pPr lvl="1"/>
            <a:r>
              <a:rPr lang="zh-CN" altLang="en-US" dirty="0"/>
              <a:t>二层精品展厅</a:t>
            </a:r>
            <a:endParaRPr lang="en-US" altLang="zh-CN" dirty="0"/>
          </a:p>
          <a:p>
            <a:pPr lvl="1"/>
            <a:r>
              <a:rPr lang="zh-CN" altLang="en-US" dirty="0"/>
              <a:t>四层客户之家</a:t>
            </a:r>
            <a:endParaRPr lang="en-US" altLang="zh-CN" dirty="0"/>
          </a:p>
          <a:p>
            <a:pPr lvl="1"/>
            <a:r>
              <a:rPr lang="zh-CN" altLang="en-US" dirty="0"/>
              <a:t>售后车间</a:t>
            </a:r>
            <a:endParaRPr lang="en-US" altLang="zh-CN" dirty="0"/>
          </a:p>
          <a:p>
            <a:r>
              <a:rPr lang="zh-CN" altLang="en-US" dirty="0"/>
              <a:t>触点详情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92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互动吧台</a:t>
            </a:r>
            <a:r>
              <a:rPr lang="en-US" altLang="zh-CN" dirty="0"/>
              <a:t>-</a:t>
            </a:r>
            <a:r>
              <a:rPr lang="zh-CN" altLang="en-US" dirty="0"/>
              <a:t>广宣内容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分钟内没有任何操作，系统根据当前设备的节目单自动播放广宣内容。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暂无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暂无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D4E9696B-04B3-B04F-A67C-32481EC0E5B2}"/>
              </a:ext>
            </a:extLst>
          </p:cNvPr>
          <p:cNvGrpSpPr/>
          <p:nvPr/>
        </p:nvGrpSpPr>
        <p:grpSpPr>
          <a:xfrm>
            <a:off x="2646266" y="1483709"/>
            <a:ext cx="720080" cy="737673"/>
            <a:chOff x="2646266" y="1483709"/>
            <a:chExt cx="720080" cy="737673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75FDCF5-50D4-C44D-BC43-5598745B3B63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9868609-FE04-BE46-A1E1-E0F2420E5205}"/>
                </a:ext>
              </a:extLst>
            </p:cNvPr>
            <p:cNvSpPr txBox="1"/>
            <p:nvPr/>
          </p:nvSpPr>
          <p:spPr>
            <a:xfrm>
              <a:off x="2714799" y="171184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  <a:endParaRPr kumimoji="1" lang="en-US" altLang="zh-CN" sz="12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C66157D-B41D-DF43-9A99-5C66089528F7}"/>
              </a:ext>
            </a:extLst>
          </p:cNvPr>
          <p:cNvGrpSpPr/>
          <p:nvPr/>
        </p:nvGrpSpPr>
        <p:grpSpPr>
          <a:xfrm>
            <a:off x="4154959" y="1483709"/>
            <a:ext cx="864096" cy="737673"/>
            <a:chOff x="4154959" y="1483709"/>
            <a:chExt cx="864096" cy="737673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68FC007-E5C3-ED42-B0BE-A95BE40908E4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054EA2F-E746-9F45-9E36-370DAAD3227A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播放广宣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内容</a:t>
              </a:r>
              <a:endParaRPr kumimoji="1" lang="en-US" altLang="zh-CN" sz="1200" dirty="0"/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7C5589A-26F1-9843-822D-5D6F5018D770}"/>
              </a:ext>
            </a:extLst>
          </p:cNvPr>
          <p:cNvCxnSpPr>
            <a:cxnSpLocks/>
            <a:stCxn id="116" idx="6"/>
            <a:endCxn id="119" idx="1"/>
          </p:cNvCxnSpPr>
          <p:nvPr/>
        </p:nvCxnSpPr>
        <p:spPr>
          <a:xfrm>
            <a:off x="3366346" y="1852546"/>
            <a:ext cx="7886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CEBEE29-3611-3742-B43D-4A408A2210C8}"/>
              </a:ext>
            </a:extLst>
          </p:cNvPr>
          <p:cNvCxnSpPr>
            <a:cxnSpLocks/>
            <a:stCxn id="119" idx="3"/>
            <a:endCxn id="116" idx="2"/>
          </p:cNvCxnSpPr>
          <p:nvPr/>
        </p:nvCxnSpPr>
        <p:spPr>
          <a:xfrm flipH="1">
            <a:off x="2646266" y="1852546"/>
            <a:ext cx="2372789" cy="12700"/>
          </a:xfrm>
          <a:prstGeom prst="bentConnector5">
            <a:avLst>
              <a:gd name="adj1" fmla="val -9634"/>
              <a:gd name="adj2" fmla="val 4704228"/>
              <a:gd name="adj3" fmla="val 109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7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人脸互动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顾客进入人脸互动摄像头有效区域内，识别出人脸时。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趣味互动程序根据识别出的年龄、性别，自动推送相应的话术和车型信息。具体规则如下：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暂无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BC424E-C819-CE43-91F4-71C072D9A425}"/>
              </a:ext>
            </a:extLst>
          </p:cNvPr>
          <p:cNvSpPr txBox="1"/>
          <p:nvPr/>
        </p:nvSpPr>
        <p:spPr>
          <a:xfrm>
            <a:off x="9587402" y="2102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FF06B-FF77-B447-95BF-3A79E0384244}"/>
              </a:ext>
            </a:extLst>
          </p:cNvPr>
          <p:cNvGrpSpPr/>
          <p:nvPr/>
        </p:nvGrpSpPr>
        <p:grpSpPr>
          <a:xfrm>
            <a:off x="2050498" y="1971247"/>
            <a:ext cx="720080" cy="737673"/>
            <a:chOff x="2646266" y="1483709"/>
            <a:chExt cx="720080" cy="73767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02B9852-0D07-7845-B866-9A5C669DC24E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4C3A4D-04B3-8346-AAB5-57F67B9D19F0}"/>
                </a:ext>
              </a:extLst>
            </p:cNvPr>
            <p:cNvSpPr txBox="1"/>
            <p:nvPr/>
          </p:nvSpPr>
          <p:spPr>
            <a:xfrm>
              <a:off x="2760084" y="171732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进入</a:t>
              </a:r>
              <a:endParaRPr kumimoji="1" lang="en-US" altLang="zh-CN" sz="12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6BF91D-0C94-8E4B-B995-77A47DEBA730}"/>
              </a:ext>
            </a:extLst>
          </p:cNvPr>
          <p:cNvGrpSpPr/>
          <p:nvPr/>
        </p:nvGrpSpPr>
        <p:grpSpPr>
          <a:xfrm>
            <a:off x="5129118" y="1974526"/>
            <a:ext cx="864096" cy="737673"/>
            <a:chOff x="4154959" y="1483709"/>
            <a:chExt cx="864096" cy="73767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4A1AE0-20FF-CC45-A5A9-EA4C5FC0E766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84F22DB-E651-744B-B760-CC0A0F8AC26A}"/>
                </a:ext>
              </a:extLst>
            </p:cNvPr>
            <p:cNvSpPr txBox="1"/>
            <p:nvPr/>
          </p:nvSpPr>
          <p:spPr>
            <a:xfrm>
              <a:off x="4191481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趣味互动</a:t>
              </a:r>
              <a:endParaRPr kumimoji="1" lang="en-US" altLang="zh-CN" sz="12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E1FA85-BD0C-1546-AE5E-87C785C54182}"/>
              </a:ext>
            </a:extLst>
          </p:cNvPr>
          <p:cNvGrpSpPr/>
          <p:nvPr/>
        </p:nvGrpSpPr>
        <p:grpSpPr>
          <a:xfrm>
            <a:off x="8659744" y="1932868"/>
            <a:ext cx="1327863" cy="750956"/>
            <a:chOff x="7840851" y="1444823"/>
            <a:chExt cx="1327863" cy="91440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B835BE-18B1-0941-9D6E-AF107C67A928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30" name="罐形 29">
              <a:extLst>
                <a:ext uri="{FF2B5EF4-FFF2-40B4-BE49-F238E27FC236}">
                  <a16:creationId xmlns:a16="http://schemas.microsoft.com/office/drawing/2014/main" id="{8BA2BB6F-E858-E643-BA89-6BDFC7EA44CB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5F3E26-4FF9-2949-BFAA-C57D52A8F422}"/>
                </a:ext>
              </a:extLst>
            </p:cNvPr>
            <p:cNvSpPr txBox="1"/>
            <p:nvPr/>
          </p:nvSpPr>
          <p:spPr>
            <a:xfrm>
              <a:off x="8085013" y="1722044"/>
              <a:ext cx="800219" cy="337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人脸信息</a:t>
              </a:r>
              <a:endParaRPr kumimoji="1" lang="en-US" altLang="zh-CN" sz="1200" dirty="0"/>
            </a:p>
          </p:txBody>
        </p:sp>
      </p:grp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8FCC9DD-03AF-7340-B428-70E5290A093D}"/>
              </a:ext>
            </a:extLst>
          </p:cNvPr>
          <p:cNvCxnSpPr>
            <a:cxnSpLocks/>
            <a:stCxn id="20" idx="6"/>
            <a:endCxn id="45" idx="1"/>
          </p:cNvCxnSpPr>
          <p:nvPr/>
        </p:nvCxnSpPr>
        <p:spPr>
          <a:xfrm flipV="1">
            <a:off x="2770578" y="2333242"/>
            <a:ext cx="403624" cy="68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B86C9A8-A1C8-AC4D-B4C3-1FC2AF50DF89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5993214" y="2308346"/>
            <a:ext cx="2666530" cy="3501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AD5C955E-D18F-4D42-826F-837595F4493D}"/>
              </a:ext>
            </a:extLst>
          </p:cNvPr>
          <p:cNvCxnSpPr>
            <a:cxnSpLocks/>
            <a:stCxn id="29" idx="3"/>
            <a:endCxn id="20" idx="2"/>
          </p:cNvCxnSpPr>
          <p:nvPr/>
        </p:nvCxnSpPr>
        <p:spPr>
          <a:xfrm flipH="1">
            <a:off x="2050498" y="2224410"/>
            <a:ext cx="7937109" cy="115674"/>
          </a:xfrm>
          <a:prstGeom prst="bentConnector5">
            <a:avLst>
              <a:gd name="adj1" fmla="val -2880"/>
              <a:gd name="adj2" fmla="val 616483"/>
              <a:gd name="adj3" fmla="val 102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18A43D-5CD6-5D4A-976B-B3BE939D3F03}"/>
              </a:ext>
            </a:extLst>
          </p:cNvPr>
          <p:cNvGrpSpPr/>
          <p:nvPr/>
        </p:nvGrpSpPr>
        <p:grpSpPr>
          <a:xfrm>
            <a:off x="3174202" y="1964405"/>
            <a:ext cx="864096" cy="737673"/>
            <a:chOff x="4154959" y="1483709"/>
            <a:chExt cx="864096" cy="73767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29D170E-4544-504B-B580-F3C0E4A8ACE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9735499-DBC7-1545-8220-B23DA15ADC0B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</p:txBody>
        </p:sp>
      </p:grp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09003864-0D37-D64B-81A4-E3D87E757F28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>
            <a:off x="4038298" y="2333242"/>
            <a:ext cx="1090820" cy="101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6347CB8-BDF4-5245-993D-4DF5034B2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30167"/>
              </p:ext>
            </p:extLst>
          </p:nvPr>
        </p:nvGraphicFramePr>
        <p:xfrm>
          <a:off x="838200" y="4583157"/>
          <a:ext cx="10521950" cy="19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961">
                  <a:extLst>
                    <a:ext uri="{9D8B030D-6E8A-4147-A177-3AD203B41FA5}">
                      <a16:colId xmlns:a16="http://schemas.microsoft.com/office/drawing/2014/main" val="3732285592"/>
                    </a:ext>
                  </a:extLst>
                </a:gridCol>
                <a:gridCol w="567961">
                  <a:extLst>
                    <a:ext uri="{9D8B030D-6E8A-4147-A177-3AD203B41FA5}">
                      <a16:colId xmlns:a16="http://schemas.microsoft.com/office/drawing/2014/main" val="4022530355"/>
                    </a:ext>
                  </a:extLst>
                </a:gridCol>
                <a:gridCol w="1994531">
                  <a:extLst>
                    <a:ext uri="{9D8B030D-6E8A-4147-A177-3AD203B41FA5}">
                      <a16:colId xmlns:a16="http://schemas.microsoft.com/office/drawing/2014/main" val="1284593675"/>
                    </a:ext>
                  </a:extLst>
                </a:gridCol>
                <a:gridCol w="2495830">
                  <a:extLst>
                    <a:ext uri="{9D8B030D-6E8A-4147-A177-3AD203B41FA5}">
                      <a16:colId xmlns:a16="http://schemas.microsoft.com/office/drawing/2014/main" val="480289621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3640870916"/>
                    </a:ext>
                  </a:extLst>
                </a:gridCol>
                <a:gridCol w="2762479">
                  <a:extLst>
                    <a:ext uri="{9D8B030D-6E8A-4147-A177-3AD203B41FA5}">
                      <a16:colId xmlns:a16="http://schemas.microsoft.com/office/drawing/2014/main" val="792163114"/>
                    </a:ext>
                  </a:extLst>
                </a:gridCol>
                <a:gridCol w="1002598">
                  <a:extLst>
                    <a:ext uri="{9D8B030D-6E8A-4147-A177-3AD203B41FA5}">
                      <a16:colId xmlns:a16="http://schemas.microsoft.com/office/drawing/2014/main" val="2351953833"/>
                    </a:ext>
                  </a:extLst>
                </a:gridCol>
              </a:tblGrid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年龄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性别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备注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配图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配图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3898480725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0-15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与父母携手到店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小帅哥，快让爸妈买辆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带你去兜风吧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红色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整车图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小小男子汉，</a:t>
                      </a:r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r>
                        <a:rPr lang="zh-CN" altLang="en-US" sz="900" u="none" strike="noStrike">
                          <a:effectLst/>
                        </a:rPr>
                        <a:t>座刚刚好，奶奶姥姥一个不落下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家人出行图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3986700654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0-15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与父母携手到店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小美眉，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看着很帅吧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银灰色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酷炫图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小可爱，爸妈今天了解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了么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合家欢图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1884605002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16-18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与父母携手到店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马上就能考驾照了，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会是你的第一辆车吧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银灰色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酷炫图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小伙子，今天你家买</a:t>
                      </a:r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r>
                        <a:rPr lang="zh-CN" altLang="en-US" sz="900" u="none" strike="noStrike">
                          <a:effectLst/>
                        </a:rPr>
                        <a:t>座家用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了吗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极光蓝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整车图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2936573955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16-20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与父母、朋友携手到店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美女，我们的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和你一样拉风哦，了解一下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黑色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酷炫图场景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有品的你和有品的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更配哟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仪表中控图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408813260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19-25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年轻时尚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不差钱的主，开高颜值高配置的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倍有面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红红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酷炫图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朋友多？没关系，一辆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全都带出去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座椅折叠图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475175575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21-26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年轻、带眼镜、普通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在你最美的年纪应该要有一辆最帅的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红色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整车图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精致女孩，精致的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内饰了解一下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内饰细节图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1475272852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26-40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有小孩、有同行人员，家庭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老哥稳，来辆宽敞霸气的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二排空间内饰图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兄弟，</a:t>
                      </a:r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r>
                        <a:rPr lang="zh-CN" altLang="en-US" sz="900" u="none" strike="noStrike">
                          <a:effectLst/>
                        </a:rPr>
                        <a:t>座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可享新车</a:t>
                      </a:r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r>
                        <a:rPr lang="zh-CN" altLang="en-US" sz="900" u="none" strike="noStrike">
                          <a:effectLst/>
                        </a:rPr>
                        <a:t>年免上线检了解一下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极光银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整车图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3638954423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27-40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个体老板及公司职员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姐姐，我是型鲨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由我来守护你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白色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女超人，家用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和你一起呵护家人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合家欢图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1309049233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41-50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到店保养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您该换车了，经济又大气的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不错哟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银灰色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酷炫图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大哥不用苦恼，买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全家都带的出去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家人出行图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4233300651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41-50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到店保养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小富婆，买辆有品质的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给孩子开吧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中控内饰图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大妹子，了解一下幸福六座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家人出行图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1569710788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&gt;51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到店休息闲逛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老大哥，今日是不是很适合提车呢，提辆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黑色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酷炫图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想要和孩子孙子一起出去玩？您需要一辆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r>
                        <a:rPr lang="zh-CN" altLang="en-US" sz="900" u="none" strike="noStrike">
                          <a:effectLst/>
                        </a:rPr>
                        <a:t>座椅折叠图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629774750"/>
                  </a:ext>
                </a:extLst>
              </a:tr>
              <a:tr h="149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&gt;51</a:t>
                      </a:r>
                      <a:r>
                        <a:rPr lang="zh-CN" altLang="en-US" sz="900" u="none" strike="noStrike">
                          <a:effectLst/>
                        </a:rPr>
                        <a:t>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到店休息闲逛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孩子该买车了吧，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颜值和空间都不错哦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银灰色</a:t>
                      </a:r>
                      <a:r>
                        <a:rPr lang="en-US" altLang="zh-CN" sz="900" u="none" strike="noStrike">
                          <a:effectLst/>
                        </a:rPr>
                        <a:t>530</a:t>
                      </a:r>
                      <a:r>
                        <a:rPr lang="zh-CN" altLang="en-US" sz="900" u="none" strike="noStrike">
                          <a:effectLst/>
                        </a:rPr>
                        <a:t>酷炫图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顾家的宝宝都有一辆入门家用</a:t>
                      </a:r>
                      <a:r>
                        <a:rPr lang="en-US" altLang="zh-CN" sz="900" u="none" strike="noStrike">
                          <a:effectLst/>
                        </a:rPr>
                        <a:t>360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360</a:t>
                      </a:r>
                      <a:r>
                        <a:rPr lang="zh-CN" altLang="en-US" sz="900" u="none" strike="noStrike" dirty="0">
                          <a:effectLst/>
                        </a:rPr>
                        <a:t>家人出行图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04" marR="8004" marT="8004" marB="0" anchor="ctr"/>
                </a:tc>
                <a:extLst>
                  <a:ext uri="{0D108BD9-81ED-4DB2-BD59-A6C34878D82A}">
                    <a16:rowId xmlns:a16="http://schemas.microsoft.com/office/drawing/2014/main" val="15405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472608" cy="415498"/>
          </a:xfrm>
        </p:spPr>
        <p:txBody>
          <a:bodyPr/>
          <a:lstStyle/>
          <a:p>
            <a:r>
              <a:rPr lang="zh-CN" altLang="en-US" dirty="0"/>
              <a:t>自助体验货柜</a:t>
            </a:r>
            <a:r>
              <a:rPr lang="en-US" altLang="zh-CN" dirty="0"/>
              <a:t>(</a:t>
            </a:r>
            <a:r>
              <a:rPr lang="zh-CN" altLang="en-US" dirty="0"/>
              <a:t>自助消费终端</a:t>
            </a:r>
            <a:r>
              <a:rPr lang="en-US" altLang="zh-Hans" dirty="0"/>
              <a:t>)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顾客打开自助售货柜，调用人脸识别获取人脸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在自助消费终端上，客户可以通过玩游戏获取宝币，如果有宝币，可以直接选择礼品进行兑换。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系统要求必须有一次扫码的过程，扫码过程中，在小程序端需要客户输入个人手机号，如果该用户已经输入了手机号，则不需要输入。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宝币兑换记录：人脸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设备编号、经销商代码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宝币数量、兑换时间。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顾客个人信息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手机号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人脸识别失效：人脸失效，则只记录微信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后续通过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手机号、人脸照片等信息建立关联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客户必须扫码且输入手机号才能兑换宝币和进行礼品兑换。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C85FA09-313B-464F-897E-C05E191FB606}"/>
              </a:ext>
            </a:extLst>
          </p:cNvPr>
          <p:cNvGrpSpPr/>
          <p:nvPr/>
        </p:nvGrpSpPr>
        <p:grpSpPr>
          <a:xfrm>
            <a:off x="554559" y="2187271"/>
            <a:ext cx="720080" cy="737673"/>
            <a:chOff x="2646266" y="1483709"/>
            <a:chExt cx="720080" cy="737673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247CEA1-4931-D049-9056-7AFFE70802F5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4101AC6-4736-E142-A674-AC471E30618D}"/>
                </a:ext>
              </a:extLst>
            </p:cNvPr>
            <p:cNvSpPr txBox="1"/>
            <p:nvPr/>
          </p:nvSpPr>
          <p:spPr>
            <a:xfrm>
              <a:off x="2760084" y="171732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进入</a:t>
              </a:r>
              <a:endParaRPr kumimoji="1" lang="en-US" altLang="zh-CN" sz="12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1A158FC-41FD-404D-A5EE-3076A00223D5}"/>
              </a:ext>
            </a:extLst>
          </p:cNvPr>
          <p:cNvGrpSpPr/>
          <p:nvPr/>
        </p:nvGrpSpPr>
        <p:grpSpPr>
          <a:xfrm>
            <a:off x="3256671" y="2175683"/>
            <a:ext cx="864096" cy="737673"/>
            <a:chOff x="4154959" y="1483709"/>
            <a:chExt cx="864096" cy="73767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DD99D1A-944C-0A42-863D-7CF991DA3432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50BCC4A-68B5-E945-BE09-144EC9E376B4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互动游戏</a:t>
              </a:r>
              <a:endParaRPr kumimoji="1" lang="en-US" altLang="zh-CN" sz="12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1C673AF-3284-214A-AA33-D7B4B27ABE68}"/>
              </a:ext>
            </a:extLst>
          </p:cNvPr>
          <p:cNvGrpSpPr/>
          <p:nvPr/>
        </p:nvGrpSpPr>
        <p:grpSpPr>
          <a:xfrm>
            <a:off x="4264783" y="2180429"/>
            <a:ext cx="864096" cy="737673"/>
            <a:chOff x="4154959" y="1504584"/>
            <a:chExt cx="864096" cy="73767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E97E61-2FF8-9144-A0F3-C277F8DE2CF4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E3A749C-D598-174B-B100-8BE114ADDB92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获得宝币</a:t>
              </a:r>
              <a:endParaRPr kumimoji="1" lang="en-US" altLang="zh-CN" sz="12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37FFB96-C8AB-BA42-8E96-3F8C543A05EB}"/>
              </a:ext>
            </a:extLst>
          </p:cNvPr>
          <p:cNvGrpSpPr/>
          <p:nvPr/>
        </p:nvGrpSpPr>
        <p:grpSpPr>
          <a:xfrm>
            <a:off x="10539207" y="2069052"/>
            <a:ext cx="1327863" cy="830997"/>
            <a:chOff x="7840851" y="1404728"/>
            <a:chExt cx="1327863" cy="1011862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6EF40EC-F66D-8D42-8A69-333259DE32AE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44" name="罐形 43">
              <a:extLst>
                <a:ext uri="{FF2B5EF4-FFF2-40B4-BE49-F238E27FC236}">
                  <a16:creationId xmlns:a16="http://schemas.microsoft.com/office/drawing/2014/main" id="{E817607C-8BCD-9B43-A0A0-0A21D6F7DF37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B8218AD-86DE-2240-936F-F873D104F1BF}"/>
                </a:ext>
              </a:extLst>
            </p:cNvPr>
            <p:cNvSpPr txBox="1"/>
            <p:nvPr/>
          </p:nvSpPr>
          <p:spPr>
            <a:xfrm>
              <a:off x="8042405" y="1404728"/>
              <a:ext cx="1107996" cy="101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人脸信息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顾客微信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扣宝币记录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礼品兑换记录</a:t>
              </a:r>
              <a:endParaRPr kumimoji="1" lang="en-US" altLang="zh-Hans" sz="1200" dirty="0"/>
            </a:p>
          </p:txBody>
        </p:sp>
      </p:grp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0FA0AC8-38FA-1E44-8AAC-1C6CCDBCF842}"/>
              </a:ext>
            </a:extLst>
          </p:cNvPr>
          <p:cNvCxnSpPr>
            <a:cxnSpLocks/>
            <a:stCxn id="34" idx="6"/>
            <a:endCxn id="71" idx="1"/>
          </p:cNvCxnSpPr>
          <p:nvPr/>
        </p:nvCxnSpPr>
        <p:spPr>
          <a:xfrm flipV="1">
            <a:off x="1274639" y="2549266"/>
            <a:ext cx="403624" cy="68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4E942BF-E3FB-344B-A885-D7F2AA16AC8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120767" y="2544520"/>
            <a:ext cx="144016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756CE6AF-D59A-E54E-81DB-B2F66637DAAE}"/>
              </a:ext>
            </a:extLst>
          </p:cNvPr>
          <p:cNvCxnSpPr>
            <a:cxnSpLocks/>
            <a:stCxn id="43" idx="3"/>
            <a:endCxn id="34" idx="2"/>
          </p:cNvCxnSpPr>
          <p:nvPr/>
        </p:nvCxnSpPr>
        <p:spPr>
          <a:xfrm flipH="1">
            <a:off x="554559" y="2393523"/>
            <a:ext cx="11312511" cy="162585"/>
          </a:xfrm>
          <a:prstGeom prst="bentConnector5">
            <a:avLst>
              <a:gd name="adj1" fmla="val -2021"/>
              <a:gd name="adj2" fmla="val 467461"/>
              <a:gd name="adj3" fmla="val 102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180CCE4-9D43-AA4A-953D-4495A73E0E19}"/>
              </a:ext>
            </a:extLst>
          </p:cNvPr>
          <p:cNvGrpSpPr/>
          <p:nvPr/>
        </p:nvGrpSpPr>
        <p:grpSpPr>
          <a:xfrm>
            <a:off x="5286060" y="2180429"/>
            <a:ext cx="864096" cy="737673"/>
            <a:chOff x="4154959" y="1483709"/>
            <a:chExt cx="864096" cy="73767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FF7BB5B-E312-3341-BE94-4D1698C3745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9191ABE-B692-A141-8B40-E9571024C559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微信扫码</a:t>
              </a:r>
              <a:endParaRPr kumimoji="1" lang="en-US" altLang="zh-CN" sz="1200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269740E-5334-7C4A-BA13-63C8B8EA9C42}"/>
              </a:ext>
            </a:extLst>
          </p:cNvPr>
          <p:cNvGrpSpPr/>
          <p:nvPr/>
        </p:nvGrpSpPr>
        <p:grpSpPr>
          <a:xfrm>
            <a:off x="6297198" y="2170736"/>
            <a:ext cx="1032789" cy="737673"/>
            <a:chOff x="4121714" y="1504584"/>
            <a:chExt cx="897341" cy="73767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C27CBCD-AD74-9943-8C49-6D1B34AB239E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2D98A60-00D9-9F42-8F2B-1A0BB7772015}"/>
                </a:ext>
              </a:extLst>
            </p:cNvPr>
            <p:cNvSpPr txBox="1"/>
            <p:nvPr/>
          </p:nvSpPr>
          <p:spPr>
            <a:xfrm>
              <a:off x="4121714" y="1540453"/>
              <a:ext cx="828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/>
                <a:t>显示宝币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余额和可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兑换的礼品</a:t>
              </a:r>
              <a:endParaRPr kumimoji="1" lang="en-US" altLang="zh-CN" sz="1200" dirty="0"/>
            </a:p>
          </p:txBody>
        </p:sp>
      </p:grp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E669A4EF-4FF3-5548-8CC3-2B4DB2379339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>
            <a:off x="5128879" y="2549266"/>
            <a:ext cx="15718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064F944-2D23-414C-9118-F8AF41C20E12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6150156" y="2539573"/>
            <a:ext cx="185303" cy="96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5D87532-1D67-E84C-85C1-289895E579BE}"/>
              </a:ext>
            </a:extLst>
          </p:cNvPr>
          <p:cNvGrpSpPr/>
          <p:nvPr/>
        </p:nvGrpSpPr>
        <p:grpSpPr>
          <a:xfrm>
            <a:off x="1678263" y="2180429"/>
            <a:ext cx="864096" cy="737673"/>
            <a:chOff x="4154959" y="1483709"/>
            <a:chExt cx="864096" cy="73767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7F2696A-32A6-ED4A-8424-0ED56316687C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159203E-C01D-8A44-A381-7E1939958E2E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API</a:t>
              </a:r>
            </a:p>
          </p:txBody>
        </p:sp>
      </p:grp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7AEAC798-6029-2D42-BFB4-E40EEE5644FA}"/>
              </a:ext>
            </a:extLst>
          </p:cNvPr>
          <p:cNvCxnSpPr>
            <a:cxnSpLocks/>
            <a:stCxn id="71" idx="3"/>
            <a:endCxn id="37" idx="1"/>
          </p:cNvCxnSpPr>
          <p:nvPr/>
        </p:nvCxnSpPr>
        <p:spPr>
          <a:xfrm flipV="1">
            <a:off x="2542359" y="2544520"/>
            <a:ext cx="714312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A47F849-1127-A342-A42C-BA51EE23FE14}"/>
              </a:ext>
            </a:extLst>
          </p:cNvPr>
          <p:cNvGrpSpPr/>
          <p:nvPr/>
        </p:nvGrpSpPr>
        <p:grpSpPr>
          <a:xfrm>
            <a:off x="7709707" y="670899"/>
            <a:ext cx="864096" cy="737673"/>
            <a:chOff x="4154959" y="1504584"/>
            <a:chExt cx="864096" cy="73767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C148EF-FCCF-B349-974F-38E86902C257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76A7074-5706-824D-BF18-866DBEAFDD0D}"/>
                </a:ext>
              </a:extLst>
            </p:cNvPr>
            <p:cNvSpPr txBox="1"/>
            <p:nvPr/>
          </p:nvSpPr>
          <p:spPr>
            <a:xfrm>
              <a:off x="4198660" y="162308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选项礼品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点击兑换</a:t>
              </a:r>
              <a:endParaRPr kumimoji="1" lang="en-US" altLang="zh-CN" sz="1200" dirty="0"/>
            </a:p>
          </p:txBody>
        </p:sp>
      </p:grp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72817F4-D394-9747-8E8D-F8AEAE23B1F1}"/>
              </a:ext>
            </a:extLst>
          </p:cNvPr>
          <p:cNvCxnSpPr>
            <a:cxnSpLocks/>
            <a:stCxn id="71" idx="3"/>
            <a:endCxn id="50" idx="1"/>
          </p:cNvCxnSpPr>
          <p:nvPr/>
        </p:nvCxnSpPr>
        <p:spPr>
          <a:xfrm flipV="1">
            <a:off x="2542359" y="1039736"/>
            <a:ext cx="5167348" cy="1509530"/>
          </a:xfrm>
          <a:prstGeom prst="bentConnector3">
            <a:avLst>
              <a:gd name="adj1" fmla="val 7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D660F26F-39E9-FC45-A7E2-6DB1B56C873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7329987" y="1039736"/>
            <a:ext cx="379720" cy="1499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83F6B3F-99BF-B843-BE44-3F4B762DD8E9}"/>
              </a:ext>
            </a:extLst>
          </p:cNvPr>
          <p:cNvGrpSpPr/>
          <p:nvPr/>
        </p:nvGrpSpPr>
        <p:grpSpPr>
          <a:xfrm>
            <a:off x="8037704" y="2115263"/>
            <a:ext cx="864096" cy="737673"/>
            <a:chOff x="4154959" y="1504584"/>
            <a:chExt cx="864096" cy="737673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A997BE0-8E30-6446-A005-E75C57D4A73E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910BF31-B5AD-6147-8C4A-336D9E77190B}"/>
                </a:ext>
              </a:extLst>
            </p:cNvPr>
            <p:cNvSpPr txBox="1"/>
            <p:nvPr/>
          </p:nvSpPr>
          <p:spPr>
            <a:xfrm>
              <a:off x="4275604" y="1749234"/>
              <a:ext cx="646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扣宝币</a:t>
              </a:r>
              <a:endParaRPr kumimoji="1" lang="en-US" altLang="zh-CN" sz="1200" dirty="0"/>
            </a:p>
          </p:txBody>
        </p:sp>
      </p:grp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D6DDF34-3B7E-1948-8335-5236958A2298}"/>
              </a:ext>
            </a:extLst>
          </p:cNvPr>
          <p:cNvCxnSpPr>
            <a:cxnSpLocks/>
            <a:stCxn id="50" idx="3"/>
            <a:endCxn id="28" idx="1"/>
          </p:cNvCxnSpPr>
          <p:nvPr/>
        </p:nvCxnSpPr>
        <p:spPr>
          <a:xfrm>
            <a:off x="8573803" y="1039736"/>
            <a:ext cx="327997" cy="482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7CE6BC4-153F-7048-ADD6-91E364026258}"/>
              </a:ext>
            </a:extLst>
          </p:cNvPr>
          <p:cNvGrpSpPr/>
          <p:nvPr/>
        </p:nvGrpSpPr>
        <p:grpSpPr>
          <a:xfrm>
            <a:off x="9264465" y="2108116"/>
            <a:ext cx="864096" cy="737673"/>
            <a:chOff x="4154959" y="1504584"/>
            <a:chExt cx="864096" cy="73767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2531361-AFED-ED49-A3BA-590FF426F01E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1E58B52-0EB1-F240-895B-85EA0A531D74}"/>
                </a:ext>
              </a:extLst>
            </p:cNvPr>
            <p:cNvSpPr txBox="1"/>
            <p:nvPr/>
          </p:nvSpPr>
          <p:spPr>
            <a:xfrm>
              <a:off x="4198663" y="1749234"/>
              <a:ext cx="800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弹出礼品</a:t>
              </a:r>
              <a:endParaRPr kumimoji="1" lang="en-US" altLang="zh-CN" sz="1200" dirty="0"/>
            </a:p>
          </p:txBody>
        </p:sp>
      </p:grp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62AC1A6C-A860-D445-87E7-E715DD499538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8901800" y="2476953"/>
            <a:ext cx="362665" cy="714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DFCBA170-9D40-5B43-A6B9-AE66D1DA8220}"/>
              </a:ext>
            </a:extLst>
          </p:cNvPr>
          <p:cNvCxnSpPr>
            <a:cxnSpLocks/>
            <a:stCxn id="68" idx="3"/>
            <a:endCxn id="44" idx="1"/>
          </p:cNvCxnSpPr>
          <p:nvPr/>
        </p:nvCxnSpPr>
        <p:spPr>
          <a:xfrm>
            <a:off x="10128561" y="2476953"/>
            <a:ext cx="410646" cy="50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D9048B8-29DE-AA41-95D4-2797AC29886C}"/>
              </a:ext>
            </a:extLst>
          </p:cNvPr>
          <p:cNvGrpSpPr/>
          <p:nvPr/>
        </p:nvGrpSpPr>
        <p:grpSpPr>
          <a:xfrm>
            <a:off x="8901800" y="716319"/>
            <a:ext cx="1067458" cy="656483"/>
            <a:chOff x="9673303" y="773885"/>
            <a:chExt cx="1067458" cy="656483"/>
          </a:xfrm>
        </p:grpSpPr>
        <p:sp>
          <p:nvSpPr>
            <p:cNvPr id="28" name="决策 27">
              <a:extLst>
                <a:ext uri="{FF2B5EF4-FFF2-40B4-BE49-F238E27FC236}">
                  <a16:creationId xmlns:a16="http://schemas.microsoft.com/office/drawing/2014/main" id="{35F96C48-B018-5C41-A9BF-A9FFBEC36D04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CCC44C1-F3A0-7844-A888-B656336D8245}"/>
                </a:ext>
              </a:extLst>
            </p:cNvPr>
            <p:cNvSpPr txBox="1"/>
            <p:nvPr/>
          </p:nvSpPr>
          <p:spPr>
            <a:xfrm>
              <a:off x="9892876" y="88074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是否已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经扫码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D899E3-8B21-C74E-B2DA-6DBFBF5E5A4D}"/>
              </a:ext>
            </a:extLst>
          </p:cNvPr>
          <p:cNvGrpSpPr/>
          <p:nvPr/>
        </p:nvGrpSpPr>
        <p:grpSpPr>
          <a:xfrm>
            <a:off x="8469753" y="1372802"/>
            <a:ext cx="1144062" cy="742461"/>
            <a:chOff x="8469753" y="1372802"/>
            <a:chExt cx="1144062" cy="742461"/>
          </a:xfrm>
        </p:grpSpPr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9E21561C-4887-CF4D-9547-E26A43FC7842}"/>
                </a:ext>
              </a:extLst>
            </p:cNvPr>
            <p:cNvCxnSpPr>
              <a:cxnSpLocks/>
              <a:stCxn id="28" idx="2"/>
              <a:endCxn id="64" idx="0"/>
            </p:cNvCxnSpPr>
            <p:nvPr/>
          </p:nvCxnSpPr>
          <p:spPr>
            <a:xfrm rot="5400000">
              <a:off x="8581411" y="1261144"/>
              <a:ext cx="742461" cy="965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3BEFEDB-38EA-7844-9159-20491A4A2B81}"/>
                </a:ext>
              </a:extLst>
            </p:cNvPr>
            <p:cNvSpPr txBox="1"/>
            <p:nvPr/>
          </p:nvSpPr>
          <p:spPr>
            <a:xfrm>
              <a:off x="9275261" y="142590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D3DFADE-F579-6249-B798-1A2F9B69A01A}"/>
              </a:ext>
            </a:extLst>
          </p:cNvPr>
          <p:cNvGrpSpPr/>
          <p:nvPr/>
        </p:nvGrpSpPr>
        <p:grpSpPr>
          <a:xfrm>
            <a:off x="10342718" y="688231"/>
            <a:ext cx="864096" cy="737673"/>
            <a:chOff x="4154959" y="1483709"/>
            <a:chExt cx="864096" cy="737673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BC7709A-10D8-E64F-BC09-58992E414AB6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5C7F521-5A55-454F-9147-8953B820CDA2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微信扫码</a:t>
              </a:r>
              <a:endParaRPr kumimoji="1" lang="en-US" altLang="zh-CN" sz="1200" dirty="0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7ACBEA4-D0BA-A547-A036-318AFD433466}"/>
              </a:ext>
            </a:extLst>
          </p:cNvPr>
          <p:cNvCxnSpPr>
            <a:cxnSpLocks/>
            <a:stCxn id="28" idx="3"/>
            <a:endCxn id="96" idx="1"/>
          </p:cNvCxnSpPr>
          <p:nvPr/>
        </p:nvCxnSpPr>
        <p:spPr>
          <a:xfrm>
            <a:off x="9969258" y="1044561"/>
            <a:ext cx="373460" cy="1250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8AFC41C6-EB57-1145-B90E-716743A130CB}"/>
              </a:ext>
            </a:extLst>
          </p:cNvPr>
          <p:cNvSpPr txBox="1"/>
          <p:nvPr/>
        </p:nvSpPr>
        <p:spPr>
          <a:xfrm>
            <a:off x="9987607" y="9197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cxnSp>
        <p:nvCxnSpPr>
          <p:cNvPr id="100" name="肘形连接符 99">
            <a:extLst>
              <a:ext uri="{FF2B5EF4-FFF2-40B4-BE49-F238E27FC236}">
                <a16:creationId xmlns:a16="http://schemas.microsoft.com/office/drawing/2014/main" id="{15A0997B-7103-F34B-9D21-2279D1C674C1}"/>
              </a:ext>
            </a:extLst>
          </p:cNvPr>
          <p:cNvCxnSpPr>
            <a:cxnSpLocks/>
            <a:stCxn id="96" idx="3"/>
            <a:endCxn id="64" idx="0"/>
          </p:cNvCxnSpPr>
          <p:nvPr/>
        </p:nvCxnSpPr>
        <p:spPr>
          <a:xfrm flipH="1">
            <a:off x="8469752" y="1057068"/>
            <a:ext cx="2737062" cy="1058195"/>
          </a:xfrm>
          <a:prstGeom prst="bentConnector4">
            <a:avLst>
              <a:gd name="adj1" fmla="val -8352"/>
              <a:gd name="adj2" fmla="val 6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数字卡台</a:t>
            </a: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91A7BF6D-29E3-C14D-B4B2-8DA1EAF166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39" y="956174"/>
            <a:ext cx="6065168" cy="13206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互动吧台内容包括下面的内容：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车型配置器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闲时播放广宣内容</a:t>
            </a:r>
            <a:endParaRPr lang="en-US" altLang="zh-CN" dirty="0"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C3EF8D5-8193-ED4C-A6A9-D17DEC78C3D4}"/>
              </a:ext>
            </a:extLst>
          </p:cNvPr>
          <p:cNvSpPr txBox="1"/>
          <p:nvPr/>
        </p:nvSpPr>
        <p:spPr>
          <a:xfrm>
            <a:off x="5486960" y="36450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具体内容见下页</a:t>
            </a:r>
          </a:p>
        </p:txBody>
      </p:sp>
    </p:spTree>
    <p:extLst>
      <p:ext uri="{BB962C8B-B14F-4D97-AF65-F5344CB8AC3E}">
        <p14:creationId xmlns:p14="http://schemas.microsoft.com/office/powerpoint/2010/main" val="19065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数字卡台</a:t>
            </a:r>
            <a:r>
              <a:rPr lang="en-US" altLang="zh-CN" dirty="0"/>
              <a:t>-</a:t>
            </a:r>
            <a:r>
              <a:rPr lang="zh-CN" altLang="en-US" dirty="0"/>
              <a:t>车型配置器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898BB76-01AA-AD4E-B343-A864BB1C0FF1}"/>
              </a:ext>
            </a:extLst>
          </p:cNvPr>
          <p:cNvSpPr txBox="1"/>
          <p:nvPr/>
        </p:nvSpPr>
        <p:spPr>
          <a:xfrm>
            <a:off x="8116412" y="2102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813586" y="3714998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数字卡台的车型配置器与互动吧台的操作流程一致，区别如下：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在数字吧台上，车型配置器作为数字卡台的主程序相当于数字卡台的桌面程序。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分钟内如果顾客没有任何操作，则人脸自动失效，当用户点击时再次获取新的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分钟内如果有操作，任何操作都需要将人脸有效时间设置为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在人脸有效期失效后，自动播放广宣信息。 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车型配置器：车型配置信息、微信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nionID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人脸识别失效：在客户体验过程中继续识别，直到识别到再传回客户端，在客户扫码过程中将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车型配置信息一同保存。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客户不使用微信扫码，则只保留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和车型配置信息，后续可以通过清洗数据和人工比对照片建立人脸、顾客、微信的关联。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D4E9696B-04B3-B04F-A67C-32481EC0E5B2}"/>
              </a:ext>
            </a:extLst>
          </p:cNvPr>
          <p:cNvGrpSpPr/>
          <p:nvPr/>
        </p:nvGrpSpPr>
        <p:grpSpPr>
          <a:xfrm>
            <a:off x="579508" y="1971247"/>
            <a:ext cx="720080" cy="737673"/>
            <a:chOff x="2646266" y="1483709"/>
            <a:chExt cx="720080" cy="737673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75FDCF5-50D4-C44D-BC43-5598745B3B63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9868609-FE04-BE46-A1E1-E0F2420E5205}"/>
                </a:ext>
              </a:extLst>
            </p:cNvPr>
            <p:cNvSpPr txBox="1"/>
            <p:nvPr/>
          </p:nvSpPr>
          <p:spPr>
            <a:xfrm>
              <a:off x="2760084" y="159918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顾客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进店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C66157D-B41D-DF43-9A99-5C66089528F7}"/>
              </a:ext>
            </a:extLst>
          </p:cNvPr>
          <p:cNvGrpSpPr/>
          <p:nvPr/>
        </p:nvGrpSpPr>
        <p:grpSpPr>
          <a:xfrm>
            <a:off x="2711324" y="1959659"/>
            <a:ext cx="864096" cy="737673"/>
            <a:chOff x="4154959" y="1483709"/>
            <a:chExt cx="864096" cy="737673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68FC007-E5C3-ED42-B0BE-A95BE40908E4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054EA2F-E746-9F45-9E36-370DAAD3227A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选择车型</a:t>
              </a:r>
              <a:endParaRPr kumimoji="1" lang="en-US" altLang="zh-CN" sz="12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4374013-5CE7-F644-9D68-BAFF213AA2EF}"/>
              </a:ext>
            </a:extLst>
          </p:cNvPr>
          <p:cNvGrpSpPr/>
          <p:nvPr/>
        </p:nvGrpSpPr>
        <p:grpSpPr>
          <a:xfrm>
            <a:off x="3719436" y="1964405"/>
            <a:ext cx="864096" cy="737673"/>
            <a:chOff x="4154959" y="1504584"/>
            <a:chExt cx="864096" cy="73767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693117E-A98D-824A-AF9B-EB1494BB2801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844A701-6033-4E44-8FF3-ECC12AD7DD38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选择配置</a:t>
              </a:r>
              <a:endParaRPr kumimoji="1" lang="en-US" altLang="zh-CN" sz="1200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9A960EF-B719-E847-BCC3-E91C8624BE42}"/>
              </a:ext>
            </a:extLst>
          </p:cNvPr>
          <p:cNvGrpSpPr/>
          <p:nvPr/>
        </p:nvGrpSpPr>
        <p:grpSpPr>
          <a:xfrm>
            <a:off x="9965347" y="1899939"/>
            <a:ext cx="1327863" cy="830997"/>
            <a:chOff x="7840851" y="1404728"/>
            <a:chExt cx="1327863" cy="1011862"/>
          </a:xfrm>
        </p:grpSpPr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5E58383-7D90-004F-A04A-CB2A80BB82EB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126" name="罐形 125">
              <a:extLst>
                <a:ext uri="{FF2B5EF4-FFF2-40B4-BE49-F238E27FC236}">
                  <a16:creationId xmlns:a16="http://schemas.microsoft.com/office/drawing/2014/main" id="{12703867-9C87-FE47-81DD-6417BA6B4D6F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F8A5F22-0997-6A4A-912A-2E06CEC4459A}"/>
                </a:ext>
              </a:extLst>
            </p:cNvPr>
            <p:cNvSpPr txBox="1"/>
            <p:nvPr/>
          </p:nvSpPr>
          <p:spPr>
            <a:xfrm>
              <a:off x="8042405" y="1404728"/>
              <a:ext cx="813043" cy="101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人脸信息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车辆配置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顾客微信</a:t>
              </a:r>
              <a:endParaRPr kumimoji="1" lang="en-US" altLang="zh-CN" sz="1200" dirty="0"/>
            </a:p>
            <a:p>
              <a:r>
                <a:rPr kumimoji="1" lang="en-US" altLang="zh-Hans" sz="1200" dirty="0" err="1"/>
                <a:t>UnionID</a:t>
              </a:r>
              <a:endParaRPr kumimoji="1" lang="en-US" altLang="zh-Hans" sz="1200" dirty="0"/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7C5589A-26F1-9843-822D-5D6F5018D770}"/>
              </a:ext>
            </a:extLst>
          </p:cNvPr>
          <p:cNvCxnSpPr>
            <a:cxnSpLocks/>
            <a:stCxn id="116" idx="6"/>
            <a:endCxn id="67" idx="1"/>
          </p:cNvCxnSpPr>
          <p:nvPr/>
        </p:nvCxnSpPr>
        <p:spPr>
          <a:xfrm flipV="1">
            <a:off x="1299588" y="2333242"/>
            <a:ext cx="403624" cy="68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83B2C03-93F9-5C4A-BF73-78EC25CA31FC}"/>
              </a:ext>
            </a:extLst>
          </p:cNvPr>
          <p:cNvCxnSpPr>
            <a:cxnSpLocks/>
            <a:stCxn id="119" idx="3"/>
            <a:endCxn id="122" idx="1"/>
          </p:cNvCxnSpPr>
          <p:nvPr/>
        </p:nvCxnSpPr>
        <p:spPr>
          <a:xfrm>
            <a:off x="3575420" y="2328496"/>
            <a:ext cx="144016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CEBEE29-3611-3742-B43D-4A408A2210C8}"/>
              </a:ext>
            </a:extLst>
          </p:cNvPr>
          <p:cNvCxnSpPr>
            <a:cxnSpLocks/>
            <a:stCxn id="125" idx="3"/>
            <a:endCxn id="116" idx="2"/>
          </p:cNvCxnSpPr>
          <p:nvPr/>
        </p:nvCxnSpPr>
        <p:spPr>
          <a:xfrm flipH="1">
            <a:off x="579508" y="2224410"/>
            <a:ext cx="10713702" cy="115674"/>
          </a:xfrm>
          <a:prstGeom prst="bentConnector5">
            <a:avLst>
              <a:gd name="adj1" fmla="val -2134"/>
              <a:gd name="adj2" fmla="val 616483"/>
              <a:gd name="adj3" fmla="val 102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FB12CDB-521D-394C-B834-7154802F60CE}"/>
              </a:ext>
            </a:extLst>
          </p:cNvPr>
          <p:cNvGrpSpPr/>
          <p:nvPr/>
        </p:nvGrpSpPr>
        <p:grpSpPr>
          <a:xfrm>
            <a:off x="8829277" y="1946602"/>
            <a:ext cx="864096" cy="737673"/>
            <a:chOff x="4175011" y="1490370"/>
            <a:chExt cx="864096" cy="737673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C928381-3C4F-D144-82A9-F1971F77947A}"/>
                </a:ext>
              </a:extLst>
            </p:cNvPr>
            <p:cNvSpPr/>
            <p:nvPr/>
          </p:nvSpPr>
          <p:spPr>
            <a:xfrm>
              <a:off x="4175011" y="1490370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3571A157-DC7C-8543-8848-703110F2D62E}"/>
                </a:ext>
              </a:extLst>
            </p:cNvPr>
            <p:cNvSpPr txBox="1"/>
            <p:nvPr/>
          </p:nvSpPr>
          <p:spPr>
            <a:xfrm>
              <a:off x="4206950" y="17074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微信扫码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保存手机</a:t>
              </a:r>
              <a:endParaRPr kumimoji="1" lang="en-US" altLang="zh-CN" sz="1200" dirty="0"/>
            </a:p>
          </p:txBody>
        </p:sp>
      </p:grp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2CC1BCA7-7825-BA40-BA86-936671C6FA7D}"/>
              </a:ext>
            </a:extLst>
          </p:cNvPr>
          <p:cNvCxnSpPr>
            <a:cxnSpLocks/>
            <a:stCxn id="142" idx="3"/>
            <a:endCxn id="126" idx="1"/>
          </p:cNvCxnSpPr>
          <p:nvPr/>
        </p:nvCxnSpPr>
        <p:spPr>
          <a:xfrm flipV="1">
            <a:off x="9693373" y="2308346"/>
            <a:ext cx="271974" cy="70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138D2FD-6BDB-5448-A52B-F84095C5CD6F}"/>
              </a:ext>
            </a:extLst>
          </p:cNvPr>
          <p:cNvGrpSpPr/>
          <p:nvPr/>
        </p:nvGrpSpPr>
        <p:grpSpPr>
          <a:xfrm>
            <a:off x="4740713" y="1964405"/>
            <a:ext cx="864096" cy="737673"/>
            <a:chOff x="4154959" y="1483709"/>
            <a:chExt cx="864096" cy="73767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8D1019C-7B9C-5841-90C6-1A1CBEC7EBE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B95E4C0-1972-D045-85B2-9F95C60B2380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选择颜色</a:t>
              </a:r>
              <a:endParaRPr kumimoji="1" lang="en-US" altLang="zh-CN" sz="12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399D7EC-8E18-464C-AE1A-350F2BF29D6C}"/>
              </a:ext>
            </a:extLst>
          </p:cNvPr>
          <p:cNvGrpSpPr/>
          <p:nvPr/>
        </p:nvGrpSpPr>
        <p:grpSpPr>
          <a:xfrm>
            <a:off x="5785094" y="1954712"/>
            <a:ext cx="864096" cy="737673"/>
            <a:chOff x="4154959" y="1504584"/>
            <a:chExt cx="864096" cy="73767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4F8BD9-FCBB-994C-B0C0-47E12814B40E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4AE18C5-0066-4D48-834A-00E4C316FD07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选择精品</a:t>
              </a:r>
              <a:endParaRPr kumimoji="1" lang="en-US" altLang="zh-CN" sz="1200" dirty="0"/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FD9332C-5D97-3642-974A-C801A9174DB6}"/>
              </a:ext>
            </a:extLst>
          </p:cNvPr>
          <p:cNvCxnSpPr>
            <a:cxnSpLocks/>
            <a:stCxn id="122" idx="3"/>
            <a:endCxn id="47" idx="1"/>
          </p:cNvCxnSpPr>
          <p:nvPr/>
        </p:nvCxnSpPr>
        <p:spPr>
          <a:xfrm>
            <a:off x="4583532" y="2333242"/>
            <a:ext cx="15718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AA45169-643D-244B-8C8D-224A900D23D1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604809" y="2323549"/>
            <a:ext cx="180285" cy="96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C09D54E-0A9C-F34D-9AD7-B6F80095019D}"/>
              </a:ext>
            </a:extLst>
          </p:cNvPr>
          <p:cNvGrpSpPr/>
          <p:nvPr/>
        </p:nvGrpSpPr>
        <p:grpSpPr>
          <a:xfrm>
            <a:off x="6815780" y="1971247"/>
            <a:ext cx="864096" cy="737673"/>
            <a:chOff x="4154959" y="1483709"/>
            <a:chExt cx="864096" cy="73767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BBAF090-C08B-4B4C-A2A6-3D98C465AE69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D91B437-0F43-4047-BA29-613F87CCE145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精品比对</a:t>
              </a:r>
              <a:endParaRPr kumimoji="1" lang="en-US" altLang="zh-CN" sz="12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37BF17C-A21B-A44D-964F-FD0F39F8CE10}"/>
              </a:ext>
            </a:extLst>
          </p:cNvPr>
          <p:cNvGrpSpPr/>
          <p:nvPr/>
        </p:nvGrpSpPr>
        <p:grpSpPr>
          <a:xfrm>
            <a:off x="7822528" y="1954711"/>
            <a:ext cx="864096" cy="737673"/>
            <a:chOff x="4154959" y="1504584"/>
            <a:chExt cx="864096" cy="737673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B486C99-69C4-0C47-AF33-94792E8CF473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0EA38F7-C12E-2D44-941E-AED48E04F4C6}"/>
                </a:ext>
              </a:extLst>
            </p:cNvPr>
            <p:cNvSpPr txBox="1"/>
            <p:nvPr/>
          </p:nvSpPr>
          <p:spPr>
            <a:xfrm>
              <a:off x="4198655" y="17368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车价计算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金融方案</a:t>
              </a:r>
              <a:endParaRPr kumimoji="1" lang="en-US" altLang="zh-CN" sz="1200" dirty="0"/>
            </a:p>
          </p:txBody>
        </p:sp>
      </p:grp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AC7DFE6-24D8-8947-8C60-D89972EB741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658599" y="2340084"/>
            <a:ext cx="15718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76608465-522A-EE4F-BBCA-9D9C4E929FAB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 flipV="1">
            <a:off x="7679876" y="2323548"/>
            <a:ext cx="142652" cy="165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4EE3619-C96E-B448-827B-5AF0C725FA73}"/>
              </a:ext>
            </a:extLst>
          </p:cNvPr>
          <p:cNvCxnSpPr>
            <a:cxnSpLocks/>
            <a:stCxn id="59" idx="3"/>
            <a:endCxn id="142" idx="1"/>
          </p:cNvCxnSpPr>
          <p:nvPr/>
        </p:nvCxnSpPr>
        <p:spPr>
          <a:xfrm flipV="1">
            <a:off x="8686624" y="2315439"/>
            <a:ext cx="142653" cy="810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A50627C-A3D7-BC41-809A-C2D92E1A651B}"/>
              </a:ext>
            </a:extLst>
          </p:cNvPr>
          <p:cNvGrpSpPr/>
          <p:nvPr/>
        </p:nvGrpSpPr>
        <p:grpSpPr>
          <a:xfrm>
            <a:off x="1703212" y="1964405"/>
            <a:ext cx="864096" cy="737673"/>
            <a:chOff x="4154959" y="1483709"/>
            <a:chExt cx="864096" cy="73767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A4C94F-912B-A84D-A9C7-B38CA2300A9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69E8E9B-FAEF-5747-BCC0-9D0C006F195D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API</a:t>
              </a:r>
            </a:p>
          </p:txBody>
        </p:sp>
      </p:grp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0F2B7DB-5C36-8646-97D1-83F465BFA5C3}"/>
              </a:ext>
            </a:extLst>
          </p:cNvPr>
          <p:cNvCxnSpPr>
            <a:cxnSpLocks/>
            <a:stCxn id="67" idx="3"/>
            <a:endCxn id="119" idx="1"/>
          </p:cNvCxnSpPr>
          <p:nvPr/>
        </p:nvCxnSpPr>
        <p:spPr>
          <a:xfrm flipV="1">
            <a:off x="2567308" y="2328496"/>
            <a:ext cx="144016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数字卡台</a:t>
            </a:r>
            <a:r>
              <a:rPr lang="en-US" altLang="zh-CN" dirty="0"/>
              <a:t>-</a:t>
            </a:r>
            <a:r>
              <a:rPr lang="zh-CN" altLang="en-US" dirty="0"/>
              <a:t>广宣内容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分钟内没有任何操作，系统根据当前设备的节目单自动播放广宣内容。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暂无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暂无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D4E9696B-04B3-B04F-A67C-32481EC0E5B2}"/>
              </a:ext>
            </a:extLst>
          </p:cNvPr>
          <p:cNvGrpSpPr/>
          <p:nvPr/>
        </p:nvGrpSpPr>
        <p:grpSpPr>
          <a:xfrm>
            <a:off x="2646266" y="1483709"/>
            <a:ext cx="720080" cy="737673"/>
            <a:chOff x="2646266" y="1483709"/>
            <a:chExt cx="720080" cy="737673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75FDCF5-50D4-C44D-BC43-5598745B3B63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9868609-FE04-BE46-A1E1-E0F2420E5205}"/>
                </a:ext>
              </a:extLst>
            </p:cNvPr>
            <p:cNvSpPr txBox="1"/>
            <p:nvPr/>
          </p:nvSpPr>
          <p:spPr>
            <a:xfrm>
              <a:off x="2714799" y="171184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  <a:endParaRPr kumimoji="1" lang="en-US" altLang="zh-CN" sz="12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C66157D-B41D-DF43-9A99-5C66089528F7}"/>
              </a:ext>
            </a:extLst>
          </p:cNvPr>
          <p:cNvGrpSpPr/>
          <p:nvPr/>
        </p:nvGrpSpPr>
        <p:grpSpPr>
          <a:xfrm>
            <a:off x="4154959" y="1483709"/>
            <a:ext cx="864096" cy="737673"/>
            <a:chOff x="4154959" y="1483709"/>
            <a:chExt cx="864096" cy="737673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68FC007-E5C3-ED42-B0BE-A95BE40908E4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054EA2F-E746-9F45-9E36-370DAAD3227A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播放广宣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内容</a:t>
              </a:r>
              <a:endParaRPr kumimoji="1" lang="en-US" altLang="zh-CN" sz="1200" dirty="0"/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7C5589A-26F1-9843-822D-5D6F5018D770}"/>
              </a:ext>
            </a:extLst>
          </p:cNvPr>
          <p:cNvCxnSpPr>
            <a:cxnSpLocks/>
            <a:stCxn id="116" idx="6"/>
            <a:endCxn id="119" idx="1"/>
          </p:cNvCxnSpPr>
          <p:nvPr/>
        </p:nvCxnSpPr>
        <p:spPr>
          <a:xfrm>
            <a:off x="3366346" y="1852546"/>
            <a:ext cx="7886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CEBEE29-3611-3742-B43D-4A408A2210C8}"/>
              </a:ext>
            </a:extLst>
          </p:cNvPr>
          <p:cNvCxnSpPr>
            <a:cxnSpLocks/>
            <a:stCxn id="119" idx="3"/>
            <a:endCxn id="116" idx="2"/>
          </p:cNvCxnSpPr>
          <p:nvPr/>
        </p:nvCxnSpPr>
        <p:spPr>
          <a:xfrm flipH="1">
            <a:off x="2646266" y="1852546"/>
            <a:ext cx="2372789" cy="12700"/>
          </a:xfrm>
          <a:prstGeom prst="bentConnector5">
            <a:avLst>
              <a:gd name="adj1" fmla="val -9634"/>
              <a:gd name="adj2" fmla="val 4704228"/>
              <a:gd name="adj3" fmla="val 109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精品选购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813586" y="3714998"/>
            <a:ext cx="547260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顾客在精品选购大屏前，可以通过精品选购系统，在线购买喜欢的精品。具体的页面如下：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待机状态：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所有商品卡片展示，自动铺满整个屏幕，图片自动缩放；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所有图片以相同的速度向左移动；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查看商品：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点击一个商品的时候，该商品周边的图片会向外移动，移动至商品展示区外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点击的商品，展示名称、单价、系列照片、属性等。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购物车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空购物车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购物列表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付款二维码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zh-CN" altLang="en-U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选购精品：微信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nionID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精品信息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单价、名称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人脸识别失效：如果失效则仍然允许操作，保存的数据里必须有顾客的微信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，后续可以通过清洗数据、通过手机号自动匹配或者人工比对照片建立人脸、顾客、微信的关联关系。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D4E9696B-04B3-B04F-A67C-32481EC0E5B2}"/>
              </a:ext>
            </a:extLst>
          </p:cNvPr>
          <p:cNvGrpSpPr/>
          <p:nvPr/>
        </p:nvGrpSpPr>
        <p:grpSpPr>
          <a:xfrm>
            <a:off x="2708029" y="1971247"/>
            <a:ext cx="720080" cy="737673"/>
            <a:chOff x="2646266" y="1483709"/>
            <a:chExt cx="720080" cy="737673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75FDCF5-50D4-C44D-BC43-5598745B3B63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9868609-FE04-BE46-A1E1-E0F2420E5205}"/>
                </a:ext>
              </a:extLst>
            </p:cNvPr>
            <p:cNvSpPr txBox="1"/>
            <p:nvPr/>
          </p:nvSpPr>
          <p:spPr>
            <a:xfrm>
              <a:off x="2760084" y="171732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  <a:endParaRPr kumimoji="1" lang="en-US" altLang="zh-CN" sz="12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C66157D-B41D-DF43-9A99-5C66089528F7}"/>
              </a:ext>
            </a:extLst>
          </p:cNvPr>
          <p:cNvGrpSpPr/>
          <p:nvPr/>
        </p:nvGrpSpPr>
        <p:grpSpPr>
          <a:xfrm>
            <a:off x="4839845" y="1959659"/>
            <a:ext cx="864096" cy="737673"/>
            <a:chOff x="4154959" y="1483709"/>
            <a:chExt cx="864096" cy="737673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68FC007-E5C3-ED42-B0BE-A95BE40908E4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054EA2F-E746-9F45-9E36-370DAAD3227A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精品选购</a:t>
              </a:r>
              <a:endParaRPr kumimoji="1" lang="en-US" altLang="zh-CN" sz="12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4374013-5CE7-F644-9D68-BAFF213AA2EF}"/>
              </a:ext>
            </a:extLst>
          </p:cNvPr>
          <p:cNvGrpSpPr/>
          <p:nvPr/>
        </p:nvGrpSpPr>
        <p:grpSpPr>
          <a:xfrm>
            <a:off x="5847957" y="1964405"/>
            <a:ext cx="864096" cy="737673"/>
            <a:chOff x="4154959" y="1504584"/>
            <a:chExt cx="864096" cy="73767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693117E-A98D-824A-AF9B-EB1494BB2801}"/>
                </a:ext>
              </a:extLst>
            </p:cNvPr>
            <p:cNvSpPr/>
            <p:nvPr/>
          </p:nvSpPr>
          <p:spPr>
            <a:xfrm>
              <a:off x="4154959" y="1504584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844A701-6033-4E44-8FF3-ECC12AD7DD38}"/>
                </a:ext>
              </a:extLst>
            </p:cNvPr>
            <p:cNvSpPr txBox="1"/>
            <p:nvPr/>
          </p:nvSpPr>
          <p:spPr>
            <a:xfrm>
              <a:off x="4240382" y="1649429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同步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购物车</a:t>
              </a:r>
              <a:endParaRPr kumimoji="1" lang="en-US" altLang="zh-CN" sz="1200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9A960EF-B719-E847-BCC3-E91C8624BE42}"/>
              </a:ext>
            </a:extLst>
          </p:cNvPr>
          <p:cNvGrpSpPr/>
          <p:nvPr/>
        </p:nvGrpSpPr>
        <p:grpSpPr>
          <a:xfrm>
            <a:off x="7651632" y="1899939"/>
            <a:ext cx="1327863" cy="830997"/>
            <a:chOff x="7840851" y="1404728"/>
            <a:chExt cx="1327863" cy="1011862"/>
          </a:xfrm>
        </p:grpSpPr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5E58383-7D90-004F-A04A-CB2A80BB82EB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126" name="罐形 125">
              <a:extLst>
                <a:ext uri="{FF2B5EF4-FFF2-40B4-BE49-F238E27FC236}">
                  <a16:creationId xmlns:a16="http://schemas.microsoft.com/office/drawing/2014/main" id="{12703867-9C87-FE47-81DD-6417BA6B4D6F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F8A5F22-0997-6A4A-912A-2E06CEC4459A}"/>
                </a:ext>
              </a:extLst>
            </p:cNvPr>
            <p:cNvSpPr txBox="1"/>
            <p:nvPr/>
          </p:nvSpPr>
          <p:spPr>
            <a:xfrm>
              <a:off x="8042405" y="1404728"/>
              <a:ext cx="800219" cy="101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人脸信息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选购精品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顾客微信</a:t>
              </a:r>
              <a:endParaRPr kumimoji="1" lang="en-US" altLang="zh-CN" sz="1200" dirty="0"/>
            </a:p>
            <a:p>
              <a:r>
                <a:rPr kumimoji="1" lang="en-US" altLang="zh-Hans" sz="1200" dirty="0" err="1"/>
                <a:t>UnionID</a:t>
              </a:r>
              <a:endParaRPr kumimoji="1" lang="en-US" altLang="zh-Hans" sz="1200" dirty="0"/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7C5589A-26F1-9843-822D-5D6F5018D770}"/>
              </a:ext>
            </a:extLst>
          </p:cNvPr>
          <p:cNvCxnSpPr>
            <a:cxnSpLocks/>
            <a:stCxn id="116" idx="6"/>
            <a:endCxn id="67" idx="1"/>
          </p:cNvCxnSpPr>
          <p:nvPr/>
        </p:nvCxnSpPr>
        <p:spPr>
          <a:xfrm flipV="1">
            <a:off x="3428109" y="2333242"/>
            <a:ext cx="403624" cy="68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83B2C03-93F9-5C4A-BF73-78EC25CA31FC}"/>
              </a:ext>
            </a:extLst>
          </p:cNvPr>
          <p:cNvCxnSpPr>
            <a:cxnSpLocks/>
            <a:stCxn id="119" idx="3"/>
            <a:endCxn id="122" idx="1"/>
          </p:cNvCxnSpPr>
          <p:nvPr/>
        </p:nvCxnSpPr>
        <p:spPr>
          <a:xfrm>
            <a:off x="5703941" y="2328496"/>
            <a:ext cx="144016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CEBEE29-3611-3742-B43D-4A408A2210C8}"/>
              </a:ext>
            </a:extLst>
          </p:cNvPr>
          <p:cNvCxnSpPr>
            <a:cxnSpLocks/>
            <a:stCxn id="125" idx="3"/>
            <a:endCxn id="116" idx="2"/>
          </p:cNvCxnSpPr>
          <p:nvPr/>
        </p:nvCxnSpPr>
        <p:spPr>
          <a:xfrm flipH="1">
            <a:off x="2708029" y="2224410"/>
            <a:ext cx="6271466" cy="115674"/>
          </a:xfrm>
          <a:prstGeom prst="bentConnector5">
            <a:avLst>
              <a:gd name="adj1" fmla="val -3645"/>
              <a:gd name="adj2" fmla="val 616483"/>
              <a:gd name="adj3" fmla="val 103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FD9332C-5D97-3642-974A-C801A9174DB6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712053" y="2308345"/>
            <a:ext cx="939579" cy="248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A50627C-A3D7-BC41-809A-C2D92E1A651B}"/>
              </a:ext>
            </a:extLst>
          </p:cNvPr>
          <p:cNvGrpSpPr/>
          <p:nvPr/>
        </p:nvGrpSpPr>
        <p:grpSpPr>
          <a:xfrm>
            <a:off x="3831733" y="1964405"/>
            <a:ext cx="864096" cy="737673"/>
            <a:chOff x="4154959" y="1483709"/>
            <a:chExt cx="864096" cy="73767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A4C94F-912B-A84D-A9C7-B38CA2300A9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69E8E9B-FAEF-5747-BCC0-9D0C006F195D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API</a:t>
              </a:r>
            </a:p>
          </p:txBody>
        </p:sp>
      </p:grp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0F2B7DB-5C36-8646-97D1-83F465BFA5C3}"/>
              </a:ext>
            </a:extLst>
          </p:cNvPr>
          <p:cNvCxnSpPr>
            <a:cxnSpLocks/>
            <a:stCxn id="67" idx="3"/>
            <a:endCxn id="119" idx="1"/>
          </p:cNvCxnSpPr>
          <p:nvPr/>
        </p:nvCxnSpPr>
        <p:spPr>
          <a:xfrm flipV="1">
            <a:off x="4695829" y="2328496"/>
            <a:ext cx="144016" cy="4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6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智慧门店游戏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场景描述、流程描述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暂无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暂无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FE949D-9516-8842-9F0C-03DB2CE57F72}"/>
              </a:ext>
            </a:extLst>
          </p:cNvPr>
          <p:cNvSpPr txBox="1"/>
          <p:nvPr/>
        </p:nvSpPr>
        <p:spPr>
          <a:xfrm>
            <a:off x="4514999" y="1667879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需要</a:t>
            </a:r>
            <a:r>
              <a:rPr kumimoji="1" lang="en-US" altLang="zh-CN" dirty="0">
                <a:solidFill>
                  <a:srgbClr val="FF0000"/>
                </a:solidFill>
              </a:rPr>
              <a:t>TC</a:t>
            </a:r>
            <a:r>
              <a:rPr kumimoji="1" lang="zh-CN" altLang="en-US" dirty="0">
                <a:solidFill>
                  <a:srgbClr val="FF0000"/>
                </a:solidFill>
              </a:rPr>
              <a:t>完善</a:t>
            </a:r>
          </a:p>
        </p:txBody>
      </p:sp>
    </p:spTree>
    <p:extLst>
      <p:ext uri="{BB962C8B-B14F-4D97-AF65-F5344CB8AC3E}">
        <p14:creationId xmlns:p14="http://schemas.microsoft.com/office/powerpoint/2010/main" val="34047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汽车涂鸦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通过调用人脸接口，获取人脸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开始涂鸦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选择车身；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选择喷漆；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选择车身图腾帖子；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微信分享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涂鸦完毕后，可以点击分享，通过微信分享给好友。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涂鸦：微信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nionID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涂鸦交互记录、分享记录等。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人脸识别失效：再次识别，直到识别出客户才能操作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F952BCB-6205-D845-83B9-BD87A163020B}"/>
              </a:ext>
            </a:extLst>
          </p:cNvPr>
          <p:cNvGrpSpPr/>
          <p:nvPr/>
        </p:nvGrpSpPr>
        <p:grpSpPr>
          <a:xfrm>
            <a:off x="2646266" y="1483709"/>
            <a:ext cx="720080" cy="737673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58FFDB1-7BD7-2442-B0A8-3A50CA5112B1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88D3E3-D218-9E49-B291-DB61546E9AFF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AA7A67A-30AB-9046-B63D-4D468FBF6122}"/>
              </a:ext>
            </a:extLst>
          </p:cNvPr>
          <p:cNvGrpSpPr/>
          <p:nvPr/>
        </p:nvGrpSpPr>
        <p:grpSpPr>
          <a:xfrm>
            <a:off x="4154959" y="1483709"/>
            <a:ext cx="864096" cy="737673"/>
            <a:chOff x="4154959" y="1483709"/>
            <a:chExt cx="864096" cy="73767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AF39D1A-1144-A647-8F61-23202BE870C9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CBE1CA-7F9E-6249-9146-944A2266F8E9}"/>
                </a:ext>
              </a:extLst>
            </p:cNvPr>
            <p:cNvSpPr txBox="1"/>
            <p:nvPr/>
          </p:nvSpPr>
          <p:spPr>
            <a:xfrm>
              <a:off x="4218836" y="16341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API</a:t>
              </a:r>
              <a:endParaRPr kumimoji="1" lang="zh-CN" altLang="en-US" sz="12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32C84B5-0D84-834A-A46E-7180766F4337}"/>
              </a:ext>
            </a:extLst>
          </p:cNvPr>
          <p:cNvGrpSpPr/>
          <p:nvPr/>
        </p:nvGrpSpPr>
        <p:grpSpPr>
          <a:xfrm>
            <a:off x="5710086" y="1496992"/>
            <a:ext cx="864096" cy="737673"/>
            <a:chOff x="4154959" y="1483709"/>
            <a:chExt cx="864096" cy="73767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DB3E63-7AB5-0643-AD61-3F9265947A3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59A54EB-E61A-674D-82B9-C5FDEC28021C}"/>
                </a:ext>
              </a:extLst>
            </p:cNvPr>
            <p:cNvSpPr txBox="1"/>
            <p:nvPr/>
          </p:nvSpPr>
          <p:spPr>
            <a:xfrm>
              <a:off x="4348711" y="170740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涂鸦</a:t>
              </a:r>
              <a:endParaRPr kumimoji="1" lang="en-US" altLang="zh-CN" sz="12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D73E9B-8595-AB42-9B8E-F9ED2699D83A}"/>
              </a:ext>
            </a:extLst>
          </p:cNvPr>
          <p:cNvGrpSpPr/>
          <p:nvPr/>
        </p:nvGrpSpPr>
        <p:grpSpPr>
          <a:xfrm>
            <a:off x="9019784" y="1467824"/>
            <a:ext cx="1327863" cy="830997"/>
            <a:chOff x="7840851" y="1425482"/>
            <a:chExt cx="1327863" cy="101186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5C43036-89A3-A140-B941-41B6CB4D6800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29" name="罐形 28">
              <a:extLst>
                <a:ext uri="{FF2B5EF4-FFF2-40B4-BE49-F238E27FC236}">
                  <a16:creationId xmlns:a16="http://schemas.microsoft.com/office/drawing/2014/main" id="{66902B3A-EC86-694F-8858-56B382DAA2AE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5B11C2A-19D7-B745-8E2C-B2E02A8036FD}"/>
                </a:ext>
              </a:extLst>
            </p:cNvPr>
            <p:cNvSpPr txBox="1"/>
            <p:nvPr/>
          </p:nvSpPr>
          <p:spPr>
            <a:xfrm>
              <a:off x="7989780" y="1425482"/>
              <a:ext cx="1037463" cy="101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人脸信息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微信</a:t>
              </a:r>
              <a:r>
                <a:rPr kumimoji="1" lang="en-US" altLang="zh-CN" sz="1200" dirty="0" err="1"/>
                <a:t>Union</a:t>
              </a:r>
              <a:r>
                <a:rPr kumimoji="1" lang="en-US" altLang="zh-Hans" sz="1200" dirty="0" err="1"/>
                <a:t>Id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交互记录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分享记录</a:t>
              </a: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1AB84D7-5078-CE43-9DAA-A39E7BBE6571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3366346" y="1852546"/>
            <a:ext cx="7886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ADE6992-6063-6E45-9229-97F95FBC400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019055" y="1864945"/>
            <a:ext cx="691031" cy="8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C672CEF-DA8C-8C4F-869B-7604A6568C76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 flipV="1">
            <a:off x="6574182" y="1852545"/>
            <a:ext cx="717410" cy="132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AC347400-7D60-EC49-B4B2-6060A5178572}"/>
              </a:ext>
            </a:extLst>
          </p:cNvPr>
          <p:cNvCxnSpPr>
            <a:cxnSpLocks/>
            <a:stCxn id="29" idx="3"/>
            <a:endCxn id="19" idx="2"/>
          </p:cNvCxnSpPr>
          <p:nvPr/>
        </p:nvCxnSpPr>
        <p:spPr>
          <a:xfrm flipH="1" flipV="1">
            <a:off x="2646266" y="1852546"/>
            <a:ext cx="7589670" cy="6641"/>
          </a:xfrm>
          <a:prstGeom prst="bentConnector5">
            <a:avLst>
              <a:gd name="adj1" fmla="val -3012"/>
              <a:gd name="adj2" fmla="val -16363771"/>
              <a:gd name="adj3" fmla="val 103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34313AC-209F-4F40-96A6-74A89133F681}"/>
              </a:ext>
            </a:extLst>
          </p:cNvPr>
          <p:cNvGrpSpPr/>
          <p:nvPr/>
        </p:nvGrpSpPr>
        <p:grpSpPr>
          <a:xfrm>
            <a:off x="7291592" y="1483708"/>
            <a:ext cx="864096" cy="737673"/>
            <a:chOff x="4154959" y="1483709"/>
            <a:chExt cx="864096" cy="73767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A2AC33-6F93-4146-9101-AA95DD90BEF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375D040-120C-C043-9FD9-AA133527AB21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微信扫码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分享</a:t>
              </a:r>
              <a:endParaRPr kumimoji="1" lang="en-US" altLang="zh-CN" sz="1200" dirty="0"/>
            </a:p>
          </p:txBody>
        </p:sp>
      </p:grp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A6B34D1-2751-1541-95A1-976B36EC4BD1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>
            <a:off x="8155688" y="1852545"/>
            <a:ext cx="864096" cy="66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亲子教育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领取画纸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家长通过二维码扫码，获取画纸，画纸包括轿车，</a:t>
            </a:r>
            <a:r>
              <a:rPr lang="e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SUV</a:t>
            </a:r>
            <a:r>
              <a:rPr lang="zh-CN" altLang="e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MPV 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三种形态。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小朋友线下绘画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扫描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通过扫描仪可以扫进主机进行处理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贴合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游戏主机处理结束后，贴合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模型展示在场景之中。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分享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通过微信扫码分享。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亲子教育：微信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nionID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分享记录等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暂无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7720FBB-CAB0-C845-B13E-50B2793BEFD7}"/>
              </a:ext>
            </a:extLst>
          </p:cNvPr>
          <p:cNvGrpSpPr/>
          <p:nvPr/>
        </p:nvGrpSpPr>
        <p:grpSpPr>
          <a:xfrm>
            <a:off x="2646266" y="1483709"/>
            <a:ext cx="720080" cy="737673"/>
            <a:chOff x="2646266" y="1483709"/>
            <a:chExt cx="720080" cy="737673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0B720B3-529D-A943-A2ED-6D64FCE1F1E0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72EE563-ECE3-6B4A-B2FF-64437999E3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416FFAB-686A-6940-90FD-B333C598063E}"/>
              </a:ext>
            </a:extLst>
          </p:cNvPr>
          <p:cNvGrpSpPr/>
          <p:nvPr/>
        </p:nvGrpSpPr>
        <p:grpSpPr>
          <a:xfrm>
            <a:off x="4154959" y="1483709"/>
            <a:ext cx="864096" cy="737673"/>
            <a:chOff x="4154959" y="1483709"/>
            <a:chExt cx="864096" cy="73767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C2ACA78-AA15-7F4E-BD05-531D63CF8B1E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D38B3EB-BB0E-6540-A0BF-85475906F9F5}"/>
                </a:ext>
              </a:extLst>
            </p:cNvPr>
            <p:cNvSpPr txBox="1"/>
            <p:nvPr/>
          </p:nvSpPr>
          <p:spPr>
            <a:xfrm>
              <a:off x="4177431" y="16288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领取画纸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扫描领取</a:t>
              </a:r>
              <a:endParaRPr kumimoji="1" lang="en-US" altLang="zh-CN" sz="12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5E57910-A064-B44F-A3A4-355D0AF6D2B3}"/>
              </a:ext>
            </a:extLst>
          </p:cNvPr>
          <p:cNvGrpSpPr/>
          <p:nvPr/>
        </p:nvGrpSpPr>
        <p:grpSpPr>
          <a:xfrm>
            <a:off x="5710086" y="1496992"/>
            <a:ext cx="864096" cy="737673"/>
            <a:chOff x="4154959" y="1483709"/>
            <a:chExt cx="864096" cy="73767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528C8E0-A992-E548-8784-83FA3F7394E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8E79F04-7F04-914B-8DB9-1A867310DC9E}"/>
                </a:ext>
              </a:extLst>
            </p:cNvPr>
            <p:cNvSpPr txBox="1"/>
            <p:nvPr/>
          </p:nvSpPr>
          <p:spPr>
            <a:xfrm>
              <a:off x="4348711" y="170740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画画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扫描</a:t>
              </a:r>
              <a:endParaRPr kumimoji="1" lang="en-US" altLang="zh-CN" sz="12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0B45452-2A81-3246-86DB-327488A2CA1D}"/>
              </a:ext>
            </a:extLst>
          </p:cNvPr>
          <p:cNvGrpSpPr/>
          <p:nvPr/>
        </p:nvGrpSpPr>
        <p:grpSpPr>
          <a:xfrm>
            <a:off x="9019784" y="1483709"/>
            <a:ext cx="1327863" cy="750956"/>
            <a:chOff x="7840851" y="1444823"/>
            <a:chExt cx="1327863" cy="914400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56DD30B-438C-0C41-901F-39EBA6C3940F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46" name="罐形 45">
              <a:extLst>
                <a:ext uri="{FF2B5EF4-FFF2-40B4-BE49-F238E27FC236}">
                  <a16:creationId xmlns:a16="http://schemas.microsoft.com/office/drawing/2014/main" id="{38084D62-8192-F549-A5A7-76C8B89D2013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D9FE333-B580-C046-A483-BF28D9AA9D67}"/>
                </a:ext>
              </a:extLst>
            </p:cNvPr>
            <p:cNvSpPr txBox="1"/>
            <p:nvPr/>
          </p:nvSpPr>
          <p:spPr>
            <a:xfrm>
              <a:off x="8002675" y="1621493"/>
              <a:ext cx="1037463" cy="562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微信</a:t>
              </a:r>
              <a:r>
                <a:rPr kumimoji="1" lang="en-US" altLang="zh-CN" sz="1200" dirty="0" err="1"/>
                <a:t>Union</a:t>
              </a:r>
              <a:r>
                <a:rPr kumimoji="1" lang="en-US" altLang="zh-Hans" sz="1200" dirty="0" err="1"/>
                <a:t>Id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分享记录</a:t>
              </a:r>
            </a:p>
          </p:txBody>
        </p:sp>
      </p:grp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7B39AFC-28E6-AC4B-8115-4DC645F37391}"/>
              </a:ext>
            </a:extLst>
          </p:cNvPr>
          <p:cNvCxnSpPr>
            <a:cxnSpLocks/>
            <a:stCxn id="36" idx="6"/>
            <a:endCxn id="39" idx="1"/>
          </p:cNvCxnSpPr>
          <p:nvPr/>
        </p:nvCxnSpPr>
        <p:spPr>
          <a:xfrm>
            <a:off x="3366346" y="1852546"/>
            <a:ext cx="7886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F10070B-81AF-024A-A701-AB0ECFBD893D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5019055" y="1852546"/>
            <a:ext cx="691031" cy="1328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E01C01C-1A0A-5343-85AF-90BFD2BCED74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 flipV="1">
            <a:off x="6574182" y="1852545"/>
            <a:ext cx="717410" cy="132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8F7C45B2-398A-B446-8010-ED7A2B675727}"/>
              </a:ext>
            </a:extLst>
          </p:cNvPr>
          <p:cNvCxnSpPr>
            <a:cxnSpLocks/>
            <a:stCxn id="46" idx="3"/>
            <a:endCxn id="36" idx="2"/>
          </p:cNvCxnSpPr>
          <p:nvPr/>
        </p:nvCxnSpPr>
        <p:spPr>
          <a:xfrm flipH="1" flipV="1">
            <a:off x="2646266" y="1852546"/>
            <a:ext cx="7589670" cy="6641"/>
          </a:xfrm>
          <a:prstGeom prst="bentConnector5">
            <a:avLst>
              <a:gd name="adj1" fmla="val -3012"/>
              <a:gd name="adj2" fmla="val -16363771"/>
              <a:gd name="adj3" fmla="val 103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6B47F13-E4A2-3D49-BBC2-449C804BCB14}"/>
              </a:ext>
            </a:extLst>
          </p:cNvPr>
          <p:cNvGrpSpPr/>
          <p:nvPr/>
        </p:nvGrpSpPr>
        <p:grpSpPr>
          <a:xfrm>
            <a:off x="7291592" y="1483708"/>
            <a:ext cx="864096" cy="737673"/>
            <a:chOff x="4154959" y="1483709"/>
            <a:chExt cx="864096" cy="73767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28D5D60-0DEE-0A43-9967-0FA2D1F79EFF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F825B1A-B208-4948-8733-64C6FA131DEC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微信扫码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分享</a:t>
              </a:r>
              <a:endParaRPr kumimoji="1" lang="en-US" altLang="zh-CN" sz="1200" dirty="0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1B03F4B6-3621-EB48-BA09-4FB2C032691E}"/>
              </a:ext>
            </a:extLst>
          </p:cNvPr>
          <p:cNvCxnSpPr>
            <a:cxnSpLocks/>
            <a:stCxn id="53" idx="3"/>
            <a:endCxn id="46" idx="1"/>
          </p:cNvCxnSpPr>
          <p:nvPr/>
        </p:nvCxnSpPr>
        <p:spPr>
          <a:xfrm>
            <a:off x="8155688" y="1852545"/>
            <a:ext cx="864096" cy="66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空间数据库设计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Hans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6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看车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152206" y="1267769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当收集镜头获取到二维码信息以后，自动加载二维码所显示信息。</a:t>
            </a: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加载的网页，网页内可查看视频。</a:t>
            </a: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重新调出镜头扫码，再次加载网页。</a:t>
            </a:r>
          </a:p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用户点击分类按钮，切换可以浏览其他内容。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亲子教育：微信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Hans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nionID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观看记录等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暂无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CCC83F-1B65-CF4F-B55F-AFC135F5E9E5}"/>
              </a:ext>
            </a:extLst>
          </p:cNvPr>
          <p:cNvGrpSpPr/>
          <p:nvPr/>
        </p:nvGrpSpPr>
        <p:grpSpPr>
          <a:xfrm>
            <a:off x="2646266" y="1483709"/>
            <a:ext cx="720080" cy="737673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E0E9DB-292E-E844-85C5-6FCA9F584F6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6E6BA6-58B2-E64C-B132-9C922C6A5F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D87EBED-85C3-8144-947F-A33F752FA6C0}"/>
              </a:ext>
            </a:extLst>
          </p:cNvPr>
          <p:cNvGrpSpPr/>
          <p:nvPr/>
        </p:nvGrpSpPr>
        <p:grpSpPr>
          <a:xfrm>
            <a:off x="4106371" y="1483709"/>
            <a:ext cx="1056700" cy="737673"/>
            <a:chOff x="4106371" y="1483709"/>
            <a:chExt cx="1056700" cy="73767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7A17F2F-DC7A-984C-9D3D-41FE170BD6C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568C0E8-9018-5946-8C99-11CB613E92E4}"/>
                </a:ext>
              </a:extLst>
            </p:cNvPr>
            <p:cNvSpPr txBox="1"/>
            <p:nvPr/>
          </p:nvSpPr>
          <p:spPr>
            <a:xfrm>
              <a:off x="4106371" y="1628800"/>
              <a:ext cx="1056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微信扫码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获取</a:t>
              </a:r>
              <a:r>
                <a:rPr kumimoji="1" lang="en-US" altLang="zh-CN" sz="1200" dirty="0" err="1"/>
                <a:t>Union</a:t>
              </a:r>
              <a:r>
                <a:rPr kumimoji="1" lang="en-US" altLang="zh-Hans" sz="1200" dirty="0" err="1"/>
                <a:t>ID</a:t>
              </a:r>
              <a:endParaRPr kumimoji="1" lang="zh-CN" altLang="en-US" sz="12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C0DC00-0E06-EF46-A8B9-641FFD85AEDC}"/>
              </a:ext>
            </a:extLst>
          </p:cNvPr>
          <p:cNvGrpSpPr/>
          <p:nvPr/>
        </p:nvGrpSpPr>
        <p:grpSpPr>
          <a:xfrm>
            <a:off x="5710086" y="1496992"/>
            <a:ext cx="864096" cy="737673"/>
            <a:chOff x="4154959" y="1483709"/>
            <a:chExt cx="864096" cy="73767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839FFDB-34AE-8940-BAEA-4FA14CC3402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9D8247-447B-B04B-A079-578537DA1FC3}"/>
                </a:ext>
              </a:extLst>
            </p:cNvPr>
            <p:cNvSpPr txBox="1"/>
            <p:nvPr/>
          </p:nvSpPr>
          <p:spPr>
            <a:xfrm>
              <a:off x="4218836" y="163411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观看车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型亮点</a:t>
              </a:r>
              <a:endParaRPr kumimoji="1" lang="en-US" altLang="zh-CN" sz="12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F122D83-A2E0-274B-B72B-1FF266A44FB5}"/>
              </a:ext>
            </a:extLst>
          </p:cNvPr>
          <p:cNvGrpSpPr/>
          <p:nvPr/>
        </p:nvGrpSpPr>
        <p:grpSpPr>
          <a:xfrm>
            <a:off x="7840851" y="1483709"/>
            <a:ext cx="1327863" cy="750956"/>
            <a:chOff x="7840851" y="1444823"/>
            <a:chExt cx="1327863" cy="91440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50C8A0E-C27E-6C4C-AC51-2701F6F057D2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29" name="罐形 28">
              <a:extLst>
                <a:ext uri="{FF2B5EF4-FFF2-40B4-BE49-F238E27FC236}">
                  <a16:creationId xmlns:a16="http://schemas.microsoft.com/office/drawing/2014/main" id="{0DFB941E-FF50-A247-B13C-03E31291EEA7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9EC673-5F86-0945-824F-576B5039D560}"/>
                </a:ext>
              </a:extLst>
            </p:cNvPr>
            <p:cNvSpPr txBox="1"/>
            <p:nvPr/>
          </p:nvSpPr>
          <p:spPr>
            <a:xfrm>
              <a:off x="8043391" y="1631308"/>
              <a:ext cx="1037463" cy="562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微信</a:t>
              </a:r>
              <a:r>
                <a:rPr kumimoji="1" lang="en-US" altLang="zh-CN" sz="1200" dirty="0" err="1"/>
                <a:t>Union</a:t>
              </a:r>
              <a:r>
                <a:rPr kumimoji="1" lang="en-US" altLang="zh-Hans" sz="1200" dirty="0" err="1"/>
                <a:t>Id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观看记录</a:t>
              </a: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2DE9F78-55FD-DB4D-9047-E45D4D839160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3366346" y="1852546"/>
            <a:ext cx="7886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E8294F2-EBBD-F54A-8F6D-0304E5D0840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5019055" y="1852546"/>
            <a:ext cx="691031" cy="1328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1914185-ED4B-D648-BF06-36EC43F1A4E2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6574182" y="1859187"/>
            <a:ext cx="1266669" cy="66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C14480CC-D184-8549-8875-EE531DD8F49F}"/>
              </a:ext>
            </a:extLst>
          </p:cNvPr>
          <p:cNvCxnSpPr>
            <a:cxnSpLocks/>
            <a:stCxn id="29" idx="3"/>
            <a:endCxn id="19" idx="2"/>
          </p:cNvCxnSpPr>
          <p:nvPr/>
        </p:nvCxnSpPr>
        <p:spPr>
          <a:xfrm flipH="1" flipV="1">
            <a:off x="2646266" y="1852546"/>
            <a:ext cx="6410737" cy="6641"/>
          </a:xfrm>
          <a:prstGeom prst="bentConnector5">
            <a:avLst>
              <a:gd name="adj1" fmla="val -3566"/>
              <a:gd name="adj2" fmla="val -14622843"/>
              <a:gd name="adj3" fmla="val 103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智能迎宾接待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1008189" y="974742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B4222C9-6994-9149-8326-0726D1A6F35D}"/>
              </a:ext>
            </a:extLst>
          </p:cNvPr>
          <p:cNvSpPr/>
          <p:nvPr/>
        </p:nvSpPr>
        <p:spPr>
          <a:xfrm>
            <a:off x="1008189" y="312672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8819FE-AF6C-E943-B5E8-69F09333AEB9}"/>
              </a:ext>
            </a:extLst>
          </p:cNvPr>
          <p:cNvSpPr/>
          <p:nvPr/>
        </p:nvSpPr>
        <p:spPr>
          <a:xfrm>
            <a:off x="7298078" y="3126728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F240D22-7B38-6147-A8E6-9FF75716931B}"/>
              </a:ext>
            </a:extLst>
          </p:cNvPr>
          <p:cNvSpPr/>
          <p:nvPr/>
        </p:nvSpPr>
        <p:spPr>
          <a:xfrm>
            <a:off x="770583" y="3627689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+mn-ea"/>
              </a:rPr>
              <a:t>车辆进店，摄像头自动获取车辆信息，迎宾大屏欢迎致辞，同时语音播报并推送消息提醒服务顾问及时出迎接待，服务顾问使用移动终端无纸化开单接待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5EFB1-3998-9347-A9FB-179AF72AF1E2}"/>
              </a:ext>
            </a:extLst>
          </p:cNvPr>
          <p:cNvSpPr/>
          <p:nvPr/>
        </p:nvSpPr>
        <p:spPr>
          <a:xfrm>
            <a:off x="7073160" y="3648361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采集的数据：车牌号、进场时间、接待记录、是否接待超时。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14C295C-D5E6-9A4E-910E-33B55FA1B40C}"/>
              </a:ext>
            </a:extLst>
          </p:cNvPr>
          <p:cNvSpPr/>
          <p:nvPr/>
        </p:nvSpPr>
        <p:spPr>
          <a:xfrm>
            <a:off x="7251303" y="486916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91F995-A6FA-C74A-B630-E3C8B03CCDF3}"/>
              </a:ext>
            </a:extLst>
          </p:cNvPr>
          <p:cNvSpPr/>
          <p:nvPr/>
        </p:nvSpPr>
        <p:spPr>
          <a:xfrm>
            <a:off x="7026384" y="5390793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车牌识别失效：直接扫描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码进行接待开单。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CCC83F-1B65-CF4F-B55F-AFC135F5E9E5}"/>
              </a:ext>
            </a:extLst>
          </p:cNvPr>
          <p:cNvGrpSpPr/>
          <p:nvPr/>
        </p:nvGrpSpPr>
        <p:grpSpPr>
          <a:xfrm>
            <a:off x="1130623" y="1957964"/>
            <a:ext cx="720080" cy="737673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E0E9DB-292E-E844-85C5-6FCA9F584F6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6E6BA6-58B2-E64C-B132-9C922C6A5F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D87EBED-85C3-8144-947F-A33F752FA6C0}"/>
              </a:ext>
            </a:extLst>
          </p:cNvPr>
          <p:cNvGrpSpPr/>
          <p:nvPr/>
        </p:nvGrpSpPr>
        <p:grpSpPr>
          <a:xfrm>
            <a:off x="2066727" y="1957964"/>
            <a:ext cx="956815" cy="737673"/>
            <a:chOff x="4154959" y="1483709"/>
            <a:chExt cx="956815" cy="73767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7A17F2F-DC7A-984C-9D3D-41FE170BD6C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568C0E8-9018-5946-8C99-11CB613E92E4}"/>
                </a:ext>
              </a:extLst>
            </p:cNvPr>
            <p:cNvSpPr txBox="1"/>
            <p:nvPr/>
          </p:nvSpPr>
          <p:spPr>
            <a:xfrm>
              <a:off x="4157667" y="1628800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车牌摄像头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识别出车辆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C0DC00-0E06-EF46-A8B9-641FFD85AEDC}"/>
              </a:ext>
            </a:extLst>
          </p:cNvPr>
          <p:cNvGrpSpPr/>
          <p:nvPr/>
        </p:nvGrpSpPr>
        <p:grpSpPr>
          <a:xfrm>
            <a:off x="3290863" y="1971247"/>
            <a:ext cx="864096" cy="737673"/>
            <a:chOff x="4154959" y="1483709"/>
            <a:chExt cx="864096" cy="73767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839FFDB-34AE-8940-BAEA-4FA14CC3402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9D8247-447B-B04B-A079-578537DA1FC3}"/>
                </a:ext>
              </a:extLst>
            </p:cNvPr>
            <p:cNvSpPr txBox="1"/>
            <p:nvPr/>
          </p:nvSpPr>
          <p:spPr>
            <a:xfrm>
              <a:off x="4173279" y="162357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推送给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服务顾问</a:t>
              </a:r>
              <a:endParaRPr kumimoji="1" lang="en-US" altLang="zh-CN" sz="12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F122D83-A2E0-274B-B72B-1FF266A44FB5}"/>
              </a:ext>
            </a:extLst>
          </p:cNvPr>
          <p:cNvGrpSpPr/>
          <p:nvPr/>
        </p:nvGrpSpPr>
        <p:grpSpPr>
          <a:xfrm>
            <a:off x="10149553" y="2090681"/>
            <a:ext cx="1327863" cy="750956"/>
            <a:chOff x="7840851" y="1444823"/>
            <a:chExt cx="1327863" cy="91440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50C8A0E-C27E-6C4C-AC51-2701F6F057D2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29" name="罐形 28">
              <a:extLst>
                <a:ext uri="{FF2B5EF4-FFF2-40B4-BE49-F238E27FC236}">
                  <a16:creationId xmlns:a16="http://schemas.microsoft.com/office/drawing/2014/main" id="{0DFB941E-FF50-A247-B13C-03E31291EEA7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9EC673-5F86-0945-824F-576B5039D560}"/>
                </a:ext>
              </a:extLst>
            </p:cNvPr>
            <p:cNvSpPr txBox="1"/>
            <p:nvPr/>
          </p:nvSpPr>
          <p:spPr>
            <a:xfrm>
              <a:off x="8146813" y="1519719"/>
              <a:ext cx="800219" cy="78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车牌记录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接待记录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推送记录</a:t>
              </a: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2DE9F78-55FD-DB4D-9047-E45D4D839160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1850703" y="2326801"/>
            <a:ext cx="21602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E8294F2-EBBD-F54A-8F6D-0304E5D0840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2930823" y="2326801"/>
            <a:ext cx="360040" cy="1328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C14480CC-D184-8549-8875-EE531DD8F49F}"/>
              </a:ext>
            </a:extLst>
          </p:cNvPr>
          <p:cNvCxnSpPr>
            <a:cxnSpLocks/>
            <a:stCxn id="29" idx="3"/>
            <a:endCxn id="19" idx="2"/>
          </p:cNvCxnSpPr>
          <p:nvPr/>
        </p:nvCxnSpPr>
        <p:spPr>
          <a:xfrm flipH="1" flipV="1">
            <a:off x="1130623" y="2326801"/>
            <a:ext cx="10235082" cy="139358"/>
          </a:xfrm>
          <a:prstGeom prst="bentConnector5">
            <a:avLst>
              <a:gd name="adj1" fmla="val -2233"/>
              <a:gd name="adj2" fmla="val -447956"/>
              <a:gd name="adj3" fmla="val 102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1E8B516-6C96-4D46-91C7-79FB09712367}"/>
              </a:ext>
            </a:extLst>
          </p:cNvPr>
          <p:cNvGrpSpPr/>
          <p:nvPr/>
        </p:nvGrpSpPr>
        <p:grpSpPr>
          <a:xfrm>
            <a:off x="4442991" y="945719"/>
            <a:ext cx="1067458" cy="656483"/>
            <a:chOff x="9673303" y="773885"/>
            <a:chExt cx="1067458" cy="656483"/>
          </a:xfrm>
        </p:grpSpPr>
        <p:sp>
          <p:nvSpPr>
            <p:cNvPr id="39" name="决策 38">
              <a:extLst>
                <a:ext uri="{FF2B5EF4-FFF2-40B4-BE49-F238E27FC236}">
                  <a16:creationId xmlns:a16="http://schemas.microsoft.com/office/drawing/2014/main" id="{484E1766-45B8-E64D-8DB9-B2BD3EE14D93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4DAFD3B-46EC-4447-85CA-390761B9170F}"/>
                </a:ext>
              </a:extLst>
            </p:cNvPr>
            <p:cNvSpPr txBox="1"/>
            <p:nvPr/>
          </p:nvSpPr>
          <p:spPr>
            <a:xfrm>
              <a:off x="9892876" y="88074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是否预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约顾问</a:t>
              </a:r>
              <a:endParaRPr kumimoji="1" lang="en-US" altLang="zh-CN" sz="12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E89D641-B22E-0042-9029-5C6A5BB36668}"/>
              </a:ext>
            </a:extLst>
          </p:cNvPr>
          <p:cNvGrpSpPr/>
          <p:nvPr/>
        </p:nvGrpSpPr>
        <p:grpSpPr>
          <a:xfrm>
            <a:off x="6399869" y="2052437"/>
            <a:ext cx="1067458" cy="656483"/>
            <a:chOff x="9673303" y="773885"/>
            <a:chExt cx="1067458" cy="656483"/>
          </a:xfrm>
        </p:grpSpPr>
        <p:sp>
          <p:nvSpPr>
            <p:cNvPr id="42" name="决策 41">
              <a:extLst>
                <a:ext uri="{FF2B5EF4-FFF2-40B4-BE49-F238E27FC236}">
                  <a16:creationId xmlns:a16="http://schemas.microsoft.com/office/drawing/2014/main" id="{676DB8E9-EE54-7343-857D-ADF113C5FC09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4770ACD-824A-344B-AA62-151ED751A592}"/>
                </a:ext>
              </a:extLst>
            </p:cNvPr>
            <p:cNvSpPr txBox="1"/>
            <p:nvPr/>
          </p:nvSpPr>
          <p:spPr>
            <a:xfrm>
              <a:off x="9806922" y="95434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是否超时</a:t>
              </a:r>
              <a:endParaRPr kumimoji="1" lang="en-US" altLang="zh-CN" sz="1200" dirty="0"/>
            </a:p>
          </p:txBody>
        </p:sp>
      </p:grp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27F41D2-9BFE-534D-B269-A77B678EEA32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4154959" y="1273961"/>
            <a:ext cx="288032" cy="1066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18F7694-7F14-7043-B59E-B2C3DAB5495A}"/>
              </a:ext>
            </a:extLst>
          </p:cNvPr>
          <p:cNvGrpSpPr/>
          <p:nvPr/>
        </p:nvGrpSpPr>
        <p:grpSpPr>
          <a:xfrm>
            <a:off x="4553681" y="1989695"/>
            <a:ext cx="864096" cy="737673"/>
            <a:chOff x="4154959" y="1483709"/>
            <a:chExt cx="864096" cy="73767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43E87B2-1B70-B04A-85D6-1EED12853803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DB11936-BAAB-FB4F-BDBB-A57FFA392D4F}"/>
                </a:ext>
              </a:extLst>
            </p:cNvPr>
            <p:cNvSpPr txBox="1"/>
            <p:nvPr/>
          </p:nvSpPr>
          <p:spPr>
            <a:xfrm>
              <a:off x="4173880" y="170991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正常显示</a:t>
              </a:r>
              <a:endParaRPr kumimoji="1" lang="en-US" altLang="zh-CN" sz="12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EA7B6C-9593-A44E-BB51-72EA376115FB}"/>
              </a:ext>
            </a:extLst>
          </p:cNvPr>
          <p:cNvGrpSpPr/>
          <p:nvPr/>
        </p:nvGrpSpPr>
        <p:grpSpPr>
          <a:xfrm>
            <a:off x="5867260" y="905963"/>
            <a:ext cx="864096" cy="737673"/>
            <a:chOff x="4154959" y="1483709"/>
            <a:chExt cx="864096" cy="73767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C5A01F-D994-3A41-B1C7-3CF6A48754C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4CFFD9A-79DF-F44D-9BAA-31C28BD1E9B8}"/>
                </a:ext>
              </a:extLst>
            </p:cNvPr>
            <p:cNvSpPr txBox="1"/>
            <p:nvPr/>
          </p:nvSpPr>
          <p:spPr>
            <a:xfrm>
              <a:off x="4203412" y="1620458"/>
              <a:ext cx="814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高亮显示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显示顾问</a:t>
              </a:r>
              <a:endParaRPr kumimoji="1" lang="en-US" altLang="zh-CN" sz="12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E39A5DC-D7DA-8941-A262-F4585472F656}"/>
              </a:ext>
            </a:extLst>
          </p:cNvPr>
          <p:cNvGrpSpPr/>
          <p:nvPr/>
        </p:nvGrpSpPr>
        <p:grpSpPr>
          <a:xfrm>
            <a:off x="5510449" y="1145628"/>
            <a:ext cx="356811" cy="276999"/>
            <a:chOff x="5510449" y="1145628"/>
            <a:chExt cx="356811" cy="276999"/>
          </a:xfrm>
        </p:grpSpPr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C11509-F449-ED47-8881-28D2C6589399}"/>
                </a:ext>
              </a:extLst>
            </p:cNvPr>
            <p:cNvCxnSpPr>
              <a:cxnSpLocks/>
              <a:stCxn id="39" idx="3"/>
              <a:endCxn id="49" idx="1"/>
            </p:cNvCxnSpPr>
            <p:nvPr/>
          </p:nvCxnSpPr>
          <p:spPr>
            <a:xfrm>
              <a:off x="5510449" y="1273961"/>
              <a:ext cx="356811" cy="83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F504232-7A7C-0542-8A36-073753993A3E}"/>
                </a:ext>
              </a:extLst>
            </p:cNvPr>
            <p:cNvSpPr txBox="1"/>
            <p:nvPr/>
          </p:nvSpPr>
          <p:spPr>
            <a:xfrm>
              <a:off x="5523111" y="114562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8E2C3BD-390A-B84E-BAD9-97CA8B347150}"/>
              </a:ext>
            </a:extLst>
          </p:cNvPr>
          <p:cNvGrpSpPr/>
          <p:nvPr/>
        </p:nvGrpSpPr>
        <p:grpSpPr>
          <a:xfrm>
            <a:off x="4826262" y="1602202"/>
            <a:ext cx="338554" cy="387493"/>
            <a:chOff x="4826262" y="1602202"/>
            <a:chExt cx="338554" cy="387493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8873886B-AE4C-DC40-81D4-059D899B3658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4976720" y="1602202"/>
              <a:ext cx="9009" cy="3874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CD7CA9A-06A5-2243-BF84-91BB54D6487A}"/>
                </a:ext>
              </a:extLst>
            </p:cNvPr>
            <p:cNvSpPr txBox="1"/>
            <p:nvPr/>
          </p:nvSpPr>
          <p:spPr>
            <a:xfrm>
              <a:off x="4826262" y="161899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否</a:t>
              </a:r>
            </a:p>
          </p:txBody>
        </p:sp>
      </p:grp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4338405-5617-9043-AF1C-6D037DDC9567}"/>
              </a:ext>
            </a:extLst>
          </p:cNvPr>
          <p:cNvCxnSpPr>
            <a:cxnSpLocks/>
            <a:stCxn id="46" idx="3"/>
            <a:endCxn id="42" idx="1"/>
          </p:cNvCxnSpPr>
          <p:nvPr/>
        </p:nvCxnSpPr>
        <p:spPr>
          <a:xfrm>
            <a:off x="5417777" y="2358532"/>
            <a:ext cx="982092" cy="2214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85B04A45-B349-4343-A536-CD8A19E9AD6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16200000" flipH="1">
            <a:off x="5981067" y="1961876"/>
            <a:ext cx="737043" cy="100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716E76B-8467-564D-9363-FF243FFCAFD5}"/>
              </a:ext>
            </a:extLst>
          </p:cNvPr>
          <p:cNvGrpSpPr/>
          <p:nvPr/>
        </p:nvGrpSpPr>
        <p:grpSpPr>
          <a:xfrm>
            <a:off x="7809437" y="2046611"/>
            <a:ext cx="864096" cy="737673"/>
            <a:chOff x="4154959" y="1483709"/>
            <a:chExt cx="864096" cy="73767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B57D95F-CB84-6740-9EA7-1DFAED602895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EBEE608-3480-7240-97D5-F7C2F9356EE3}"/>
                </a:ext>
              </a:extLst>
            </p:cNvPr>
            <p:cNvSpPr txBox="1"/>
            <p:nvPr/>
          </p:nvSpPr>
          <p:spPr>
            <a:xfrm>
              <a:off x="4187942" y="1564862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推送专属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服务顾问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安抚</a:t>
              </a:r>
              <a:endParaRPr kumimoji="1" lang="en-US" altLang="zh-CN" sz="12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286B606-875A-E142-AB56-8AA83CDECBAA}"/>
              </a:ext>
            </a:extLst>
          </p:cNvPr>
          <p:cNvGrpSpPr/>
          <p:nvPr/>
        </p:nvGrpSpPr>
        <p:grpSpPr>
          <a:xfrm>
            <a:off x="7446302" y="2226130"/>
            <a:ext cx="363135" cy="276999"/>
            <a:chOff x="7446302" y="2226130"/>
            <a:chExt cx="363135" cy="276999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975298C-CCA7-3549-BFD5-A7F8D5D6DD99}"/>
                </a:ext>
              </a:extLst>
            </p:cNvPr>
            <p:cNvSpPr txBox="1"/>
            <p:nvPr/>
          </p:nvSpPr>
          <p:spPr>
            <a:xfrm>
              <a:off x="7446302" y="222613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</a:t>
              </a:r>
            </a:p>
          </p:txBody>
        </p: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DEA0A2AA-3D46-654E-8C86-FC9CF477FB53}"/>
                </a:ext>
              </a:extLst>
            </p:cNvPr>
            <p:cNvCxnSpPr>
              <a:cxnSpLocks/>
              <a:stCxn id="42" idx="3"/>
              <a:endCxn id="74" idx="1"/>
            </p:cNvCxnSpPr>
            <p:nvPr/>
          </p:nvCxnSpPr>
          <p:spPr>
            <a:xfrm>
              <a:off x="7467327" y="2380679"/>
              <a:ext cx="342110" cy="347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2B7A369D-FE86-324A-B787-CD2D11EDE455}"/>
              </a:ext>
            </a:extLst>
          </p:cNvPr>
          <p:cNvCxnSpPr>
            <a:cxnSpLocks/>
            <a:stCxn id="42" idx="0"/>
            <a:endCxn id="93" idx="0"/>
          </p:cNvCxnSpPr>
          <p:nvPr/>
        </p:nvCxnSpPr>
        <p:spPr>
          <a:xfrm rot="16200000" flipH="1">
            <a:off x="8168364" y="817670"/>
            <a:ext cx="8411" cy="2477945"/>
          </a:xfrm>
          <a:prstGeom prst="bentConnector3">
            <a:avLst>
              <a:gd name="adj1" fmla="val -2717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AB9BC548-33FE-6345-86D2-9453EDF92811}"/>
              </a:ext>
            </a:extLst>
          </p:cNvPr>
          <p:cNvSpPr txBox="1"/>
          <p:nvPr/>
        </p:nvSpPr>
        <p:spPr>
          <a:xfrm>
            <a:off x="8077621" y="1622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FA9A41E-801A-1044-8D39-E42CFD1C6006}"/>
              </a:ext>
            </a:extLst>
          </p:cNvPr>
          <p:cNvGrpSpPr/>
          <p:nvPr/>
        </p:nvGrpSpPr>
        <p:grpSpPr>
          <a:xfrm>
            <a:off x="8979495" y="2060848"/>
            <a:ext cx="864096" cy="737673"/>
            <a:chOff x="4154959" y="1483709"/>
            <a:chExt cx="864096" cy="737673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1F1F461-6EEE-6C4E-8F0D-484812EE4339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2193B56-5670-7A4B-9EC9-B627D0B547FD}"/>
                </a:ext>
              </a:extLst>
            </p:cNvPr>
            <p:cNvSpPr txBox="1"/>
            <p:nvPr/>
          </p:nvSpPr>
          <p:spPr>
            <a:xfrm>
              <a:off x="4187944" y="165818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服务顾问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接待</a:t>
              </a:r>
              <a:endParaRPr kumimoji="1" lang="en-US" altLang="zh-CN" sz="1200" dirty="0"/>
            </a:p>
          </p:txBody>
        </p:sp>
      </p:grp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C4E9CC26-40E0-5E44-A9AB-906BA1E23C41}"/>
              </a:ext>
            </a:extLst>
          </p:cNvPr>
          <p:cNvCxnSpPr>
            <a:cxnSpLocks/>
            <a:stCxn id="74" idx="3"/>
            <a:endCxn id="93" idx="1"/>
          </p:cNvCxnSpPr>
          <p:nvPr/>
        </p:nvCxnSpPr>
        <p:spPr>
          <a:xfrm>
            <a:off x="8673533" y="2415448"/>
            <a:ext cx="305962" cy="142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5FB904D8-655B-8143-B731-A69728BF34BE}"/>
              </a:ext>
            </a:extLst>
          </p:cNvPr>
          <p:cNvCxnSpPr>
            <a:cxnSpLocks/>
            <a:stCxn id="93" idx="3"/>
            <a:endCxn id="29" idx="1"/>
          </p:cNvCxnSpPr>
          <p:nvPr/>
        </p:nvCxnSpPr>
        <p:spPr>
          <a:xfrm>
            <a:off x="9843591" y="2429685"/>
            <a:ext cx="305962" cy="364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调度看板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-39389" y="701595"/>
            <a:ext cx="143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CCC83F-1B65-CF4F-B55F-AFC135F5E9E5}"/>
              </a:ext>
            </a:extLst>
          </p:cNvPr>
          <p:cNvGrpSpPr/>
          <p:nvPr/>
        </p:nvGrpSpPr>
        <p:grpSpPr>
          <a:xfrm>
            <a:off x="1279575" y="861351"/>
            <a:ext cx="492443" cy="465072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E0E9DB-292E-E844-85C5-6FCA9F584F6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6E6BA6-58B2-E64C-B132-9C922C6A5F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F122D83-A2E0-274B-B72B-1FF266A44FB5}"/>
              </a:ext>
            </a:extLst>
          </p:cNvPr>
          <p:cNvGrpSpPr/>
          <p:nvPr/>
        </p:nvGrpSpPr>
        <p:grpSpPr>
          <a:xfrm>
            <a:off x="10149553" y="753405"/>
            <a:ext cx="1327863" cy="750956"/>
            <a:chOff x="7840851" y="1444823"/>
            <a:chExt cx="1327863" cy="91440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50C8A0E-C27E-6C4C-AC51-2701F6F057D2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29" name="罐形 28">
              <a:extLst>
                <a:ext uri="{FF2B5EF4-FFF2-40B4-BE49-F238E27FC236}">
                  <a16:creationId xmlns:a16="http://schemas.microsoft.com/office/drawing/2014/main" id="{0DFB941E-FF50-A247-B13C-03E31291EEA7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9EC673-5F86-0945-824F-576B5039D560}"/>
                </a:ext>
              </a:extLst>
            </p:cNvPr>
            <p:cNvSpPr txBox="1"/>
            <p:nvPr/>
          </p:nvSpPr>
          <p:spPr>
            <a:xfrm>
              <a:off x="8146813" y="1519719"/>
              <a:ext cx="813043" cy="78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工位记录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工单操作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工单信息</a:t>
              </a: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2DE9F78-55FD-DB4D-9047-E45D4D839160}"/>
              </a:ext>
            </a:extLst>
          </p:cNvPr>
          <p:cNvCxnSpPr>
            <a:cxnSpLocks/>
            <a:stCxn id="19" idx="4"/>
            <a:endCxn id="63" idx="0"/>
          </p:cNvCxnSpPr>
          <p:nvPr/>
        </p:nvCxnSpPr>
        <p:spPr>
          <a:xfrm flipH="1">
            <a:off x="1490662" y="1326423"/>
            <a:ext cx="35135" cy="15836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C14480CC-D184-8549-8875-EE531DD8F49F}"/>
              </a:ext>
            </a:extLst>
          </p:cNvPr>
          <p:cNvCxnSpPr>
            <a:cxnSpLocks/>
            <a:stCxn id="29" idx="3"/>
            <a:endCxn id="19" idx="0"/>
          </p:cNvCxnSpPr>
          <p:nvPr/>
        </p:nvCxnSpPr>
        <p:spPr>
          <a:xfrm flipH="1" flipV="1">
            <a:off x="1525797" y="861351"/>
            <a:ext cx="9839908" cy="267532"/>
          </a:xfrm>
          <a:prstGeom prst="bentConnector4">
            <a:avLst>
              <a:gd name="adj1" fmla="val 41"/>
              <a:gd name="adj2" fmla="val 166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9DB70F9-9EDA-8B41-AEE0-11E0FD744C22}"/>
              </a:ext>
            </a:extLst>
          </p:cNvPr>
          <p:cNvGrpSpPr/>
          <p:nvPr/>
        </p:nvGrpSpPr>
        <p:grpSpPr>
          <a:xfrm>
            <a:off x="956933" y="1484784"/>
            <a:ext cx="1067458" cy="656483"/>
            <a:chOff x="9673303" y="773885"/>
            <a:chExt cx="1067458" cy="656483"/>
          </a:xfrm>
        </p:grpSpPr>
        <p:sp>
          <p:nvSpPr>
            <p:cNvPr id="63" name="决策 62">
              <a:extLst>
                <a:ext uri="{FF2B5EF4-FFF2-40B4-BE49-F238E27FC236}">
                  <a16:creationId xmlns:a16="http://schemas.microsoft.com/office/drawing/2014/main" id="{399CF1B3-2DFB-A04E-A815-B7C59D24246C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684AB0E-FAAD-1047-915B-DA33EE96FAFB}"/>
                </a:ext>
              </a:extLst>
            </p:cNvPr>
            <p:cNvSpPr txBox="1"/>
            <p:nvPr/>
          </p:nvSpPr>
          <p:spPr>
            <a:xfrm>
              <a:off x="9806922" y="88137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工位技师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是否绑定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C184D3F-2F32-C24D-87CB-1E58314B2FEB}"/>
              </a:ext>
            </a:extLst>
          </p:cNvPr>
          <p:cNvGrpSpPr/>
          <p:nvPr/>
        </p:nvGrpSpPr>
        <p:grpSpPr>
          <a:xfrm>
            <a:off x="956932" y="2492896"/>
            <a:ext cx="1067458" cy="656483"/>
            <a:chOff x="9673303" y="773885"/>
            <a:chExt cx="1067458" cy="656483"/>
          </a:xfrm>
        </p:grpSpPr>
        <p:sp>
          <p:nvSpPr>
            <p:cNvPr id="67" name="决策 66">
              <a:extLst>
                <a:ext uri="{FF2B5EF4-FFF2-40B4-BE49-F238E27FC236}">
                  <a16:creationId xmlns:a16="http://schemas.microsoft.com/office/drawing/2014/main" id="{2C6E2D88-9ECF-844C-9105-80FB6EFCF354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CB914E5-7944-314C-A6CC-26A48F86E173}"/>
                </a:ext>
              </a:extLst>
            </p:cNvPr>
            <p:cNvSpPr txBox="1"/>
            <p:nvPr/>
          </p:nvSpPr>
          <p:spPr>
            <a:xfrm>
              <a:off x="9842059" y="96362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是否开单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4B12CD6-FCC4-9146-8F0B-D9F2F6451353}"/>
              </a:ext>
            </a:extLst>
          </p:cNvPr>
          <p:cNvGrpSpPr/>
          <p:nvPr/>
        </p:nvGrpSpPr>
        <p:grpSpPr>
          <a:xfrm>
            <a:off x="956932" y="3789040"/>
            <a:ext cx="1067458" cy="656483"/>
            <a:chOff x="9673303" y="773885"/>
            <a:chExt cx="1067458" cy="656483"/>
          </a:xfrm>
        </p:grpSpPr>
        <p:sp>
          <p:nvSpPr>
            <p:cNvPr id="77" name="决策 76">
              <a:extLst>
                <a:ext uri="{FF2B5EF4-FFF2-40B4-BE49-F238E27FC236}">
                  <a16:creationId xmlns:a16="http://schemas.microsoft.com/office/drawing/2014/main" id="{51277F30-E4F0-C542-B03B-60FD07F11A9D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684A61E-D665-A746-90D8-43D7AE6B0176}"/>
                </a:ext>
              </a:extLst>
            </p:cNvPr>
            <p:cNvSpPr txBox="1"/>
            <p:nvPr/>
          </p:nvSpPr>
          <p:spPr>
            <a:xfrm>
              <a:off x="9842059" y="88114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是否指定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技师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CB93FF7-5AD6-684E-BBE6-D5F9656993D8}"/>
              </a:ext>
            </a:extLst>
          </p:cNvPr>
          <p:cNvGrpSpPr/>
          <p:nvPr/>
        </p:nvGrpSpPr>
        <p:grpSpPr>
          <a:xfrm>
            <a:off x="1058615" y="5013176"/>
            <a:ext cx="835355" cy="864096"/>
            <a:chOff x="9472574" y="1349959"/>
            <a:chExt cx="864096" cy="1096171"/>
          </a:xfrm>
        </p:grpSpPr>
        <p:sp>
          <p:nvSpPr>
            <p:cNvPr id="81" name="折角形 80">
              <a:extLst>
                <a:ext uri="{FF2B5EF4-FFF2-40B4-BE49-F238E27FC236}">
                  <a16:creationId xmlns:a16="http://schemas.microsoft.com/office/drawing/2014/main" id="{454E41BA-EDA8-9445-9B47-92E5BB4BC3B2}"/>
                </a:ext>
              </a:extLst>
            </p:cNvPr>
            <p:cNvSpPr/>
            <p:nvPr/>
          </p:nvSpPr>
          <p:spPr>
            <a:xfrm>
              <a:off x="9472574" y="1349959"/>
              <a:ext cx="864096" cy="1096171"/>
            </a:xfrm>
            <a:prstGeom prst="foldedCorner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25B9D2B-F9AF-7645-AF4C-CE6D63EC3194}"/>
                </a:ext>
              </a:extLst>
            </p:cNvPr>
            <p:cNvSpPr txBox="1"/>
            <p:nvPr/>
          </p:nvSpPr>
          <p:spPr>
            <a:xfrm>
              <a:off x="9640374" y="1618215"/>
              <a:ext cx="509386" cy="58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自动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分配</a:t>
              </a:r>
              <a:endParaRPr kumimoji="1" lang="en-US" altLang="zh-CN" sz="1200" dirty="0"/>
            </a:p>
          </p:txBody>
        </p:sp>
      </p:grp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679AB56-FE2E-2D4C-8527-3DC4F2D015B1}"/>
              </a:ext>
            </a:extLst>
          </p:cNvPr>
          <p:cNvCxnSpPr>
            <a:cxnSpLocks/>
          </p:cNvCxnSpPr>
          <p:nvPr/>
        </p:nvCxnSpPr>
        <p:spPr>
          <a:xfrm flipV="1">
            <a:off x="194519" y="4562550"/>
            <a:ext cx="8784976" cy="1857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4AAED33-C4BE-AF4C-A25A-C588745C90A3}"/>
              </a:ext>
            </a:extLst>
          </p:cNvPr>
          <p:cNvGrpSpPr/>
          <p:nvPr/>
        </p:nvGrpSpPr>
        <p:grpSpPr>
          <a:xfrm>
            <a:off x="1321384" y="2132856"/>
            <a:ext cx="338554" cy="360040"/>
            <a:chOff x="1321384" y="2132856"/>
            <a:chExt cx="338554" cy="360040"/>
          </a:xfrm>
        </p:grpSpPr>
        <p:cxnSp>
          <p:nvCxnSpPr>
            <p:cNvPr id="83" name="直线箭头连接符 82">
              <a:extLst>
                <a:ext uri="{FF2B5EF4-FFF2-40B4-BE49-F238E27FC236}">
                  <a16:creationId xmlns:a16="http://schemas.microsoft.com/office/drawing/2014/main" id="{841249C8-3637-164F-8114-7D482BB3949A}"/>
                </a:ext>
              </a:extLst>
            </p:cNvPr>
            <p:cNvCxnSpPr>
              <a:cxnSpLocks/>
              <a:stCxn id="63" idx="2"/>
              <a:endCxn id="67" idx="0"/>
            </p:cNvCxnSpPr>
            <p:nvPr/>
          </p:nvCxnSpPr>
          <p:spPr>
            <a:xfrm flipH="1">
              <a:off x="1490661" y="2141267"/>
              <a:ext cx="1" cy="35162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1F1C46-0FF8-0E4D-9D81-32DC2E4A7B2F}"/>
                </a:ext>
              </a:extLst>
            </p:cNvPr>
            <p:cNvSpPr txBox="1"/>
            <p:nvPr/>
          </p:nvSpPr>
          <p:spPr>
            <a:xfrm>
              <a:off x="1321384" y="213285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</a:t>
              </a: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FAE5311-FEDD-DB46-96EF-2C98FD1AB346}"/>
              </a:ext>
            </a:extLst>
          </p:cNvPr>
          <p:cNvSpPr txBox="1"/>
          <p:nvPr/>
        </p:nvSpPr>
        <p:spPr>
          <a:xfrm>
            <a:off x="7056765" y="577352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23F30B0-AB98-494F-A21A-89B780935315}"/>
              </a:ext>
            </a:extLst>
          </p:cNvPr>
          <p:cNvGrpSpPr/>
          <p:nvPr/>
        </p:nvGrpSpPr>
        <p:grpSpPr>
          <a:xfrm>
            <a:off x="1314200" y="4445523"/>
            <a:ext cx="338554" cy="567653"/>
            <a:chOff x="1314200" y="4445523"/>
            <a:chExt cx="338554" cy="567653"/>
          </a:xfrm>
        </p:grpSpPr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6CB30744-D860-1A42-8C11-521CD3A0A29E}"/>
                </a:ext>
              </a:extLst>
            </p:cNvPr>
            <p:cNvCxnSpPr>
              <a:cxnSpLocks/>
              <a:stCxn id="77" idx="2"/>
              <a:endCxn id="81" idx="0"/>
            </p:cNvCxnSpPr>
            <p:nvPr/>
          </p:nvCxnSpPr>
          <p:spPr>
            <a:xfrm flipH="1">
              <a:off x="1476293" y="4445523"/>
              <a:ext cx="14368" cy="56765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F13A5B3-9375-6542-87DA-7318B026DC71}"/>
                </a:ext>
              </a:extLst>
            </p:cNvPr>
            <p:cNvSpPr txBox="1"/>
            <p:nvPr/>
          </p:nvSpPr>
          <p:spPr>
            <a:xfrm>
              <a:off x="1314200" y="453307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否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BAC2AB0-9C29-8A46-B481-B69CD3B3B281}"/>
              </a:ext>
            </a:extLst>
          </p:cNvPr>
          <p:cNvGrpSpPr/>
          <p:nvPr/>
        </p:nvGrpSpPr>
        <p:grpSpPr>
          <a:xfrm>
            <a:off x="1321384" y="3149379"/>
            <a:ext cx="338554" cy="639661"/>
            <a:chOff x="1321384" y="3149379"/>
            <a:chExt cx="338554" cy="639661"/>
          </a:xfrm>
        </p:grpSpPr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28355903-2DF0-4548-8F78-6382005BFD6C}"/>
                </a:ext>
              </a:extLst>
            </p:cNvPr>
            <p:cNvCxnSpPr>
              <a:cxnSpLocks/>
              <a:stCxn id="67" idx="2"/>
              <a:endCxn id="77" idx="0"/>
            </p:cNvCxnSpPr>
            <p:nvPr/>
          </p:nvCxnSpPr>
          <p:spPr>
            <a:xfrm>
              <a:off x="1490661" y="3149379"/>
              <a:ext cx="0" cy="63966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CD772F8-411C-EC4D-8438-DF8ABD72FA08}"/>
                </a:ext>
              </a:extLst>
            </p:cNvPr>
            <p:cNvSpPr txBox="1"/>
            <p:nvPr/>
          </p:nvSpPr>
          <p:spPr>
            <a:xfrm>
              <a:off x="1321384" y="328498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1E3D7DE-C8AA-2546-98E1-181669D33F34}"/>
              </a:ext>
            </a:extLst>
          </p:cNvPr>
          <p:cNvGrpSpPr/>
          <p:nvPr/>
        </p:nvGrpSpPr>
        <p:grpSpPr>
          <a:xfrm>
            <a:off x="3362871" y="2420888"/>
            <a:ext cx="864096" cy="737673"/>
            <a:chOff x="4154959" y="1483709"/>
            <a:chExt cx="864096" cy="737673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0ABB151-9189-4444-B43B-9312BEF25511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BAC14B-1C5C-F242-9FE1-636CB5C93CFB}"/>
                </a:ext>
              </a:extLst>
            </p:cNvPr>
            <p:cNvSpPr txBox="1"/>
            <p:nvPr/>
          </p:nvSpPr>
          <p:spPr>
            <a:xfrm>
              <a:off x="4263841" y="17046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进工位</a:t>
              </a:r>
              <a:endParaRPr kumimoji="1" lang="en-US" altLang="zh-CN" sz="1200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63B29F1-CC78-B144-A9AD-4DC7FEC7AFBA}"/>
              </a:ext>
            </a:extLst>
          </p:cNvPr>
          <p:cNvGrpSpPr/>
          <p:nvPr/>
        </p:nvGrpSpPr>
        <p:grpSpPr>
          <a:xfrm>
            <a:off x="3362870" y="3726461"/>
            <a:ext cx="864096" cy="737673"/>
            <a:chOff x="4154959" y="1483709"/>
            <a:chExt cx="864096" cy="737673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B02C976-31C4-1741-BD63-9CA20B12C58E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1BE314F-C249-FB45-9F3A-B765965F3C10}"/>
                </a:ext>
              </a:extLst>
            </p:cNvPr>
            <p:cNvSpPr txBox="1"/>
            <p:nvPr/>
          </p:nvSpPr>
          <p:spPr>
            <a:xfrm>
              <a:off x="4263841" y="163682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显示到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看板</a:t>
              </a:r>
              <a:endParaRPr kumimoji="1" lang="en-US" altLang="zh-CN" sz="1200" dirty="0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4E33D1E-A770-0248-813E-67BF7F15B669}"/>
              </a:ext>
            </a:extLst>
          </p:cNvPr>
          <p:cNvGrpSpPr/>
          <p:nvPr/>
        </p:nvGrpSpPr>
        <p:grpSpPr>
          <a:xfrm>
            <a:off x="5200921" y="3717032"/>
            <a:ext cx="864096" cy="737673"/>
            <a:chOff x="4154959" y="1483709"/>
            <a:chExt cx="864096" cy="73767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25C4655-6FC9-5B4D-8E31-E006B7FA5E32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06BCAA4-1A4C-D34D-A718-DFF9602A7FDF}"/>
                </a:ext>
              </a:extLst>
            </p:cNvPr>
            <p:cNvSpPr txBox="1"/>
            <p:nvPr/>
          </p:nvSpPr>
          <p:spPr>
            <a:xfrm>
              <a:off x="4263841" y="17046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进工位</a:t>
              </a:r>
              <a:endParaRPr kumimoji="1" lang="en-US" altLang="zh-CN" sz="12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17EB557-4909-694C-B0F9-AFC165CB2E0B}"/>
              </a:ext>
            </a:extLst>
          </p:cNvPr>
          <p:cNvGrpSpPr/>
          <p:nvPr/>
        </p:nvGrpSpPr>
        <p:grpSpPr>
          <a:xfrm>
            <a:off x="2024390" y="3962102"/>
            <a:ext cx="1338480" cy="276999"/>
            <a:chOff x="2024390" y="3962102"/>
            <a:chExt cx="1338480" cy="276999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1B555BD6-B26E-6B49-A28D-3483FBD2C89F}"/>
                </a:ext>
              </a:extLst>
            </p:cNvPr>
            <p:cNvSpPr txBox="1"/>
            <p:nvPr/>
          </p:nvSpPr>
          <p:spPr>
            <a:xfrm>
              <a:off x="2425401" y="396210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</a:t>
              </a:r>
            </a:p>
          </p:txBody>
        </p:sp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2B85DF0E-F846-DE45-A046-8447ABDC7C64}"/>
                </a:ext>
              </a:extLst>
            </p:cNvPr>
            <p:cNvCxnSpPr>
              <a:cxnSpLocks/>
              <a:stCxn id="77" idx="3"/>
              <a:endCxn id="112" idx="1"/>
            </p:cNvCxnSpPr>
            <p:nvPr/>
          </p:nvCxnSpPr>
          <p:spPr>
            <a:xfrm flipV="1">
              <a:off x="2024390" y="4095298"/>
              <a:ext cx="1338480" cy="2198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B35578E8-B914-3543-8D8D-6A0731200B97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 flipV="1">
            <a:off x="2024390" y="2789725"/>
            <a:ext cx="1338481" cy="31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4375A89B-6336-404A-AF07-A1696A1F6727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 flipV="1">
            <a:off x="4226966" y="4085869"/>
            <a:ext cx="973955" cy="94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BF715FBC-395F-434B-B25F-5B61040141E0}"/>
              </a:ext>
            </a:extLst>
          </p:cNvPr>
          <p:cNvGrpSpPr/>
          <p:nvPr/>
        </p:nvGrpSpPr>
        <p:grpSpPr>
          <a:xfrm>
            <a:off x="4514999" y="3206216"/>
            <a:ext cx="539102" cy="451492"/>
            <a:chOff x="9472574" y="1349959"/>
            <a:chExt cx="864096" cy="1096171"/>
          </a:xfrm>
        </p:grpSpPr>
        <p:sp>
          <p:nvSpPr>
            <p:cNvPr id="121" name="折角形 120">
              <a:extLst>
                <a:ext uri="{FF2B5EF4-FFF2-40B4-BE49-F238E27FC236}">
                  <a16:creationId xmlns:a16="http://schemas.microsoft.com/office/drawing/2014/main" id="{96F0AD70-B196-B64A-B4CF-0A107627707D}"/>
                </a:ext>
              </a:extLst>
            </p:cNvPr>
            <p:cNvSpPr/>
            <p:nvPr/>
          </p:nvSpPr>
          <p:spPr>
            <a:xfrm>
              <a:off x="9472574" y="1349959"/>
              <a:ext cx="864096" cy="1096171"/>
            </a:xfrm>
            <a:prstGeom prst="foldedCorner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EE5754B-8773-9648-B519-486DAB3B0D77}"/>
                </a:ext>
              </a:extLst>
            </p:cNvPr>
            <p:cNvSpPr txBox="1"/>
            <p:nvPr/>
          </p:nvSpPr>
          <p:spPr>
            <a:xfrm>
              <a:off x="9551078" y="1460076"/>
              <a:ext cx="707088" cy="971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00" dirty="0"/>
                <a:t>改</a:t>
              </a:r>
              <a:endParaRPr kumimoji="1" lang="en-US" altLang="zh-CN" sz="1000" dirty="0"/>
            </a:p>
            <a:p>
              <a:pPr algn="ctr"/>
              <a:r>
                <a:rPr kumimoji="1" lang="zh-CN" altLang="en-US" sz="1000" dirty="0"/>
                <a:t>技师</a:t>
              </a:r>
              <a:endParaRPr kumimoji="1" lang="en-US" altLang="zh-CN" sz="1000" dirty="0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1FF8EE8-E8E3-CB48-9767-D5428755C6CE}"/>
              </a:ext>
            </a:extLst>
          </p:cNvPr>
          <p:cNvGrpSpPr/>
          <p:nvPr/>
        </p:nvGrpSpPr>
        <p:grpSpPr>
          <a:xfrm>
            <a:off x="5379095" y="2436594"/>
            <a:ext cx="864096" cy="737673"/>
            <a:chOff x="4154959" y="1535282"/>
            <a:chExt cx="864096" cy="737673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B1E5C2E-564E-8342-B848-968F20AB36DD}"/>
                </a:ext>
              </a:extLst>
            </p:cNvPr>
            <p:cNvSpPr/>
            <p:nvPr/>
          </p:nvSpPr>
          <p:spPr>
            <a:xfrm>
              <a:off x="4154959" y="1535282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2952450D-2120-324B-A2EE-965AD3915230}"/>
                </a:ext>
              </a:extLst>
            </p:cNvPr>
            <p:cNvSpPr txBox="1"/>
            <p:nvPr/>
          </p:nvSpPr>
          <p:spPr>
            <a:xfrm>
              <a:off x="4263841" y="1704618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指示灯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绿</a:t>
              </a:r>
              <a:endParaRPr kumimoji="1" lang="en-US" altLang="zh-CN" sz="1200" dirty="0"/>
            </a:p>
          </p:txBody>
        </p:sp>
      </p:grp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94F9782-0835-A74D-9EAF-0FD59A410BA7}"/>
              </a:ext>
            </a:extLst>
          </p:cNvPr>
          <p:cNvCxnSpPr>
            <a:cxnSpLocks/>
            <a:stCxn id="109" idx="3"/>
            <a:endCxn id="124" idx="1"/>
          </p:cNvCxnSpPr>
          <p:nvPr/>
        </p:nvCxnSpPr>
        <p:spPr>
          <a:xfrm>
            <a:off x="4226967" y="2789725"/>
            <a:ext cx="1152128" cy="1570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>
            <a:extLst>
              <a:ext uri="{FF2B5EF4-FFF2-40B4-BE49-F238E27FC236}">
                <a16:creationId xmlns:a16="http://schemas.microsoft.com/office/drawing/2014/main" id="{7F44D19A-D6DA-1644-8DB6-C86EB8B67E05}"/>
              </a:ext>
            </a:extLst>
          </p:cNvPr>
          <p:cNvCxnSpPr>
            <a:cxnSpLocks/>
            <a:stCxn id="109" idx="3"/>
            <a:endCxn id="121" idx="0"/>
          </p:cNvCxnSpPr>
          <p:nvPr/>
        </p:nvCxnSpPr>
        <p:spPr>
          <a:xfrm>
            <a:off x="4226967" y="2789725"/>
            <a:ext cx="557583" cy="416491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>
            <a:extLst>
              <a:ext uri="{FF2B5EF4-FFF2-40B4-BE49-F238E27FC236}">
                <a16:creationId xmlns:a16="http://schemas.microsoft.com/office/drawing/2014/main" id="{00FE1FF1-9F38-D245-957D-5ABE5E47A536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>
            <a:off x="5054101" y="3431962"/>
            <a:ext cx="710286" cy="274648"/>
          </a:xfrm>
          <a:prstGeom prst="bentConnector3">
            <a:avLst>
              <a:gd name="adj1" fmla="val -1791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228FC393-6AFD-FF41-AA72-6C99F6C18266}"/>
              </a:ext>
            </a:extLst>
          </p:cNvPr>
          <p:cNvGrpSpPr/>
          <p:nvPr/>
        </p:nvGrpSpPr>
        <p:grpSpPr>
          <a:xfrm>
            <a:off x="6963271" y="2431081"/>
            <a:ext cx="864096" cy="737673"/>
            <a:chOff x="4154959" y="1535282"/>
            <a:chExt cx="864096" cy="737673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7A970252-EEF2-5745-984D-DA9BC8BAE802}"/>
                </a:ext>
              </a:extLst>
            </p:cNvPr>
            <p:cNvSpPr/>
            <p:nvPr/>
          </p:nvSpPr>
          <p:spPr>
            <a:xfrm>
              <a:off x="4154959" y="1535282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26271C89-94D6-8C4C-BC5B-B189269D2C52}"/>
                </a:ext>
              </a:extLst>
            </p:cNvPr>
            <p:cNvSpPr txBox="1"/>
            <p:nvPr/>
          </p:nvSpPr>
          <p:spPr>
            <a:xfrm>
              <a:off x="4263842" y="17046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开工单</a:t>
              </a:r>
              <a:endParaRPr kumimoji="1" lang="en-US" altLang="zh-CN" sz="1200" dirty="0"/>
            </a:p>
          </p:txBody>
        </p:sp>
      </p:grp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128FA849-971E-EF48-A7E4-6393CBCAC121}"/>
              </a:ext>
            </a:extLst>
          </p:cNvPr>
          <p:cNvCxnSpPr>
            <a:cxnSpLocks/>
            <a:stCxn id="124" idx="3"/>
            <a:endCxn id="153" idx="1"/>
          </p:cNvCxnSpPr>
          <p:nvPr/>
        </p:nvCxnSpPr>
        <p:spPr>
          <a:xfrm flipV="1">
            <a:off x="6243191" y="2799918"/>
            <a:ext cx="720080" cy="55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BAE26D1-6E57-DA48-A7B5-9B6E205D3E53}"/>
              </a:ext>
            </a:extLst>
          </p:cNvPr>
          <p:cNvGrpSpPr/>
          <p:nvPr/>
        </p:nvGrpSpPr>
        <p:grpSpPr>
          <a:xfrm>
            <a:off x="8691463" y="2409855"/>
            <a:ext cx="864096" cy="737673"/>
            <a:chOff x="4154959" y="1535282"/>
            <a:chExt cx="864096" cy="737673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57081D84-A1DC-E441-9B4F-8C22780BA589}"/>
                </a:ext>
              </a:extLst>
            </p:cNvPr>
            <p:cNvSpPr/>
            <p:nvPr/>
          </p:nvSpPr>
          <p:spPr>
            <a:xfrm>
              <a:off x="4154959" y="1535282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AE295590-E299-1C43-AC51-2841B8169DAF}"/>
                </a:ext>
              </a:extLst>
            </p:cNvPr>
            <p:cNvSpPr txBox="1"/>
            <p:nvPr/>
          </p:nvSpPr>
          <p:spPr>
            <a:xfrm>
              <a:off x="4263841" y="1704618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指示灯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蓝</a:t>
              </a:r>
              <a:endParaRPr kumimoji="1" lang="en-US" altLang="zh-CN" sz="1200" dirty="0"/>
            </a:p>
          </p:txBody>
        </p:sp>
      </p:grp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56F1C707-185E-074E-A183-01AFB7CCB38A}"/>
              </a:ext>
            </a:extLst>
          </p:cNvPr>
          <p:cNvCxnSpPr>
            <a:cxnSpLocks/>
            <a:stCxn id="153" idx="3"/>
            <a:endCxn id="159" idx="1"/>
          </p:cNvCxnSpPr>
          <p:nvPr/>
        </p:nvCxnSpPr>
        <p:spPr>
          <a:xfrm flipV="1">
            <a:off x="7827367" y="2778692"/>
            <a:ext cx="864096" cy="212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>
            <a:extLst>
              <a:ext uri="{FF2B5EF4-FFF2-40B4-BE49-F238E27FC236}">
                <a16:creationId xmlns:a16="http://schemas.microsoft.com/office/drawing/2014/main" id="{13429F26-1D02-CD41-80CA-535A625999D7}"/>
              </a:ext>
            </a:extLst>
          </p:cNvPr>
          <p:cNvCxnSpPr>
            <a:cxnSpLocks/>
            <a:stCxn id="115" idx="3"/>
            <a:endCxn id="159" idx="2"/>
          </p:cNvCxnSpPr>
          <p:nvPr/>
        </p:nvCxnSpPr>
        <p:spPr>
          <a:xfrm flipV="1">
            <a:off x="6065017" y="3147528"/>
            <a:ext cx="3058494" cy="938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7E755D0-617F-9B40-B9F1-5B2819AD8B8B}"/>
              </a:ext>
            </a:extLst>
          </p:cNvPr>
          <p:cNvSpPr txBox="1"/>
          <p:nvPr/>
        </p:nvSpPr>
        <p:spPr>
          <a:xfrm>
            <a:off x="-39389" y="445235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分配技师分界线</a:t>
            </a: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15654FB5-8079-7742-88CE-E1950348E323}"/>
              </a:ext>
            </a:extLst>
          </p:cNvPr>
          <p:cNvGrpSpPr/>
          <p:nvPr/>
        </p:nvGrpSpPr>
        <p:grpSpPr>
          <a:xfrm>
            <a:off x="3354770" y="5086633"/>
            <a:ext cx="864096" cy="737673"/>
            <a:chOff x="4154959" y="1483709"/>
            <a:chExt cx="864096" cy="737673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DAC34FB3-E70A-0445-8A3C-7AEE023FD8FE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034EEC41-5F87-C74E-A825-93E87822937C}"/>
                </a:ext>
              </a:extLst>
            </p:cNvPr>
            <p:cNvSpPr txBox="1"/>
            <p:nvPr/>
          </p:nvSpPr>
          <p:spPr>
            <a:xfrm>
              <a:off x="4263841" y="163682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显示到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看板</a:t>
              </a:r>
              <a:endParaRPr kumimoji="1" lang="en-US" altLang="zh-CN" sz="1200" dirty="0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381967D6-5494-5749-BA86-3B646C691A5D}"/>
              </a:ext>
            </a:extLst>
          </p:cNvPr>
          <p:cNvGrpSpPr/>
          <p:nvPr/>
        </p:nvGrpSpPr>
        <p:grpSpPr>
          <a:xfrm>
            <a:off x="5200920" y="5086633"/>
            <a:ext cx="864096" cy="737673"/>
            <a:chOff x="4154959" y="1483709"/>
            <a:chExt cx="864096" cy="737673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E6CD7947-8FEB-E84A-9957-460D348D5A55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BD12B275-F32A-2741-A41A-106E930500DB}"/>
                </a:ext>
              </a:extLst>
            </p:cNvPr>
            <p:cNvSpPr txBox="1"/>
            <p:nvPr/>
          </p:nvSpPr>
          <p:spPr>
            <a:xfrm>
              <a:off x="4263841" y="17046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进工位</a:t>
              </a:r>
              <a:endParaRPr kumimoji="1" lang="en-US" altLang="zh-CN" sz="1200" dirty="0"/>
            </a:p>
          </p:txBody>
        </p:sp>
      </p:grp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C86EB87-60F1-4842-8FA7-8B4FD0053856}"/>
              </a:ext>
            </a:extLst>
          </p:cNvPr>
          <p:cNvSpPr txBox="1"/>
          <p:nvPr/>
        </p:nvSpPr>
        <p:spPr>
          <a:xfrm>
            <a:off x="2224260" y="52246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分配技师</a:t>
            </a: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F8B9EDDF-C71B-2D43-ADF8-2DEA0B960F79}"/>
              </a:ext>
            </a:extLst>
          </p:cNvPr>
          <p:cNvCxnSpPr>
            <a:cxnSpLocks/>
            <a:stCxn id="81" idx="3"/>
            <a:endCxn id="171" idx="1"/>
          </p:cNvCxnSpPr>
          <p:nvPr/>
        </p:nvCxnSpPr>
        <p:spPr>
          <a:xfrm>
            <a:off x="1893970" y="5445224"/>
            <a:ext cx="1460800" cy="102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53B626BB-3D97-F34F-A979-A238ABB378AD}"/>
              </a:ext>
            </a:extLst>
          </p:cNvPr>
          <p:cNvCxnSpPr>
            <a:cxnSpLocks/>
            <a:stCxn id="171" idx="3"/>
            <a:endCxn id="174" idx="1"/>
          </p:cNvCxnSpPr>
          <p:nvPr/>
        </p:nvCxnSpPr>
        <p:spPr>
          <a:xfrm>
            <a:off x="4218866" y="5455470"/>
            <a:ext cx="98205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03224850-936C-F14A-8949-F25FE0837D1E}"/>
              </a:ext>
            </a:extLst>
          </p:cNvPr>
          <p:cNvGrpSpPr/>
          <p:nvPr/>
        </p:nvGrpSpPr>
        <p:grpSpPr>
          <a:xfrm>
            <a:off x="6603231" y="5116982"/>
            <a:ext cx="1067458" cy="656483"/>
            <a:chOff x="9673303" y="773885"/>
            <a:chExt cx="1067458" cy="656483"/>
          </a:xfrm>
        </p:grpSpPr>
        <p:sp>
          <p:nvSpPr>
            <p:cNvPr id="182" name="决策 181">
              <a:extLst>
                <a:ext uri="{FF2B5EF4-FFF2-40B4-BE49-F238E27FC236}">
                  <a16:creationId xmlns:a16="http://schemas.microsoft.com/office/drawing/2014/main" id="{C882934B-284E-E04A-B330-0C8A1E9EEFFA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1BACEFB-36B5-5941-985C-D7A1C7F309CD}"/>
                </a:ext>
              </a:extLst>
            </p:cNvPr>
            <p:cNvSpPr txBox="1"/>
            <p:nvPr/>
          </p:nvSpPr>
          <p:spPr>
            <a:xfrm>
              <a:off x="9833243" y="881148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工位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是否正确</a:t>
              </a:r>
              <a:endParaRPr kumimoji="1" lang="en-US" altLang="zh-CN" sz="1200" dirty="0"/>
            </a:p>
          </p:txBody>
        </p:sp>
      </p:grp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D0EEE713-7BF1-AB49-886C-98C7CDEBC0F3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 flipV="1">
            <a:off x="6065016" y="5445224"/>
            <a:ext cx="538215" cy="102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CAD07EAD-041E-6E48-80BB-C8C674A2AF3D}"/>
              </a:ext>
            </a:extLst>
          </p:cNvPr>
          <p:cNvCxnSpPr>
            <a:cxnSpLocks/>
            <a:stCxn id="182" idx="2"/>
            <a:endCxn id="191" idx="0"/>
          </p:cNvCxnSpPr>
          <p:nvPr/>
        </p:nvCxnSpPr>
        <p:spPr>
          <a:xfrm>
            <a:off x="7136960" y="5773465"/>
            <a:ext cx="8327" cy="3198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8F6D6B4A-B576-BD47-B172-D576B592F47C}"/>
              </a:ext>
            </a:extLst>
          </p:cNvPr>
          <p:cNvGrpSpPr/>
          <p:nvPr/>
        </p:nvGrpSpPr>
        <p:grpSpPr>
          <a:xfrm>
            <a:off x="6713239" y="6093296"/>
            <a:ext cx="864096" cy="737673"/>
            <a:chOff x="4154959" y="1535282"/>
            <a:chExt cx="864096" cy="737673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C342F03D-074D-804F-8B8F-8EB982B1F676}"/>
                </a:ext>
              </a:extLst>
            </p:cNvPr>
            <p:cNvSpPr/>
            <p:nvPr/>
          </p:nvSpPr>
          <p:spPr>
            <a:xfrm>
              <a:off x="4154959" y="1535282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DF82DBB8-7FAE-C645-B118-BE60BEF08F4F}"/>
                </a:ext>
              </a:extLst>
            </p:cNvPr>
            <p:cNvSpPr txBox="1"/>
            <p:nvPr/>
          </p:nvSpPr>
          <p:spPr>
            <a:xfrm>
              <a:off x="4263842" y="1704618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指示灯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闪烁</a:t>
              </a:r>
              <a:endParaRPr kumimoji="1" lang="en-US" altLang="zh-CN" sz="1200" dirty="0"/>
            </a:p>
          </p:txBody>
        </p:sp>
      </p:grpSp>
      <p:cxnSp>
        <p:nvCxnSpPr>
          <p:cNvPr id="195" name="肘形连接符 194">
            <a:extLst>
              <a:ext uri="{FF2B5EF4-FFF2-40B4-BE49-F238E27FC236}">
                <a16:creationId xmlns:a16="http://schemas.microsoft.com/office/drawing/2014/main" id="{156F389E-7EA2-6B4A-A56F-8291F1595711}"/>
              </a:ext>
            </a:extLst>
          </p:cNvPr>
          <p:cNvCxnSpPr>
            <a:cxnSpLocks/>
            <a:stCxn id="182" idx="3"/>
            <a:endCxn id="159" idx="2"/>
          </p:cNvCxnSpPr>
          <p:nvPr/>
        </p:nvCxnSpPr>
        <p:spPr>
          <a:xfrm flipV="1">
            <a:off x="7670689" y="3147528"/>
            <a:ext cx="1452822" cy="229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9D969C4-54BE-FE47-8318-9B15B53F2024}"/>
              </a:ext>
            </a:extLst>
          </p:cNvPr>
          <p:cNvSpPr txBox="1"/>
          <p:nvPr/>
        </p:nvSpPr>
        <p:spPr>
          <a:xfrm>
            <a:off x="8307601" y="52936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是</a:t>
            </a:r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32047931-75ED-564E-9714-1535E9636E84}"/>
              </a:ext>
            </a:extLst>
          </p:cNvPr>
          <p:cNvCxnSpPr>
            <a:cxnSpLocks/>
            <a:stCxn id="159" idx="3"/>
            <a:endCxn id="240" idx="1"/>
          </p:cNvCxnSpPr>
          <p:nvPr/>
        </p:nvCxnSpPr>
        <p:spPr>
          <a:xfrm flipV="1">
            <a:off x="9555559" y="2774916"/>
            <a:ext cx="470193" cy="37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4799A3BB-9E30-7C41-92E1-7417156088AF}"/>
              </a:ext>
            </a:extLst>
          </p:cNvPr>
          <p:cNvGrpSpPr/>
          <p:nvPr/>
        </p:nvGrpSpPr>
        <p:grpSpPr>
          <a:xfrm>
            <a:off x="10011382" y="3292996"/>
            <a:ext cx="864096" cy="737673"/>
            <a:chOff x="4154959" y="1535282"/>
            <a:chExt cx="864096" cy="737673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54A0F563-4790-1642-9781-BC473F608AB3}"/>
                </a:ext>
              </a:extLst>
            </p:cNvPr>
            <p:cNvSpPr/>
            <p:nvPr/>
          </p:nvSpPr>
          <p:spPr>
            <a:xfrm>
              <a:off x="4154959" y="1535282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FB8D0383-EF96-F549-A5D7-6A11135E5E78}"/>
                </a:ext>
              </a:extLst>
            </p:cNvPr>
            <p:cNvSpPr txBox="1"/>
            <p:nvPr/>
          </p:nvSpPr>
          <p:spPr>
            <a:xfrm>
              <a:off x="4263844" y="1649578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交车前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1</a:t>
              </a:r>
              <a:r>
                <a:rPr kumimoji="1" lang="en-US" altLang="zh-Hans" sz="1200" dirty="0"/>
                <a:t>5</a:t>
              </a:r>
              <a:r>
                <a:rPr kumimoji="1" lang="zh-CN" altLang="en-US" sz="1200" dirty="0"/>
                <a:t>分钟</a:t>
              </a:r>
              <a:endParaRPr kumimoji="1" lang="en-US" altLang="zh-CN" sz="1200" dirty="0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B435ED0B-03A5-3642-B0C1-8C9C99A8324E}"/>
              </a:ext>
            </a:extLst>
          </p:cNvPr>
          <p:cNvGrpSpPr/>
          <p:nvPr/>
        </p:nvGrpSpPr>
        <p:grpSpPr>
          <a:xfrm>
            <a:off x="10023467" y="4115224"/>
            <a:ext cx="864096" cy="315650"/>
            <a:chOff x="10023467" y="4064924"/>
            <a:chExt cx="864096" cy="315650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81CFE280-6EA4-1544-B642-E867EA95C045}"/>
                </a:ext>
              </a:extLst>
            </p:cNvPr>
            <p:cNvSpPr/>
            <p:nvPr/>
          </p:nvSpPr>
          <p:spPr>
            <a:xfrm>
              <a:off x="10023467" y="4064924"/>
              <a:ext cx="864096" cy="315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31CE0464-E895-0C4D-9059-FA4972A770B9}"/>
                </a:ext>
              </a:extLst>
            </p:cNvPr>
            <p:cNvSpPr txBox="1"/>
            <p:nvPr/>
          </p:nvSpPr>
          <p:spPr>
            <a:xfrm>
              <a:off x="10215244" y="4101368"/>
              <a:ext cx="492443" cy="249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超时</a:t>
              </a:r>
              <a:endParaRPr kumimoji="1" lang="en-US" altLang="zh-CN" sz="1200" dirty="0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D0DA1BD0-F468-B449-8E28-81FE1BC51C33}"/>
              </a:ext>
            </a:extLst>
          </p:cNvPr>
          <p:cNvGrpSpPr/>
          <p:nvPr/>
        </p:nvGrpSpPr>
        <p:grpSpPr>
          <a:xfrm>
            <a:off x="11207261" y="3301461"/>
            <a:ext cx="864096" cy="737673"/>
            <a:chOff x="4215989" y="1510937"/>
            <a:chExt cx="864096" cy="737673"/>
          </a:xfrm>
        </p:grpSpPr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E4B2A551-D95E-5C46-B43D-52500284AFEB}"/>
                </a:ext>
              </a:extLst>
            </p:cNvPr>
            <p:cNvSpPr/>
            <p:nvPr/>
          </p:nvSpPr>
          <p:spPr>
            <a:xfrm>
              <a:off x="4215989" y="1510937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A0E34249-062A-1F4B-BD26-756984FBB0D8}"/>
                </a:ext>
              </a:extLst>
            </p:cNvPr>
            <p:cNvSpPr txBox="1"/>
            <p:nvPr/>
          </p:nvSpPr>
          <p:spPr>
            <a:xfrm>
              <a:off x="4263841" y="1704618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指示灯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黄色</a:t>
              </a:r>
              <a:endParaRPr kumimoji="1" lang="en-US" altLang="zh-CN" sz="1200" dirty="0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BD548CEF-2894-7246-992C-B14B4563CFEA}"/>
              </a:ext>
            </a:extLst>
          </p:cNvPr>
          <p:cNvGrpSpPr/>
          <p:nvPr/>
        </p:nvGrpSpPr>
        <p:grpSpPr>
          <a:xfrm>
            <a:off x="11175333" y="4121462"/>
            <a:ext cx="864096" cy="315650"/>
            <a:chOff x="10023467" y="4064924"/>
            <a:chExt cx="864096" cy="315650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8DD6B729-66A9-A74E-9334-AB9832CE497E}"/>
                </a:ext>
              </a:extLst>
            </p:cNvPr>
            <p:cNvSpPr/>
            <p:nvPr/>
          </p:nvSpPr>
          <p:spPr>
            <a:xfrm>
              <a:off x="10023467" y="4064924"/>
              <a:ext cx="864096" cy="315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40087B59-B247-1642-A259-F91EC9296F5A}"/>
                </a:ext>
              </a:extLst>
            </p:cNvPr>
            <p:cNvSpPr txBox="1"/>
            <p:nvPr/>
          </p:nvSpPr>
          <p:spPr>
            <a:xfrm>
              <a:off x="10215246" y="41013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红色</a:t>
              </a:r>
              <a:endParaRPr kumimoji="1" lang="en-US" altLang="zh-CN" sz="1200" dirty="0"/>
            </a:p>
          </p:txBody>
        </p:sp>
      </p:grpSp>
      <p:cxnSp>
        <p:nvCxnSpPr>
          <p:cNvPr id="221" name="直线箭头连接符 220">
            <a:extLst>
              <a:ext uri="{FF2B5EF4-FFF2-40B4-BE49-F238E27FC236}">
                <a16:creationId xmlns:a16="http://schemas.microsoft.com/office/drawing/2014/main" id="{C7EB47CD-40E5-9645-A6A7-5DFDECD1F4DF}"/>
              </a:ext>
            </a:extLst>
          </p:cNvPr>
          <p:cNvCxnSpPr>
            <a:cxnSpLocks/>
            <a:stCxn id="208" idx="3"/>
            <a:endCxn id="214" idx="1"/>
          </p:cNvCxnSpPr>
          <p:nvPr/>
        </p:nvCxnSpPr>
        <p:spPr>
          <a:xfrm>
            <a:off x="10875478" y="3661833"/>
            <a:ext cx="331783" cy="846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DEB8C596-DDF3-0845-884B-E9A216AE4A9E}"/>
              </a:ext>
            </a:extLst>
          </p:cNvPr>
          <p:cNvCxnSpPr>
            <a:cxnSpLocks/>
            <a:stCxn id="211" idx="3"/>
            <a:endCxn id="219" idx="1"/>
          </p:cNvCxnSpPr>
          <p:nvPr/>
        </p:nvCxnSpPr>
        <p:spPr>
          <a:xfrm>
            <a:off x="10887563" y="4273049"/>
            <a:ext cx="287770" cy="62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>
            <a:extLst>
              <a:ext uri="{FF2B5EF4-FFF2-40B4-BE49-F238E27FC236}">
                <a16:creationId xmlns:a16="http://schemas.microsoft.com/office/drawing/2014/main" id="{25A9EB72-F758-BC43-BF13-E96B258028F7}"/>
              </a:ext>
            </a:extLst>
          </p:cNvPr>
          <p:cNvCxnSpPr>
            <a:cxnSpLocks/>
            <a:stCxn id="240" idx="3"/>
            <a:endCxn id="29" idx="1"/>
          </p:cNvCxnSpPr>
          <p:nvPr/>
        </p:nvCxnSpPr>
        <p:spPr>
          <a:xfrm flipH="1" flipV="1">
            <a:off x="10149553" y="1128883"/>
            <a:ext cx="738010" cy="1646033"/>
          </a:xfrm>
          <a:prstGeom prst="bentConnector5">
            <a:avLst>
              <a:gd name="adj1" fmla="val -30975"/>
              <a:gd name="adj2" fmla="val 44836"/>
              <a:gd name="adj3" fmla="val 130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CFF8145F-005E-BE4F-8BDD-164B53127EED}"/>
              </a:ext>
            </a:extLst>
          </p:cNvPr>
          <p:cNvGrpSpPr/>
          <p:nvPr/>
        </p:nvGrpSpPr>
        <p:grpSpPr>
          <a:xfrm>
            <a:off x="10025752" y="2336856"/>
            <a:ext cx="861811" cy="876120"/>
            <a:chOff x="9472574" y="1349959"/>
            <a:chExt cx="864096" cy="1096171"/>
          </a:xfrm>
        </p:grpSpPr>
        <p:sp>
          <p:nvSpPr>
            <p:cNvPr id="240" name="折角形 239">
              <a:extLst>
                <a:ext uri="{FF2B5EF4-FFF2-40B4-BE49-F238E27FC236}">
                  <a16:creationId xmlns:a16="http://schemas.microsoft.com/office/drawing/2014/main" id="{5A0F8034-2A7F-574E-BFAD-EB0F102A059D}"/>
                </a:ext>
              </a:extLst>
            </p:cNvPr>
            <p:cNvSpPr/>
            <p:nvPr/>
          </p:nvSpPr>
          <p:spPr>
            <a:xfrm>
              <a:off x="9472574" y="1349959"/>
              <a:ext cx="864096" cy="1096171"/>
            </a:xfrm>
            <a:prstGeom prst="foldedCorner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F390C3C1-473A-D14E-ABEA-B9023054A2AB}"/>
                </a:ext>
              </a:extLst>
            </p:cNvPr>
            <p:cNvSpPr txBox="1"/>
            <p:nvPr/>
          </p:nvSpPr>
          <p:spPr>
            <a:xfrm>
              <a:off x="9640374" y="1618215"/>
              <a:ext cx="509386" cy="58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工单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操作</a:t>
              </a:r>
              <a:endParaRPr kumimoji="1" lang="en-US" altLang="zh-CN" sz="1200" dirty="0"/>
            </a:p>
          </p:txBody>
        </p:sp>
      </p:grpSp>
      <p:sp>
        <p:nvSpPr>
          <p:cNvPr id="244" name="文本框 243">
            <a:extLst>
              <a:ext uri="{FF2B5EF4-FFF2-40B4-BE49-F238E27FC236}">
                <a16:creationId xmlns:a16="http://schemas.microsoft.com/office/drawing/2014/main" id="{EF0409E9-F923-5042-853A-1FEE9FF299A7}"/>
              </a:ext>
            </a:extLst>
          </p:cNvPr>
          <p:cNvSpPr txBox="1"/>
          <p:nvPr/>
        </p:nvSpPr>
        <p:spPr>
          <a:xfrm>
            <a:off x="2645664" y="2657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6CFDB67-292A-3346-80C9-F63C5A9397D5}"/>
              </a:ext>
            </a:extLst>
          </p:cNvPr>
          <p:cNvSpPr/>
          <p:nvPr/>
        </p:nvSpPr>
        <p:spPr>
          <a:xfrm>
            <a:off x="29788" y="6526023"/>
            <a:ext cx="76892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1.</a:t>
            </a:r>
            <a:r>
              <a:rPr lang="zh-CN" altLang="en-US" sz="1200" dirty="0">
                <a:latin typeface="+mn-ea"/>
              </a:rPr>
              <a:t>技师跟工位必须绑定</a:t>
            </a:r>
          </a:p>
          <a:p>
            <a:r>
              <a:rPr lang="en-US" altLang="zh-CN" sz="1200" dirty="0">
                <a:latin typeface="+mn-ea"/>
              </a:rPr>
              <a:t>2.</a:t>
            </a:r>
            <a:r>
              <a:rPr lang="zh-CN" altLang="en-US" sz="1200" dirty="0">
                <a:latin typeface="+mn-ea"/>
              </a:rPr>
              <a:t>根据委托书上的预计交车时间</a:t>
            </a:r>
            <a:r>
              <a:rPr lang="en-US" altLang="zh-CN" sz="1200" dirty="0">
                <a:latin typeface="+mn-ea"/>
              </a:rPr>
              <a:t>-</a:t>
            </a:r>
            <a:r>
              <a:rPr lang="zh-CN" altLang="en-US" sz="1200" dirty="0">
                <a:latin typeface="+mn-ea"/>
              </a:rPr>
              <a:t>维修工时得出预计开始时间</a:t>
            </a:r>
          </a:p>
          <a:p>
            <a:r>
              <a:rPr lang="en-US" altLang="zh-CN" sz="1200" dirty="0">
                <a:latin typeface="+mn-ea"/>
              </a:rPr>
              <a:t>3.</a:t>
            </a:r>
            <a:r>
              <a:rPr lang="zh-CN" altLang="en-US" sz="1200" dirty="0">
                <a:latin typeface="+mn-ea"/>
              </a:rPr>
              <a:t>当技师打开点击“工单开始”，为实际开始时间；点击“整车完工”，为实际交车时间，当产生这些时间看板上的进度条变成实际的时间。</a:t>
            </a:r>
          </a:p>
          <a:p>
            <a:r>
              <a:rPr lang="en-US" altLang="zh-CN" sz="1200" dirty="0">
                <a:latin typeface="+mn-ea"/>
              </a:rPr>
              <a:t>4.</a:t>
            </a:r>
            <a:r>
              <a:rPr lang="zh-CN" altLang="en-US" sz="1200" dirty="0">
                <a:latin typeface="+mn-ea"/>
              </a:rPr>
              <a:t>预约时间：预约车辆占用一个</a:t>
            </a:r>
            <a:r>
              <a:rPr lang="en-US" altLang="zh-CN" sz="1200" dirty="0">
                <a:latin typeface="+mn-ea"/>
              </a:rPr>
              <a:t>15min</a:t>
            </a:r>
            <a:r>
              <a:rPr lang="zh-CN" altLang="en-US" sz="1200" dirty="0">
                <a:latin typeface="+mn-ea"/>
              </a:rPr>
              <a:t>长度的进度条，当</a:t>
            </a:r>
            <a:r>
              <a:rPr lang="en-US" altLang="zh-CN" sz="1200" dirty="0">
                <a:latin typeface="+mn-ea"/>
              </a:rPr>
              <a:t>15min</a:t>
            </a:r>
            <a:r>
              <a:rPr lang="zh-CN" altLang="en-US" sz="1200" dirty="0">
                <a:latin typeface="+mn-ea"/>
              </a:rPr>
              <a:t>车辆识别为检测到车辆进场，则后面可以继续给该技师派工</a:t>
            </a:r>
          </a:p>
          <a:p>
            <a:r>
              <a:rPr lang="en-US" altLang="zh-CN" sz="1200" dirty="0">
                <a:latin typeface="+mn-ea"/>
              </a:rPr>
              <a:t>5.</a:t>
            </a:r>
            <a:r>
              <a:rPr lang="zh-CN" altLang="en-US" sz="1200" dirty="0">
                <a:latin typeface="+mn-ea"/>
              </a:rPr>
              <a:t>距离预计交车时间</a:t>
            </a:r>
            <a:r>
              <a:rPr lang="en-US" altLang="zh-CN" sz="1200" dirty="0">
                <a:latin typeface="+mn-ea"/>
              </a:rPr>
              <a:t>15min</a:t>
            </a:r>
            <a:r>
              <a:rPr lang="zh-CN" altLang="en-US" sz="1200" dirty="0">
                <a:latin typeface="+mn-ea"/>
              </a:rPr>
              <a:t>，自动调度，色块上去</a:t>
            </a:r>
          </a:p>
          <a:p>
            <a:r>
              <a:rPr lang="en-US" altLang="zh-CN" sz="1200" dirty="0">
                <a:latin typeface="+mn-ea"/>
              </a:rPr>
              <a:t>6.</a:t>
            </a:r>
            <a:r>
              <a:rPr lang="zh-CN" altLang="en-US" sz="1200" dirty="0">
                <a:latin typeface="+mn-ea"/>
              </a:rPr>
              <a:t>每有一辆车点了整车完工，所有的已派工未开始的车都需要重新刷新一次。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11A60D2F-163F-EF41-A4C9-2BA08C67BA48}"/>
              </a:ext>
            </a:extLst>
          </p:cNvPr>
          <p:cNvSpPr/>
          <p:nvPr/>
        </p:nvSpPr>
        <p:spPr>
          <a:xfrm>
            <a:off x="166186" y="6187412"/>
            <a:ext cx="1852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自动调度描述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调度看板</a:t>
            </a:r>
            <a:r>
              <a:rPr lang="en-US" altLang="zh-CN" dirty="0"/>
              <a:t>-</a:t>
            </a:r>
            <a:r>
              <a:rPr lang="zh-CN" altLang="en-US" dirty="0"/>
              <a:t>工单操作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554559" y="826988"/>
            <a:ext cx="23980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工单操作流程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CCC83F-1B65-CF4F-B55F-AFC135F5E9E5}"/>
              </a:ext>
            </a:extLst>
          </p:cNvPr>
          <p:cNvGrpSpPr/>
          <p:nvPr/>
        </p:nvGrpSpPr>
        <p:grpSpPr>
          <a:xfrm>
            <a:off x="1174031" y="1419648"/>
            <a:ext cx="787152" cy="767449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E0E9DB-292E-E844-85C5-6FCA9F584F6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6E6BA6-58B2-E64C-B132-9C922C6A5F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13A49609-D699-E948-8888-5EB054C2B617}"/>
              </a:ext>
            </a:extLst>
          </p:cNvPr>
          <p:cNvGrpSpPr/>
          <p:nvPr/>
        </p:nvGrpSpPr>
        <p:grpSpPr>
          <a:xfrm>
            <a:off x="5034836" y="1419648"/>
            <a:ext cx="864096" cy="737673"/>
            <a:chOff x="4154959" y="1483709"/>
            <a:chExt cx="864096" cy="73767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E5B0690-D25C-0C42-9F0F-911B9710BB4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DF3ABA8-C374-F549-BA43-CAE8838D2591}"/>
                </a:ext>
              </a:extLst>
            </p:cNvPr>
            <p:cNvSpPr txBox="1"/>
            <p:nvPr/>
          </p:nvSpPr>
          <p:spPr>
            <a:xfrm>
              <a:off x="4186237" y="17140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工单开始</a:t>
              </a:r>
              <a:endParaRPr kumimoji="1" lang="en-US" altLang="zh-CN" sz="1200" dirty="0"/>
            </a:p>
          </p:txBody>
        </p:sp>
      </p:grp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027EA03E-406A-1749-B9CB-B9B0FCE403D9}"/>
              </a:ext>
            </a:extLst>
          </p:cNvPr>
          <p:cNvCxnSpPr>
            <a:cxnSpLocks/>
            <a:stCxn id="19" idx="6"/>
            <a:endCxn id="136" idx="1"/>
          </p:cNvCxnSpPr>
          <p:nvPr/>
        </p:nvCxnSpPr>
        <p:spPr>
          <a:xfrm flipV="1">
            <a:off x="1961183" y="1803372"/>
            <a:ext cx="388297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931CC73E-861F-5D49-AB4F-EE3D598ADF06}"/>
              </a:ext>
            </a:extLst>
          </p:cNvPr>
          <p:cNvGrpSpPr/>
          <p:nvPr/>
        </p:nvGrpSpPr>
        <p:grpSpPr>
          <a:xfrm>
            <a:off x="6459215" y="1412774"/>
            <a:ext cx="864096" cy="737673"/>
            <a:chOff x="4154959" y="1483709"/>
            <a:chExt cx="864096" cy="737673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D1FA4F7-D35D-D34B-A612-1BDF9C94BB61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99AD2F4-A939-F64D-A555-5767E1EB9132}"/>
                </a:ext>
              </a:extLst>
            </p:cNvPr>
            <p:cNvSpPr txBox="1"/>
            <p:nvPr/>
          </p:nvSpPr>
          <p:spPr>
            <a:xfrm>
              <a:off x="4173599" y="170181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领料开始</a:t>
              </a:r>
              <a:endParaRPr kumimoji="1" lang="en-US" altLang="zh-CN" sz="1200" dirty="0"/>
            </a:p>
          </p:txBody>
        </p:sp>
      </p:grp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D70901C-B092-F04B-9128-B0D4607B668E}"/>
              </a:ext>
            </a:extLst>
          </p:cNvPr>
          <p:cNvCxnSpPr>
            <a:cxnSpLocks/>
            <a:stCxn id="128" idx="3"/>
            <a:endCxn id="132" idx="1"/>
          </p:cNvCxnSpPr>
          <p:nvPr/>
        </p:nvCxnSpPr>
        <p:spPr>
          <a:xfrm flipV="1">
            <a:off x="5898932" y="1781611"/>
            <a:ext cx="560283" cy="68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047DADB-36F7-F043-9FD0-31DDA03A6537}"/>
              </a:ext>
            </a:extLst>
          </p:cNvPr>
          <p:cNvGrpSpPr/>
          <p:nvPr/>
        </p:nvGrpSpPr>
        <p:grpSpPr>
          <a:xfrm>
            <a:off x="2349480" y="1434535"/>
            <a:ext cx="864096" cy="737673"/>
            <a:chOff x="4154959" y="1483709"/>
            <a:chExt cx="864096" cy="737673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AB789CA-5490-5540-91A4-EFD6B0E97D2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7DDAD5D-7895-544F-B586-91FD73F1B4F2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93622184-1D9D-1144-AE13-ED293170099C}"/>
              </a:ext>
            </a:extLst>
          </p:cNvPr>
          <p:cNvGrpSpPr/>
          <p:nvPr/>
        </p:nvGrpSpPr>
        <p:grpSpPr>
          <a:xfrm>
            <a:off x="3522434" y="1470183"/>
            <a:ext cx="1067458" cy="656483"/>
            <a:chOff x="9673303" y="773885"/>
            <a:chExt cx="1067458" cy="656483"/>
          </a:xfrm>
        </p:grpSpPr>
        <p:sp>
          <p:nvSpPr>
            <p:cNvPr id="140" name="决策 139">
              <a:extLst>
                <a:ext uri="{FF2B5EF4-FFF2-40B4-BE49-F238E27FC236}">
                  <a16:creationId xmlns:a16="http://schemas.microsoft.com/office/drawing/2014/main" id="{050958CB-4F20-2547-861D-D55FF5A69FC6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AD93024E-75BF-B14E-9704-7D4A265F5881}"/>
                </a:ext>
              </a:extLst>
            </p:cNvPr>
            <p:cNvSpPr txBox="1"/>
            <p:nvPr/>
          </p:nvSpPr>
          <p:spPr>
            <a:xfrm>
              <a:off x="9808892" y="9468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验证通过</a:t>
              </a:r>
              <a:endParaRPr kumimoji="1" lang="en-US" altLang="zh-CN" sz="1200" dirty="0"/>
            </a:p>
          </p:txBody>
        </p:sp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1B2D280A-FCE9-6B4D-897D-E51B6E2A299A}"/>
              </a:ext>
            </a:extLst>
          </p:cNvPr>
          <p:cNvCxnSpPr>
            <a:cxnSpLocks/>
            <a:stCxn id="136" idx="3"/>
            <a:endCxn id="140" idx="1"/>
          </p:cNvCxnSpPr>
          <p:nvPr/>
        </p:nvCxnSpPr>
        <p:spPr>
          <a:xfrm flipV="1">
            <a:off x="3213576" y="1798425"/>
            <a:ext cx="308858" cy="494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EC4CE017-AB2F-724A-9292-71269DEF3C01}"/>
              </a:ext>
            </a:extLst>
          </p:cNvPr>
          <p:cNvCxnSpPr>
            <a:cxnSpLocks/>
            <a:stCxn id="140" idx="3"/>
            <a:endCxn id="129" idx="1"/>
          </p:cNvCxnSpPr>
          <p:nvPr/>
        </p:nvCxnSpPr>
        <p:spPr>
          <a:xfrm flipV="1">
            <a:off x="4589892" y="1788484"/>
            <a:ext cx="476222" cy="99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E2B037E-760F-0F44-B3DD-9791C56A4467}"/>
              </a:ext>
            </a:extLst>
          </p:cNvPr>
          <p:cNvGrpSpPr/>
          <p:nvPr/>
        </p:nvGrpSpPr>
        <p:grpSpPr>
          <a:xfrm>
            <a:off x="3607170" y="2552909"/>
            <a:ext cx="864096" cy="737673"/>
            <a:chOff x="4154959" y="1483709"/>
            <a:chExt cx="864096" cy="737673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F3EE546-F724-B24A-A4AA-33F85337C9CC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CB1D2B23-87FD-E941-8121-8FFDA443B574}"/>
                </a:ext>
              </a:extLst>
            </p:cNvPr>
            <p:cNvSpPr txBox="1"/>
            <p:nvPr/>
          </p:nvSpPr>
          <p:spPr>
            <a:xfrm>
              <a:off x="4357730" y="17140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登录</a:t>
              </a:r>
              <a:endParaRPr kumimoji="1" lang="en-US" altLang="zh-CN" sz="1200" dirty="0"/>
            </a:p>
          </p:txBody>
        </p:sp>
      </p:grp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C2BB28D-35CE-5F41-8A99-D079946ECAE0}"/>
              </a:ext>
            </a:extLst>
          </p:cNvPr>
          <p:cNvCxnSpPr>
            <a:cxnSpLocks/>
            <a:stCxn id="140" idx="2"/>
            <a:endCxn id="145" idx="0"/>
          </p:cNvCxnSpPr>
          <p:nvPr/>
        </p:nvCxnSpPr>
        <p:spPr>
          <a:xfrm flipH="1">
            <a:off x="4039218" y="2126666"/>
            <a:ext cx="16945" cy="42624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1C13F4DF-CEF5-8648-A297-7236EBCEF63D}"/>
              </a:ext>
            </a:extLst>
          </p:cNvPr>
          <p:cNvCxnSpPr>
            <a:cxnSpLocks/>
            <a:stCxn id="145" idx="3"/>
            <a:endCxn id="128" idx="2"/>
          </p:cNvCxnSpPr>
          <p:nvPr/>
        </p:nvCxnSpPr>
        <p:spPr>
          <a:xfrm flipV="1">
            <a:off x="4471266" y="2157321"/>
            <a:ext cx="995618" cy="764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6A13CF0-0011-6347-A129-EB729AFBD25B}"/>
              </a:ext>
            </a:extLst>
          </p:cNvPr>
          <p:cNvSpPr txBox="1"/>
          <p:nvPr/>
        </p:nvSpPr>
        <p:spPr>
          <a:xfrm>
            <a:off x="3872672" y="22012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10C8EF8-29CE-3941-BAA4-8B4690D255FB}"/>
              </a:ext>
            </a:extLst>
          </p:cNvPr>
          <p:cNvSpPr txBox="1"/>
          <p:nvPr/>
        </p:nvSpPr>
        <p:spPr>
          <a:xfrm>
            <a:off x="4602788" y="16721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是</a:t>
            </a: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8F91FA3-419F-B247-9F75-77152584BE39}"/>
              </a:ext>
            </a:extLst>
          </p:cNvPr>
          <p:cNvGrpSpPr/>
          <p:nvPr/>
        </p:nvGrpSpPr>
        <p:grpSpPr>
          <a:xfrm>
            <a:off x="8038584" y="1412774"/>
            <a:ext cx="864096" cy="737673"/>
            <a:chOff x="4154959" y="1483709"/>
            <a:chExt cx="864096" cy="737673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4B10706-CD2A-9A4B-94A2-3F182C5F6CD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D339252E-F866-2143-A471-B5080591F71D}"/>
                </a:ext>
              </a:extLst>
            </p:cNvPr>
            <p:cNvSpPr txBox="1"/>
            <p:nvPr/>
          </p:nvSpPr>
          <p:spPr>
            <a:xfrm>
              <a:off x="4159766" y="17046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质检开始</a:t>
              </a:r>
              <a:endParaRPr kumimoji="1" lang="en-US" altLang="zh-CN" sz="1200" dirty="0"/>
            </a:p>
          </p:txBody>
        </p:sp>
      </p:grp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9AA7C35D-5D27-644B-ACDA-9DFACBD91FC3}"/>
              </a:ext>
            </a:extLst>
          </p:cNvPr>
          <p:cNvCxnSpPr>
            <a:cxnSpLocks/>
            <a:stCxn id="132" idx="3"/>
            <a:endCxn id="162" idx="1"/>
          </p:cNvCxnSpPr>
          <p:nvPr/>
        </p:nvCxnSpPr>
        <p:spPr>
          <a:xfrm>
            <a:off x="7323311" y="1781611"/>
            <a:ext cx="71527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EA887BB6-85BD-4F44-9CEE-07EEF11E92BE}"/>
              </a:ext>
            </a:extLst>
          </p:cNvPr>
          <p:cNvGrpSpPr/>
          <p:nvPr/>
        </p:nvGrpSpPr>
        <p:grpSpPr>
          <a:xfrm>
            <a:off x="9168953" y="1412776"/>
            <a:ext cx="864096" cy="737673"/>
            <a:chOff x="4154959" y="1483709"/>
            <a:chExt cx="864096" cy="73767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34A799A-D99F-3849-A303-FC20F1EE1A0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FCA696B-BB5A-DA4B-AD04-DA017C49DE43}"/>
                </a:ext>
              </a:extLst>
            </p:cNvPr>
            <p:cNvSpPr txBox="1"/>
            <p:nvPr/>
          </p:nvSpPr>
          <p:spPr>
            <a:xfrm>
              <a:off x="4181525" y="1699733"/>
              <a:ext cx="811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质检结束</a:t>
              </a:r>
              <a:endParaRPr kumimoji="1" lang="en-US" altLang="zh-CN" sz="1200" dirty="0"/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CEBA7DAB-CE28-964F-9A13-B0A9F3CB730F}"/>
              </a:ext>
            </a:extLst>
          </p:cNvPr>
          <p:cNvCxnSpPr>
            <a:cxnSpLocks/>
            <a:stCxn id="162" idx="3"/>
            <a:endCxn id="167" idx="1"/>
          </p:cNvCxnSpPr>
          <p:nvPr/>
        </p:nvCxnSpPr>
        <p:spPr>
          <a:xfrm>
            <a:off x="8902680" y="1781611"/>
            <a:ext cx="26627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02E4477F-E7C0-5E44-AF01-5E703D3EA8B6}"/>
              </a:ext>
            </a:extLst>
          </p:cNvPr>
          <p:cNvGrpSpPr/>
          <p:nvPr/>
        </p:nvGrpSpPr>
        <p:grpSpPr>
          <a:xfrm>
            <a:off x="10537105" y="1412776"/>
            <a:ext cx="879569" cy="737673"/>
            <a:chOff x="4154959" y="1483709"/>
            <a:chExt cx="879569" cy="737673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697AA0D-8FB8-0642-82CC-A185A685CCF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0BE709D-A457-F64F-9E3E-EC80F4397D3D}"/>
                </a:ext>
              </a:extLst>
            </p:cNvPr>
            <p:cNvSpPr txBox="1"/>
            <p:nvPr/>
          </p:nvSpPr>
          <p:spPr>
            <a:xfrm>
              <a:off x="4234309" y="175927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整车完工</a:t>
              </a:r>
              <a:endParaRPr kumimoji="1" lang="en-US" altLang="zh-CN" sz="1200" dirty="0"/>
            </a:p>
          </p:txBody>
        </p:sp>
      </p:grp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66B762C0-E8F5-2041-A819-F50EF0D81153}"/>
              </a:ext>
            </a:extLst>
          </p:cNvPr>
          <p:cNvCxnSpPr>
            <a:cxnSpLocks/>
            <a:stCxn id="167" idx="3"/>
            <a:endCxn id="185" idx="1"/>
          </p:cNvCxnSpPr>
          <p:nvPr/>
        </p:nvCxnSpPr>
        <p:spPr>
          <a:xfrm>
            <a:off x="10033049" y="1781613"/>
            <a:ext cx="50405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7E78834-958C-AC4B-9F84-B0CB3E85D640}"/>
              </a:ext>
            </a:extLst>
          </p:cNvPr>
          <p:cNvGrpSpPr/>
          <p:nvPr/>
        </p:nvGrpSpPr>
        <p:grpSpPr>
          <a:xfrm>
            <a:off x="6164395" y="2633336"/>
            <a:ext cx="3175140" cy="1875784"/>
            <a:chOff x="5955159" y="2633336"/>
            <a:chExt cx="3175140" cy="1875784"/>
          </a:xfrm>
        </p:grpSpPr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C7DF4B40-DDE8-374C-9F1A-6A3FEDBC85A7}"/>
                </a:ext>
              </a:extLst>
            </p:cNvPr>
            <p:cNvGrpSpPr/>
            <p:nvPr/>
          </p:nvGrpSpPr>
          <p:grpSpPr>
            <a:xfrm>
              <a:off x="6040920" y="2763334"/>
              <a:ext cx="864096" cy="737673"/>
              <a:chOff x="4154959" y="1483709"/>
              <a:chExt cx="864096" cy="737673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DA6B1783-64F7-D54A-A2BB-FBDA522E5C91}"/>
                  </a:ext>
                </a:extLst>
              </p:cNvPr>
              <p:cNvSpPr/>
              <p:nvPr/>
            </p:nvSpPr>
            <p:spPr>
              <a:xfrm>
                <a:off x="4154959" y="1483709"/>
                <a:ext cx="864096" cy="7376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txBody>
              <a:bodyPr wrap="square" lIns="68553" tIns="34276" rIns="68553" bIns="34276" rtlCol="0" anchor="ctr">
                <a:spAutoFit/>
              </a:bodyPr>
              <a:lstStyle/>
              <a:p>
                <a:pPr marL="171450" indent="-171450" algn="ctr">
                  <a:lnSpc>
                    <a:spcPct val="150000"/>
                  </a:lnSpc>
                  <a:buClr>
                    <a:srgbClr val="00B0F0"/>
                  </a:buClr>
                  <a:buFont typeface="Wingdings" panose="05000000000000000000" pitchFamily="2" charset="2"/>
                  <a:buChar char="p"/>
                </a:pPr>
                <a:endParaRPr kumimoji="1" lang="zh-CN" altLang="en-US" sz="14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12F71CC-353D-0747-BF74-AB9C21E5F3FC}"/>
                  </a:ext>
                </a:extLst>
              </p:cNvPr>
              <p:cNvSpPr txBox="1"/>
              <p:nvPr/>
            </p:nvSpPr>
            <p:spPr>
              <a:xfrm>
                <a:off x="4173599" y="170181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时间中断</a:t>
                </a:r>
                <a:endParaRPr kumimoji="1" lang="en-US" altLang="zh-CN" sz="1200" dirty="0"/>
              </a:p>
            </p:txBody>
          </p: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61FCC7B5-56B2-FC4D-96D8-90E596F702DF}"/>
                </a:ext>
              </a:extLst>
            </p:cNvPr>
            <p:cNvGrpSpPr/>
            <p:nvPr/>
          </p:nvGrpSpPr>
          <p:grpSpPr>
            <a:xfrm>
              <a:off x="7042067" y="2763334"/>
              <a:ext cx="864096" cy="737673"/>
              <a:chOff x="4154959" y="1483709"/>
              <a:chExt cx="864096" cy="737673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55E70B81-1035-A04F-9552-1D082C822F69}"/>
                  </a:ext>
                </a:extLst>
              </p:cNvPr>
              <p:cNvSpPr/>
              <p:nvPr/>
            </p:nvSpPr>
            <p:spPr>
              <a:xfrm>
                <a:off x="4154959" y="1483709"/>
                <a:ext cx="864096" cy="7376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txBody>
              <a:bodyPr wrap="square" lIns="68553" tIns="34276" rIns="68553" bIns="34276" rtlCol="0" anchor="ctr">
                <a:spAutoFit/>
              </a:bodyPr>
              <a:lstStyle/>
              <a:p>
                <a:pPr marL="171450" indent="-171450" algn="ctr">
                  <a:lnSpc>
                    <a:spcPct val="150000"/>
                  </a:lnSpc>
                  <a:buClr>
                    <a:srgbClr val="00B0F0"/>
                  </a:buClr>
                  <a:buFont typeface="Wingdings" panose="05000000000000000000" pitchFamily="2" charset="2"/>
                  <a:buChar char="p"/>
                </a:pPr>
                <a:endParaRPr kumimoji="1" lang="zh-CN" altLang="en-US" sz="14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C9F8D8B-F29F-7D4A-92E4-8CD4E6EB11EC}"/>
                  </a:ext>
                </a:extLst>
              </p:cNvPr>
              <p:cNvSpPr txBox="1"/>
              <p:nvPr/>
            </p:nvSpPr>
            <p:spPr>
              <a:xfrm>
                <a:off x="4173599" y="170181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待料中断</a:t>
                </a:r>
                <a:endParaRPr kumimoji="1" lang="en-US" altLang="zh-CN" sz="1200" dirty="0"/>
              </a:p>
            </p:txBody>
          </p:sp>
        </p:grp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B6DDD3BE-C46F-AE47-9A60-129130243B7F}"/>
                </a:ext>
              </a:extLst>
            </p:cNvPr>
            <p:cNvGrpSpPr/>
            <p:nvPr/>
          </p:nvGrpSpPr>
          <p:grpSpPr>
            <a:xfrm>
              <a:off x="6033955" y="3627430"/>
              <a:ext cx="864096" cy="737673"/>
              <a:chOff x="4154959" y="1483709"/>
              <a:chExt cx="864096" cy="737673"/>
            </a:xfrm>
          </p:grpSpPr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72C9CA19-EF49-E540-A6BB-3201D8EF5ED4}"/>
                  </a:ext>
                </a:extLst>
              </p:cNvPr>
              <p:cNvSpPr/>
              <p:nvPr/>
            </p:nvSpPr>
            <p:spPr>
              <a:xfrm>
                <a:off x="4154959" y="1483709"/>
                <a:ext cx="864096" cy="7376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txBody>
              <a:bodyPr wrap="square" lIns="68553" tIns="34276" rIns="68553" bIns="34276" rtlCol="0" anchor="ctr">
                <a:spAutoFit/>
              </a:bodyPr>
              <a:lstStyle/>
              <a:p>
                <a:pPr marL="171450" indent="-171450" algn="ctr">
                  <a:lnSpc>
                    <a:spcPct val="150000"/>
                  </a:lnSpc>
                  <a:buClr>
                    <a:srgbClr val="00B0F0"/>
                  </a:buClr>
                  <a:buFont typeface="Wingdings" panose="05000000000000000000" pitchFamily="2" charset="2"/>
                  <a:buChar char="p"/>
                </a:pPr>
                <a:endParaRPr kumimoji="1" lang="zh-CN" altLang="en-US" sz="14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FF5BE37C-4AEE-2E49-823B-0F09B202CCB6}"/>
                  </a:ext>
                </a:extLst>
              </p:cNvPr>
              <p:cNvSpPr txBox="1"/>
              <p:nvPr/>
            </p:nvSpPr>
            <p:spPr>
              <a:xfrm>
                <a:off x="4173599" y="17018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领料中断</a:t>
                </a:r>
                <a:endParaRPr kumimoji="1" lang="en-US" altLang="zh-CN" sz="1200" dirty="0"/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5498517C-A688-2F47-83BF-9DDB81C43CDC}"/>
                </a:ext>
              </a:extLst>
            </p:cNvPr>
            <p:cNvGrpSpPr/>
            <p:nvPr/>
          </p:nvGrpSpPr>
          <p:grpSpPr>
            <a:xfrm>
              <a:off x="7042067" y="3627430"/>
              <a:ext cx="864096" cy="737673"/>
              <a:chOff x="4154959" y="1483709"/>
              <a:chExt cx="864096" cy="737673"/>
            </a:xfrm>
          </p:grpSpPr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DB0BD3B1-9345-1D4A-AD04-A2D216767D1D}"/>
                  </a:ext>
                </a:extLst>
              </p:cNvPr>
              <p:cNvSpPr/>
              <p:nvPr/>
            </p:nvSpPr>
            <p:spPr>
              <a:xfrm>
                <a:off x="4154959" y="1483709"/>
                <a:ext cx="864096" cy="7376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txBody>
              <a:bodyPr wrap="square" lIns="68553" tIns="34276" rIns="68553" bIns="34276" rtlCol="0" anchor="ctr">
                <a:spAutoFit/>
              </a:bodyPr>
              <a:lstStyle/>
              <a:p>
                <a:pPr marL="171450" indent="-171450" algn="ctr">
                  <a:lnSpc>
                    <a:spcPct val="150000"/>
                  </a:lnSpc>
                  <a:buClr>
                    <a:srgbClr val="00B0F0"/>
                  </a:buClr>
                  <a:buFont typeface="Wingdings" panose="05000000000000000000" pitchFamily="2" charset="2"/>
                  <a:buChar char="p"/>
                </a:pPr>
                <a:endParaRPr kumimoji="1" lang="zh-CN" altLang="en-US" sz="14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B4947D3-3873-B24F-8EBD-53D826008362}"/>
                  </a:ext>
                </a:extLst>
              </p:cNvPr>
              <p:cNvSpPr txBox="1"/>
              <p:nvPr/>
            </p:nvSpPr>
            <p:spPr>
              <a:xfrm>
                <a:off x="4173599" y="170181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增项中断</a:t>
                </a:r>
                <a:endParaRPr kumimoji="1" lang="en-US" altLang="zh-CN" sz="1200" dirty="0"/>
              </a:p>
            </p:txBody>
          </p:sp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F5E275F7-DB12-7D4E-8BAE-398D7665B60B}"/>
                </a:ext>
              </a:extLst>
            </p:cNvPr>
            <p:cNvGrpSpPr/>
            <p:nvPr/>
          </p:nvGrpSpPr>
          <p:grpSpPr>
            <a:xfrm>
              <a:off x="8050179" y="3140967"/>
              <a:ext cx="864096" cy="737673"/>
              <a:chOff x="4154959" y="1483709"/>
              <a:chExt cx="864096" cy="737673"/>
            </a:xfrm>
          </p:grpSpPr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3A9FAED6-70A9-5543-AF97-CED85FBB93E9}"/>
                  </a:ext>
                </a:extLst>
              </p:cNvPr>
              <p:cNvSpPr/>
              <p:nvPr/>
            </p:nvSpPr>
            <p:spPr>
              <a:xfrm>
                <a:off x="4154959" y="1483709"/>
                <a:ext cx="864096" cy="7376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txBody>
              <a:bodyPr wrap="square" lIns="68553" tIns="34276" rIns="68553" bIns="34276" rtlCol="0" anchor="ctr">
                <a:spAutoFit/>
              </a:bodyPr>
              <a:lstStyle/>
              <a:p>
                <a:pPr marL="171450" indent="-171450" algn="ctr">
                  <a:lnSpc>
                    <a:spcPct val="150000"/>
                  </a:lnSpc>
                  <a:buClr>
                    <a:srgbClr val="00B0F0"/>
                  </a:buClr>
                  <a:buFont typeface="Wingdings" panose="05000000000000000000" pitchFamily="2" charset="2"/>
                  <a:buChar char="p"/>
                </a:pPr>
                <a:endParaRPr kumimoji="1" lang="zh-CN" altLang="en-US" sz="14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E3E5E0BA-824F-D24E-BAA0-314A8FC16A5E}"/>
                  </a:ext>
                </a:extLst>
              </p:cNvPr>
              <p:cNvSpPr txBox="1"/>
              <p:nvPr/>
            </p:nvSpPr>
            <p:spPr>
              <a:xfrm>
                <a:off x="4173599" y="170181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中断恢复</a:t>
                </a:r>
                <a:endParaRPr kumimoji="1" lang="en-US" altLang="zh-CN" sz="1200" dirty="0"/>
              </a:p>
            </p:txBody>
          </p:sp>
        </p:grp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AF57B14-BA5E-DF4D-80F6-C61024EAC339}"/>
                </a:ext>
              </a:extLst>
            </p:cNvPr>
            <p:cNvSpPr/>
            <p:nvPr/>
          </p:nvSpPr>
          <p:spPr>
            <a:xfrm>
              <a:off x="5955159" y="2633336"/>
              <a:ext cx="3175140" cy="187578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</p:grpSp>
      <p:cxnSp>
        <p:nvCxnSpPr>
          <p:cNvPr id="230" name="肘形连接符 229">
            <a:extLst>
              <a:ext uri="{FF2B5EF4-FFF2-40B4-BE49-F238E27FC236}">
                <a16:creationId xmlns:a16="http://schemas.microsoft.com/office/drawing/2014/main" id="{8A256372-4A24-244D-BF94-13BA11F22131}"/>
              </a:ext>
            </a:extLst>
          </p:cNvPr>
          <p:cNvCxnSpPr>
            <a:cxnSpLocks/>
            <a:stCxn id="129" idx="3"/>
            <a:endCxn id="228" idx="1"/>
          </p:cNvCxnSpPr>
          <p:nvPr/>
        </p:nvCxnSpPr>
        <p:spPr>
          <a:xfrm>
            <a:off x="5866333" y="1788484"/>
            <a:ext cx="298062" cy="1782744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>
            <a:extLst>
              <a:ext uri="{FF2B5EF4-FFF2-40B4-BE49-F238E27FC236}">
                <a16:creationId xmlns:a16="http://schemas.microsoft.com/office/drawing/2014/main" id="{32ABD80E-BB47-1845-A26C-130E80A5C31A}"/>
              </a:ext>
            </a:extLst>
          </p:cNvPr>
          <p:cNvCxnSpPr>
            <a:cxnSpLocks/>
            <a:stCxn id="228" idx="3"/>
            <a:endCxn id="162" idx="2"/>
          </p:cNvCxnSpPr>
          <p:nvPr/>
        </p:nvCxnSpPr>
        <p:spPr>
          <a:xfrm flipH="1" flipV="1">
            <a:off x="8470632" y="2150447"/>
            <a:ext cx="868903" cy="1420781"/>
          </a:xfrm>
          <a:prstGeom prst="bentConnector4">
            <a:avLst>
              <a:gd name="adj1" fmla="val -26309"/>
              <a:gd name="adj2" fmla="val 83006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>
            <a:extLst>
              <a:ext uri="{FF2B5EF4-FFF2-40B4-BE49-F238E27FC236}">
                <a16:creationId xmlns:a16="http://schemas.microsoft.com/office/drawing/2014/main" id="{6F4DC8B3-F79B-FB43-BDD4-645663F65094}"/>
              </a:ext>
            </a:extLst>
          </p:cNvPr>
          <p:cNvSpPr/>
          <p:nvPr/>
        </p:nvSpPr>
        <p:spPr>
          <a:xfrm>
            <a:off x="643330" y="416504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936F8DD8-51E0-E84D-AE2E-9D950A57679A}"/>
              </a:ext>
            </a:extLst>
          </p:cNvPr>
          <p:cNvSpPr/>
          <p:nvPr/>
        </p:nvSpPr>
        <p:spPr>
          <a:xfrm>
            <a:off x="405724" y="4666009"/>
            <a:ext cx="5472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1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工单开始：开始该工单，开始计工时</a:t>
            </a:r>
          </a:p>
          <a:p>
            <a:r>
              <a:rPr lang="en-US" altLang="zh-CN" sz="1200" dirty="0">
                <a:latin typeface="+mn-ea"/>
              </a:rPr>
              <a:t>2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领料开始：通知配件库房同步备货，工时暂停计时，当领料窗口</a:t>
            </a:r>
            <a:r>
              <a:rPr lang="en" altLang="zh-CN" sz="1200" dirty="0">
                <a:latin typeface="+mn-ea"/>
              </a:rPr>
              <a:t>or</a:t>
            </a:r>
            <a:r>
              <a:rPr lang="zh-CN" altLang="en-US" sz="1200" dirty="0">
                <a:latin typeface="+mn-ea"/>
              </a:rPr>
              <a:t>取货柜点“确认”后，工时继续计时</a:t>
            </a:r>
          </a:p>
          <a:p>
            <a:r>
              <a:rPr lang="en-US" altLang="zh-CN" sz="1200" dirty="0">
                <a:latin typeface="+mn-ea"/>
              </a:rPr>
              <a:t>3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质检开始：维修结束，线下通知质检员质检</a:t>
            </a:r>
          </a:p>
          <a:p>
            <a:r>
              <a:rPr lang="en-US" altLang="zh-CN" sz="1200" dirty="0">
                <a:latin typeface="+mn-ea"/>
              </a:rPr>
              <a:t>4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质检结束：质检员通过质检</a:t>
            </a:r>
          </a:p>
          <a:p>
            <a:r>
              <a:rPr lang="en-US" altLang="zh-CN" sz="1200" dirty="0">
                <a:latin typeface="+mn-ea"/>
              </a:rPr>
              <a:t>5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整车完工：工单完成，灯灭</a:t>
            </a:r>
          </a:p>
          <a:p>
            <a:r>
              <a:rPr lang="en-US" altLang="zh-CN" sz="1200" dirty="0">
                <a:latin typeface="+mn-ea"/>
              </a:rPr>
              <a:t>6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时间中断、待料中断、增项中断、领料中断：作业中断，计时中断</a:t>
            </a:r>
          </a:p>
          <a:p>
            <a:r>
              <a:rPr lang="en-US" altLang="zh-CN" sz="1200" dirty="0">
                <a:latin typeface="+mn-ea"/>
              </a:rPr>
              <a:t>7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中断恢复：作业恢复</a:t>
            </a:r>
          </a:p>
        </p:txBody>
      </p:sp>
    </p:spTree>
    <p:extLst>
      <p:ext uri="{BB962C8B-B14F-4D97-AF65-F5344CB8AC3E}">
        <p14:creationId xmlns:p14="http://schemas.microsoft.com/office/powerpoint/2010/main" val="20829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维修领料看板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554559" y="826988"/>
            <a:ext cx="23980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领料流程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CCC83F-1B65-CF4F-B55F-AFC135F5E9E5}"/>
              </a:ext>
            </a:extLst>
          </p:cNvPr>
          <p:cNvGrpSpPr/>
          <p:nvPr/>
        </p:nvGrpSpPr>
        <p:grpSpPr>
          <a:xfrm>
            <a:off x="1174031" y="2134130"/>
            <a:ext cx="787152" cy="767449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E0E9DB-292E-E844-85C5-6FCA9F584F6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6E6BA6-58B2-E64C-B132-9C922C6A5F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13A49609-D699-E948-8888-5EB054C2B617}"/>
              </a:ext>
            </a:extLst>
          </p:cNvPr>
          <p:cNvGrpSpPr/>
          <p:nvPr/>
        </p:nvGrpSpPr>
        <p:grpSpPr>
          <a:xfrm>
            <a:off x="5034836" y="2134130"/>
            <a:ext cx="864096" cy="737673"/>
            <a:chOff x="4154959" y="1483709"/>
            <a:chExt cx="864096" cy="73767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E5B0690-D25C-0C42-9F0F-911B9710BB4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DF3ABA8-C374-F549-BA43-CAE8838D2591}"/>
                </a:ext>
              </a:extLst>
            </p:cNvPr>
            <p:cNvSpPr txBox="1"/>
            <p:nvPr/>
          </p:nvSpPr>
          <p:spPr>
            <a:xfrm>
              <a:off x="4186897" y="150819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领料看板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显示待领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料信息</a:t>
              </a:r>
              <a:endParaRPr kumimoji="1" lang="en-US" altLang="zh-CN" sz="1200" dirty="0"/>
            </a:p>
          </p:txBody>
        </p:sp>
      </p:grp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027EA03E-406A-1749-B9CB-B9B0FCE403D9}"/>
              </a:ext>
            </a:extLst>
          </p:cNvPr>
          <p:cNvCxnSpPr>
            <a:cxnSpLocks/>
            <a:stCxn id="19" idx="6"/>
            <a:endCxn id="136" idx="1"/>
          </p:cNvCxnSpPr>
          <p:nvPr/>
        </p:nvCxnSpPr>
        <p:spPr>
          <a:xfrm flipV="1">
            <a:off x="1961183" y="2517854"/>
            <a:ext cx="388297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931CC73E-861F-5D49-AB4F-EE3D598ADF06}"/>
              </a:ext>
            </a:extLst>
          </p:cNvPr>
          <p:cNvGrpSpPr/>
          <p:nvPr/>
        </p:nvGrpSpPr>
        <p:grpSpPr>
          <a:xfrm>
            <a:off x="6459215" y="2127256"/>
            <a:ext cx="864096" cy="737673"/>
            <a:chOff x="4154959" y="1483709"/>
            <a:chExt cx="864096" cy="737673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D1FA4F7-D35D-D34B-A612-1BDF9C94BB61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99AD2F4-A939-F64D-A555-5767E1EB9132}"/>
                </a:ext>
              </a:extLst>
            </p:cNvPr>
            <p:cNvSpPr txBox="1"/>
            <p:nvPr/>
          </p:nvSpPr>
          <p:spPr>
            <a:xfrm>
              <a:off x="4356542" y="17140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领料</a:t>
              </a:r>
              <a:endParaRPr kumimoji="1" lang="en-US" altLang="zh-CN" sz="1200" dirty="0"/>
            </a:p>
          </p:txBody>
        </p:sp>
      </p:grp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D70901C-B092-F04B-9128-B0D4607B668E}"/>
              </a:ext>
            </a:extLst>
          </p:cNvPr>
          <p:cNvCxnSpPr>
            <a:cxnSpLocks/>
            <a:stCxn id="128" idx="3"/>
            <a:endCxn id="132" idx="1"/>
          </p:cNvCxnSpPr>
          <p:nvPr/>
        </p:nvCxnSpPr>
        <p:spPr>
          <a:xfrm flipV="1">
            <a:off x="5898932" y="2496093"/>
            <a:ext cx="560283" cy="68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047DADB-36F7-F043-9FD0-31DDA03A6537}"/>
              </a:ext>
            </a:extLst>
          </p:cNvPr>
          <p:cNvGrpSpPr/>
          <p:nvPr/>
        </p:nvGrpSpPr>
        <p:grpSpPr>
          <a:xfrm>
            <a:off x="2349480" y="2149017"/>
            <a:ext cx="864096" cy="737673"/>
            <a:chOff x="4154959" y="1483709"/>
            <a:chExt cx="864096" cy="737673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AB789CA-5490-5540-91A4-EFD6B0E97D2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7DDAD5D-7895-544F-B586-91FD73F1B4F2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93622184-1D9D-1144-AE13-ED293170099C}"/>
              </a:ext>
            </a:extLst>
          </p:cNvPr>
          <p:cNvGrpSpPr/>
          <p:nvPr/>
        </p:nvGrpSpPr>
        <p:grpSpPr>
          <a:xfrm>
            <a:off x="3522434" y="2184665"/>
            <a:ext cx="1067458" cy="656483"/>
            <a:chOff x="9673303" y="773885"/>
            <a:chExt cx="1067458" cy="656483"/>
          </a:xfrm>
        </p:grpSpPr>
        <p:sp>
          <p:nvSpPr>
            <p:cNvPr id="140" name="决策 139">
              <a:extLst>
                <a:ext uri="{FF2B5EF4-FFF2-40B4-BE49-F238E27FC236}">
                  <a16:creationId xmlns:a16="http://schemas.microsoft.com/office/drawing/2014/main" id="{050958CB-4F20-2547-861D-D55FF5A69FC6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AD93024E-75BF-B14E-9704-7D4A265F5881}"/>
                </a:ext>
              </a:extLst>
            </p:cNvPr>
            <p:cNvSpPr txBox="1"/>
            <p:nvPr/>
          </p:nvSpPr>
          <p:spPr>
            <a:xfrm>
              <a:off x="9808892" y="9468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验证通过</a:t>
              </a:r>
              <a:endParaRPr kumimoji="1" lang="en-US" altLang="zh-CN" sz="1200" dirty="0"/>
            </a:p>
          </p:txBody>
        </p:sp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1B2D280A-FCE9-6B4D-897D-E51B6E2A299A}"/>
              </a:ext>
            </a:extLst>
          </p:cNvPr>
          <p:cNvCxnSpPr>
            <a:cxnSpLocks/>
            <a:stCxn id="136" idx="3"/>
            <a:endCxn id="140" idx="1"/>
          </p:cNvCxnSpPr>
          <p:nvPr/>
        </p:nvCxnSpPr>
        <p:spPr>
          <a:xfrm flipV="1">
            <a:off x="3213576" y="2512907"/>
            <a:ext cx="308858" cy="494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EC4CE017-AB2F-724A-9292-71269DEF3C01}"/>
              </a:ext>
            </a:extLst>
          </p:cNvPr>
          <p:cNvCxnSpPr>
            <a:cxnSpLocks/>
            <a:stCxn id="140" idx="3"/>
            <a:endCxn id="128" idx="1"/>
          </p:cNvCxnSpPr>
          <p:nvPr/>
        </p:nvCxnSpPr>
        <p:spPr>
          <a:xfrm flipV="1">
            <a:off x="4589892" y="2502967"/>
            <a:ext cx="444944" cy="99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E2B037E-760F-0F44-B3DD-9791C56A4467}"/>
              </a:ext>
            </a:extLst>
          </p:cNvPr>
          <p:cNvGrpSpPr/>
          <p:nvPr/>
        </p:nvGrpSpPr>
        <p:grpSpPr>
          <a:xfrm>
            <a:off x="3607170" y="3267391"/>
            <a:ext cx="864096" cy="737673"/>
            <a:chOff x="4154959" y="1483709"/>
            <a:chExt cx="864096" cy="737673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F3EE546-F724-B24A-A4AA-33F85337C9CC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CB1D2B23-87FD-E941-8121-8FFDA443B574}"/>
                </a:ext>
              </a:extLst>
            </p:cNvPr>
            <p:cNvSpPr txBox="1"/>
            <p:nvPr/>
          </p:nvSpPr>
          <p:spPr>
            <a:xfrm>
              <a:off x="4357730" y="17140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登录</a:t>
              </a:r>
              <a:endParaRPr kumimoji="1" lang="en-US" altLang="zh-CN" sz="1200" dirty="0"/>
            </a:p>
          </p:txBody>
        </p:sp>
      </p:grp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C2BB28D-35CE-5F41-8A99-D079946ECAE0}"/>
              </a:ext>
            </a:extLst>
          </p:cNvPr>
          <p:cNvCxnSpPr>
            <a:cxnSpLocks/>
            <a:stCxn id="140" idx="2"/>
            <a:endCxn id="145" idx="0"/>
          </p:cNvCxnSpPr>
          <p:nvPr/>
        </p:nvCxnSpPr>
        <p:spPr>
          <a:xfrm flipH="1">
            <a:off x="4039218" y="2841148"/>
            <a:ext cx="16945" cy="42624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1C13F4DF-CEF5-8648-A297-7236EBCEF63D}"/>
              </a:ext>
            </a:extLst>
          </p:cNvPr>
          <p:cNvCxnSpPr>
            <a:cxnSpLocks/>
            <a:stCxn id="145" idx="3"/>
            <a:endCxn id="128" idx="2"/>
          </p:cNvCxnSpPr>
          <p:nvPr/>
        </p:nvCxnSpPr>
        <p:spPr>
          <a:xfrm flipV="1">
            <a:off x="4471266" y="2871803"/>
            <a:ext cx="995618" cy="764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6A13CF0-0011-6347-A129-EB729AFBD25B}"/>
              </a:ext>
            </a:extLst>
          </p:cNvPr>
          <p:cNvSpPr txBox="1"/>
          <p:nvPr/>
        </p:nvSpPr>
        <p:spPr>
          <a:xfrm>
            <a:off x="3872672" y="29157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10C8EF8-29CE-3941-BAA4-8B4690D255FB}"/>
              </a:ext>
            </a:extLst>
          </p:cNvPr>
          <p:cNvSpPr txBox="1"/>
          <p:nvPr/>
        </p:nvSpPr>
        <p:spPr>
          <a:xfrm>
            <a:off x="4602788" y="23866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是</a:t>
            </a: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8F91FA3-419F-B247-9F75-77152584BE39}"/>
              </a:ext>
            </a:extLst>
          </p:cNvPr>
          <p:cNvGrpSpPr/>
          <p:nvPr/>
        </p:nvGrpSpPr>
        <p:grpSpPr>
          <a:xfrm>
            <a:off x="8038584" y="2127256"/>
            <a:ext cx="864096" cy="737673"/>
            <a:chOff x="4154959" y="1483709"/>
            <a:chExt cx="864096" cy="737673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4B10706-CD2A-9A4B-94A2-3F182C5F6CD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D339252E-F866-2143-A471-B5080591F71D}"/>
                </a:ext>
              </a:extLst>
            </p:cNvPr>
            <p:cNvSpPr txBox="1"/>
            <p:nvPr/>
          </p:nvSpPr>
          <p:spPr>
            <a:xfrm>
              <a:off x="4159766" y="17046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看板确认</a:t>
              </a:r>
              <a:endParaRPr kumimoji="1" lang="en-US" altLang="zh-CN" sz="1200" dirty="0"/>
            </a:p>
          </p:txBody>
        </p:sp>
      </p:grp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9AA7C35D-5D27-644B-ACDA-9DFACBD91FC3}"/>
              </a:ext>
            </a:extLst>
          </p:cNvPr>
          <p:cNvCxnSpPr>
            <a:cxnSpLocks/>
            <a:stCxn id="132" idx="3"/>
            <a:endCxn id="162" idx="1"/>
          </p:cNvCxnSpPr>
          <p:nvPr/>
        </p:nvCxnSpPr>
        <p:spPr>
          <a:xfrm>
            <a:off x="7323311" y="2496093"/>
            <a:ext cx="71527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EA887BB6-85BD-4F44-9CEE-07EEF11E92BE}"/>
              </a:ext>
            </a:extLst>
          </p:cNvPr>
          <p:cNvGrpSpPr/>
          <p:nvPr/>
        </p:nvGrpSpPr>
        <p:grpSpPr>
          <a:xfrm>
            <a:off x="9168953" y="2127258"/>
            <a:ext cx="864096" cy="737673"/>
            <a:chOff x="4154959" y="1483709"/>
            <a:chExt cx="864096" cy="73767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34A799A-D99F-3849-A303-FC20F1EE1A0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FCA696B-BB5A-DA4B-AD04-DA017C49DE43}"/>
                </a:ext>
              </a:extLst>
            </p:cNvPr>
            <p:cNvSpPr txBox="1"/>
            <p:nvPr/>
          </p:nvSpPr>
          <p:spPr>
            <a:xfrm>
              <a:off x="4181525" y="1699733"/>
              <a:ext cx="811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领料结束</a:t>
              </a:r>
              <a:endParaRPr kumimoji="1" lang="en-US" altLang="zh-CN" sz="1200" dirty="0"/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CEBA7DAB-CE28-964F-9A13-B0A9F3CB730F}"/>
              </a:ext>
            </a:extLst>
          </p:cNvPr>
          <p:cNvCxnSpPr>
            <a:cxnSpLocks/>
            <a:stCxn id="162" idx="3"/>
            <a:endCxn id="167" idx="1"/>
          </p:cNvCxnSpPr>
          <p:nvPr/>
        </p:nvCxnSpPr>
        <p:spPr>
          <a:xfrm>
            <a:off x="8902680" y="2496093"/>
            <a:ext cx="26627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66B762C0-E8F5-2041-A819-F50EF0D81153}"/>
              </a:ext>
            </a:extLst>
          </p:cNvPr>
          <p:cNvCxnSpPr>
            <a:cxnSpLocks/>
            <a:stCxn id="167" idx="3"/>
            <a:endCxn id="79" idx="1"/>
          </p:cNvCxnSpPr>
          <p:nvPr/>
        </p:nvCxnSpPr>
        <p:spPr>
          <a:xfrm flipV="1">
            <a:off x="10033049" y="2489451"/>
            <a:ext cx="547153" cy="66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>
            <a:extLst>
              <a:ext uri="{FF2B5EF4-FFF2-40B4-BE49-F238E27FC236}">
                <a16:creationId xmlns:a16="http://schemas.microsoft.com/office/drawing/2014/main" id="{6F4DC8B3-F79B-FB43-BDD4-645663F65094}"/>
              </a:ext>
            </a:extLst>
          </p:cNvPr>
          <p:cNvSpPr/>
          <p:nvPr/>
        </p:nvSpPr>
        <p:spPr>
          <a:xfrm>
            <a:off x="643330" y="416504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936F8DD8-51E0-E84D-AE2E-9D950A57679A}"/>
              </a:ext>
            </a:extLst>
          </p:cNvPr>
          <p:cNvSpPr/>
          <p:nvPr/>
        </p:nvSpPr>
        <p:spPr>
          <a:xfrm>
            <a:off x="405724" y="4666009"/>
            <a:ext cx="5472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1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领料开始：调度看板上点击领料开始，自动通知仓库备料。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2.</a:t>
            </a:r>
            <a:r>
              <a:rPr lang="zh-CN" altLang="en-US" sz="1200" dirty="0">
                <a:latin typeface="+mn-ea"/>
              </a:rPr>
              <a:t>技师到达领料看板前，人脸识别出库技师所在的班组，自动过滤出所有的待料工单。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3.</a:t>
            </a:r>
            <a:r>
              <a:rPr lang="zh-CN" altLang="en-US" sz="1200" dirty="0">
                <a:latin typeface="+mn-ea"/>
              </a:rPr>
              <a:t>技师从仓库领出实物。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4.</a:t>
            </a:r>
            <a:r>
              <a:rPr lang="zh-CN" altLang="en-US" sz="1200" dirty="0">
                <a:latin typeface="+mn-ea"/>
              </a:rPr>
              <a:t>与领料看板上的账面出库数量，比对，确认无误，点击确认，生成出库记录和确认记录。</a:t>
            </a:r>
            <a:endParaRPr lang="en-US" altLang="zh-CN" sz="1200" dirty="0">
              <a:latin typeface="+mn-ea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DBB64A3-418F-0A44-9F31-3B00D1060F3D}"/>
              </a:ext>
            </a:extLst>
          </p:cNvPr>
          <p:cNvGrpSpPr/>
          <p:nvPr/>
        </p:nvGrpSpPr>
        <p:grpSpPr>
          <a:xfrm>
            <a:off x="2493330" y="1160202"/>
            <a:ext cx="861811" cy="876120"/>
            <a:chOff x="9472574" y="1349959"/>
            <a:chExt cx="864096" cy="1096171"/>
          </a:xfrm>
        </p:grpSpPr>
        <p:sp>
          <p:nvSpPr>
            <p:cNvPr id="65" name="折角形 64">
              <a:extLst>
                <a:ext uri="{FF2B5EF4-FFF2-40B4-BE49-F238E27FC236}">
                  <a16:creationId xmlns:a16="http://schemas.microsoft.com/office/drawing/2014/main" id="{38E7B1D6-7C3A-8448-ADFC-C7D5F5869BE0}"/>
                </a:ext>
              </a:extLst>
            </p:cNvPr>
            <p:cNvSpPr/>
            <p:nvPr/>
          </p:nvSpPr>
          <p:spPr>
            <a:xfrm>
              <a:off x="9472574" y="1349959"/>
              <a:ext cx="864096" cy="1096171"/>
            </a:xfrm>
            <a:prstGeom prst="foldedCorner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BF9F836-C7C2-AC45-9CFE-CA7F279488B2}"/>
                </a:ext>
              </a:extLst>
            </p:cNvPr>
            <p:cNvSpPr txBox="1"/>
            <p:nvPr/>
          </p:nvSpPr>
          <p:spPr>
            <a:xfrm>
              <a:off x="9480871" y="1548036"/>
              <a:ext cx="802341" cy="577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调度看板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领料开始</a:t>
              </a:r>
              <a:endParaRPr kumimoji="1" lang="en-US" altLang="zh-CN" sz="12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356E08F-42DF-A245-9DB2-EA8A1A9A00B2}"/>
              </a:ext>
            </a:extLst>
          </p:cNvPr>
          <p:cNvGrpSpPr/>
          <p:nvPr/>
        </p:nvGrpSpPr>
        <p:grpSpPr>
          <a:xfrm>
            <a:off x="3809941" y="1229716"/>
            <a:ext cx="864096" cy="737673"/>
            <a:chOff x="4154959" y="1483709"/>
            <a:chExt cx="864096" cy="73767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537C723-30E8-5047-99EF-04554FA66546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D3BBCE-C148-A942-9DFD-2DEE6754A6CF}"/>
                </a:ext>
              </a:extLst>
            </p:cNvPr>
            <p:cNvSpPr txBox="1"/>
            <p:nvPr/>
          </p:nvSpPr>
          <p:spPr>
            <a:xfrm>
              <a:off x="4208276" y="165963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通知仓库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备料</a:t>
              </a:r>
              <a:endParaRPr kumimoji="1" lang="en-US" altLang="zh-CN" sz="1200" dirty="0"/>
            </a:p>
          </p:txBody>
        </p:sp>
      </p:grp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2C80300B-FD05-B542-AB3E-3C1FB368A9E6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3355141" y="1598262"/>
            <a:ext cx="454800" cy="2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A54E7742-005B-A04C-9066-B2529A4A1049}"/>
              </a:ext>
            </a:extLst>
          </p:cNvPr>
          <p:cNvCxnSpPr>
            <a:cxnSpLocks/>
            <a:stCxn id="68" idx="3"/>
            <a:endCxn id="132" idx="0"/>
          </p:cNvCxnSpPr>
          <p:nvPr/>
        </p:nvCxnSpPr>
        <p:spPr>
          <a:xfrm>
            <a:off x="4674037" y="1598553"/>
            <a:ext cx="2217226" cy="528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5B399F8-7E2B-C042-827E-FF48519D908B}"/>
              </a:ext>
            </a:extLst>
          </p:cNvPr>
          <p:cNvGrpSpPr/>
          <p:nvPr/>
        </p:nvGrpSpPr>
        <p:grpSpPr>
          <a:xfrm>
            <a:off x="10580202" y="2113973"/>
            <a:ext cx="1327863" cy="750956"/>
            <a:chOff x="7840851" y="1444823"/>
            <a:chExt cx="1327863" cy="914400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183A174-F21E-1942-B7F5-1636DD96D580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79" name="罐形 78">
              <a:extLst>
                <a:ext uri="{FF2B5EF4-FFF2-40B4-BE49-F238E27FC236}">
                  <a16:creationId xmlns:a16="http://schemas.microsoft.com/office/drawing/2014/main" id="{56FB3033-2E27-1D4F-83F0-31D35313E2F2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C6A7CF-7951-374F-847C-17EE5D1EE821}"/>
                </a:ext>
              </a:extLst>
            </p:cNvPr>
            <p:cNvSpPr txBox="1"/>
            <p:nvPr/>
          </p:nvSpPr>
          <p:spPr>
            <a:xfrm>
              <a:off x="8040344" y="1631308"/>
              <a:ext cx="816249" cy="562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技师人脸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领料记录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144B428A-0E88-3F45-9242-25E8B175F6F7}"/>
              </a:ext>
            </a:extLst>
          </p:cNvPr>
          <p:cNvSpPr/>
          <p:nvPr/>
        </p:nvSpPr>
        <p:spPr>
          <a:xfrm>
            <a:off x="7251303" y="5654704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D34C229-EA60-0445-B8D8-1EDA6AEA4D81}"/>
              </a:ext>
            </a:extLst>
          </p:cNvPr>
          <p:cNvSpPr/>
          <p:nvPr/>
        </p:nvSpPr>
        <p:spPr>
          <a:xfrm>
            <a:off x="7026384" y="6176337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人脸识别失效：通过输入用户名和密码的形式登录。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A3BE5EC-D900-A049-9A85-DFBD07C54288}"/>
              </a:ext>
            </a:extLst>
          </p:cNvPr>
          <p:cNvSpPr/>
          <p:nvPr/>
        </p:nvSpPr>
        <p:spPr>
          <a:xfrm>
            <a:off x="7251303" y="4604651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721B7B5-5C10-194A-8D33-316C98422F50}"/>
              </a:ext>
            </a:extLst>
          </p:cNvPr>
          <p:cNvSpPr/>
          <p:nvPr/>
        </p:nvSpPr>
        <p:spPr>
          <a:xfrm>
            <a:off x="7026385" y="5126284"/>
            <a:ext cx="4930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人脸信息：技师人脸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业务数据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领料记录。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智能取货柜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368365" y="827472"/>
            <a:ext cx="23980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智能领料流程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CCC83F-1B65-CF4F-B55F-AFC135F5E9E5}"/>
              </a:ext>
            </a:extLst>
          </p:cNvPr>
          <p:cNvGrpSpPr/>
          <p:nvPr/>
        </p:nvGrpSpPr>
        <p:grpSpPr>
          <a:xfrm>
            <a:off x="1174031" y="2134130"/>
            <a:ext cx="787152" cy="767449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E0E9DB-292E-E844-85C5-6FCA9F584F6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6E6BA6-58B2-E64C-B132-9C922C6A5F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13A49609-D699-E948-8888-5EB054C2B617}"/>
              </a:ext>
            </a:extLst>
          </p:cNvPr>
          <p:cNvGrpSpPr/>
          <p:nvPr/>
        </p:nvGrpSpPr>
        <p:grpSpPr>
          <a:xfrm>
            <a:off x="5034836" y="2134130"/>
            <a:ext cx="864096" cy="737673"/>
            <a:chOff x="4154959" y="1483709"/>
            <a:chExt cx="864096" cy="73767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E5B0690-D25C-0C42-9F0F-911B9710BB4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DF3ABA8-C374-F549-BA43-CAE8838D2591}"/>
                </a:ext>
              </a:extLst>
            </p:cNvPr>
            <p:cNvSpPr txBox="1"/>
            <p:nvPr/>
          </p:nvSpPr>
          <p:spPr>
            <a:xfrm>
              <a:off x="4185295" y="1508194"/>
              <a:ext cx="8034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取货柜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显示可领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料信息</a:t>
              </a:r>
              <a:endParaRPr kumimoji="1" lang="en-US" altLang="zh-CN" sz="1200" dirty="0"/>
            </a:p>
          </p:txBody>
        </p:sp>
      </p:grp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027EA03E-406A-1749-B9CB-B9B0FCE403D9}"/>
              </a:ext>
            </a:extLst>
          </p:cNvPr>
          <p:cNvCxnSpPr>
            <a:cxnSpLocks/>
            <a:stCxn id="19" idx="6"/>
            <a:endCxn id="136" idx="1"/>
          </p:cNvCxnSpPr>
          <p:nvPr/>
        </p:nvCxnSpPr>
        <p:spPr>
          <a:xfrm flipV="1">
            <a:off x="1961183" y="2517854"/>
            <a:ext cx="388297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931CC73E-861F-5D49-AB4F-EE3D598ADF06}"/>
              </a:ext>
            </a:extLst>
          </p:cNvPr>
          <p:cNvGrpSpPr/>
          <p:nvPr/>
        </p:nvGrpSpPr>
        <p:grpSpPr>
          <a:xfrm>
            <a:off x="6459215" y="2127256"/>
            <a:ext cx="864096" cy="737673"/>
            <a:chOff x="4154959" y="1483709"/>
            <a:chExt cx="864096" cy="737673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D1FA4F7-D35D-D34B-A612-1BDF9C94BB61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99AD2F4-A939-F64D-A555-5767E1EB9132}"/>
                </a:ext>
              </a:extLst>
            </p:cNvPr>
            <p:cNvSpPr txBox="1"/>
            <p:nvPr/>
          </p:nvSpPr>
          <p:spPr>
            <a:xfrm>
              <a:off x="4356542" y="17140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领料</a:t>
              </a:r>
              <a:endParaRPr kumimoji="1" lang="en-US" altLang="zh-CN" sz="1200" dirty="0"/>
            </a:p>
          </p:txBody>
        </p:sp>
      </p:grp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D70901C-B092-F04B-9128-B0D4607B668E}"/>
              </a:ext>
            </a:extLst>
          </p:cNvPr>
          <p:cNvCxnSpPr>
            <a:cxnSpLocks/>
            <a:stCxn id="128" idx="3"/>
            <a:endCxn id="132" idx="1"/>
          </p:cNvCxnSpPr>
          <p:nvPr/>
        </p:nvCxnSpPr>
        <p:spPr>
          <a:xfrm flipV="1">
            <a:off x="5898932" y="2496093"/>
            <a:ext cx="560283" cy="68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047DADB-36F7-F043-9FD0-31DDA03A6537}"/>
              </a:ext>
            </a:extLst>
          </p:cNvPr>
          <p:cNvGrpSpPr/>
          <p:nvPr/>
        </p:nvGrpSpPr>
        <p:grpSpPr>
          <a:xfrm>
            <a:off x="2349480" y="2149017"/>
            <a:ext cx="864096" cy="737673"/>
            <a:chOff x="4154959" y="1483709"/>
            <a:chExt cx="864096" cy="737673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AB789CA-5490-5540-91A4-EFD6B0E97D2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7DDAD5D-7895-544F-B586-91FD73F1B4F2}"/>
                </a:ext>
              </a:extLst>
            </p:cNvPr>
            <p:cNvSpPr txBox="1"/>
            <p:nvPr/>
          </p:nvSpPr>
          <p:spPr>
            <a:xfrm>
              <a:off x="4193306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人脸识别</a:t>
              </a:r>
              <a:endParaRPr kumimoji="1" lang="en-US" altLang="zh-CN" sz="1200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93622184-1D9D-1144-AE13-ED293170099C}"/>
              </a:ext>
            </a:extLst>
          </p:cNvPr>
          <p:cNvGrpSpPr/>
          <p:nvPr/>
        </p:nvGrpSpPr>
        <p:grpSpPr>
          <a:xfrm>
            <a:off x="3522434" y="2184665"/>
            <a:ext cx="1067458" cy="656483"/>
            <a:chOff x="9673303" y="773885"/>
            <a:chExt cx="1067458" cy="656483"/>
          </a:xfrm>
        </p:grpSpPr>
        <p:sp>
          <p:nvSpPr>
            <p:cNvPr id="140" name="决策 139">
              <a:extLst>
                <a:ext uri="{FF2B5EF4-FFF2-40B4-BE49-F238E27FC236}">
                  <a16:creationId xmlns:a16="http://schemas.microsoft.com/office/drawing/2014/main" id="{050958CB-4F20-2547-861D-D55FF5A69FC6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AD93024E-75BF-B14E-9704-7D4A265F5881}"/>
                </a:ext>
              </a:extLst>
            </p:cNvPr>
            <p:cNvSpPr txBox="1"/>
            <p:nvPr/>
          </p:nvSpPr>
          <p:spPr>
            <a:xfrm>
              <a:off x="9808892" y="9468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验证通过</a:t>
              </a:r>
              <a:endParaRPr kumimoji="1" lang="en-US" altLang="zh-CN" sz="1200" dirty="0"/>
            </a:p>
          </p:txBody>
        </p:sp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1B2D280A-FCE9-6B4D-897D-E51B6E2A299A}"/>
              </a:ext>
            </a:extLst>
          </p:cNvPr>
          <p:cNvCxnSpPr>
            <a:cxnSpLocks/>
            <a:stCxn id="136" idx="3"/>
            <a:endCxn id="140" idx="1"/>
          </p:cNvCxnSpPr>
          <p:nvPr/>
        </p:nvCxnSpPr>
        <p:spPr>
          <a:xfrm flipV="1">
            <a:off x="3213576" y="2512907"/>
            <a:ext cx="308858" cy="494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EC4CE017-AB2F-724A-9292-71269DEF3C01}"/>
              </a:ext>
            </a:extLst>
          </p:cNvPr>
          <p:cNvCxnSpPr>
            <a:cxnSpLocks/>
            <a:stCxn id="140" idx="3"/>
            <a:endCxn id="128" idx="1"/>
          </p:cNvCxnSpPr>
          <p:nvPr/>
        </p:nvCxnSpPr>
        <p:spPr>
          <a:xfrm flipV="1">
            <a:off x="4589892" y="2502967"/>
            <a:ext cx="444944" cy="99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E2B037E-760F-0F44-B3DD-9791C56A4467}"/>
              </a:ext>
            </a:extLst>
          </p:cNvPr>
          <p:cNvGrpSpPr/>
          <p:nvPr/>
        </p:nvGrpSpPr>
        <p:grpSpPr>
          <a:xfrm>
            <a:off x="3607170" y="3267391"/>
            <a:ext cx="864096" cy="737673"/>
            <a:chOff x="4154959" y="1483709"/>
            <a:chExt cx="864096" cy="737673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F3EE546-F724-B24A-A4AA-33F85337C9CC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CB1D2B23-87FD-E941-8121-8FFDA443B574}"/>
                </a:ext>
              </a:extLst>
            </p:cNvPr>
            <p:cNvSpPr txBox="1"/>
            <p:nvPr/>
          </p:nvSpPr>
          <p:spPr>
            <a:xfrm>
              <a:off x="4357730" y="17140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登录</a:t>
              </a:r>
              <a:endParaRPr kumimoji="1" lang="en-US" altLang="zh-CN" sz="1200" dirty="0"/>
            </a:p>
          </p:txBody>
        </p:sp>
      </p:grp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C2BB28D-35CE-5F41-8A99-D079946ECAE0}"/>
              </a:ext>
            </a:extLst>
          </p:cNvPr>
          <p:cNvCxnSpPr>
            <a:cxnSpLocks/>
            <a:stCxn id="140" idx="2"/>
            <a:endCxn id="145" idx="0"/>
          </p:cNvCxnSpPr>
          <p:nvPr/>
        </p:nvCxnSpPr>
        <p:spPr>
          <a:xfrm flipH="1">
            <a:off x="4039218" y="2841148"/>
            <a:ext cx="16945" cy="42624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1C13F4DF-CEF5-8648-A297-7236EBCEF63D}"/>
              </a:ext>
            </a:extLst>
          </p:cNvPr>
          <p:cNvCxnSpPr>
            <a:cxnSpLocks/>
            <a:stCxn id="145" idx="3"/>
            <a:endCxn id="128" idx="2"/>
          </p:cNvCxnSpPr>
          <p:nvPr/>
        </p:nvCxnSpPr>
        <p:spPr>
          <a:xfrm flipV="1">
            <a:off x="4471266" y="2871803"/>
            <a:ext cx="995618" cy="764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6A13CF0-0011-6347-A129-EB729AFBD25B}"/>
              </a:ext>
            </a:extLst>
          </p:cNvPr>
          <p:cNvSpPr txBox="1"/>
          <p:nvPr/>
        </p:nvSpPr>
        <p:spPr>
          <a:xfrm>
            <a:off x="3872672" y="29157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10C8EF8-29CE-3941-BAA4-8B4690D255FB}"/>
              </a:ext>
            </a:extLst>
          </p:cNvPr>
          <p:cNvSpPr txBox="1"/>
          <p:nvPr/>
        </p:nvSpPr>
        <p:spPr>
          <a:xfrm>
            <a:off x="4602788" y="23866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是</a:t>
            </a: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8F91FA3-419F-B247-9F75-77152584BE39}"/>
              </a:ext>
            </a:extLst>
          </p:cNvPr>
          <p:cNvGrpSpPr/>
          <p:nvPr/>
        </p:nvGrpSpPr>
        <p:grpSpPr>
          <a:xfrm>
            <a:off x="8038584" y="2127256"/>
            <a:ext cx="864096" cy="737673"/>
            <a:chOff x="4154959" y="1483709"/>
            <a:chExt cx="864096" cy="737673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4B10706-CD2A-9A4B-94A2-3F182C5F6CD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D339252E-F866-2143-A471-B5080591F71D}"/>
                </a:ext>
              </a:extLst>
            </p:cNvPr>
            <p:cNvSpPr txBox="1"/>
            <p:nvPr/>
          </p:nvSpPr>
          <p:spPr>
            <a:xfrm>
              <a:off x="4159766" y="170461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自动弹出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备件</a:t>
              </a:r>
              <a:endParaRPr kumimoji="1" lang="en-US" altLang="zh-CN" sz="1200" dirty="0"/>
            </a:p>
          </p:txBody>
        </p:sp>
      </p:grp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9AA7C35D-5D27-644B-ACDA-9DFACBD91FC3}"/>
              </a:ext>
            </a:extLst>
          </p:cNvPr>
          <p:cNvCxnSpPr>
            <a:cxnSpLocks/>
            <a:stCxn id="132" idx="3"/>
            <a:endCxn id="162" idx="1"/>
          </p:cNvCxnSpPr>
          <p:nvPr/>
        </p:nvCxnSpPr>
        <p:spPr>
          <a:xfrm>
            <a:off x="7323311" y="2496093"/>
            <a:ext cx="71527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EA887BB6-85BD-4F44-9CEE-07EEF11E92BE}"/>
              </a:ext>
            </a:extLst>
          </p:cNvPr>
          <p:cNvGrpSpPr/>
          <p:nvPr/>
        </p:nvGrpSpPr>
        <p:grpSpPr>
          <a:xfrm>
            <a:off x="9168953" y="2127258"/>
            <a:ext cx="864096" cy="737673"/>
            <a:chOff x="4154959" y="1483709"/>
            <a:chExt cx="864096" cy="73767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34A799A-D99F-3849-A303-FC20F1EE1A0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FCA696B-BB5A-DA4B-AD04-DA017C49DE43}"/>
                </a:ext>
              </a:extLst>
            </p:cNvPr>
            <p:cNvSpPr txBox="1"/>
            <p:nvPr/>
          </p:nvSpPr>
          <p:spPr>
            <a:xfrm>
              <a:off x="4181525" y="1699733"/>
              <a:ext cx="811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领料结束</a:t>
              </a:r>
              <a:endParaRPr kumimoji="1" lang="en-US" altLang="zh-CN" sz="1200" dirty="0"/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CEBA7DAB-CE28-964F-9A13-B0A9F3CB730F}"/>
              </a:ext>
            </a:extLst>
          </p:cNvPr>
          <p:cNvCxnSpPr>
            <a:cxnSpLocks/>
            <a:stCxn id="162" idx="3"/>
            <a:endCxn id="167" idx="1"/>
          </p:cNvCxnSpPr>
          <p:nvPr/>
        </p:nvCxnSpPr>
        <p:spPr>
          <a:xfrm>
            <a:off x="8902680" y="2496093"/>
            <a:ext cx="26627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66B762C0-E8F5-2041-A819-F50EF0D81153}"/>
              </a:ext>
            </a:extLst>
          </p:cNvPr>
          <p:cNvCxnSpPr>
            <a:cxnSpLocks/>
            <a:stCxn id="167" idx="3"/>
            <a:endCxn id="79" idx="1"/>
          </p:cNvCxnSpPr>
          <p:nvPr/>
        </p:nvCxnSpPr>
        <p:spPr>
          <a:xfrm flipV="1">
            <a:off x="10033049" y="2489451"/>
            <a:ext cx="547153" cy="66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>
            <a:extLst>
              <a:ext uri="{FF2B5EF4-FFF2-40B4-BE49-F238E27FC236}">
                <a16:creationId xmlns:a16="http://schemas.microsoft.com/office/drawing/2014/main" id="{6F4DC8B3-F79B-FB43-BDD4-645663F65094}"/>
              </a:ext>
            </a:extLst>
          </p:cNvPr>
          <p:cNvSpPr/>
          <p:nvPr/>
        </p:nvSpPr>
        <p:spPr>
          <a:xfrm>
            <a:off x="643330" y="416504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936F8DD8-51E0-E84D-AE2E-9D950A57679A}"/>
              </a:ext>
            </a:extLst>
          </p:cNvPr>
          <p:cNvSpPr/>
          <p:nvPr/>
        </p:nvSpPr>
        <p:spPr>
          <a:xfrm>
            <a:off x="405724" y="4666009"/>
            <a:ext cx="5472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1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领料开始：调度看板上点击领料开始。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2.</a:t>
            </a:r>
            <a:r>
              <a:rPr lang="zh-CN" altLang="en-US" sz="1200" dirty="0">
                <a:latin typeface="+mn-ea"/>
              </a:rPr>
              <a:t>技师到达智能取货柜前，人脸识别出库技师所在的班组，自动过滤出所有的待料工单，点击待领料工单，显示可以从智能取货柜领取的备件。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3.</a:t>
            </a:r>
            <a:r>
              <a:rPr lang="zh-CN" altLang="en-US" sz="1200" dirty="0">
                <a:latin typeface="+mn-ea"/>
              </a:rPr>
              <a:t>点击领取，智能取货柜自动弹出备件。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4.</a:t>
            </a:r>
            <a:r>
              <a:rPr lang="zh-CN" altLang="en-US" sz="1200" dirty="0">
                <a:latin typeface="+mn-ea"/>
              </a:rPr>
              <a:t> 领料结束。</a:t>
            </a:r>
            <a:endParaRPr lang="en-US" altLang="zh-CN" sz="1200" dirty="0">
              <a:latin typeface="+mn-ea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DBB64A3-418F-0A44-9F31-3B00D1060F3D}"/>
              </a:ext>
            </a:extLst>
          </p:cNvPr>
          <p:cNvGrpSpPr/>
          <p:nvPr/>
        </p:nvGrpSpPr>
        <p:grpSpPr>
          <a:xfrm>
            <a:off x="2493330" y="1160202"/>
            <a:ext cx="861811" cy="876120"/>
            <a:chOff x="9472574" y="1349959"/>
            <a:chExt cx="864096" cy="1096171"/>
          </a:xfrm>
        </p:grpSpPr>
        <p:sp>
          <p:nvSpPr>
            <p:cNvPr id="65" name="折角形 64">
              <a:extLst>
                <a:ext uri="{FF2B5EF4-FFF2-40B4-BE49-F238E27FC236}">
                  <a16:creationId xmlns:a16="http://schemas.microsoft.com/office/drawing/2014/main" id="{38E7B1D6-7C3A-8448-ADFC-C7D5F5869BE0}"/>
                </a:ext>
              </a:extLst>
            </p:cNvPr>
            <p:cNvSpPr/>
            <p:nvPr/>
          </p:nvSpPr>
          <p:spPr>
            <a:xfrm>
              <a:off x="9472574" y="1349959"/>
              <a:ext cx="864096" cy="1096171"/>
            </a:xfrm>
            <a:prstGeom prst="foldedCorner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BF9F836-C7C2-AC45-9CFE-CA7F279488B2}"/>
                </a:ext>
              </a:extLst>
            </p:cNvPr>
            <p:cNvSpPr txBox="1"/>
            <p:nvPr/>
          </p:nvSpPr>
          <p:spPr>
            <a:xfrm>
              <a:off x="9480871" y="1548036"/>
              <a:ext cx="802341" cy="577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调度看板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领料开始</a:t>
              </a:r>
              <a:endParaRPr kumimoji="1" lang="en-US" altLang="zh-CN" sz="1200" dirty="0"/>
            </a:p>
          </p:txBody>
        </p:sp>
      </p:grp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A54E7742-005B-A04C-9066-B2529A4A1049}"/>
              </a:ext>
            </a:extLst>
          </p:cNvPr>
          <p:cNvCxnSpPr>
            <a:cxnSpLocks/>
            <a:stCxn id="65" idx="3"/>
            <a:endCxn id="132" idx="0"/>
          </p:cNvCxnSpPr>
          <p:nvPr/>
        </p:nvCxnSpPr>
        <p:spPr>
          <a:xfrm>
            <a:off x="3355141" y="1598262"/>
            <a:ext cx="3536122" cy="528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5B399F8-7E2B-C042-827E-FF48519D908B}"/>
              </a:ext>
            </a:extLst>
          </p:cNvPr>
          <p:cNvGrpSpPr/>
          <p:nvPr/>
        </p:nvGrpSpPr>
        <p:grpSpPr>
          <a:xfrm>
            <a:off x="10580202" y="2113973"/>
            <a:ext cx="1327863" cy="750956"/>
            <a:chOff x="7840851" y="1444823"/>
            <a:chExt cx="1327863" cy="914400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183A174-F21E-1942-B7F5-1636DD96D580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79" name="罐形 78">
              <a:extLst>
                <a:ext uri="{FF2B5EF4-FFF2-40B4-BE49-F238E27FC236}">
                  <a16:creationId xmlns:a16="http://schemas.microsoft.com/office/drawing/2014/main" id="{56FB3033-2E27-1D4F-83F0-31D35313E2F2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C6A7CF-7951-374F-847C-17EE5D1EE821}"/>
                </a:ext>
              </a:extLst>
            </p:cNvPr>
            <p:cNvSpPr txBox="1"/>
            <p:nvPr/>
          </p:nvSpPr>
          <p:spPr>
            <a:xfrm>
              <a:off x="8040344" y="1631308"/>
              <a:ext cx="816249" cy="562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技师人脸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领料记录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144B428A-0E88-3F45-9242-25E8B175F6F7}"/>
              </a:ext>
            </a:extLst>
          </p:cNvPr>
          <p:cNvSpPr/>
          <p:nvPr/>
        </p:nvSpPr>
        <p:spPr>
          <a:xfrm>
            <a:off x="7251303" y="5654704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D34C229-EA60-0445-B8D8-1EDA6AEA4D81}"/>
              </a:ext>
            </a:extLst>
          </p:cNvPr>
          <p:cNvSpPr/>
          <p:nvPr/>
        </p:nvSpPr>
        <p:spPr>
          <a:xfrm>
            <a:off x="7026384" y="6176337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人脸识别失效：通过输入用户名和密码的形式登录。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A3BE5EC-D900-A049-9A85-DFBD07C54288}"/>
              </a:ext>
            </a:extLst>
          </p:cNvPr>
          <p:cNvSpPr/>
          <p:nvPr/>
        </p:nvSpPr>
        <p:spPr>
          <a:xfrm>
            <a:off x="7251303" y="4604651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721B7B5-5C10-194A-8D33-316C98422F50}"/>
              </a:ext>
            </a:extLst>
          </p:cNvPr>
          <p:cNvSpPr/>
          <p:nvPr/>
        </p:nvSpPr>
        <p:spPr>
          <a:xfrm>
            <a:off x="7026385" y="5126284"/>
            <a:ext cx="4930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人脸信息：技师人脸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设备编号、位置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、采集时间。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业务数据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领料记录。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离店自动放行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368365" y="827472"/>
            <a:ext cx="23980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智能领料流程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CCC83F-1B65-CF4F-B55F-AFC135F5E9E5}"/>
              </a:ext>
            </a:extLst>
          </p:cNvPr>
          <p:cNvGrpSpPr/>
          <p:nvPr/>
        </p:nvGrpSpPr>
        <p:grpSpPr>
          <a:xfrm>
            <a:off x="1174031" y="2134130"/>
            <a:ext cx="787152" cy="767449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E0E9DB-292E-E844-85C5-6FCA9F584F6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6E6BA6-58B2-E64C-B132-9C922C6A5F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13A49609-D699-E948-8888-5EB054C2B617}"/>
              </a:ext>
            </a:extLst>
          </p:cNvPr>
          <p:cNvGrpSpPr/>
          <p:nvPr/>
        </p:nvGrpSpPr>
        <p:grpSpPr>
          <a:xfrm>
            <a:off x="3650903" y="2134130"/>
            <a:ext cx="864096" cy="737673"/>
            <a:chOff x="4154959" y="1483709"/>
            <a:chExt cx="864096" cy="73767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E5B0690-D25C-0C42-9F0F-911B9710BB4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DF3ABA8-C374-F549-BA43-CAE8838D2591}"/>
                </a:ext>
              </a:extLst>
            </p:cNvPr>
            <p:cNvSpPr txBox="1"/>
            <p:nvPr/>
          </p:nvSpPr>
          <p:spPr>
            <a:xfrm>
              <a:off x="4186899" y="1668842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道闸白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名单接口</a:t>
              </a:r>
              <a:endParaRPr kumimoji="1" lang="en-US" altLang="zh-CN" sz="1200" dirty="0"/>
            </a:p>
          </p:txBody>
        </p:sp>
      </p:grp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027EA03E-406A-1749-B9CB-B9B0FCE403D9}"/>
              </a:ext>
            </a:extLst>
          </p:cNvPr>
          <p:cNvCxnSpPr>
            <a:cxnSpLocks/>
            <a:stCxn id="19" idx="6"/>
            <a:endCxn id="136" idx="1"/>
          </p:cNvCxnSpPr>
          <p:nvPr/>
        </p:nvCxnSpPr>
        <p:spPr>
          <a:xfrm flipV="1">
            <a:off x="1961183" y="2517854"/>
            <a:ext cx="388297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931CC73E-861F-5D49-AB4F-EE3D598ADF06}"/>
              </a:ext>
            </a:extLst>
          </p:cNvPr>
          <p:cNvGrpSpPr/>
          <p:nvPr/>
        </p:nvGrpSpPr>
        <p:grpSpPr>
          <a:xfrm>
            <a:off x="5075282" y="2127256"/>
            <a:ext cx="864096" cy="737673"/>
            <a:chOff x="4154959" y="1483709"/>
            <a:chExt cx="864096" cy="737673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D1FA4F7-D35D-D34B-A612-1BDF9C94BB61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99AD2F4-A939-F64D-A555-5767E1EB9132}"/>
                </a:ext>
              </a:extLst>
            </p:cNvPr>
            <p:cNvSpPr txBox="1"/>
            <p:nvPr/>
          </p:nvSpPr>
          <p:spPr>
            <a:xfrm>
              <a:off x="4163135" y="1529379"/>
              <a:ext cx="806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道闸离店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摄像头识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别出车辆</a:t>
              </a:r>
              <a:endParaRPr kumimoji="1" lang="en-US" altLang="zh-CN" sz="1200" dirty="0"/>
            </a:p>
          </p:txBody>
        </p:sp>
      </p:grp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D70901C-B092-F04B-9128-B0D4607B668E}"/>
              </a:ext>
            </a:extLst>
          </p:cNvPr>
          <p:cNvCxnSpPr>
            <a:cxnSpLocks/>
            <a:stCxn id="128" idx="3"/>
            <a:endCxn id="132" idx="1"/>
          </p:cNvCxnSpPr>
          <p:nvPr/>
        </p:nvCxnSpPr>
        <p:spPr>
          <a:xfrm flipV="1">
            <a:off x="4514999" y="2496093"/>
            <a:ext cx="560283" cy="68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047DADB-36F7-F043-9FD0-31DDA03A6537}"/>
              </a:ext>
            </a:extLst>
          </p:cNvPr>
          <p:cNvGrpSpPr/>
          <p:nvPr/>
        </p:nvGrpSpPr>
        <p:grpSpPr>
          <a:xfrm>
            <a:off x="2349480" y="2149017"/>
            <a:ext cx="864096" cy="737673"/>
            <a:chOff x="4154959" y="1483709"/>
            <a:chExt cx="864096" cy="737673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AB789CA-5490-5540-91A4-EFD6B0E97D2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7DDAD5D-7895-544F-B586-91FD73F1B4F2}"/>
                </a:ext>
              </a:extLst>
            </p:cNvPr>
            <p:cNvSpPr txBox="1"/>
            <p:nvPr/>
          </p:nvSpPr>
          <p:spPr>
            <a:xfrm>
              <a:off x="4193310" y="17091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结算完成</a:t>
              </a:r>
              <a:endParaRPr kumimoji="1" lang="en-US" altLang="zh-CN" sz="1200" dirty="0"/>
            </a:p>
          </p:txBody>
        </p:sp>
      </p:grp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EC4CE017-AB2F-724A-9292-71269DEF3C01}"/>
              </a:ext>
            </a:extLst>
          </p:cNvPr>
          <p:cNvCxnSpPr>
            <a:cxnSpLocks/>
            <a:stCxn id="136" idx="3"/>
            <a:endCxn id="128" idx="1"/>
          </p:cNvCxnSpPr>
          <p:nvPr/>
        </p:nvCxnSpPr>
        <p:spPr>
          <a:xfrm flipV="1">
            <a:off x="3213576" y="2502967"/>
            <a:ext cx="437327" cy="148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8F91FA3-419F-B247-9F75-77152584BE39}"/>
              </a:ext>
            </a:extLst>
          </p:cNvPr>
          <p:cNvGrpSpPr/>
          <p:nvPr/>
        </p:nvGrpSpPr>
        <p:grpSpPr>
          <a:xfrm>
            <a:off x="7827367" y="2127256"/>
            <a:ext cx="864096" cy="737673"/>
            <a:chOff x="4154959" y="1483709"/>
            <a:chExt cx="864096" cy="737673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4B10706-CD2A-9A4B-94A2-3F182C5F6CD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D339252E-F866-2143-A471-B5080591F71D}"/>
                </a:ext>
              </a:extLst>
            </p:cNvPr>
            <p:cNvSpPr txBox="1"/>
            <p:nvPr/>
          </p:nvSpPr>
          <p:spPr>
            <a:xfrm>
              <a:off x="4313656" y="170461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放行</a:t>
              </a:r>
              <a:endParaRPr kumimoji="1" lang="en-US" altLang="zh-CN" sz="1200" dirty="0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EA887BB6-85BD-4F44-9CEE-07EEF11E92BE}"/>
              </a:ext>
            </a:extLst>
          </p:cNvPr>
          <p:cNvGrpSpPr/>
          <p:nvPr/>
        </p:nvGrpSpPr>
        <p:grpSpPr>
          <a:xfrm>
            <a:off x="9339535" y="2127258"/>
            <a:ext cx="864096" cy="737673"/>
            <a:chOff x="4154959" y="1483709"/>
            <a:chExt cx="864096" cy="73767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34A799A-D99F-3849-A303-FC20F1EE1A0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FCA696B-BB5A-DA4B-AD04-DA017C49DE43}"/>
                </a:ext>
              </a:extLst>
            </p:cNvPr>
            <p:cNvSpPr txBox="1"/>
            <p:nvPr/>
          </p:nvSpPr>
          <p:spPr>
            <a:xfrm>
              <a:off x="4181525" y="169973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离店登记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接口</a:t>
              </a:r>
              <a:endParaRPr kumimoji="1" lang="en-US" altLang="zh-CN" sz="1200" dirty="0"/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CEBA7DAB-CE28-964F-9A13-B0A9F3CB730F}"/>
              </a:ext>
            </a:extLst>
          </p:cNvPr>
          <p:cNvCxnSpPr>
            <a:cxnSpLocks/>
            <a:stCxn id="162" idx="3"/>
            <a:endCxn id="167" idx="1"/>
          </p:cNvCxnSpPr>
          <p:nvPr/>
        </p:nvCxnSpPr>
        <p:spPr>
          <a:xfrm>
            <a:off x="8691463" y="2496093"/>
            <a:ext cx="648072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66B762C0-E8F5-2041-A819-F50EF0D81153}"/>
              </a:ext>
            </a:extLst>
          </p:cNvPr>
          <p:cNvCxnSpPr>
            <a:cxnSpLocks/>
            <a:stCxn id="167" idx="3"/>
            <a:endCxn id="79" idx="1"/>
          </p:cNvCxnSpPr>
          <p:nvPr/>
        </p:nvCxnSpPr>
        <p:spPr>
          <a:xfrm flipV="1">
            <a:off x="10203631" y="2489451"/>
            <a:ext cx="376571" cy="66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>
            <a:extLst>
              <a:ext uri="{FF2B5EF4-FFF2-40B4-BE49-F238E27FC236}">
                <a16:creationId xmlns:a16="http://schemas.microsoft.com/office/drawing/2014/main" id="{6F4DC8B3-F79B-FB43-BDD4-645663F65094}"/>
              </a:ext>
            </a:extLst>
          </p:cNvPr>
          <p:cNvSpPr/>
          <p:nvPr/>
        </p:nvSpPr>
        <p:spPr>
          <a:xfrm>
            <a:off x="643330" y="4165048"/>
            <a:ext cx="16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场景描述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936F8DD8-51E0-E84D-AE2E-9D950A57679A}"/>
              </a:ext>
            </a:extLst>
          </p:cNvPr>
          <p:cNvSpPr/>
          <p:nvPr/>
        </p:nvSpPr>
        <p:spPr>
          <a:xfrm>
            <a:off x="405724" y="4666009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1</a:t>
            </a:r>
            <a:r>
              <a:rPr lang="en-US" altLang="zh-Hans" sz="1200" dirty="0">
                <a:latin typeface="+mn-ea"/>
              </a:rPr>
              <a:t>.</a:t>
            </a:r>
            <a:r>
              <a:rPr lang="zh-CN" altLang="en-US" sz="1200" dirty="0">
                <a:latin typeface="+mn-ea"/>
              </a:rPr>
              <a:t>工单结算完成后自动调用道闸系统的一次性白名单登记接口，将车辆登记为自</a:t>
            </a:r>
            <a:r>
              <a:rPr lang="zh-Hans" altLang="en-US" sz="1200" dirty="0">
                <a:latin typeface="+mn-ea"/>
              </a:rPr>
              <a:t>  </a:t>
            </a:r>
            <a:r>
              <a:rPr lang="zh-CN" altLang="en-US" sz="1200" dirty="0">
                <a:latin typeface="+mn-ea"/>
              </a:rPr>
              <a:t>动放行车辆。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2.</a:t>
            </a:r>
            <a:r>
              <a:rPr lang="zh-CN" altLang="en-US" sz="1200" dirty="0">
                <a:latin typeface="+mn-ea"/>
              </a:rPr>
              <a:t>当车辆行驶到道闸时，道闸摄像头识别出车辆，自动放行。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3.</a:t>
            </a:r>
            <a:r>
              <a:rPr lang="zh-CN" altLang="en-US" sz="1200" dirty="0">
                <a:latin typeface="+mn-ea"/>
              </a:rPr>
              <a:t>调用离店自动登记接口，登记车辆离店信息。</a:t>
            </a:r>
            <a:endParaRPr lang="en-US" altLang="zh-CN" sz="1200" dirty="0">
              <a:latin typeface="+mn-ea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5B399F8-7E2B-C042-827E-FF48519D908B}"/>
              </a:ext>
            </a:extLst>
          </p:cNvPr>
          <p:cNvGrpSpPr/>
          <p:nvPr/>
        </p:nvGrpSpPr>
        <p:grpSpPr>
          <a:xfrm>
            <a:off x="10580202" y="2113973"/>
            <a:ext cx="1327863" cy="750956"/>
            <a:chOff x="7840851" y="1444823"/>
            <a:chExt cx="1327863" cy="914400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183A174-F21E-1942-B7F5-1636DD96D580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79" name="罐形 78">
              <a:extLst>
                <a:ext uri="{FF2B5EF4-FFF2-40B4-BE49-F238E27FC236}">
                  <a16:creationId xmlns:a16="http://schemas.microsoft.com/office/drawing/2014/main" id="{56FB3033-2E27-1D4F-83F0-31D35313E2F2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C6A7CF-7951-374F-847C-17EE5D1EE821}"/>
                </a:ext>
              </a:extLst>
            </p:cNvPr>
            <p:cNvSpPr txBox="1"/>
            <p:nvPr/>
          </p:nvSpPr>
          <p:spPr>
            <a:xfrm>
              <a:off x="8040344" y="1631308"/>
              <a:ext cx="816249" cy="562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离店时间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车辆信息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144B428A-0E88-3F45-9242-25E8B175F6F7}"/>
              </a:ext>
            </a:extLst>
          </p:cNvPr>
          <p:cNvSpPr/>
          <p:nvPr/>
        </p:nvSpPr>
        <p:spPr>
          <a:xfrm>
            <a:off x="7251303" y="5654704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an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异常情况处理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D34C229-EA60-0445-B8D8-1EDA6AEA4D81}"/>
              </a:ext>
            </a:extLst>
          </p:cNvPr>
          <p:cNvSpPr/>
          <p:nvPr/>
        </p:nvSpPr>
        <p:spPr>
          <a:xfrm>
            <a:off x="7026384" y="6176337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未识别出车辆：人工发送指令放行。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A3BE5EC-D900-A049-9A85-DFBD07C54288}"/>
              </a:ext>
            </a:extLst>
          </p:cNvPr>
          <p:cNvSpPr/>
          <p:nvPr/>
        </p:nvSpPr>
        <p:spPr>
          <a:xfrm>
            <a:off x="7251303" y="4604651"/>
            <a:ext cx="1870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采集的数据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721B7B5-5C10-194A-8D33-316C98422F50}"/>
              </a:ext>
            </a:extLst>
          </p:cNvPr>
          <p:cNvSpPr/>
          <p:nvPr/>
        </p:nvSpPr>
        <p:spPr>
          <a:xfrm>
            <a:off x="7026385" y="5126284"/>
            <a:ext cx="4930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离店自动登记：车辆信息</a:t>
            </a:r>
            <a:r>
              <a:rPr lang="zh-Hans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离店时间。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BD2D145-EBB7-CE44-8905-010F0B90101D}"/>
              </a:ext>
            </a:extLst>
          </p:cNvPr>
          <p:cNvGrpSpPr/>
          <p:nvPr/>
        </p:nvGrpSpPr>
        <p:grpSpPr>
          <a:xfrm>
            <a:off x="6183845" y="2184665"/>
            <a:ext cx="1067458" cy="656483"/>
            <a:chOff x="9673303" y="773885"/>
            <a:chExt cx="1067458" cy="656483"/>
          </a:xfrm>
        </p:grpSpPr>
        <p:sp>
          <p:nvSpPr>
            <p:cNvPr id="55" name="决策 54">
              <a:extLst>
                <a:ext uri="{FF2B5EF4-FFF2-40B4-BE49-F238E27FC236}">
                  <a16:creationId xmlns:a16="http://schemas.microsoft.com/office/drawing/2014/main" id="{99F663D7-95BB-FA45-8BAA-9EE47C3AAF1D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39DC3E4-CAAA-4245-8DBC-EF0B50B8D411}"/>
                </a:ext>
              </a:extLst>
            </p:cNvPr>
            <p:cNvSpPr txBox="1"/>
            <p:nvPr/>
          </p:nvSpPr>
          <p:spPr>
            <a:xfrm>
              <a:off x="9808892" y="9468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是否放行</a:t>
              </a:r>
              <a:endParaRPr kumimoji="1" lang="en-US" altLang="zh-CN" sz="1200" dirty="0"/>
            </a:p>
          </p:txBody>
        </p:sp>
      </p:grp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14C7CB1-9EB5-6041-AFBD-75D3CA4C9C8A}"/>
              </a:ext>
            </a:extLst>
          </p:cNvPr>
          <p:cNvCxnSpPr>
            <a:cxnSpLocks/>
            <a:stCxn id="132" idx="3"/>
            <a:endCxn id="55" idx="1"/>
          </p:cNvCxnSpPr>
          <p:nvPr/>
        </p:nvCxnSpPr>
        <p:spPr>
          <a:xfrm>
            <a:off x="5939378" y="2496093"/>
            <a:ext cx="244467" cy="1681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FBFDF43-A720-2A44-A73F-EB0377CA7560}"/>
              </a:ext>
            </a:extLst>
          </p:cNvPr>
          <p:cNvCxnSpPr>
            <a:cxnSpLocks/>
            <a:stCxn id="55" idx="3"/>
            <a:endCxn id="162" idx="1"/>
          </p:cNvCxnSpPr>
          <p:nvPr/>
        </p:nvCxnSpPr>
        <p:spPr>
          <a:xfrm flipV="1">
            <a:off x="7251303" y="2496093"/>
            <a:ext cx="576064" cy="1681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429A9D0-D2B3-AF40-BCB3-48D5514366BA}"/>
              </a:ext>
            </a:extLst>
          </p:cNvPr>
          <p:cNvGrpSpPr/>
          <p:nvPr/>
        </p:nvGrpSpPr>
        <p:grpSpPr>
          <a:xfrm>
            <a:off x="6268581" y="3267391"/>
            <a:ext cx="864096" cy="737673"/>
            <a:chOff x="4154959" y="1483709"/>
            <a:chExt cx="864096" cy="73767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DACEDEB-E1E0-8C4F-9D7B-DC5E60D17EF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9C54EEB-1BC5-574D-87BA-C8DF0905278E}"/>
                </a:ext>
              </a:extLst>
            </p:cNvPr>
            <p:cNvSpPr txBox="1"/>
            <p:nvPr/>
          </p:nvSpPr>
          <p:spPr>
            <a:xfrm>
              <a:off x="4183135" y="17140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人工处理</a:t>
              </a:r>
              <a:endParaRPr kumimoji="1" lang="en-US" altLang="zh-CN" sz="1200" dirty="0"/>
            </a:p>
          </p:txBody>
        </p:sp>
      </p:grp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E31465A9-F2BD-B74F-ADF3-1E5557E9195B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 flipH="1">
            <a:off x="6700629" y="2841148"/>
            <a:ext cx="16945" cy="42624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BEB5C278-FF6A-9F41-AEEA-64DD7D502F64}"/>
              </a:ext>
            </a:extLst>
          </p:cNvPr>
          <p:cNvCxnSpPr>
            <a:cxnSpLocks/>
            <a:stCxn id="60" idx="3"/>
            <a:endCxn id="162" idx="2"/>
          </p:cNvCxnSpPr>
          <p:nvPr/>
        </p:nvCxnSpPr>
        <p:spPr>
          <a:xfrm flipV="1">
            <a:off x="7132677" y="2864929"/>
            <a:ext cx="1126738" cy="771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60C5C07-DD86-774C-A79C-014D52BFF331}"/>
              </a:ext>
            </a:extLst>
          </p:cNvPr>
          <p:cNvSpPr txBox="1"/>
          <p:nvPr/>
        </p:nvSpPr>
        <p:spPr>
          <a:xfrm>
            <a:off x="6534083" y="29157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AFAC90F-E9E8-8247-B19B-0E0AB1CA1359}"/>
              </a:ext>
            </a:extLst>
          </p:cNvPr>
          <p:cNvSpPr txBox="1"/>
          <p:nvPr/>
        </p:nvSpPr>
        <p:spPr>
          <a:xfrm>
            <a:off x="7264199" y="233484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36980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场内摄像头应用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18C265-1C60-0B46-A925-16992617BD2B}"/>
              </a:ext>
            </a:extLst>
          </p:cNvPr>
          <p:cNvSpPr/>
          <p:nvPr/>
        </p:nvSpPr>
        <p:spPr>
          <a:xfrm>
            <a:off x="368365" y="827472"/>
            <a:ext cx="23980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Hans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环视摄像头</a:t>
            </a:r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、人脸摄像头</a:t>
            </a:r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、工位摄像头</a:t>
            </a:r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、客流人脸相机</a:t>
            </a:r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无法采集到数据的设备</a:t>
            </a:r>
          </a:p>
        </p:txBody>
      </p:sp>
      <p:pic>
        <p:nvPicPr>
          <p:cNvPr id="2050" name="Picture 2" descr="D:\PPT相关\==MY PNG==\返回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751" y="6093296"/>
            <a:ext cx="597902" cy="59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BDE4B6-3C8E-2C44-83AA-49300E8A1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39" y="956174"/>
            <a:ext cx="9809584" cy="41290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没有采集到数据的设备：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智能玻璃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光粒子成像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餐吧菜单</a:t>
            </a:r>
            <a:r>
              <a:rPr lang="zh-Hans" altLang="en-US" dirty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茶吧菜单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工位指示灯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客休看板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服务顾问看板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指挥中心看板</a:t>
            </a:r>
            <a:endParaRPr lang="en-US" altLang="zh-CN" dirty="0">
              <a:latin typeface="+mn-ea"/>
            </a:endParaRPr>
          </a:p>
          <a:p>
            <a:r>
              <a:rPr lang="zh-CN" altLang="en-US" dirty="0"/>
              <a:t>展示大屏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     交车区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平米点阵大屏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     造车展示区</a:t>
            </a:r>
            <a:r>
              <a:rPr lang="en-US" altLang="zh-CN" dirty="0">
                <a:latin typeface="+mn-ea"/>
                <a:cs typeface="+mn-ea"/>
                <a:sym typeface="+mn-lt"/>
              </a:rPr>
              <a:t>86</a:t>
            </a:r>
            <a:r>
              <a:rPr lang="zh-CN" altLang="en-US" dirty="0">
                <a:latin typeface="+mn-ea"/>
                <a:cs typeface="+mn-ea"/>
                <a:sym typeface="+mn-lt"/>
              </a:rPr>
              <a:t>寸</a:t>
            </a:r>
            <a:r>
              <a:rPr lang="en-US" altLang="zh-CN" dirty="0">
                <a:latin typeface="+mn-ea"/>
                <a:cs typeface="+mn-ea"/>
                <a:sym typeface="+mn-lt"/>
              </a:rPr>
              <a:t>SWE</a:t>
            </a:r>
            <a:r>
              <a:rPr lang="zh-CN" altLang="en-US" dirty="0">
                <a:latin typeface="+mn-ea"/>
                <a:cs typeface="+mn-ea"/>
                <a:sym typeface="+mn-lt"/>
              </a:rPr>
              <a:t>展示屏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  <a:cs typeface="+mn-ea"/>
                <a:sym typeface="+mn-lt"/>
              </a:rPr>
              <a:t>          展厅入口处</a:t>
            </a:r>
            <a:r>
              <a:rPr lang="en-US" altLang="zh-CN" dirty="0">
                <a:latin typeface="+mn-ea"/>
                <a:cs typeface="+mn-ea"/>
                <a:sym typeface="+mn-lt"/>
              </a:rPr>
              <a:t>22</a:t>
            </a:r>
            <a:r>
              <a:rPr lang="zh-CN" altLang="en-US" dirty="0">
                <a:latin typeface="+mn-ea"/>
                <a:cs typeface="+mn-ea"/>
                <a:sym typeface="+mn-lt"/>
              </a:rPr>
              <a:t>平米</a:t>
            </a:r>
            <a:r>
              <a:rPr lang="en-US" altLang="zh-CN" dirty="0">
                <a:latin typeface="+mn-ea"/>
                <a:cs typeface="+mn-ea"/>
                <a:sym typeface="+mn-lt"/>
              </a:rPr>
              <a:t>P3</a:t>
            </a:r>
            <a:r>
              <a:rPr lang="zh-CN" altLang="en-US" dirty="0">
                <a:latin typeface="+mn-ea"/>
                <a:cs typeface="+mn-ea"/>
                <a:sym typeface="+mn-lt"/>
              </a:rPr>
              <a:t>点阵大屏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793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45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14759" y="274640"/>
            <a:ext cx="10968833" cy="576886"/>
          </a:xfrm>
        </p:spPr>
        <p:txBody>
          <a:bodyPr/>
          <a:lstStyle/>
          <a:p>
            <a:r>
              <a:rPr lang="zh-CN" altLang="en-US" dirty="0"/>
              <a:t>智慧服务空间数据库设计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855297" y="2827164"/>
            <a:ext cx="915623" cy="359957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9" name="矩形 8"/>
          <p:cNvSpPr/>
          <p:nvPr/>
        </p:nvSpPr>
        <p:spPr>
          <a:xfrm>
            <a:off x="4239895" y="4276090"/>
            <a:ext cx="807720" cy="6959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经销商设备管理表(SvcDealerDeviceManagement)</a:t>
            </a:r>
          </a:p>
        </p:txBody>
      </p:sp>
      <p:sp>
        <p:nvSpPr>
          <p:cNvPr id="10" name="矩形 9"/>
          <p:cNvSpPr/>
          <p:nvPr/>
        </p:nvSpPr>
        <p:spPr>
          <a:xfrm>
            <a:off x="6245225" y="4806315"/>
            <a:ext cx="107696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视频管理表(SvcVideoManagement)</a:t>
            </a:r>
          </a:p>
        </p:txBody>
      </p:sp>
      <p:sp>
        <p:nvSpPr>
          <p:cNvPr id="11" name="矩形 10"/>
          <p:cNvSpPr/>
          <p:nvPr/>
        </p:nvSpPr>
        <p:spPr>
          <a:xfrm>
            <a:off x="10077450" y="2131695"/>
            <a:ext cx="1198245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内容表</a:t>
            </a:r>
            <a:r>
              <a:rPr lang="en-US" altLang="zh-CN" sz="1000" b="1" dirty="0">
                <a:solidFill>
                  <a:schemeClr val="tx1"/>
                </a:solidFill>
              </a:rPr>
              <a:t>(SvcNewsContent)</a:t>
            </a:r>
          </a:p>
        </p:txBody>
      </p:sp>
      <p:sp>
        <p:nvSpPr>
          <p:cNvPr id="12" name="矩形 11"/>
          <p:cNvSpPr/>
          <p:nvPr/>
        </p:nvSpPr>
        <p:spPr>
          <a:xfrm>
            <a:off x="4617720" y="1590040"/>
            <a:ext cx="906145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人脸库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(SvcFace)</a:t>
            </a:r>
          </a:p>
        </p:txBody>
      </p:sp>
      <p:sp>
        <p:nvSpPr>
          <p:cNvPr id="103" name="矩形 102"/>
          <p:cNvSpPr/>
          <p:nvPr/>
        </p:nvSpPr>
        <p:spPr>
          <a:xfrm>
            <a:off x="2896117" y="2054652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触点信息</a:t>
            </a:r>
          </a:p>
        </p:txBody>
      </p:sp>
      <p:sp>
        <p:nvSpPr>
          <p:cNvPr id="105" name="矩形 104"/>
          <p:cNvSpPr/>
          <p:nvPr/>
        </p:nvSpPr>
        <p:spPr>
          <a:xfrm>
            <a:off x="6257290" y="4005580"/>
            <a:ext cx="1064260" cy="512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节目单表</a:t>
            </a:r>
            <a:r>
              <a:rPr lang="en-US" altLang="zh-CN" sz="1000" b="1" dirty="0">
                <a:solidFill>
                  <a:schemeClr val="tx1"/>
                </a:solidFill>
              </a:rPr>
              <a:t>(SvcProgramGuides)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45225" y="3253105"/>
            <a:ext cx="1076325" cy="5168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sym typeface="+mn-ea"/>
              </a:rPr>
              <a:t>车牌识别记录表</a:t>
            </a:r>
            <a:r>
              <a:rPr lang="en-US" altLang="zh-CN" sz="1000" b="1" dirty="0">
                <a:solidFill>
                  <a:schemeClr val="tx1"/>
                </a:solidFill>
                <a:sym typeface="+mn-ea"/>
              </a:rPr>
              <a:t>(SvcPlateRecognitionRecord)</a:t>
            </a:r>
          </a:p>
        </p:txBody>
      </p:sp>
      <p:sp>
        <p:nvSpPr>
          <p:cNvPr id="113" name="矩形 112"/>
          <p:cNvSpPr/>
          <p:nvPr/>
        </p:nvSpPr>
        <p:spPr>
          <a:xfrm>
            <a:off x="10077450" y="2578735"/>
            <a:ext cx="1197610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模板表</a:t>
            </a:r>
            <a:r>
              <a:rPr lang="en-US" altLang="zh-CN" sz="1000" b="1" dirty="0">
                <a:solidFill>
                  <a:schemeClr val="tx1"/>
                </a:solidFill>
              </a:rPr>
              <a:t>(SvcTemplate)</a:t>
            </a:r>
          </a:p>
        </p:txBody>
      </p:sp>
      <p:sp>
        <p:nvSpPr>
          <p:cNvPr id="116" name="矩形 115"/>
          <p:cNvSpPr/>
          <p:nvPr/>
        </p:nvSpPr>
        <p:spPr>
          <a:xfrm>
            <a:off x="6245225" y="5600700"/>
            <a:ext cx="1076960" cy="4940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设备心跳记录表</a:t>
            </a:r>
            <a:r>
              <a:rPr lang="en-US" altLang="zh-CN" sz="1000" b="1" dirty="0">
                <a:solidFill>
                  <a:schemeClr val="tx1"/>
                </a:solidFill>
              </a:rPr>
              <a:t>(SvcDealerDeviceRecord)</a:t>
            </a:r>
          </a:p>
        </p:txBody>
      </p:sp>
      <p:sp>
        <p:nvSpPr>
          <p:cNvPr id="117" name="矩形 116"/>
          <p:cNvSpPr/>
          <p:nvPr/>
        </p:nvSpPr>
        <p:spPr>
          <a:xfrm>
            <a:off x="2774315" y="4378325"/>
            <a:ext cx="929640" cy="4908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经销商区域配置表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(MdmDealer)</a:t>
            </a:r>
          </a:p>
        </p:txBody>
      </p:sp>
      <p:cxnSp>
        <p:nvCxnSpPr>
          <p:cNvPr id="4" name="直接连接符 3"/>
          <p:cNvCxnSpPr>
            <a:stCxn id="9" idx="3"/>
            <a:endCxn id="116" idx="1"/>
          </p:cNvCxnSpPr>
          <p:nvPr/>
        </p:nvCxnSpPr>
        <p:spPr>
          <a:xfrm>
            <a:off x="5047382" y="4624354"/>
            <a:ext cx="1197610" cy="12236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9" idx="3"/>
            <a:endCxn id="105" idx="1"/>
          </p:cNvCxnSpPr>
          <p:nvPr/>
        </p:nvCxnSpPr>
        <p:spPr>
          <a:xfrm flipV="1">
            <a:off x="5047382" y="4262403"/>
            <a:ext cx="1209675" cy="361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08" idx="1"/>
          </p:cNvCxnSpPr>
          <p:nvPr/>
        </p:nvCxnSpPr>
        <p:spPr>
          <a:xfrm flipV="1">
            <a:off x="5047382" y="3511833"/>
            <a:ext cx="1197610" cy="1112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7" idx="3"/>
            <a:endCxn id="9" idx="1"/>
          </p:cNvCxnSpPr>
          <p:nvPr/>
        </p:nvCxnSpPr>
        <p:spPr>
          <a:xfrm>
            <a:off x="3704033" y="4624354"/>
            <a:ext cx="5359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17" idx="1"/>
          </p:cNvCxnSpPr>
          <p:nvPr/>
        </p:nvCxnSpPr>
        <p:spPr>
          <a:xfrm>
            <a:off x="1770906" y="3007299"/>
            <a:ext cx="1003300" cy="1616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3" idx="3"/>
            <a:endCxn id="28" idx="1"/>
          </p:cNvCxnSpPr>
          <p:nvPr/>
        </p:nvCxnSpPr>
        <p:spPr>
          <a:xfrm>
            <a:off x="3704034" y="2235317"/>
            <a:ext cx="913765" cy="592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0" idx="1"/>
          </p:cNvCxnSpPr>
          <p:nvPr/>
        </p:nvCxnSpPr>
        <p:spPr>
          <a:xfrm>
            <a:off x="5047382" y="4624354"/>
            <a:ext cx="1197610" cy="426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3"/>
            <a:endCxn id="103" idx="1"/>
          </p:cNvCxnSpPr>
          <p:nvPr/>
        </p:nvCxnSpPr>
        <p:spPr>
          <a:xfrm flipV="1">
            <a:off x="1770906" y="2234683"/>
            <a:ext cx="1124960" cy="772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55345" y="4933950"/>
            <a:ext cx="915670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客户</a:t>
            </a:r>
            <a:r>
              <a:rPr lang="en-US" altLang="zh-CN" sz="1000" b="1" dirty="0">
                <a:solidFill>
                  <a:schemeClr val="tx1"/>
                </a:solidFill>
              </a:rPr>
              <a:t>(MdmContact)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312542" y="3186962"/>
            <a:ext cx="635" cy="1746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17720" y="1085215"/>
            <a:ext cx="905510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人脸日志表(SvcFaceLog)</a:t>
            </a:r>
          </a:p>
        </p:txBody>
      </p:sp>
      <p:sp>
        <p:nvSpPr>
          <p:cNvPr id="28" name="矩形 27"/>
          <p:cNvSpPr/>
          <p:nvPr/>
        </p:nvSpPr>
        <p:spPr>
          <a:xfrm>
            <a:off x="4617839" y="264704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业务交互</a:t>
            </a:r>
          </a:p>
        </p:txBody>
      </p:sp>
      <p:cxnSp>
        <p:nvCxnSpPr>
          <p:cNvPr id="29" name="肘形连接符 28"/>
          <p:cNvCxnSpPr>
            <a:stCxn id="103" idx="3"/>
            <a:endCxn id="27" idx="1"/>
          </p:cNvCxnSpPr>
          <p:nvPr/>
        </p:nvCxnSpPr>
        <p:spPr>
          <a:xfrm flipV="1">
            <a:off x="3703955" y="1265555"/>
            <a:ext cx="913765" cy="969645"/>
          </a:xfrm>
          <a:prstGeom prst="bentConnector3">
            <a:avLst>
              <a:gd name="adj1" fmla="val 5003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03" idx="3"/>
            <a:endCxn id="12" idx="1"/>
          </p:cNvCxnSpPr>
          <p:nvPr/>
        </p:nvCxnSpPr>
        <p:spPr>
          <a:xfrm flipV="1">
            <a:off x="3703955" y="1770380"/>
            <a:ext cx="913765" cy="464820"/>
          </a:xfrm>
          <a:prstGeom prst="bentConnector3">
            <a:avLst>
              <a:gd name="adj1" fmla="val 5003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91618" y="264704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交互清洗</a:t>
            </a:r>
          </a:p>
        </p:txBody>
      </p:sp>
      <p:sp>
        <p:nvSpPr>
          <p:cNvPr id="33" name="矩形 32"/>
          <p:cNvSpPr/>
          <p:nvPr/>
        </p:nvSpPr>
        <p:spPr>
          <a:xfrm>
            <a:off x="6391618" y="1235777"/>
            <a:ext cx="807949" cy="4633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人脸清洗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" altLang="zh-CN" sz="1000" b="1" dirty="0" err="1">
                <a:solidFill>
                  <a:schemeClr val="tx1"/>
                </a:solidFill>
              </a:rPr>
              <a:t>SvcFaceScreen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cxnSpLocks/>
            <a:stCxn id="27" idx="3"/>
            <a:endCxn id="33" idx="1"/>
          </p:cNvCxnSpPr>
          <p:nvPr/>
        </p:nvCxnSpPr>
        <p:spPr>
          <a:xfrm>
            <a:off x="5523230" y="1265238"/>
            <a:ext cx="868388" cy="20221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cxnSpLocks/>
            <a:stCxn id="12" idx="3"/>
            <a:endCxn id="33" idx="1"/>
          </p:cNvCxnSpPr>
          <p:nvPr/>
        </p:nvCxnSpPr>
        <p:spPr>
          <a:xfrm flipV="1">
            <a:off x="5523865" y="1467454"/>
            <a:ext cx="867753" cy="302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1"/>
            <a:endCxn id="28" idx="3"/>
          </p:cNvCxnSpPr>
          <p:nvPr/>
        </p:nvCxnSpPr>
        <p:spPr>
          <a:xfrm flipH="1">
            <a:off x="5425532" y="2827713"/>
            <a:ext cx="9664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239676" y="1951836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标签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altLang="zh-Hans" sz="1000" b="1" dirty="0" err="1">
                <a:solidFill>
                  <a:schemeClr val="tx1"/>
                </a:solidFill>
              </a:rPr>
              <a:t>SvcTag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>
            <a:stCxn id="39" idx="1"/>
            <a:endCxn id="32" idx="3"/>
          </p:cNvCxnSpPr>
          <p:nvPr/>
        </p:nvCxnSpPr>
        <p:spPr>
          <a:xfrm flipH="1">
            <a:off x="7199630" y="2132330"/>
            <a:ext cx="1040130" cy="695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  <a:stCxn id="33" idx="3"/>
            <a:endCxn id="39" idx="1"/>
          </p:cNvCxnSpPr>
          <p:nvPr/>
        </p:nvCxnSpPr>
        <p:spPr>
          <a:xfrm>
            <a:off x="7199567" y="1467454"/>
            <a:ext cx="1040109" cy="6643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191427" y="4083642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售后</a:t>
            </a:r>
          </a:p>
        </p:txBody>
      </p:sp>
      <p:cxnSp>
        <p:nvCxnSpPr>
          <p:cNvPr id="45" name="直接连接符 44"/>
          <p:cNvCxnSpPr>
            <a:stCxn id="44" idx="1"/>
            <a:endCxn id="105" idx="3"/>
          </p:cNvCxnSpPr>
          <p:nvPr/>
        </p:nvCxnSpPr>
        <p:spPr>
          <a:xfrm flipH="1" flipV="1">
            <a:off x="7321860" y="4262403"/>
            <a:ext cx="869950" cy="1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239676" y="2579041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信发</a:t>
            </a:r>
          </a:p>
        </p:txBody>
      </p:sp>
      <p:cxnSp>
        <p:nvCxnSpPr>
          <p:cNvPr id="47" name="直接连接符 46"/>
          <p:cNvCxnSpPr>
            <a:stCxn id="46" idx="1"/>
            <a:endCxn id="105" idx="3"/>
          </p:cNvCxnSpPr>
          <p:nvPr/>
        </p:nvCxnSpPr>
        <p:spPr>
          <a:xfrm flipH="1">
            <a:off x="7321550" y="2759075"/>
            <a:ext cx="918210" cy="1503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1" idx="1"/>
            <a:endCxn id="46" idx="3"/>
          </p:cNvCxnSpPr>
          <p:nvPr/>
        </p:nvCxnSpPr>
        <p:spPr>
          <a:xfrm flipH="1">
            <a:off x="9047353" y="2312135"/>
            <a:ext cx="1029970" cy="447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13" idx="1"/>
            <a:endCxn id="46" idx="3"/>
          </p:cNvCxnSpPr>
          <p:nvPr/>
        </p:nvCxnSpPr>
        <p:spPr>
          <a:xfrm flipH="1">
            <a:off x="9047353" y="2759071"/>
            <a:ext cx="10299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077575" y="3007566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调度看板</a:t>
            </a:r>
          </a:p>
        </p:txBody>
      </p:sp>
      <p:sp>
        <p:nvSpPr>
          <p:cNvPr id="51" name="矩形 50"/>
          <p:cNvSpPr/>
          <p:nvPr/>
        </p:nvSpPr>
        <p:spPr>
          <a:xfrm>
            <a:off x="10077575" y="3523067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智能取货</a:t>
            </a:r>
          </a:p>
        </p:txBody>
      </p:sp>
      <p:sp>
        <p:nvSpPr>
          <p:cNvPr id="52" name="矩形 51"/>
          <p:cNvSpPr/>
          <p:nvPr/>
        </p:nvSpPr>
        <p:spPr>
          <a:xfrm>
            <a:off x="10077575" y="403856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领料看板</a:t>
            </a:r>
          </a:p>
        </p:txBody>
      </p:sp>
      <p:cxnSp>
        <p:nvCxnSpPr>
          <p:cNvPr id="53" name="直接连接符 52"/>
          <p:cNvCxnSpPr>
            <a:stCxn id="50" idx="1"/>
            <a:endCxn id="44" idx="3"/>
          </p:cNvCxnSpPr>
          <p:nvPr/>
        </p:nvCxnSpPr>
        <p:spPr>
          <a:xfrm flipH="1">
            <a:off x="8999343" y="3187597"/>
            <a:ext cx="1077980" cy="107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1" idx="1"/>
            <a:endCxn id="44" idx="3"/>
          </p:cNvCxnSpPr>
          <p:nvPr/>
        </p:nvCxnSpPr>
        <p:spPr>
          <a:xfrm flipH="1">
            <a:off x="8999343" y="3703098"/>
            <a:ext cx="1077980" cy="560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2" idx="1"/>
            <a:endCxn id="44" idx="3"/>
          </p:cNvCxnSpPr>
          <p:nvPr/>
        </p:nvCxnSpPr>
        <p:spPr>
          <a:xfrm flipH="1">
            <a:off x="8999343" y="4218599"/>
            <a:ext cx="1077980" cy="45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077575" y="6208495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指挥中心看板</a:t>
            </a:r>
          </a:p>
        </p:txBody>
      </p:sp>
      <p:sp>
        <p:nvSpPr>
          <p:cNvPr id="3" name="矩形 2"/>
          <p:cNvSpPr/>
          <p:nvPr/>
        </p:nvSpPr>
        <p:spPr>
          <a:xfrm>
            <a:off x="10077575" y="5675219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指挥中心售后看板</a:t>
            </a:r>
          </a:p>
        </p:txBody>
      </p:sp>
      <p:sp>
        <p:nvSpPr>
          <p:cNvPr id="13" name="矩形 12"/>
          <p:cNvSpPr/>
          <p:nvPr/>
        </p:nvSpPr>
        <p:spPr>
          <a:xfrm>
            <a:off x="10077575" y="5167336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客休看板</a:t>
            </a:r>
          </a:p>
        </p:txBody>
      </p:sp>
      <p:sp>
        <p:nvSpPr>
          <p:cNvPr id="14" name="矩形 13"/>
          <p:cNvSpPr/>
          <p:nvPr/>
        </p:nvSpPr>
        <p:spPr>
          <a:xfrm>
            <a:off x="10077575" y="4599143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服务接待看板</a:t>
            </a:r>
          </a:p>
        </p:txBody>
      </p:sp>
      <p:cxnSp>
        <p:nvCxnSpPr>
          <p:cNvPr id="16" name="直接连接符 15"/>
          <p:cNvCxnSpPr>
            <a:stCxn id="2" idx="1"/>
            <a:endCxn id="44" idx="3"/>
          </p:cNvCxnSpPr>
          <p:nvPr/>
        </p:nvCxnSpPr>
        <p:spPr>
          <a:xfrm flipH="1" flipV="1">
            <a:off x="8999343" y="4263673"/>
            <a:ext cx="1077980" cy="2124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" idx="1"/>
            <a:endCxn id="44" idx="3"/>
          </p:cNvCxnSpPr>
          <p:nvPr/>
        </p:nvCxnSpPr>
        <p:spPr>
          <a:xfrm flipH="1" flipV="1">
            <a:off x="8999343" y="4263673"/>
            <a:ext cx="1077980" cy="1591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1"/>
            <a:endCxn id="44" idx="3"/>
          </p:cNvCxnSpPr>
          <p:nvPr/>
        </p:nvCxnSpPr>
        <p:spPr>
          <a:xfrm flipH="1" flipV="1">
            <a:off x="8999343" y="4263673"/>
            <a:ext cx="1077980" cy="10836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1"/>
            <a:endCxn id="44" idx="3"/>
          </p:cNvCxnSpPr>
          <p:nvPr/>
        </p:nvCxnSpPr>
        <p:spPr>
          <a:xfrm flipH="1" flipV="1">
            <a:off x="8999343" y="4263673"/>
            <a:ext cx="1077980" cy="5155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191326" y="5734785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餐吧茶吧设置</a:t>
            </a:r>
            <a:r>
              <a:rPr lang="en-US" altLang="zh-CN" sz="1000" b="1" dirty="0">
                <a:solidFill>
                  <a:schemeClr val="tx1"/>
                </a:solidFill>
              </a:rPr>
              <a:t>(SvcBarSettings)</a:t>
            </a:r>
          </a:p>
        </p:txBody>
      </p:sp>
      <p:cxnSp>
        <p:nvCxnSpPr>
          <p:cNvPr id="30" name="直接连接符 29"/>
          <p:cNvCxnSpPr>
            <a:stCxn id="15" idx="0"/>
            <a:endCxn id="44" idx="2"/>
          </p:cNvCxnSpPr>
          <p:nvPr/>
        </p:nvCxnSpPr>
        <p:spPr>
          <a:xfrm flipV="1">
            <a:off x="8595476" y="4443562"/>
            <a:ext cx="0" cy="12909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240025" y="1339007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分析</a:t>
            </a:r>
          </a:p>
        </p:txBody>
      </p:sp>
      <p:cxnSp>
        <p:nvCxnSpPr>
          <p:cNvPr id="59" name="直接连接符 40"/>
          <p:cNvCxnSpPr>
            <a:cxnSpLocks/>
            <a:stCxn id="33" idx="3"/>
            <a:endCxn id="58" idx="1"/>
          </p:cNvCxnSpPr>
          <p:nvPr/>
        </p:nvCxnSpPr>
        <p:spPr>
          <a:xfrm>
            <a:off x="7199567" y="1467454"/>
            <a:ext cx="1040458" cy="51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562457" y="105549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客流</a:t>
            </a:r>
          </a:p>
        </p:txBody>
      </p:sp>
      <p:cxnSp>
        <p:nvCxnSpPr>
          <p:cNvPr id="63" name="直接连接符 40"/>
          <p:cNvCxnSpPr>
            <a:stCxn id="58" idx="3"/>
            <a:endCxn id="62" idx="1"/>
          </p:cNvCxnSpPr>
          <p:nvPr/>
        </p:nvCxnSpPr>
        <p:spPr>
          <a:xfrm flipV="1">
            <a:off x="9047339" y="1235776"/>
            <a:ext cx="514985" cy="2838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9562464" y="157013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轨迹</a:t>
            </a:r>
          </a:p>
        </p:txBody>
      </p:sp>
      <p:cxnSp>
        <p:nvCxnSpPr>
          <p:cNvPr id="67" name="直接连接符 40"/>
          <p:cNvCxnSpPr>
            <a:stCxn id="58" idx="3"/>
            <a:endCxn id="66" idx="1"/>
          </p:cNvCxnSpPr>
          <p:nvPr/>
        </p:nvCxnSpPr>
        <p:spPr>
          <a:xfrm>
            <a:off x="9047339" y="1519621"/>
            <a:ext cx="514985" cy="231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3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60" y="126075"/>
            <a:ext cx="8310699" cy="465248"/>
          </a:xfrm>
        </p:spPr>
        <p:txBody>
          <a:bodyPr/>
          <a:lstStyle/>
          <a:p>
            <a:r>
              <a:rPr lang="zh-CN" altLang="en-US" dirty="0"/>
              <a:t>精品商城流程</a:t>
            </a:r>
            <a:r>
              <a:rPr lang="en-US" altLang="zh-CN" dirty="0"/>
              <a:t>-</a:t>
            </a:r>
            <a:r>
              <a:rPr lang="zh-CN" altLang="en-US" dirty="0"/>
              <a:t>商城精品维护、库存管理、销售订单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CCC83F-1B65-CF4F-B55F-AFC135F5E9E5}"/>
              </a:ext>
            </a:extLst>
          </p:cNvPr>
          <p:cNvGrpSpPr/>
          <p:nvPr/>
        </p:nvGrpSpPr>
        <p:grpSpPr>
          <a:xfrm>
            <a:off x="266527" y="818148"/>
            <a:ext cx="787152" cy="767449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E0E9DB-292E-E844-85C5-6FCA9F584F6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6E6BA6-58B2-E64C-B132-9C922C6A5F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13A49609-D699-E948-8888-5EB054C2B617}"/>
              </a:ext>
            </a:extLst>
          </p:cNvPr>
          <p:cNvGrpSpPr/>
          <p:nvPr/>
        </p:nvGrpSpPr>
        <p:grpSpPr>
          <a:xfrm>
            <a:off x="3818662" y="1067515"/>
            <a:ext cx="1258550" cy="737673"/>
            <a:chOff x="3957742" y="1483709"/>
            <a:chExt cx="1258550" cy="73767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E5B0690-D25C-0C42-9F0F-911B9710BB4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DF3ABA8-C374-F549-BA43-CAE8838D2591}"/>
                </a:ext>
              </a:extLst>
            </p:cNvPr>
            <p:cNvSpPr txBox="1"/>
            <p:nvPr/>
          </p:nvSpPr>
          <p:spPr>
            <a:xfrm>
              <a:off x="3957742" y="1668842"/>
              <a:ext cx="1258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绑定的配件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配件编号、数量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027EA03E-406A-1749-B9CB-B9B0FCE403D9}"/>
              </a:ext>
            </a:extLst>
          </p:cNvPr>
          <p:cNvCxnSpPr>
            <a:cxnSpLocks/>
            <a:stCxn id="19" idx="6"/>
            <a:endCxn id="136" idx="1"/>
          </p:cNvCxnSpPr>
          <p:nvPr/>
        </p:nvCxnSpPr>
        <p:spPr>
          <a:xfrm>
            <a:off x="1053679" y="1201873"/>
            <a:ext cx="1265076" cy="23447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047DADB-36F7-F043-9FD0-31DDA03A6537}"/>
              </a:ext>
            </a:extLst>
          </p:cNvPr>
          <p:cNvGrpSpPr/>
          <p:nvPr/>
        </p:nvGrpSpPr>
        <p:grpSpPr>
          <a:xfrm>
            <a:off x="2178374" y="1067515"/>
            <a:ext cx="1157689" cy="737673"/>
            <a:chOff x="4014578" y="1483709"/>
            <a:chExt cx="1157689" cy="737673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AB789CA-5490-5540-91A4-EFD6B0E97D2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7DDAD5D-7895-544F-B586-91FD73F1B4F2}"/>
                </a:ext>
              </a:extLst>
            </p:cNvPr>
            <p:cNvSpPr txBox="1"/>
            <p:nvPr/>
          </p:nvSpPr>
          <p:spPr>
            <a:xfrm>
              <a:off x="4014578" y="1709100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精品主表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(</a:t>
              </a:r>
              <a:r>
                <a:rPr kumimoji="1" lang="zh-CN" altLang="en-US" sz="1200" dirty="0"/>
                <a:t>名称、图片</a:t>
              </a:r>
              <a:r>
                <a:rPr kumimoji="1" lang="en-US" altLang="zh-CN" sz="1200" dirty="0"/>
                <a:t>…)</a:t>
              </a:r>
            </a:p>
          </p:txBody>
        </p:sp>
      </p:grp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EC4CE017-AB2F-724A-9292-71269DEF3C01}"/>
              </a:ext>
            </a:extLst>
          </p:cNvPr>
          <p:cNvCxnSpPr>
            <a:cxnSpLocks/>
            <a:stCxn id="136" idx="3"/>
            <a:endCxn id="128" idx="1"/>
          </p:cNvCxnSpPr>
          <p:nvPr/>
        </p:nvCxnSpPr>
        <p:spPr>
          <a:xfrm>
            <a:off x="3182851" y="1436352"/>
            <a:ext cx="83302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BD1D0F4-8906-814D-8682-2CAD41404510}"/>
              </a:ext>
            </a:extLst>
          </p:cNvPr>
          <p:cNvGrpSpPr/>
          <p:nvPr/>
        </p:nvGrpSpPr>
        <p:grpSpPr>
          <a:xfrm>
            <a:off x="3692772" y="2107192"/>
            <a:ext cx="1415772" cy="737673"/>
            <a:chOff x="3879132" y="1483709"/>
            <a:chExt cx="1415772" cy="73767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62F40E1-F52E-2349-962B-C21169CBCD7B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EEA03B8-3454-AD4D-9D1D-1BA9D0438878}"/>
                </a:ext>
              </a:extLst>
            </p:cNvPr>
            <p:cNvSpPr txBox="1"/>
            <p:nvPr/>
          </p:nvSpPr>
          <p:spPr>
            <a:xfrm>
              <a:off x="3879132" y="166884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绑定的工时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工时代码、工时数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ECD61EC3-EE2C-EE46-941F-F072C00AB408}"/>
              </a:ext>
            </a:extLst>
          </p:cNvPr>
          <p:cNvCxnSpPr>
            <a:cxnSpLocks/>
            <a:stCxn id="136" idx="3"/>
            <a:endCxn id="50" idx="1"/>
          </p:cNvCxnSpPr>
          <p:nvPr/>
        </p:nvCxnSpPr>
        <p:spPr>
          <a:xfrm>
            <a:off x="3182851" y="1436352"/>
            <a:ext cx="785748" cy="103967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E8538B-9F4D-6244-B3AB-D3E09F17C9A3}"/>
              </a:ext>
            </a:extLst>
          </p:cNvPr>
          <p:cNvGrpSpPr/>
          <p:nvPr/>
        </p:nvGrpSpPr>
        <p:grpSpPr>
          <a:xfrm>
            <a:off x="6675239" y="818148"/>
            <a:ext cx="787152" cy="767449"/>
            <a:chOff x="2646266" y="1483709"/>
            <a:chExt cx="720080" cy="737673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A9D4CB2-E5CB-944C-BA24-94F899BE2AB2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AAF29D7-7F6F-7541-A454-20BCE8F362CD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0F388F-772E-904C-96D7-656A0B35EB8C}"/>
              </a:ext>
            </a:extLst>
          </p:cNvPr>
          <p:cNvGrpSpPr/>
          <p:nvPr/>
        </p:nvGrpSpPr>
        <p:grpSpPr>
          <a:xfrm>
            <a:off x="9171105" y="785908"/>
            <a:ext cx="2472685" cy="737673"/>
            <a:chOff x="3909586" y="1483709"/>
            <a:chExt cx="1354858" cy="73767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B6C09A4-9F4F-844D-B3AD-1D09E6A0BEB2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0412F4A-1BE8-AB45-861C-DED4AC44085B}"/>
                </a:ext>
              </a:extLst>
            </p:cNvPr>
            <p:cNvSpPr txBox="1"/>
            <p:nvPr/>
          </p:nvSpPr>
          <p:spPr>
            <a:xfrm>
              <a:off x="3909586" y="1668842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/>
                <a:t>配件库存管理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(</a:t>
              </a:r>
              <a:r>
                <a:rPr lang="zh-CN" altLang="en-US" sz="1200" dirty="0"/>
                <a:t>进、销、调、存</a:t>
              </a:r>
              <a:r>
                <a:rPr lang="en-US" altLang="zh-Hans" sz="1200" dirty="0"/>
                <a:t>)</a:t>
              </a:r>
              <a:endParaRPr kumimoji="1" lang="en-US" altLang="zh-CN" sz="1200" dirty="0"/>
            </a:p>
          </p:txBody>
        </p:sp>
      </p:grp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D2D06110-3405-9D45-A341-0CD59A2050EC}"/>
              </a:ext>
            </a:extLst>
          </p:cNvPr>
          <p:cNvCxnSpPr>
            <a:cxnSpLocks/>
            <a:stCxn id="65" idx="6"/>
            <a:endCxn id="70" idx="1"/>
          </p:cNvCxnSpPr>
          <p:nvPr/>
        </p:nvCxnSpPr>
        <p:spPr>
          <a:xfrm flipV="1">
            <a:off x="7462391" y="1154745"/>
            <a:ext cx="2156532" cy="4712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132B6C1-5AE2-8C44-91A8-0F20C059D0E7}"/>
              </a:ext>
            </a:extLst>
          </p:cNvPr>
          <p:cNvGrpSpPr/>
          <p:nvPr/>
        </p:nvGrpSpPr>
        <p:grpSpPr>
          <a:xfrm>
            <a:off x="735886" y="3602965"/>
            <a:ext cx="787152" cy="767449"/>
            <a:chOff x="2646266" y="1483709"/>
            <a:chExt cx="720080" cy="737673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4859F2D-9B65-9147-B127-B016497C1974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6D0BD7B-1ACC-364A-B931-670AA0C45D08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684546B-C1D0-C343-AEBD-D7906EEBFA23}"/>
              </a:ext>
            </a:extLst>
          </p:cNvPr>
          <p:cNvGrpSpPr/>
          <p:nvPr/>
        </p:nvGrpSpPr>
        <p:grpSpPr>
          <a:xfrm>
            <a:off x="4363292" y="3939718"/>
            <a:ext cx="954107" cy="737673"/>
            <a:chOff x="4109957" y="1483709"/>
            <a:chExt cx="954107" cy="737673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7BBE3A1-338A-164E-ACDF-75BABBBC02DE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254814E-F39F-2648-97B3-31197F6BE5C3}"/>
                </a:ext>
              </a:extLst>
            </p:cNvPr>
            <p:cNvSpPr txBox="1"/>
            <p:nvPr/>
          </p:nvSpPr>
          <p:spPr>
            <a:xfrm>
              <a:off x="4109957" y="166884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放入购物车</a:t>
              </a:r>
              <a:endParaRPr kumimoji="1" lang="en-US" altLang="zh-CN" sz="1200" dirty="0"/>
            </a:p>
          </p:txBody>
        </p:sp>
      </p:grp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25AEEE-3E3C-5847-926C-B83F8BED4663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523038" y="3986690"/>
            <a:ext cx="1265076" cy="23447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75260BD-EB27-5B42-9B5A-2CD9ECFD333E}"/>
              </a:ext>
            </a:extLst>
          </p:cNvPr>
          <p:cNvGrpSpPr/>
          <p:nvPr/>
        </p:nvGrpSpPr>
        <p:grpSpPr>
          <a:xfrm>
            <a:off x="5873064" y="3946111"/>
            <a:ext cx="864096" cy="737673"/>
            <a:chOff x="4154959" y="1483709"/>
            <a:chExt cx="864096" cy="73767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B01A8B1-BC10-244D-A667-904E31034DE5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89CB1A5-3EA6-4945-8DBA-4B19C0A77BDA}"/>
                </a:ext>
              </a:extLst>
            </p:cNvPr>
            <p:cNvSpPr txBox="1"/>
            <p:nvPr/>
          </p:nvSpPr>
          <p:spPr>
            <a:xfrm>
              <a:off x="4163135" y="15293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生成订单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付款</a:t>
              </a:r>
              <a:endParaRPr kumimoji="1" lang="en-US" altLang="zh-CN" sz="1200" dirty="0"/>
            </a:p>
          </p:txBody>
        </p:sp>
      </p:grp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CA585ACD-BE2C-5C40-8B4C-C2F2749F010D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>
            <a:off x="5272390" y="4308555"/>
            <a:ext cx="600674" cy="63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35D9B52-7A92-E54F-A9D6-58ABE4B36C59}"/>
              </a:ext>
            </a:extLst>
          </p:cNvPr>
          <p:cNvGrpSpPr/>
          <p:nvPr/>
        </p:nvGrpSpPr>
        <p:grpSpPr>
          <a:xfrm>
            <a:off x="2626093" y="3852332"/>
            <a:ext cx="1200970" cy="737673"/>
            <a:chOff x="3992938" y="1483709"/>
            <a:chExt cx="1200970" cy="737673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0C95BE0-7781-6F42-9325-9B319C25447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742E9A8-B942-1547-928B-50ADE88C9D7E}"/>
                </a:ext>
              </a:extLst>
            </p:cNvPr>
            <p:cNvSpPr txBox="1"/>
            <p:nvPr/>
          </p:nvSpPr>
          <p:spPr>
            <a:xfrm>
              <a:off x="3992938" y="1709100"/>
              <a:ext cx="120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客户选择精品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(</a:t>
              </a:r>
              <a:r>
                <a:rPr kumimoji="1" lang="zh-CN" altLang="en-US" sz="1200" dirty="0"/>
                <a:t>经销商、精品</a:t>
              </a:r>
              <a:r>
                <a:rPr kumimoji="1" lang="en-US" altLang="zh-CN" sz="1200" dirty="0"/>
                <a:t>)</a:t>
              </a:r>
            </a:p>
          </p:txBody>
        </p:sp>
      </p:grp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3FAF5650-EF4A-A74B-BC3D-8A5FB3AA0167}"/>
              </a:ext>
            </a:extLst>
          </p:cNvPr>
          <p:cNvCxnSpPr>
            <a:cxnSpLocks/>
            <a:stCxn id="94" idx="3"/>
            <a:endCxn id="81" idx="1"/>
          </p:cNvCxnSpPr>
          <p:nvPr/>
        </p:nvCxnSpPr>
        <p:spPr>
          <a:xfrm>
            <a:off x="3652210" y="4221169"/>
            <a:ext cx="756084" cy="8738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83DC755-3C88-FB47-8062-E665CC285255}"/>
              </a:ext>
            </a:extLst>
          </p:cNvPr>
          <p:cNvGrpSpPr/>
          <p:nvPr/>
        </p:nvGrpSpPr>
        <p:grpSpPr>
          <a:xfrm>
            <a:off x="9771583" y="3774843"/>
            <a:ext cx="864096" cy="737673"/>
            <a:chOff x="4154959" y="1483709"/>
            <a:chExt cx="864096" cy="737673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81570B9-C9BA-EB40-9BFA-FF3F61AE048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626E0F8-4B80-764D-B635-2B419BFC3230}"/>
                </a:ext>
              </a:extLst>
            </p:cNvPr>
            <p:cNvSpPr txBox="1"/>
            <p:nvPr/>
          </p:nvSpPr>
          <p:spPr>
            <a:xfrm>
              <a:off x="4159771" y="17046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生成订单</a:t>
              </a:r>
              <a:endParaRPr kumimoji="1" lang="en-US" altLang="zh-CN" sz="1200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DB24784-3BF0-D144-A9F1-B154892D8635}"/>
              </a:ext>
            </a:extLst>
          </p:cNvPr>
          <p:cNvGrpSpPr/>
          <p:nvPr/>
        </p:nvGrpSpPr>
        <p:grpSpPr>
          <a:xfrm>
            <a:off x="7365752" y="4175770"/>
            <a:ext cx="1243585" cy="656483"/>
            <a:chOff x="9673303" y="773885"/>
            <a:chExt cx="1243585" cy="656483"/>
          </a:xfrm>
        </p:grpSpPr>
        <p:sp>
          <p:nvSpPr>
            <p:cNvPr id="101" name="决策 100">
              <a:extLst>
                <a:ext uri="{FF2B5EF4-FFF2-40B4-BE49-F238E27FC236}">
                  <a16:creationId xmlns:a16="http://schemas.microsoft.com/office/drawing/2014/main" id="{E69EEDFE-8023-EA43-8494-6F257165BC1D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17C1125-3CCD-F44E-AB1D-C662271A1F62}"/>
                </a:ext>
              </a:extLst>
            </p:cNvPr>
            <p:cNvSpPr txBox="1"/>
            <p:nvPr/>
          </p:nvSpPr>
          <p:spPr>
            <a:xfrm>
              <a:off x="9808892" y="946814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绑定的配件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库存是否充足</a:t>
              </a:r>
              <a:endParaRPr kumimoji="1" lang="en-US" altLang="zh-CN" sz="1200" dirty="0"/>
            </a:p>
          </p:txBody>
        </p:sp>
      </p:grp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4E806349-0F7D-D842-B58C-57E2AA9CF256}"/>
              </a:ext>
            </a:extLst>
          </p:cNvPr>
          <p:cNvCxnSpPr>
            <a:cxnSpLocks/>
            <a:stCxn id="90" idx="3"/>
            <a:endCxn id="101" idx="1"/>
          </p:cNvCxnSpPr>
          <p:nvPr/>
        </p:nvCxnSpPr>
        <p:spPr>
          <a:xfrm>
            <a:off x="6737160" y="4314948"/>
            <a:ext cx="628592" cy="1890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1302A745-78B8-084F-9A01-81C49894A667}"/>
              </a:ext>
            </a:extLst>
          </p:cNvPr>
          <p:cNvCxnSpPr>
            <a:cxnSpLocks/>
            <a:stCxn id="101" idx="3"/>
            <a:endCxn id="98" idx="1"/>
          </p:cNvCxnSpPr>
          <p:nvPr/>
        </p:nvCxnSpPr>
        <p:spPr>
          <a:xfrm flipV="1">
            <a:off x="8433210" y="4143680"/>
            <a:ext cx="1338373" cy="360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A4A2DCC-5642-0648-904F-68A1AE8F641F}"/>
              </a:ext>
            </a:extLst>
          </p:cNvPr>
          <p:cNvGrpSpPr/>
          <p:nvPr/>
        </p:nvGrpSpPr>
        <p:grpSpPr>
          <a:xfrm>
            <a:off x="7527028" y="3038430"/>
            <a:ext cx="864096" cy="737673"/>
            <a:chOff x="4154959" y="1483709"/>
            <a:chExt cx="864096" cy="737673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015F419-420E-394F-A141-A964BECBD505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C48EF49-6309-D849-9BC5-F8FE403F52C8}"/>
                </a:ext>
              </a:extLst>
            </p:cNvPr>
            <p:cNvSpPr txBox="1"/>
            <p:nvPr/>
          </p:nvSpPr>
          <p:spPr>
            <a:xfrm>
              <a:off x="4269464" y="1617818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FF0000"/>
                  </a:solidFill>
                </a:rPr>
                <a:t>提示库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  <a:p>
              <a:r>
                <a:rPr kumimoji="1" lang="zh-CN" altLang="en-US" sz="1200" dirty="0">
                  <a:solidFill>
                    <a:srgbClr val="FF0000"/>
                  </a:solidFill>
                </a:rPr>
                <a:t>存不足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BB2A2189-3288-864D-9964-C030B6B8237D}"/>
              </a:ext>
            </a:extLst>
          </p:cNvPr>
          <p:cNvCxnSpPr>
            <a:cxnSpLocks/>
            <a:stCxn id="101" idx="0"/>
            <a:endCxn id="109" idx="0"/>
          </p:cNvCxnSpPr>
          <p:nvPr/>
        </p:nvCxnSpPr>
        <p:spPr>
          <a:xfrm flipH="1" flipV="1">
            <a:off x="7899406" y="3837553"/>
            <a:ext cx="75" cy="33821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4CEDF05-D2A9-7643-A9DE-34A720F2D44A}"/>
              </a:ext>
            </a:extLst>
          </p:cNvPr>
          <p:cNvSpPr txBox="1"/>
          <p:nvPr/>
        </p:nvSpPr>
        <p:spPr>
          <a:xfrm>
            <a:off x="7730129" y="38375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335C2F4-B3B9-FD45-9AA0-015FA60496B5}"/>
              </a:ext>
            </a:extLst>
          </p:cNvPr>
          <p:cNvSpPr txBox="1"/>
          <p:nvPr/>
        </p:nvSpPr>
        <p:spPr>
          <a:xfrm>
            <a:off x="8872108" y="422805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是</a:t>
            </a:r>
          </a:p>
        </p:txBody>
      </p: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E1C8370D-F1FC-644F-9277-7F98EC002D1F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 flipH="1">
            <a:off x="1660822" y="4143680"/>
            <a:ext cx="8974857" cy="1515076"/>
          </a:xfrm>
          <a:prstGeom prst="bentConnector5">
            <a:avLst>
              <a:gd name="adj1" fmla="val -2547"/>
              <a:gd name="adj2" fmla="val 51340"/>
              <a:gd name="adj3" fmla="val 102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线形标注 2 (带边框和强调线) 114">
            <a:extLst>
              <a:ext uri="{FF2B5EF4-FFF2-40B4-BE49-F238E27FC236}">
                <a16:creationId xmlns:a16="http://schemas.microsoft.com/office/drawing/2014/main" id="{09016D6D-6D20-AE40-ACFD-89B43D2C5726}"/>
              </a:ext>
            </a:extLst>
          </p:cNvPr>
          <p:cNvSpPr/>
          <p:nvPr/>
        </p:nvSpPr>
        <p:spPr>
          <a:xfrm>
            <a:off x="3472190" y="5781769"/>
            <a:ext cx="914400" cy="612648"/>
          </a:xfrm>
          <a:prstGeom prst="accentBorderCallout2">
            <a:avLst/>
          </a:prstGeom>
          <a:noFill/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kumimoji="1"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DCDCC31-176B-8743-9BAC-0C54704C40DA}"/>
              </a:ext>
            </a:extLst>
          </p:cNvPr>
          <p:cNvSpPr txBox="1"/>
          <p:nvPr/>
        </p:nvSpPr>
        <p:spPr>
          <a:xfrm>
            <a:off x="4054734" y="6219807"/>
            <a:ext cx="2105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订单里需要增加的字段</a:t>
            </a:r>
            <a:endParaRPr kumimoji="1" lang="en-US" altLang="zh-CN" sz="1100" dirty="0"/>
          </a:p>
          <a:p>
            <a:r>
              <a:rPr kumimoji="1" lang="zh-CN" altLang="en-US" sz="1100" dirty="0"/>
              <a:t>库存状态</a:t>
            </a:r>
            <a:r>
              <a:rPr kumimoji="1" lang="en-US" altLang="zh-CN" sz="1100" dirty="0"/>
              <a:t>(</a:t>
            </a:r>
            <a:r>
              <a:rPr kumimoji="1" lang="zh-CN" altLang="en-US" sz="1100" dirty="0"/>
              <a:t>冻结</a:t>
            </a:r>
            <a:r>
              <a:rPr kumimoji="1" lang="zh-Hans" altLang="en-US" sz="1100" dirty="0"/>
              <a:t>、</a:t>
            </a:r>
            <a:r>
              <a:rPr kumimoji="1" lang="zh-CN" altLang="en-US" sz="1100" dirty="0"/>
              <a:t>解冻、已使用</a:t>
            </a:r>
            <a:r>
              <a:rPr kumimoji="1" lang="en-US" altLang="zh-CN" sz="1100" dirty="0"/>
              <a:t>)</a:t>
            </a:r>
            <a:endParaRPr kumimoji="1" lang="zh-CN" alt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F6F453-A1C4-684F-A07B-078134F5DB14}"/>
              </a:ext>
            </a:extLst>
          </p:cNvPr>
          <p:cNvSpPr txBox="1"/>
          <p:nvPr/>
        </p:nvSpPr>
        <p:spPr>
          <a:xfrm>
            <a:off x="1033257" y="213068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商品设置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B8EEB50-F1E9-FC4D-8DE3-D51CB41C5B4C}"/>
              </a:ext>
            </a:extLst>
          </p:cNvPr>
          <p:cNvSpPr txBox="1"/>
          <p:nvPr/>
        </p:nvSpPr>
        <p:spPr>
          <a:xfrm>
            <a:off x="8487387" y="195259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库存管理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59DB5A7-F47A-B643-B50B-C391D4EBB409}"/>
              </a:ext>
            </a:extLst>
          </p:cNvPr>
          <p:cNvSpPr txBox="1"/>
          <p:nvPr/>
        </p:nvSpPr>
        <p:spPr>
          <a:xfrm>
            <a:off x="10863129" y="366766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商城销售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BA62C4B-34AD-654B-969C-AFCA7755DB7B}"/>
              </a:ext>
            </a:extLst>
          </p:cNvPr>
          <p:cNvGrpSpPr/>
          <p:nvPr/>
        </p:nvGrpSpPr>
        <p:grpSpPr>
          <a:xfrm>
            <a:off x="4342988" y="5429433"/>
            <a:ext cx="864096" cy="737673"/>
            <a:chOff x="4154959" y="1483709"/>
            <a:chExt cx="864096" cy="73767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E49B0AB-7BC9-1948-82F7-F78A7F5847B3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D7AAEEA-1B2A-4043-838D-B240DC89DD8C}"/>
                </a:ext>
              </a:extLst>
            </p:cNvPr>
            <p:cNvSpPr txBox="1"/>
            <p:nvPr/>
          </p:nvSpPr>
          <p:spPr>
            <a:xfrm>
              <a:off x="4186903" y="1668842"/>
              <a:ext cx="800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冻结库存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线形标注 2 (带边框和强调线) 78">
            <a:extLst>
              <a:ext uri="{FF2B5EF4-FFF2-40B4-BE49-F238E27FC236}">
                <a16:creationId xmlns:a16="http://schemas.microsoft.com/office/drawing/2014/main" id="{8351EE28-930A-074B-B2D2-FA9672FE729B}"/>
              </a:ext>
            </a:extLst>
          </p:cNvPr>
          <p:cNvSpPr/>
          <p:nvPr/>
        </p:nvSpPr>
        <p:spPr>
          <a:xfrm>
            <a:off x="6247138" y="5861481"/>
            <a:ext cx="914400" cy="612648"/>
          </a:xfrm>
          <a:prstGeom prst="accentBorderCallout2">
            <a:avLst/>
          </a:prstGeom>
          <a:noFill/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kumimoji="1" lang="zh-CN" altLang="en-US" sz="1400" dirty="0">
              <a:latin typeface="+mn-ea"/>
              <a:cs typeface="+mn-ea"/>
              <a:sym typeface="+mn-lt"/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6D288C-1487-F74E-95CD-71262FB14627}"/>
              </a:ext>
            </a:extLst>
          </p:cNvPr>
          <p:cNvCxnSpPr>
            <a:cxnSpLocks/>
            <a:stCxn id="77" idx="3"/>
            <a:endCxn id="84" idx="1"/>
          </p:cNvCxnSpPr>
          <p:nvPr/>
        </p:nvCxnSpPr>
        <p:spPr>
          <a:xfrm flipV="1">
            <a:off x="5207084" y="5758530"/>
            <a:ext cx="1744274" cy="397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3EC80E6-6C6F-CE48-AECE-3C00DC704BAA}"/>
              </a:ext>
            </a:extLst>
          </p:cNvPr>
          <p:cNvGrpSpPr/>
          <p:nvPr/>
        </p:nvGrpSpPr>
        <p:grpSpPr>
          <a:xfrm>
            <a:off x="6951358" y="5396417"/>
            <a:ext cx="1327863" cy="724226"/>
            <a:chOff x="7840851" y="1444823"/>
            <a:chExt cx="1327863" cy="881852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13C97D9-0B6B-3D4C-8C4D-66583606EF6F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84" name="罐形 83">
              <a:extLst>
                <a:ext uri="{FF2B5EF4-FFF2-40B4-BE49-F238E27FC236}">
                  <a16:creationId xmlns:a16="http://schemas.microsoft.com/office/drawing/2014/main" id="{0AA309B2-8613-9F41-9882-15FD87BBF433}"/>
                </a:ext>
              </a:extLst>
            </p:cNvPr>
            <p:cNvSpPr/>
            <p:nvPr/>
          </p:nvSpPr>
          <p:spPr>
            <a:xfrm rot="16200000">
              <a:off x="7875907" y="1409767"/>
              <a:ext cx="881852" cy="951964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C8A3880-CC77-4947-A3D7-6D67279CA772}"/>
                </a:ext>
              </a:extLst>
            </p:cNvPr>
            <p:cNvSpPr txBox="1"/>
            <p:nvPr/>
          </p:nvSpPr>
          <p:spPr>
            <a:xfrm>
              <a:off x="8206846" y="1755724"/>
              <a:ext cx="492443" cy="337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结束</a:t>
              </a:r>
              <a:endParaRPr kumimoji="1" lang="en-US" altLang="zh-CN" sz="12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A064C52A-A7AB-D34B-A1C8-1A951ABED8F8}"/>
              </a:ext>
            </a:extLst>
          </p:cNvPr>
          <p:cNvGrpSpPr/>
          <p:nvPr/>
        </p:nvGrpSpPr>
        <p:grpSpPr>
          <a:xfrm>
            <a:off x="1660822" y="5330514"/>
            <a:ext cx="1067458" cy="656483"/>
            <a:chOff x="9673303" y="773885"/>
            <a:chExt cx="1067458" cy="656483"/>
          </a:xfrm>
        </p:grpSpPr>
        <p:sp>
          <p:nvSpPr>
            <p:cNvPr id="124" name="决策 123">
              <a:extLst>
                <a:ext uri="{FF2B5EF4-FFF2-40B4-BE49-F238E27FC236}">
                  <a16:creationId xmlns:a16="http://schemas.microsoft.com/office/drawing/2014/main" id="{64571990-BED2-FD4B-9A02-773053DDFB98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BB76B81-565E-EF42-89F8-22C1AC0D9D40}"/>
                </a:ext>
              </a:extLst>
            </p:cNvPr>
            <p:cNvSpPr txBox="1"/>
            <p:nvPr/>
          </p:nvSpPr>
          <p:spPr>
            <a:xfrm>
              <a:off x="9844958" y="98923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客户自提</a:t>
              </a:r>
              <a:endParaRPr kumimoji="1" lang="en-US" altLang="zh-CN" sz="1200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05B9278-D676-074E-A560-EDD2B8984F72}"/>
              </a:ext>
            </a:extLst>
          </p:cNvPr>
          <p:cNvGrpSpPr/>
          <p:nvPr/>
        </p:nvGrpSpPr>
        <p:grpSpPr>
          <a:xfrm>
            <a:off x="1731436" y="6311316"/>
            <a:ext cx="864096" cy="737673"/>
            <a:chOff x="4154959" y="1483709"/>
            <a:chExt cx="864096" cy="737673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E463A56-60FA-8844-8F4A-556FEAE3947C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6A23D66-4994-9D45-A057-94A7286DE3F5}"/>
                </a:ext>
              </a:extLst>
            </p:cNvPr>
            <p:cNvSpPr txBox="1"/>
            <p:nvPr/>
          </p:nvSpPr>
          <p:spPr>
            <a:xfrm>
              <a:off x="4263848" y="16688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减库存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D4464DB7-8558-0449-B5EA-AAAD8E588AD8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 flipH="1">
            <a:off x="2163484" y="5986997"/>
            <a:ext cx="31067" cy="32431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375D4A1-1EFA-9345-A128-DD22FBA787C0}"/>
              </a:ext>
            </a:extLst>
          </p:cNvPr>
          <p:cNvSpPr txBox="1"/>
          <p:nvPr/>
        </p:nvSpPr>
        <p:spPr>
          <a:xfrm>
            <a:off x="2016205" y="59656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7B9E254F-B383-0641-8107-26ADFEBB91A4}"/>
              </a:ext>
            </a:extLst>
          </p:cNvPr>
          <p:cNvCxnSpPr>
            <a:cxnSpLocks/>
            <a:stCxn id="124" idx="3"/>
            <a:endCxn id="77" idx="1"/>
          </p:cNvCxnSpPr>
          <p:nvPr/>
        </p:nvCxnSpPr>
        <p:spPr>
          <a:xfrm>
            <a:off x="2728280" y="5658756"/>
            <a:ext cx="1614708" cy="13951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A09814E-39BE-3F4D-9668-985B85692F59}"/>
              </a:ext>
            </a:extLst>
          </p:cNvPr>
          <p:cNvSpPr txBox="1"/>
          <p:nvPr/>
        </p:nvSpPr>
        <p:spPr>
          <a:xfrm>
            <a:off x="5534510" y="55661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是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234EDB7-2D9C-8B41-A3BC-8523F445CC2D}"/>
              </a:ext>
            </a:extLst>
          </p:cNvPr>
          <p:cNvSpPr txBox="1"/>
          <p:nvPr/>
        </p:nvSpPr>
        <p:spPr>
          <a:xfrm>
            <a:off x="8279221" y="628946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注：冻结、解冻、减库存接口由易时开发</a:t>
            </a:r>
          </a:p>
        </p:txBody>
      </p:sp>
    </p:spTree>
    <p:extLst>
      <p:ext uri="{BB962C8B-B14F-4D97-AF65-F5344CB8AC3E}">
        <p14:creationId xmlns:p14="http://schemas.microsoft.com/office/powerpoint/2010/main" val="2991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11" y="259605"/>
            <a:ext cx="5256584" cy="415498"/>
          </a:xfrm>
        </p:spPr>
        <p:txBody>
          <a:bodyPr/>
          <a:lstStyle/>
          <a:p>
            <a:r>
              <a:rPr lang="zh-CN" altLang="en-US" dirty="0"/>
              <a:t>精品商城流程</a:t>
            </a:r>
            <a:r>
              <a:rPr lang="en-US" altLang="zh-CN" dirty="0"/>
              <a:t>-</a:t>
            </a:r>
            <a:r>
              <a:rPr lang="zh-CN" altLang="en-US" dirty="0"/>
              <a:t>精品出库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CCC83F-1B65-CF4F-B55F-AFC135F5E9E5}"/>
              </a:ext>
            </a:extLst>
          </p:cNvPr>
          <p:cNvGrpSpPr/>
          <p:nvPr/>
        </p:nvGrpSpPr>
        <p:grpSpPr>
          <a:xfrm>
            <a:off x="748509" y="1101660"/>
            <a:ext cx="787152" cy="767449"/>
            <a:chOff x="2646266" y="1483709"/>
            <a:chExt cx="720080" cy="73767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E0E9DB-292E-E844-85C5-6FCA9F584F6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6E6BA6-58B2-E64C-B132-9C922C6A5F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13A49609-D699-E948-8888-5EB054C2B617}"/>
              </a:ext>
            </a:extLst>
          </p:cNvPr>
          <p:cNvGrpSpPr/>
          <p:nvPr/>
        </p:nvGrpSpPr>
        <p:grpSpPr>
          <a:xfrm>
            <a:off x="3712187" y="1103476"/>
            <a:ext cx="1224136" cy="737673"/>
            <a:chOff x="4011669" y="1483709"/>
            <a:chExt cx="1224136" cy="73767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E5B0690-D25C-0C42-9F0F-911B9710BB4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DF3ABA8-C374-F549-BA43-CAE8838D2591}"/>
                </a:ext>
              </a:extLst>
            </p:cNvPr>
            <p:cNvSpPr txBox="1"/>
            <p:nvPr/>
          </p:nvSpPr>
          <p:spPr>
            <a:xfrm>
              <a:off x="4011669" y="1538101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系统判断出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有订单未使用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</a:rPr>
                <a:t>(</a:t>
              </a:r>
              <a:r>
                <a:rPr kumimoji="1" lang="zh-CN" altLang="en-US" sz="1200" dirty="0">
                  <a:solidFill>
                    <a:srgbClr val="FF0000"/>
                  </a:solidFill>
                </a:rPr>
                <a:t>或输入订单号</a:t>
              </a:r>
              <a:r>
                <a:rPr kumimoji="1" lang="en-US" altLang="zh-CN" sz="12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027EA03E-406A-1749-B9CB-B9B0FCE403D9}"/>
              </a:ext>
            </a:extLst>
          </p:cNvPr>
          <p:cNvCxnSpPr>
            <a:cxnSpLocks/>
            <a:stCxn id="19" idx="6"/>
            <a:endCxn id="136" idx="1"/>
          </p:cNvCxnSpPr>
          <p:nvPr/>
        </p:nvCxnSpPr>
        <p:spPr>
          <a:xfrm flipV="1">
            <a:off x="1535661" y="1472313"/>
            <a:ext cx="852270" cy="130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047DADB-36F7-F043-9FD0-31DDA03A6537}"/>
              </a:ext>
            </a:extLst>
          </p:cNvPr>
          <p:cNvGrpSpPr/>
          <p:nvPr/>
        </p:nvGrpSpPr>
        <p:grpSpPr>
          <a:xfrm>
            <a:off x="2387931" y="1103476"/>
            <a:ext cx="864096" cy="737673"/>
            <a:chOff x="4154959" y="1483709"/>
            <a:chExt cx="864096" cy="737673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AB789CA-5490-5540-91A4-EFD6B0E97D2A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7DDAD5D-7895-544F-B586-91FD73F1B4F2}"/>
                </a:ext>
              </a:extLst>
            </p:cNvPr>
            <p:cNvSpPr txBox="1"/>
            <p:nvPr/>
          </p:nvSpPr>
          <p:spPr>
            <a:xfrm>
              <a:off x="4193311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客户进店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开问诊单</a:t>
              </a:r>
              <a:endParaRPr kumimoji="1" lang="en-US" altLang="zh-CN" sz="1200" dirty="0"/>
            </a:p>
          </p:txBody>
        </p:sp>
      </p:grp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EC4CE017-AB2F-724A-9292-71269DEF3C01}"/>
              </a:ext>
            </a:extLst>
          </p:cNvPr>
          <p:cNvCxnSpPr>
            <a:cxnSpLocks/>
            <a:stCxn id="136" idx="3"/>
            <a:endCxn id="128" idx="1"/>
          </p:cNvCxnSpPr>
          <p:nvPr/>
        </p:nvCxnSpPr>
        <p:spPr>
          <a:xfrm>
            <a:off x="3252027" y="1472313"/>
            <a:ext cx="60345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8F91FA3-419F-B247-9F75-77152584BE39}"/>
              </a:ext>
            </a:extLst>
          </p:cNvPr>
          <p:cNvGrpSpPr/>
          <p:nvPr/>
        </p:nvGrpSpPr>
        <p:grpSpPr>
          <a:xfrm>
            <a:off x="8192286" y="1176225"/>
            <a:ext cx="1507289" cy="553326"/>
            <a:chOff x="4082826" y="1483709"/>
            <a:chExt cx="986594" cy="737673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4B10706-CD2A-9A4B-94A2-3F182C5F6CD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D339252E-F866-2143-A471-B5080591F71D}"/>
                </a:ext>
              </a:extLst>
            </p:cNvPr>
            <p:cNvSpPr txBox="1"/>
            <p:nvPr/>
          </p:nvSpPr>
          <p:spPr>
            <a:xfrm>
              <a:off x="4082826" y="1605907"/>
              <a:ext cx="986594" cy="61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/>
                <a:t>带入销售单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备件和工时</a:t>
              </a:r>
              <a:endParaRPr kumimoji="1" lang="en-US" altLang="zh-CN" sz="1200" dirty="0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EA887BB6-85BD-4F44-9CEE-07EEF11E92BE}"/>
              </a:ext>
            </a:extLst>
          </p:cNvPr>
          <p:cNvGrpSpPr/>
          <p:nvPr/>
        </p:nvGrpSpPr>
        <p:grpSpPr>
          <a:xfrm>
            <a:off x="906916" y="2500859"/>
            <a:ext cx="1308370" cy="862355"/>
            <a:chOff x="3927458" y="1483709"/>
            <a:chExt cx="1308370" cy="862355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34A799A-D99F-3849-A303-FC20F1EE1A0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FCA696B-BB5A-DA4B-AD04-DA017C49DE43}"/>
                </a:ext>
              </a:extLst>
            </p:cNvPr>
            <p:cNvSpPr txBox="1"/>
            <p:nvPr/>
          </p:nvSpPr>
          <p:spPr>
            <a:xfrm>
              <a:off x="3927458" y="1699733"/>
              <a:ext cx="13083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领料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</a:rPr>
                <a:t>(</a:t>
              </a:r>
              <a:r>
                <a:rPr kumimoji="1" lang="zh-CN" altLang="en-US" sz="1200" dirty="0">
                  <a:solidFill>
                    <a:srgbClr val="FF0000"/>
                  </a:solidFill>
                </a:rPr>
                <a:t>解冻、减库存、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标记出库状态</a:t>
              </a:r>
              <a:r>
                <a:rPr kumimoji="1" lang="en-US" altLang="zh-CN" sz="12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66B762C0-E8F5-2041-A819-F50EF0D81153}"/>
              </a:ext>
            </a:extLst>
          </p:cNvPr>
          <p:cNvCxnSpPr>
            <a:cxnSpLocks/>
            <a:stCxn id="167" idx="3"/>
            <a:endCxn id="79" idx="1"/>
          </p:cNvCxnSpPr>
          <p:nvPr/>
        </p:nvCxnSpPr>
        <p:spPr>
          <a:xfrm flipV="1">
            <a:off x="1998513" y="2863052"/>
            <a:ext cx="376571" cy="66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5B399F8-7E2B-C042-827E-FF48519D908B}"/>
              </a:ext>
            </a:extLst>
          </p:cNvPr>
          <p:cNvGrpSpPr/>
          <p:nvPr/>
        </p:nvGrpSpPr>
        <p:grpSpPr>
          <a:xfrm>
            <a:off x="2375084" y="2487574"/>
            <a:ext cx="1327863" cy="750956"/>
            <a:chOff x="7840851" y="1444823"/>
            <a:chExt cx="1327863" cy="914400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183A174-F21E-1942-B7F5-1636DD96D580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79" name="罐形 78">
              <a:extLst>
                <a:ext uri="{FF2B5EF4-FFF2-40B4-BE49-F238E27FC236}">
                  <a16:creationId xmlns:a16="http://schemas.microsoft.com/office/drawing/2014/main" id="{56FB3033-2E27-1D4F-83F0-31D35313E2F2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C6A7CF-7951-374F-847C-17EE5D1EE821}"/>
                </a:ext>
              </a:extLst>
            </p:cNvPr>
            <p:cNvSpPr txBox="1"/>
            <p:nvPr/>
          </p:nvSpPr>
          <p:spPr>
            <a:xfrm>
              <a:off x="8227712" y="1724041"/>
              <a:ext cx="503536" cy="337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结束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BD2D145-EBB7-CE44-8905-010F0B90101D}"/>
              </a:ext>
            </a:extLst>
          </p:cNvPr>
          <p:cNvGrpSpPr/>
          <p:nvPr/>
        </p:nvGrpSpPr>
        <p:grpSpPr>
          <a:xfrm>
            <a:off x="5702559" y="1231457"/>
            <a:ext cx="1067458" cy="819260"/>
            <a:chOff x="9673303" y="773885"/>
            <a:chExt cx="1067458" cy="819260"/>
          </a:xfrm>
        </p:grpSpPr>
        <p:sp>
          <p:nvSpPr>
            <p:cNvPr id="55" name="决策 54">
              <a:extLst>
                <a:ext uri="{FF2B5EF4-FFF2-40B4-BE49-F238E27FC236}">
                  <a16:creationId xmlns:a16="http://schemas.microsoft.com/office/drawing/2014/main" id="{99F663D7-95BB-FA45-8BAA-9EE47C3AAF1D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39DC3E4-CAAA-4245-8DBC-EF0B50B8D411}"/>
                </a:ext>
              </a:extLst>
            </p:cNvPr>
            <p:cNvSpPr txBox="1"/>
            <p:nvPr/>
          </p:nvSpPr>
          <p:spPr>
            <a:xfrm>
              <a:off x="9808892" y="94681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服务顾问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决定是否</a:t>
              </a:r>
              <a:endParaRPr kumimoji="1" lang="en-US" altLang="zh-CN" sz="1200" dirty="0"/>
            </a:p>
            <a:p>
              <a:r>
                <a:rPr kumimoji="1" lang="zh-Hans" altLang="en-US" sz="1200" dirty="0"/>
                <a:t>    </a:t>
              </a:r>
              <a:r>
                <a:rPr kumimoji="1" lang="zh-CN" altLang="en-US" sz="1200" dirty="0"/>
                <a:t>使用</a:t>
              </a:r>
              <a:endParaRPr kumimoji="1" lang="en-US" altLang="zh-CN" sz="1200" dirty="0"/>
            </a:p>
          </p:txBody>
        </p:sp>
      </p:grp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14C7CB1-9EB5-6041-AFBD-75D3CA4C9C8A}"/>
              </a:ext>
            </a:extLst>
          </p:cNvPr>
          <p:cNvCxnSpPr>
            <a:cxnSpLocks/>
            <a:stCxn id="128" idx="3"/>
            <a:endCxn id="55" idx="1"/>
          </p:cNvCxnSpPr>
          <p:nvPr/>
        </p:nvCxnSpPr>
        <p:spPr>
          <a:xfrm>
            <a:off x="4719573" y="1472313"/>
            <a:ext cx="982986" cy="8738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FBFDF43-A720-2A44-A73F-EB0377CA7560}"/>
              </a:ext>
            </a:extLst>
          </p:cNvPr>
          <p:cNvCxnSpPr>
            <a:cxnSpLocks/>
            <a:stCxn id="55" idx="3"/>
            <a:endCxn id="162" idx="1"/>
          </p:cNvCxnSpPr>
          <p:nvPr/>
        </p:nvCxnSpPr>
        <p:spPr>
          <a:xfrm flipV="1">
            <a:off x="6770017" y="1452888"/>
            <a:ext cx="1532471" cy="10681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429A9D0-D2B3-AF40-BCB3-48D5514366BA}"/>
              </a:ext>
            </a:extLst>
          </p:cNvPr>
          <p:cNvGrpSpPr/>
          <p:nvPr/>
        </p:nvGrpSpPr>
        <p:grpSpPr>
          <a:xfrm>
            <a:off x="6119347" y="332656"/>
            <a:ext cx="864096" cy="541558"/>
            <a:chOff x="4154959" y="1483709"/>
            <a:chExt cx="864096" cy="73767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DACEDEB-E1E0-8C4F-9D7B-DC5E60D17EF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9C54EEB-1BC5-574D-87BA-C8DF0905278E}"/>
                </a:ext>
              </a:extLst>
            </p:cNvPr>
            <p:cNvSpPr txBox="1"/>
            <p:nvPr/>
          </p:nvSpPr>
          <p:spPr>
            <a:xfrm>
              <a:off x="4387592" y="168333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完成</a:t>
              </a:r>
              <a:endParaRPr kumimoji="1" lang="en-US" altLang="zh-CN" sz="1200" dirty="0"/>
            </a:p>
          </p:txBody>
        </p:sp>
      </p:grp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E31465A9-F2BD-B74F-ADF3-1E5557E9195B}"/>
              </a:ext>
            </a:extLst>
          </p:cNvPr>
          <p:cNvCxnSpPr>
            <a:cxnSpLocks/>
            <a:stCxn id="55" idx="0"/>
            <a:endCxn id="60" idx="2"/>
          </p:cNvCxnSpPr>
          <p:nvPr/>
        </p:nvCxnSpPr>
        <p:spPr>
          <a:xfrm flipV="1">
            <a:off x="6236288" y="874214"/>
            <a:ext cx="315107" cy="35724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60C5C07-DD86-774C-A79C-014D52BFF331}"/>
              </a:ext>
            </a:extLst>
          </p:cNvPr>
          <p:cNvSpPr txBox="1"/>
          <p:nvPr/>
        </p:nvSpPr>
        <p:spPr>
          <a:xfrm>
            <a:off x="6382118" y="94534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AFAC90F-E9E8-8247-B19B-0E0AB1CA1359}"/>
              </a:ext>
            </a:extLst>
          </p:cNvPr>
          <p:cNvSpPr txBox="1"/>
          <p:nvPr/>
        </p:nvSpPr>
        <p:spPr>
          <a:xfrm>
            <a:off x="7701250" y="13838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是</a:t>
            </a:r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23255C40-2931-5845-9567-30D2CDCEC4EF}"/>
              </a:ext>
            </a:extLst>
          </p:cNvPr>
          <p:cNvCxnSpPr>
            <a:cxnSpLocks/>
            <a:stCxn id="162" idx="3"/>
            <a:endCxn id="167" idx="0"/>
          </p:cNvCxnSpPr>
          <p:nvPr/>
        </p:nvCxnSpPr>
        <p:spPr>
          <a:xfrm flipH="1">
            <a:off x="1566465" y="1452888"/>
            <a:ext cx="8056164" cy="1047971"/>
          </a:xfrm>
          <a:prstGeom prst="bentConnector4">
            <a:avLst>
              <a:gd name="adj1" fmla="val -2838"/>
              <a:gd name="adj2" fmla="val 63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1F190D8-CB18-C049-BAA0-3FF7C387F5D7}"/>
              </a:ext>
            </a:extLst>
          </p:cNvPr>
          <p:cNvSpPr txBox="1"/>
          <p:nvPr/>
        </p:nvSpPr>
        <p:spPr>
          <a:xfrm>
            <a:off x="234511" y="70937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店内加装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E5777EA-8267-1843-A842-8338471BAE1C}"/>
              </a:ext>
            </a:extLst>
          </p:cNvPr>
          <p:cNvGrpSpPr/>
          <p:nvPr/>
        </p:nvGrpSpPr>
        <p:grpSpPr>
          <a:xfrm>
            <a:off x="1050361" y="3906301"/>
            <a:ext cx="787152" cy="767449"/>
            <a:chOff x="2646266" y="1483709"/>
            <a:chExt cx="720080" cy="73767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78FF955-D824-3D4A-B7AD-EE10C611058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C9F207F-05B9-7B4B-94EE-8770F7C73D14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6897ABB8-FB2D-9E40-B3AA-A260D7A258D6}"/>
              </a:ext>
            </a:extLst>
          </p:cNvPr>
          <p:cNvCxnSpPr>
            <a:cxnSpLocks/>
            <a:stCxn id="39" idx="6"/>
            <a:endCxn id="46" idx="1"/>
          </p:cNvCxnSpPr>
          <p:nvPr/>
        </p:nvCxnSpPr>
        <p:spPr>
          <a:xfrm>
            <a:off x="1837513" y="4290026"/>
            <a:ext cx="819574" cy="19930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298C822-CA1C-404C-A6F2-69D681AB4323}"/>
              </a:ext>
            </a:extLst>
          </p:cNvPr>
          <p:cNvGrpSpPr/>
          <p:nvPr/>
        </p:nvGrpSpPr>
        <p:grpSpPr>
          <a:xfrm>
            <a:off x="2657087" y="4120496"/>
            <a:ext cx="864096" cy="737673"/>
            <a:chOff x="4154959" y="1483709"/>
            <a:chExt cx="864096" cy="73767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61C06B0-1921-FD46-8BC5-D9572B17CBE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3863470-D68D-6645-8FAA-00E7DADFAF87}"/>
                </a:ext>
              </a:extLst>
            </p:cNvPr>
            <p:cNvSpPr txBox="1"/>
            <p:nvPr/>
          </p:nvSpPr>
          <p:spPr>
            <a:xfrm>
              <a:off x="4193313" y="17091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客户出示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订单号</a:t>
              </a:r>
              <a:endParaRPr kumimoji="1" lang="en-US" altLang="zh-CN" sz="12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63A7232-45D6-CA43-93AD-8C21C83C4DC0}"/>
              </a:ext>
            </a:extLst>
          </p:cNvPr>
          <p:cNvGrpSpPr/>
          <p:nvPr/>
        </p:nvGrpSpPr>
        <p:grpSpPr>
          <a:xfrm>
            <a:off x="4238505" y="4212669"/>
            <a:ext cx="1430341" cy="553326"/>
            <a:chOff x="4082827" y="1483709"/>
            <a:chExt cx="936228" cy="73767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D24F7BD-67A2-B445-A1A2-FF66DDB90E9E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10EE9EF-91E9-3E43-986B-DEBC9F241552}"/>
                </a:ext>
              </a:extLst>
            </p:cNvPr>
            <p:cNvSpPr txBox="1"/>
            <p:nvPr/>
          </p:nvSpPr>
          <p:spPr>
            <a:xfrm>
              <a:off x="4082827" y="1605907"/>
              <a:ext cx="699439" cy="61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/>
                <a:t>打开销售订单</a:t>
              </a:r>
              <a:endParaRPr kumimoji="1" lang="en-US" altLang="zh-CN" sz="1200" dirty="0"/>
            </a:p>
          </p:txBody>
        </p:sp>
      </p:grp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BF884FB-C203-7F47-9828-D720DFF82F92}"/>
              </a:ext>
            </a:extLst>
          </p:cNvPr>
          <p:cNvCxnSpPr>
            <a:cxnSpLocks/>
            <a:stCxn id="91" idx="3"/>
            <a:endCxn id="71" idx="1"/>
          </p:cNvCxnSpPr>
          <p:nvPr/>
        </p:nvCxnSpPr>
        <p:spPr>
          <a:xfrm>
            <a:off x="7549689" y="4431522"/>
            <a:ext cx="871445" cy="98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155859E-5628-7B4E-9492-669CBA79D9DC}"/>
              </a:ext>
            </a:extLst>
          </p:cNvPr>
          <p:cNvGrpSpPr/>
          <p:nvPr/>
        </p:nvGrpSpPr>
        <p:grpSpPr>
          <a:xfrm>
            <a:off x="8421134" y="4154859"/>
            <a:ext cx="1327863" cy="750956"/>
            <a:chOff x="7840851" y="1444823"/>
            <a:chExt cx="1327863" cy="914400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847775-E62F-774D-870F-827EEA0449F6}"/>
                </a:ext>
              </a:extLst>
            </p:cNvPr>
            <p:cNvSpPr txBox="1"/>
            <p:nvPr/>
          </p:nvSpPr>
          <p:spPr>
            <a:xfrm>
              <a:off x="8983983" y="16151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71" name="罐形 70">
              <a:extLst>
                <a:ext uri="{FF2B5EF4-FFF2-40B4-BE49-F238E27FC236}">
                  <a16:creationId xmlns:a16="http://schemas.microsoft.com/office/drawing/2014/main" id="{7B159AD5-7495-C04E-8384-F92D56EA4CFE}"/>
                </a:ext>
              </a:extLst>
            </p:cNvPr>
            <p:cNvSpPr/>
            <p:nvPr/>
          </p:nvSpPr>
          <p:spPr>
            <a:xfrm rot="16200000">
              <a:off x="7991727" y="1293947"/>
              <a:ext cx="914400" cy="1216152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F2943AC-75C6-9A41-A114-70FE965C3F43}"/>
                </a:ext>
              </a:extLst>
            </p:cNvPr>
            <p:cNvSpPr txBox="1"/>
            <p:nvPr/>
          </p:nvSpPr>
          <p:spPr>
            <a:xfrm>
              <a:off x="8227712" y="1724041"/>
              <a:ext cx="503536" cy="337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结束</a:t>
              </a:r>
            </a:p>
          </p:txBody>
        </p:sp>
      </p:grp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292B2FA-0473-2446-8854-109F71D48D73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V="1">
            <a:off x="3521183" y="4489332"/>
            <a:ext cx="827525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DE0E484-8EFF-6346-BFCF-A8B2FB79A623}"/>
              </a:ext>
            </a:extLst>
          </p:cNvPr>
          <p:cNvSpPr txBox="1"/>
          <p:nvPr/>
        </p:nvSpPr>
        <p:spPr>
          <a:xfrm>
            <a:off x="261233" y="3543625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5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客户自提，不需要加装，直接带走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986E757E-2C61-9944-A750-FE603946B12A}"/>
              </a:ext>
            </a:extLst>
          </p:cNvPr>
          <p:cNvGrpSpPr/>
          <p:nvPr/>
        </p:nvGrpSpPr>
        <p:grpSpPr>
          <a:xfrm>
            <a:off x="6229549" y="4154859"/>
            <a:ext cx="1320140" cy="704141"/>
            <a:chOff x="4154959" y="1483709"/>
            <a:chExt cx="864096" cy="938734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2560BB3-10EF-744F-A3F2-45EECDB53175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1CB18C7-E82A-1541-9E27-D81527114E96}"/>
                </a:ext>
              </a:extLst>
            </p:cNvPr>
            <p:cNvSpPr txBox="1"/>
            <p:nvPr/>
          </p:nvSpPr>
          <p:spPr>
            <a:xfrm>
              <a:off x="4161936" y="1560779"/>
              <a:ext cx="790976" cy="8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/>
                <a:t>出库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（解冻、减库存）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59A50114-E99C-1B4E-943D-07F1E103E963}"/>
              </a:ext>
            </a:extLst>
          </p:cNvPr>
          <p:cNvCxnSpPr>
            <a:cxnSpLocks/>
            <a:stCxn id="51" idx="3"/>
            <a:endCxn id="91" idx="1"/>
          </p:cNvCxnSpPr>
          <p:nvPr/>
        </p:nvCxnSpPr>
        <p:spPr>
          <a:xfrm flipV="1">
            <a:off x="5668846" y="4431522"/>
            <a:ext cx="560703" cy="57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31A818-3E71-0949-AE34-1BABB882D114}"/>
              </a:ext>
            </a:extLst>
          </p:cNvPr>
          <p:cNvSpPr txBox="1"/>
          <p:nvPr/>
        </p:nvSpPr>
        <p:spPr>
          <a:xfrm>
            <a:off x="2408663" y="569827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注：冻结、解冻、减库存接口由易时开发</a:t>
            </a:r>
          </a:p>
        </p:txBody>
      </p:sp>
    </p:spTree>
    <p:extLst>
      <p:ext uri="{BB962C8B-B14F-4D97-AF65-F5344CB8AC3E}">
        <p14:creationId xmlns:p14="http://schemas.microsoft.com/office/powerpoint/2010/main" val="928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信发终端</a:t>
            </a:r>
            <a:r>
              <a:rPr lang="en-US" altLang="zh-CN" dirty="0"/>
              <a:t>(</a:t>
            </a:r>
            <a:r>
              <a:rPr lang="en-US" altLang="zh-Hans" dirty="0"/>
              <a:t>Shell)</a:t>
            </a:r>
            <a:r>
              <a:rPr lang="zh-CN" altLang="en-US" dirty="0"/>
              <a:t>播放逻辑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2BC052-7F1F-964C-9932-CE8D22EA46DA}"/>
              </a:ext>
            </a:extLst>
          </p:cNvPr>
          <p:cNvGrpSpPr/>
          <p:nvPr/>
        </p:nvGrpSpPr>
        <p:grpSpPr>
          <a:xfrm>
            <a:off x="537078" y="1834331"/>
            <a:ext cx="787152" cy="767449"/>
            <a:chOff x="2646266" y="1483709"/>
            <a:chExt cx="720080" cy="7376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E38CB80-6BA9-204F-8C63-3BE8888862BE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74BC5C6-9FCC-6548-86E7-D59438C155E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D05662C-D073-8F45-BE01-AD1BCEC29FE6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 flipV="1">
            <a:off x="1324230" y="2201588"/>
            <a:ext cx="1287522" cy="16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9E089A-3BE3-7C40-9EB7-0772390FE698}"/>
              </a:ext>
            </a:extLst>
          </p:cNvPr>
          <p:cNvGrpSpPr/>
          <p:nvPr/>
        </p:nvGrpSpPr>
        <p:grpSpPr>
          <a:xfrm>
            <a:off x="2573163" y="1832751"/>
            <a:ext cx="954107" cy="737673"/>
            <a:chOff x="4116370" y="1483709"/>
            <a:chExt cx="954107" cy="73767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723052-1759-CC49-BF6E-6527AA151AB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CCD379A-F927-3C49-B4AD-E4DF88C335FD}"/>
                </a:ext>
              </a:extLst>
            </p:cNvPr>
            <p:cNvSpPr txBox="1"/>
            <p:nvPr/>
          </p:nvSpPr>
          <p:spPr>
            <a:xfrm>
              <a:off x="4116370" y="170910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播放节目单</a:t>
              </a:r>
              <a:endParaRPr kumimoji="1" lang="en-US" altLang="zh-CN" sz="1200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07BB1-BCCB-5F4A-BFC5-8407DDE0F147}"/>
              </a:ext>
            </a:extLst>
          </p:cNvPr>
          <p:cNvSpPr txBox="1"/>
          <p:nvPr/>
        </p:nvSpPr>
        <p:spPr>
          <a:xfrm>
            <a:off x="338535" y="1154066"/>
            <a:ext cx="328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机器启动，开始播放节目单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3F7F97F-A320-534E-B0E0-DDAF3416B3B6}"/>
              </a:ext>
            </a:extLst>
          </p:cNvPr>
          <p:cNvGrpSpPr/>
          <p:nvPr/>
        </p:nvGrpSpPr>
        <p:grpSpPr>
          <a:xfrm>
            <a:off x="5176884" y="1825863"/>
            <a:ext cx="787152" cy="767449"/>
            <a:chOff x="2646266" y="1483709"/>
            <a:chExt cx="720080" cy="73767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2DF23CF-8AF3-E84C-9234-72621FFAB8EA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E490AEE-D024-1F41-91E1-0E136F3C1EC6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CD5A36A-B44A-AC4E-8FF5-34AC96B06C5C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 flipV="1">
            <a:off x="5964036" y="2193120"/>
            <a:ext cx="1287522" cy="16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7B06B51-BCF0-2347-BAB4-D56D89E7E6D7}"/>
              </a:ext>
            </a:extLst>
          </p:cNvPr>
          <p:cNvGrpSpPr/>
          <p:nvPr/>
        </p:nvGrpSpPr>
        <p:grpSpPr>
          <a:xfrm>
            <a:off x="7227116" y="1824283"/>
            <a:ext cx="954107" cy="737673"/>
            <a:chOff x="4130517" y="1483709"/>
            <a:chExt cx="954107" cy="73767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45F85CF-28B3-0C46-A3B8-D5562C29C116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7F97E3B-EA52-BA41-BF0B-191924F6A7C0}"/>
                </a:ext>
              </a:extLst>
            </p:cNvPr>
            <p:cNvSpPr txBox="1"/>
            <p:nvPr/>
          </p:nvSpPr>
          <p:spPr>
            <a:xfrm>
              <a:off x="4130517" y="170910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播放节目单</a:t>
              </a:r>
              <a:endParaRPr kumimoji="1" lang="en-US" altLang="zh-CN" sz="1200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2ACB891-7C82-A14F-AC0C-41B5F90DE0BF}"/>
              </a:ext>
            </a:extLst>
          </p:cNvPr>
          <p:cNvSpPr txBox="1"/>
          <p:nvPr/>
        </p:nvSpPr>
        <p:spPr>
          <a:xfrm>
            <a:off x="4978341" y="1145598"/>
            <a:ext cx="355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2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播放节目单过程中，人工触摸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09D703A-D62D-9745-926E-B4FD0A36EFF9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8115654" y="2193120"/>
            <a:ext cx="165946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E86258-AEA5-314A-88C6-18F083F40C6F}"/>
              </a:ext>
            </a:extLst>
          </p:cNvPr>
          <p:cNvGrpSpPr/>
          <p:nvPr/>
        </p:nvGrpSpPr>
        <p:grpSpPr>
          <a:xfrm>
            <a:off x="9775123" y="1824283"/>
            <a:ext cx="864096" cy="737673"/>
            <a:chOff x="4154959" y="1483709"/>
            <a:chExt cx="864096" cy="73767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3702B82-F77F-8441-A413-A2464E194DC7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89C21C3-20ED-E74C-BFFC-767112E95E84}"/>
                </a:ext>
              </a:extLst>
            </p:cNvPr>
            <p:cNvSpPr txBox="1"/>
            <p:nvPr/>
          </p:nvSpPr>
          <p:spPr>
            <a:xfrm>
              <a:off x="4347202" y="170910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触摸</a:t>
              </a:r>
              <a:endParaRPr kumimoji="1" lang="en-US" altLang="zh-CN" sz="12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B1F603-1D2D-C144-88F2-4E7E1E3878F3}"/>
              </a:ext>
            </a:extLst>
          </p:cNvPr>
          <p:cNvGrpSpPr/>
          <p:nvPr/>
        </p:nvGrpSpPr>
        <p:grpSpPr>
          <a:xfrm>
            <a:off x="5487512" y="2913908"/>
            <a:ext cx="1569660" cy="830997"/>
            <a:chOff x="3757295" y="1437048"/>
            <a:chExt cx="1569660" cy="8309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2424DCC-F962-8B4E-A8C0-923CD2899225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2C6DD49-CAF7-A343-8E7E-26506D0637CD}"/>
                </a:ext>
              </a:extLst>
            </p:cNvPr>
            <p:cNvSpPr txBox="1"/>
            <p:nvPr/>
          </p:nvSpPr>
          <p:spPr>
            <a:xfrm>
              <a:off x="3757295" y="1437048"/>
              <a:ext cx="1569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/>
                <a:t>JS</a:t>
              </a:r>
              <a:r>
                <a:rPr kumimoji="1" lang="zh-CN" altLang="en-US" sz="1200" dirty="0"/>
                <a:t>调用壳子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接口，打开默认首页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同时关闭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播放界面单功能</a:t>
              </a:r>
              <a:endParaRPr kumimoji="1" lang="en-US" altLang="zh-CN" sz="1200" dirty="0"/>
            </a:p>
          </p:txBody>
        </p:sp>
      </p:grp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90B0DC26-2F6D-3F4C-9566-6E9AE6E2F44C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H="1">
            <a:off x="5885176" y="2193120"/>
            <a:ext cx="4754043" cy="1136286"/>
          </a:xfrm>
          <a:prstGeom prst="bentConnector5">
            <a:avLst>
              <a:gd name="adj1" fmla="val -4809"/>
              <a:gd name="adj2" fmla="val 50000"/>
              <a:gd name="adj3" fmla="val 104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8D73F83-F9A5-AF41-B377-E9C3747F71DF}"/>
              </a:ext>
            </a:extLst>
          </p:cNvPr>
          <p:cNvGrpSpPr/>
          <p:nvPr/>
        </p:nvGrpSpPr>
        <p:grpSpPr>
          <a:xfrm>
            <a:off x="8007782" y="2958990"/>
            <a:ext cx="954107" cy="737673"/>
            <a:chOff x="4109954" y="1483709"/>
            <a:chExt cx="954107" cy="73767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9BE938C-9A1F-9D44-AEDB-1AA688F6539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82FD23A-4E62-9047-B94F-F07BA7F7FC17}"/>
                </a:ext>
              </a:extLst>
            </p:cNvPr>
            <p:cNvSpPr txBox="1"/>
            <p:nvPr/>
          </p:nvSpPr>
          <p:spPr>
            <a:xfrm>
              <a:off x="4109954" y="161726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默认首页，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倒计时</a:t>
              </a:r>
              <a:endParaRPr kumimoji="1" lang="en-US" altLang="zh-CN" sz="1200" dirty="0"/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9FE90D6-0AE0-7944-9592-9030BA4513E7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6749272" y="3327827"/>
            <a:ext cx="1303515" cy="157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00CE42B-4A49-DA44-A7AE-68B9B2531E32}"/>
              </a:ext>
            </a:extLst>
          </p:cNvPr>
          <p:cNvGrpSpPr/>
          <p:nvPr/>
        </p:nvGrpSpPr>
        <p:grpSpPr>
          <a:xfrm>
            <a:off x="10232703" y="2958990"/>
            <a:ext cx="1245854" cy="779883"/>
            <a:chOff x="3995122" y="1483709"/>
            <a:chExt cx="1245854" cy="77988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4473049-5A4E-AC48-81B1-D324C239CAED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6DC441F-C430-C74E-8EE5-93B2C6C06E1A}"/>
                </a:ext>
              </a:extLst>
            </p:cNvPr>
            <p:cNvSpPr txBox="1"/>
            <p:nvPr/>
          </p:nvSpPr>
          <p:spPr>
            <a:xfrm>
              <a:off x="3995122" y="1617261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倒计时结束，</a:t>
              </a:r>
              <a:endParaRPr kumimoji="1" lang="en-US" altLang="zh-CN" sz="1200" dirty="0"/>
            </a:p>
            <a:p>
              <a:pPr algn="ctr"/>
              <a:r>
                <a:rPr kumimoji="1" lang="en-US" altLang="zh-CN" sz="1200" dirty="0"/>
                <a:t>JS</a:t>
              </a:r>
              <a:r>
                <a:rPr kumimoji="1" lang="zh-CN" altLang="en-US" sz="1200" dirty="0"/>
                <a:t>调用壳子接口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播放节目单</a:t>
              </a:r>
              <a:endParaRPr kumimoji="1" lang="en-US" altLang="zh-CN" sz="1200" dirty="0"/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A1BDE4A4-9ED4-A84F-A08D-616D03655ECA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8916883" y="3327827"/>
            <a:ext cx="147565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FACB521-4492-6E4E-B8A9-E978A77CB3C5}"/>
              </a:ext>
            </a:extLst>
          </p:cNvPr>
          <p:cNvGrpSpPr/>
          <p:nvPr/>
        </p:nvGrpSpPr>
        <p:grpSpPr>
          <a:xfrm>
            <a:off x="537078" y="4829345"/>
            <a:ext cx="787152" cy="767449"/>
            <a:chOff x="2646266" y="1483709"/>
            <a:chExt cx="720080" cy="737673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C1C16CF-6335-A547-8951-8B10BED67AFD}"/>
                </a:ext>
              </a:extLst>
            </p:cNvPr>
            <p:cNvSpPr/>
            <p:nvPr/>
          </p:nvSpPr>
          <p:spPr>
            <a:xfrm>
              <a:off x="2646266" y="1483709"/>
              <a:ext cx="720080" cy="7376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C75E5A5-6547-2146-9896-4A8506371A14}"/>
                </a:ext>
              </a:extLst>
            </p:cNvPr>
            <p:cNvSpPr txBox="1"/>
            <p:nvPr/>
          </p:nvSpPr>
          <p:spPr>
            <a:xfrm>
              <a:off x="2760084" y="172644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开始</a:t>
              </a:r>
            </a:p>
          </p:txBody>
        </p:sp>
      </p:grp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8CB616AA-86F3-E44C-9251-A4D1DE03607E}"/>
              </a:ext>
            </a:extLst>
          </p:cNvPr>
          <p:cNvCxnSpPr>
            <a:cxnSpLocks/>
            <a:stCxn id="58" idx="6"/>
            <a:endCxn id="66" idx="1"/>
          </p:cNvCxnSpPr>
          <p:nvPr/>
        </p:nvCxnSpPr>
        <p:spPr>
          <a:xfrm>
            <a:off x="1324230" y="5213070"/>
            <a:ext cx="1287522" cy="129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16FDA13-C519-9744-B741-220A6EC115EC}"/>
              </a:ext>
            </a:extLst>
          </p:cNvPr>
          <p:cNvGrpSpPr/>
          <p:nvPr/>
        </p:nvGrpSpPr>
        <p:grpSpPr>
          <a:xfrm>
            <a:off x="4151628" y="4892762"/>
            <a:ext cx="954107" cy="737673"/>
            <a:chOff x="4109953" y="1483709"/>
            <a:chExt cx="954107" cy="73767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30C9D9D-EEE0-C640-80A4-90BD5D85CAD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00B6D27-E144-AD47-BF87-DA49642C532A}"/>
                </a:ext>
              </a:extLst>
            </p:cNvPr>
            <p:cNvSpPr txBox="1"/>
            <p:nvPr/>
          </p:nvSpPr>
          <p:spPr>
            <a:xfrm>
              <a:off x="4109953" y="1669266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播放普通节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目单</a:t>
              </a:r>
              <a:endParaRPr kumimoji="1" lang="en-US" altLang="zh-CN" sz="1200" dirty="0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2E67B6DC-FFD4-E249-A8E3-8868CC6699A6}"/>
              </a:ext>
            </a:extLst>
          </p:cNvPr>
          <p:cNvSpPr txBox="1"/>
          <p:nvPr/>
        </p:nvSpPr>
        <p:spPr>
          <a:xfrm>
            <a:off x="338535" y="414908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3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播放节目单逻辑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B093E05-3A2D-9446-B167-15AB8F03D5B1}"/>
              </a:ext>
            </a:extLst>
          </p:cNvPr>
          <p:cNvGrpSpPr/>
          <p:nvPr/>
        </p:nvGrpSpPr>
        <p:grpSpPr>
          <a:xfrm>
            <a:off x="2611752" y="4897728"/>
            <a:ext cx="1067458" cy="687037"/>
            <a:chOff x="9673303" y="773885"/>
            <a:chExt cx="1067458" cy="687037"/>
          </a:xfrm>
        </p:grpSpPr>
        <p:sp>
          <p:nvSpPr>
            <p:cNvPr id="66" name="决策 65">
              <a:extLst>
                <a:ext uri="{FF2B5EF4-FFF2-40B4-BE49-F238E27FC236}">
                  <a16:creationId xmlns:a16="http://schemas.microsoft.com/office/drawing/2014/main" id="{AFDB9BAE-1277-3444-9B8F-D26345CA7421}"/>
                </a:ext>
              </a:extLst>
            </p:cNvPr>
            <p:cNvSpPr/>
            <p:nvPr/>
          </p:nvSpPr>
          <p:spPr>
            <a:xfrm>
              <a:off x="9673303" y="773885"/>
              <a:ext cx="1067458" cy="656483"/>
            </a:xfrm>
            <a:prstGeom prst="flowChartDecision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2A2B2E9-D15E-984C-B4CE-3C17F3E3DCA0}"/>
                </a:ext>
              </a:extLst>
            </p:cNvPr>
            <p:cNvSpPr txBox="1"/>
            <p:nvPr/>
          </p:nvSpPr>
          <p:spPr>
            <a:xfrm>
              <a:off x="9818723" y="81459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当前时刻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是否有插</a:t>
              </a:r>
              <a:endParaRPr kumimoji="1" lang="en-US" altLang="zh-CN" sz="1200" dirty="0"/>
            </a:p>
            <a:p>
              <a:r>
                <a:rPr kumimoji="1" lang="zh-CN" altLang="en-US" sz="1200" dirty="0"/>
                <a:t>播节目</a:t>
              </a:r>
              <a:endParaRPr kumimoji="1" lang="en-US" altLang="zh-CN" sz="1200" dirty="0"/>
            </a:p>
          </p:txBody>
        </p:sp>
      </p:grp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83E5F47-A0AF-BE4B-ADC6-995C3876A018}"/>
              </a:ext>
            </a:extLst>
          </p:cNvPr>
          <p:cNvCxnSpPr>
            <a:cxnSpLocks/>
            <a:stCxn id="66" idx="3"/>
            <a:endCxn id="62" idx="1"/>
          </p:cNvCxnSpPr>
          <p:nvPr/>
        </p:nvCxnSpPr>
        <p:spPr>
          <a:xfrm>
            <a:off x="3679210" y="5225970"/>
            <a:ext cx="517424" cy="356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53ABF87-70B5-6B4A-9D87-EFDC0353245B}"/>
              </a:ext>
            </a:extLst>
          </p:cNvPr>
          <p:cNvGrpSpPr/>
          <p:nvPr/>
        </p:nvGrpSpPr>
        <p:grpSpPr>
          <a:xfrm>
            <a:off x="2701249" y="5975584"/>
            <a:ext cx="954107" cy="737673"/>
            <a:chOff x="4088931" y="1483709"/>
            <a:chExt cx="954107" cy="73767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A3692AA-CE96-0443-B53C-79ABE87BA0A0}"/>
                </a:ext>
              </a:extLst>
            </p:cNvPr>
            <p:cNvSpPr/>
            <p:nvPr/>
          </p:nvSpPr>
          <p:spPr>
            <a:xfrm>
              <a:off x="4154959" y="1483709"/>
              <a:ext cx="864096" cy="7376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endParaRPr kumimoji="1" lang="zh-CN" altLang="en-US" sz="14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E0F3C92-E949-E248-AA48-42D119EFA009}"/>
                </a:ext>
              </a:extLst>
            </p:cNvPr>
            <p:cNvSpPr txBox="1"/>
            <p:nvPr/>
          </p:nvSpPr>
          <p:spPr>
            <a:xfrm>
              <a:off x="4088931" y="1643695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/>
                <a:t>播放普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插播节目单</a:t>
              </a:r>
              <a:endParaRPr kumimoji="1" lang="en-US" altLang="zh-CN" sz="1200" dirty="0"/>
            </a:p>
          </p:txBody>
        </p:sp>
      </p:grp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55FA947-6342-0543-BE55-1A5F9DA2B0E0}"/>
              </a:ext>
            </a:extLst>
          </p:cNvPr>
          <p:cNvCxnSpPr>
            <a:cxnSpLocks/>
            <a:stCxn id="67" idx="2"/>
            <a:endCxn id="75" idx="0"/>
          </p:cNvCxnSpPr>
          <p:nvPr/>
        </p:nvCxnSpPr>
        <p:spPr>
          <a:xfrm>
            <a:off x="3157282" y="5584765"/>
            <a:ext cx="42043" cy="39081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5DCFC20-ACAF-B943-ADE8-CE353B473EA7}"/>
              </a:ext>
            </a:extLst>
          </p:cNvPr>
          <p:cNvSpPr txBox="1"/>
          <p:nvPr/>
        </p:nvSpPr>
        <p:spPr>
          <a:xfrm>
            <a:off x="7102054" y="485813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/>
              <a:t>关键要素：</a:t>
            </a:r>
          </a:p>
          <a:p>
            <a:r>
              <a:rPr kumimoji="1" lang="zh-Hans" altLang="en-US" sz="1200" dirty="0"/>
              <a:t>    </a:t>
            </a:r>
            <a:r>
              <a:rPr kumimoji="1" lang="zh-CN" altLang="en-US" sz="1200" dirty="0"/>
              <a:t>信发终端</a:t>
            </a:r>
            <a:r>
              <a:rPr kumimoji="1" lang="en-US" altLang="zh-CN" sz="1200" dirty="0"/>
              <a:t>(</a:t>
            </a:r>
            <a:r>
              <a:rPr kumimoji="1" lang="en" altLang="zh-CN" sz="1200" dirty="0"/>
              <a:t>S</a:t>
            </a:r>
            <a:r>
              <a:rPr kumimoji="1" lang="en-US" altLang="zh-Hans" sz="1200" dirty="0"/>
              <a:t>hell)</a:t>
            </a:r>
            <a:r>
              <a:rPr kumimoji="1" lang="en" altLang="zh-CN" sz="1200" dirty="0"/>
              <a:t>	</a:t>
            </a:r>
          </a:p>
          <a:p>
            <a:r>
              <a:rPr kumimoji="1" lang="en" altLang="zh-CN" sz="1200" dirty="0"/>
              <a:t>    </a:t>
            </a:r>
            <a:r>
              <a:rPr kumimoji="1" lang="zh-CN" altLang="en-US" sz="1200" dirty="0"/>
              <a:t>首页</a:t>
            </a:r>
            <a:r>
              <a:rPr kumimoji="1" lang="en-US" altLang="zh-CN" sz="1200" dirty="0"/>
              <a:t>(</a:t>
            </a:r>
            <a:r>
              <a:rPr kumimoji="1" lang="zh-CN" altLang="en-US" sz="1200" dirty="0">
                <a:solidFill>
                  <a:srgbClr val="FF0000"/>
                </a:solidFill>
              </a:rPr>
              <a:t>倒计时</a:t>
            </a:r>
            <a:r>
              <a:rPr kumimoji="1" lang="en-US" altLang="zh-CN" sz="1200" dirty="0"/>
              <a:t>)	</a:t>
            </a:r>
          </a:p>
          <a:p>
            <a:r>
              <a:rPr kumimoji="1" lang="en-US" altLang="zh-CN" sz="1200" dirty="0"/>
              <a:t>    </a:t>
            </a:r>
            <a:r>
              <a:rPr kumimoji="1" lang="zh-CN" altLang="en-US" sz="1200" dirty="0"/>
              <a:t>应用页</a:t>
            </a:r>
            <a:r>
              <a:rPr kumimoji="1" lang="en-US" altLang="zh-CN" sz="1200" dirty="0"/>
              <a:t>(</a:t>
            </a:r>
            <a:r>
              <a:rPr kumimoji="1" lang="zh-CN" altLang="en-US" sz="1200" dirty="0">
                <a:solidFill>
                  <a:srgbClr val="FF0000"/>
                </a:solidFill>
              </a:rPr>
              <a:t>倒计时</a:t>
            </a:r>
            <a:r>
              <a:rPr kumimoji="1" lang="en-US" altLang="zh-CN" sz="1200" dirty="0"/>
              <a:t>)	</a:t>
            </a:r>
          </a:p>
          <a:p>
            <a:r>
              <a:rPr kumimoji="1" lang="en-US" altLang="zh-CN" sz="1200" dirty="0"/>
              <a:t>    </a:t>
            </a:r>
            <a:r>
              <a:rPr kumimoji="1" lang="zh-CN" altLang="en-US" sz="1200" dirty="0"/>
              <a:t>普通节目	</a:t>
            </a:r>
          </a:p>
          <a:p>
            <a:r>
              <a:rPr kumimoji="1" lang="zh-CN" altLang="en-US" sz="1200" dirty="0"/>
              <a:t>    插播节目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324AF71-894C-4A48-8174-28FB98B7600C}"/>
              </a:ext>
            </a:extLst>
          </p:cNvPr>
          <p:cNvSpPr txBox="1"/>
          <p:nvPr/>
        </p:nvSpPr>
        <p:spPr>
          <a:xfrm>
            <a:off x="3064446" y="56425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是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9E8BAA5-060B-CB47-BA38-1DB8EA55DCDA}"/>
              </a:ext>
            </a:extLst>
          </p:cNvPr>
          <p:cNvSpPr txBox="1"/>
          <p:nvPr/>
        </p:nvSpPr>
        <p:spPr>
          <a:xfrm>
            <a:off x="3702811" y="50874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79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指挥中心看板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F39BE3-6D0A-2440-BC8F-75D8D57BE7B5}"/>
              </a:ext>
            </a:extLst>
          </p:cNvPr>
          <p:cNvSpPr txBox="1"/>
          <p:nvPr/>
        </p:nvSpPr>
        <p:spPr>
          <a:xfrm>
            <a:off x="338535" y="1243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首页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F13B8-9204-7140-B55D-EB0A1D47017E}"/>
              </a:ext>
            </a:extLst>
          </p:cNvPr>
          <p:cNvSpPr txBox="1"/>
          <p:nvPr/>
        </p:nvSpPr>
        <p:spPr>
          <a:xfrm>
            <a:off x="791737" y="1750741"/>
            <a:ext cx="1378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销售：实销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完成率）、潜客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完成率、新增） 、线索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完成率、新增） 、</a:t>
            </a:r>
            <a:endParaRPr kumimoji="1" lang="en-US" altLang="zh-CN" dirty="0"/>
          </a:p>
          <a:p>
            <a:r>
              <a:rPr kumimoji="1" lang="zh-Hans" altLang="en-US" dirty="0"/>
              <a:t>           </a:t>
            </a:r>
            <a:r>
              <a:rPr kumimoji="1" lang="zh-CN" altLang="en-US" dirty="0"/>
              <a:t>进店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完成率）、建卡 、评价</a:t>
            </a:r>
            <a:r>
              <a:rPr kumimoji="1" lang="en-US" altLang="zh-CN" dirty="0"/>
              <a:t>-(</a:t>
            </a:r>
            <a:r>
              <a:rPr kumimoji="1" lang="zh-CN" altLang="en-US" dirty="0"/>
              <a:t>好评率</a:t>
            </a:r>
            <a:r>
              <a:rPr kumimoji="1" lang="en-US" altLang="zh-Hans" dirty="0"/>
              <a:t>)</a:t>
            </a:r>
            <a:r>
              <a:rPr kumimoji="1" lang="zh-Hans" altLang="en-US" dirty="0"/>
              <a:t>；</a:t>
            </a:r>
            <a:r>
              <a:rPr kumimoji="1" lang="en-US" altLang="zh-Hans" dirty="0"/>
              <a:t>(</a:t>
            </a:r>
            <a:r>
              <a:rPr kumimoji="1" lang="zh-CN" altLang="en-US" dirty="0"/>
              <a:t>首客试驾率、当月新增潜客战败率、潜客及时跟进率、潜客邀约到店率</a:t>
            </a:r>
            <a:endParaRPr kumimoji="1" lang="en-US" altLang="zh-CN" dirty="0"/>
          </a:p>
          <a:p>
            <a:r>
              <a:rPr kumimoji="1" lang="zh-CN" altLang="en-US" dirty="0"/>
              <a:t>车库存</a:t>
            </a:r>
            <a:r>
              <a:rPr kumimoji="1" lang="en-US" altLang="zh-CN" dirty="0"/>
              <a:t>-</a:t>
            </a:r>
            <a:r>
              <a:rPr kumimoji="1" lang="zh-CN" altLang="en-US" dirty="0"/>
              <a:t> 按车型、库存量、超期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1BA97B-A202-6546-9AFC-70986749C3DC}"/>
              </a:ext>
            </a:extLst>
          </p:cNvPr>
          <p:cNvSpPr txBox="1"/>
          <p:nvPr/>
        </p:nvSpPr>
        <p:spPr>
          <a:xfrm>
            <a:off x="801539" y="2771636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售后：进场台次、客单价、产值、评价</a:t>
            </a:r>
            <a:r>
              <a:rPr kumimoji="1" lang="en-US" altLang="zh-CN" dirty="0"/>
              <a:t>(</a:t>
            </a:r>
            <a:r>
              <a:rPr kumimoji="1" lang="zh-CN" altLang="en-US" dirty="0"/>
              <a:t>好评率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5E68A16-B441-C245-BAA8-90536273DB4A}"/>
              </a:ext>
            </a:extLst>
          </p:cNvPr>
          <p:cNvSpPr txBox="1"/>
          <p:nvPr/>
        </p:nvSpPr>
        <p:spPr>
          <a:xfrm>
            <a:off x="817496" y="3106109"/>
            <a:ext cx="559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触点：客流、热度图、关注车型排名、关注精品排名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580895-B4CE-4245-8D48-D1B729A0D981}"/>
              </a:ext>
            </a:extLst>
          </p:cNvPr>
          <p:cNvSpPr txBox="1"/>
          <p:nvPr/>
        </p:nvSpPr>
        <p:spPr>
          <a:xfrm>
            <a:off x="326633" y="3620240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二级页面</a:t>
            </a:r>
            <a:endParaRPr kumimoji="1" lang="en-US" altLang="zh-CN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299EB0A-95FB-A24F-ADB1-864AA103C5A2}"/>
              </a:ext>
            </a:extLst>
          </p:cNvPr>
          <p:cNvSpPr txBox="1"/>
          <p:nvPr/>
        </p:nvSpPr>
        <p:spPr>
          <a:xfrm>
            <a:off x="801539" y="4091383"/>
            <a:ext cx="5091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销售：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、实销：销售顾问（目标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完成率）排名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、潜客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潜客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完成率）排名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、线索：销售顾问排名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、进店：销售顾问排名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、评价</a:t>
            </a:r>
            <a:r>
              <a:rPr kumimoji="1" lang="en-US" altLang="zh-CN" dirty="0"/>
              <a:t>(</a:t>
            </a:r>
            <a:r>
              <a:rPr kumimoji="1" lang="zh-CN" altLang="en-US" dirty="0"/>
              <a:t>好评率</a:t>
            </a:r>
            <a:r>
              <a:rPr kumimoji="1" lang="en-US" altLang="zh-Hans" dirty="0"/>
              <a:t>)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查看顾客评价情况列表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032700-6E64-884B-8DD4-BA35C6DC243E}"/>
              </a:ext>
            </a:extLst>
          </p:cNvPr>
          <p:cNvSpPr txBox="1"/>
          <p:nvPr/>
        </p:nvSpPr>
        <p:spPr>
          <a:xfrm>
            <a:off x="8907487" y="5661043"/>
            <a:ext cx="293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注意：设计要考虑二级网点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A6CFC2E-A047-064A-99FD-4B7F8B132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289570"/>
              </p:ext>
            </p:extLst>
          </p:nvPr>
        </p:nvGraphicFramePr>
        <p:xfrm>
          <a:off x="7203781" y="402245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工作表" showAsIcon="1" r:id="rId3" imgW="965200" imgH="609600" progId="Excel.Sheet.12">
                  <p:embed/>
                </p:oleObj>
              </mc:Choice>
              <mc:Fallback>
                <p:oleObj name="工作表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3781" y="402245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9755455-7F07-6542-806F-EEF56EF6DC98}"/>
              </a:ext>
            </a:extLst>
          </p:cNvPr>
          <p:cNvSpPr txBox="1"/>
          <p:nvPr/>
        </p:nvSpPr>
        <p:spPr>
          <a:xfrm>
            <a:off x="7132383" y="92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销售部分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2B0686-63F9-C24D-9427-2B8F84804BA7}"/>
              </a:ext>
            </a:extLst>
          </p:cNvPr>
          <p:cNvSpPr txBox="1"/>
          <p:nvPr/>
        </p:nvSpPr>
        <p:spPr>
          <a:xfrm>
            <a:off x="9186478" y="6179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销售部分导航逻辑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A9A3DB8-929F-6845-A182-57F4D6833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44989"/>
              </p:ext>
            </p:extLst>
          </p:nvPr>
        </p:nvGraphicFramePr>
        <p:xfrm>
          <a:off x="9555559" y="233627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工作表" showAsIcon="1" r:id="rId5" imgW="965200" imgH="609600" progId="Excel.Sheet.12">
                  <p:embed/>
                </p:oleObj>
              </mc:Choice>
              <mc:Fallback>
                <p:oleObj name="工作表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55559" y="233627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4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指挥中心看板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1BA97B-A202-6546-9AFC-70986749C3DC}"/>
              </a:ext>
            </a:extLst>
          </p:cNvPr>
          <p:cNvSpPr txBox="1"/>
          <p:nvPr/>
        </p:nvSpPr>
        <p:spPr>
          <a:xfrm>
            <a:off x="838098" y="1628800"/>
            <a:ext cx="5622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售后：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进场台次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预约多少、正常进场数量、预约进场率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、客单价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同比、环比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、产值：保养、维修、钣喷、精品占比、同比、环比</a:t>
            </a:r>
            <a:endParaRPr kumimoji="1" lang="en-US" altLang="zh-CN" dirty="0"/>
          </a:p>
          <a:p>
            <a:r>
              <a:rPr kumimoji="1" lang="en-US" altLang="zh-Hans" dirty="0"/>
              <a:t>4</a:t>
            </a:r>
            <a:r>
              <a:rPr kumimoji="1" lang="zh-CN" altLang="en-US" dirty="0"/>
              <a:t>、评价</a:t>
            </a:r>
            <a:r>
              <a:rPr kumimoji="1" lang="en-US" altLang="zh-CN" dirty="0"/>
              <a:t>(</a:t>
            </a:r>
            <a:r>
              <a:rPr kumimoji="1" lang="zh-CN" altLang="en-US" dirty="0"/>
              <a:t>好评率</a:t>
            </a:r>
            <a:r>
              <a:rPr kumimoji="1" lang="en-US" altLang="zh-Hans" dirty="0"/>
              <a:t>)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查看顾客差评留言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5E68A16-B441-C245-BAA8-90536273DB4A}"/>
              </a:ext>
            </a:extLst>
          </p:cNvPr>
          <p:cNvSpPr txBox="1"/>
          <p:nvPr/>
        </p:nvSpPr>
        <p:spPr>
          <a:xfrm>
            <a:off x="838098" y="3782826"/>
            <a:ext cx="7468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触点：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、客流：区域客流排名、男女比例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、热度图：点击某个区域，查看该区域的车型关注排名和精品关注排名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、关注车型排名：男女关注比例、触点关注数量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、关注精品排名：男女关注比例</a:t>
            </a:r>
          </a:p>
        </p:txBody>
      </p:sp>
    </p:spTree>
    <p:extLst>
      <p:ext uri="{BB962C8B-B14F-4D97-AF65-F5344CB8AC3E}">
        <p14:creationId xmlns:p14="http://schemas.microsoft.com/office/powerpoint/2010/main" val="28748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指挥中心看板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0D0033-BE64-664C-B125-BC9984E7F5DC}"/>
              </a:ext>
            </a:extLst>
          </p:cNvPr>
          <p:cNvSpPr txBox="1"/>
          <p:nvPr/>
        </p:nvSpPr>
        <p:spPr>
          <a:xfrm>
            <a:off x="1583473" y="1527717"/>
            <a:ext cx="8763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对接计划：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Hans" dirty="0"/>
              <a:t>smart360</a:t>
            </a:r>
            <a:r>
              <a:rPr kumimoji="1" lang="zh-CN" altLang="en-US" dirty="0"/>
              <a:t>请在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en-US" altLang="zh-Hans" dirty="0"/>
              <a:t>7</a:t>
            </a:r>
            <a:r>
              <a:rPr kumimoji="1" lang="zh-CN" altLang="en-US" dirty="0"/>
              <a:t>日将数据与易时对接完毕；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</a:t>
            </a:r>
            <a:r>
              <a:rPr kumimoji="1" lang="en-US" altLang="zh-Hans" dirty="0"/>
              <a:t>5</a:t>
            </a:r>
            <a:r>
              <a:rPr kumimoji="1" lang="zh-CN" altLang="en-US" dirty="0"/>
              <a:t>日将相关地址提供给易时；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、易时计划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8</a:t>
            </a:r>
            <a:r>
              <a:rPr kumimoji="1" lang="en-US" altLang="zh-Hans" dirty="0"/>
              <a:t>-8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en-US" altLang="zh-Hans" dirty="0"/>
              <a:t>4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原型设计，且与甲方确认；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en-US" altLang="zh-Hans" dirty="0"/>
              <a:t>4-8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en-US" altLang="zh-Hans" dirty="0"/>
              <a:t>7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smart</a:t>
            </a:r>
            <a:r>
              <a:rPr kumimoji="1" lang="en-US" altLang="zh-Hans" dirty="0"/>
              <a:t>360</a:t>
            </a:r>
            <a:r>
              <a:rPr kumimoji="1" lang="zh-CN" altLang="en-US" dirty="0"/>
              <a:t>对接数据；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Hans" dirty="0"/>
              <a:t>18-8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</a:t>
            </a:r>
            <a:r>
              <a:rPr kumimoji="1" lang="en-US" altLang="zh-Hans" dirty="0"/>
              <a:t>5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91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系统部署拓补结构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91096C-B397-0046-9251-C829AB08DF55}"/>
              </a:ext>
            </a:extLst>
          </p:cNvPr>
          <p:cNvSpPr/>
          <p:nvPr/>
        </p:nvSpPr>
        <p:spPr>
          <a:xfrm>
            <a:off x="2714799" y="1124744"/>
            <a:ext cx="2138618" cy="10612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sz="1904" dirty="0">
              <a:solidFill>
                <a:schemeClr val="tx1"/>
              </a:solidFill>
            </a:endParaRPr>
          </a:p>
        </p:txBody>
      </p:sp>
      <p:grpSp>
        <p:nvGrpSpPr>
          <p:cNvPr id="6" name="组 35">
            <a:extLst>
              <a:ext uri="{FF2B5EF4-FFF2-40B4-BE49-F238E27FC236}">
                <a16:creationId xmlns:a16="http://schemas.microsoft.com/office/drawing/2014/main" id="{5EE7DD65-8A8A-8043-9830-B10EE4A11DEC}"/>
              </a:ext>
            </a:extLst>
          </p:cNvPr>
          <p:cNvGrpSpPr/>
          <p:nvPr/>
        </p:nvGrpSpPr>
        <p:grpSpPr>
          <a:xfrm>
            <a:off x="816699" y="1283434"/>
            <a:ext cx="745972" cy="429169"/>
            <a:chOff x="4704927" y="422839"/>
            <a:chExt cx="1249814" cy="58366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486CEA2-70E3-CC47-97C7-96A11F5E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927" y="422839"/>
              <a:ext cx="465132" cy="465132"/>
            </a:xfrm>
            <a:prstGeom prst="rect">
              <a:avLst/>
            </a:prstGeom>
          </p:spPr>
        </p:pic>
        <p:grpSp>
          <p:nvGrpSpPr>
            <p:cNvPr id="8" name="组 38">
              <a:extLst>
                <a:ext uri="{FF2B5EF4-FFF2-40B4-BE49-F238E27FC236}">
                  <a16:creationId xmlns:a16="http://schemas.microsoft.com/office/drawing/2014/main" id="{22A1FBF1-4063-C74C-9DAE-D82B89700876}"/>
                </a:ext>
              </a:extLst>
            </p:cNvPr>
            <p:cNvGrpSpPr/>
            <p:nvPr/>
          </p:nvGrpSpPr>
          <p:grpSpPr>
            <a:xfrm>
              <a:off x="5094338" y="422839"/>
              <a:ext cx="860403" cy="583664"/>
              <a:chOff x="1420754" y="642998"/>
              <a:chExt cx="860403" cy="583664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8AAD991E-4D6B-EF44-96FF-C1DFCA195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0754" y="662143"/>
                <a:ext cx="465132" cy="465132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EF6C91B4-53E6-444F-8DD6-1F55DEB50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025" y="642998"/>
                <a:ext cx="465132" cy="465132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B6AC158-836B-7D43-8CC6-62116F511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1445" y="761530"/>
                <a:ext cx="465132" cy="465132"/>
              </a:xfrm>
              <a:prstGeom prst="rect">
                <a:avLst/>
              </a:prstGeom>
            </p:spPr>
          </p:pic>
        </p:grpSp>
      </p:grpSp>
      <p:grpSp>
        <p:nvGrpSpPr>
          <p:cNvPr id="12" name="组 49">
            <a:extLst>
              <a:ext uri="{FF2B5EF4-FFF2-40B4-BE49-F238E27FC236}">
                <a16:creationId xmlns:a16="http://schemas.microsoft.com/office/drawing/2014/main" id="{8DA4E831-BDAF-8D4C-B438-40280AB75293}"/>
              </a:ext>
            </a:extLst>
          </p:cNvPr>
          <p:cNvGrpSpPr/>
          <p:nvPr/>
        </p:nvGrpSpPr>
        <p:grpSpPr>
          <a:xfrm>
            <a:off x="3972473" y="3850770"/>
            <a:ext cx="492010" cy="685760"/>
            <a:chOff x="970029" y="1322406"/>
            <a:chExt cx="465132" cy="64829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EA01450-2F8A-F24C-B132-8F28921FF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29" y="1322406"/>
              <a:ext cx="465132" cy="46513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78B0DE2-8066-2B47-9853-6736F87F0444}"/>
                </a:ext>
              </a:extLst>
            </p:cNvPr>
            <p:cNvSpPr txBox="1"/>
            <p:nvPr/>
          </p:nvSpPr>
          <p:spPr>
            <a:xfrm>
              <a:off x="1010074" y="1729507"/>
              <a:ext cx="382193" cy="241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8" dirty="0"/>
                <a:t>SLB</a:t>
              </a:r>
              <a:endParaRPr kumimoji="1" lang="zh-CN" altLang="en-US" sz="1058" dirty="0"/>
            </a:p>
          </p:txBody>
        </p:sp>
      </p:grpSp>
      <p:grpSp>
        <p:nvGrpSpPr>
          <p:cNvPr id="18" name="组 4">
            <a:extLst>
              <a:ext uri="{FF2B5EF4-FFF2-40B4-BE49-F238E27FC236}">
                <a16:creationId xmlns:a16="http://schemas.microsoft.com/office/drawing/2014/main" id="{F45012C5-45B8-824C-974F-EC09FBEEC1E8}"/>
              </a:ext>
            </a:extLst>
          </p:cNvPr>
          <p:cNvGrpSpPr/>
          <p:nvPr/>
        </p:nvGrpSpPr>
        <p:grpSpPr>
          <a:xfrm>
            <a:off x="5202862" y="2728157"/>
            <a:ext cx="968062" cy="2742087"/>
            <a:chOff x="4483650" y="2203414"/>
            <a:chExt cx="915177" cy="259228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F948FB-320C-BA43-9C29-89CBA3FB4FE0}"/>
                </a:ext>
              </a:extLst>
            </p:cNvPr>
            <p:cNvSpPr/>
            <p:nvPr/>
          </p:nvSpPr>
          <p:spPr>
            <a:xfrm>
              <a:off x="4483650" y="2203414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sz="1904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组 75">
              <a:extLst>
                <a:ext uri="{FF2B5EF4-FFF2-40B4-BE49-F238E27FC236}">
                  <a16:creationId xmlns:a16="http://schemas.microsoft.com/office/drawing/2014/main" id="{24099101-BB15-4244-A860-7DE9EC202F37}"/>
                </a:ext>
              </a:extLst>
            </p:cNvPr>
            <p:cNvGrpSpPr/>
            <p:nvPr/>
          </p:nvGrpSpPr>
          <p:grpSpPr>
            <a:xfrm>
              <a:off x="4704927" y="2328593"/>
              <a:ext cx="465132" cy="649615"/>
              <a:chOff x="4053437" y="600401"/>
              <a:chExt cx="465132" cy="649615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C3D9A20D-1D7E-CE4E-8E05-5643A6283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437" y="600401"/>
                <a:ext cx="465132" cy="465132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6BA4470-15A4-E942-A51F-A2689BFE4D6C}"/>
                  </a:ext>
                </a:extLst>
              </p:cNvPr>
              <p:cNvSpPr txBox="1"/>
              <p:nvPr/>
            </p:nvSpPr>
            <p:spPr>
              <a:xfrm>
                <a:off x="4095337" y="1001122"/>
                <a:ext cx="410985" cy="248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11" dirty="0"/>
                  <a:t>ECS</a:t>
                </a:r>
                <a:endParaRPr kumimoji="1" lang="zh-CN" altLang="en-US" sz="1111" dirty="0"/>
              </a:p>
            </p:txBody>
          </p:sp>
        </p:grpSp>
        <p:grpSp>
          <p:nvGrpSpPr>
            <p:cNvPr id="21" name="组 78">
              <a:extLst>
                <a:ext uri="{FF2B5EF4-FFF2-40B4-BE49-F238E27FC236}">
                  <a16:creationId xmlns:a16="http://schemas.microsoft.com/office/drawing/2014/main" id="{8E079532-D55D-3D4E-B599-50EB0B7B55BF}"/>
                </a:ext>
              </a:extLst>
            </p:cNvPr>
            <p:cNvGrpSpPr/>
            <p:nvPr/>
          </p:nvGrpSpPr>
          <p:grpSpPr>
            <a:xfrm>
              <a:off x="4704927" y="3264697"/>
              <a:ext cx="465132" cy="649615"/>
              <a:chOff x="4053437" y="449820"/>
              <a:chExt cx="465132" cy="649615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EE346D23-CDE7-5B45-BC6D-A0FFA14D8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437" y="449820"/>
                <a:ext cx="465132" cy="465132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BE63E24-6BB8-1644-9903-4259E5B7A457}"/>
                  </a:ext>
                </a:extLst>
              </p:cNvPr>
              <p:cNvSpPr txBox="1"/>
              <p:nvPr/>
            </p:nvSpPr>
            <p:spPr>
              <a:xfrm>
                <a:off x="4095337" y="850541"/>
                <a:ext cx="410985" cy="248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11" dirty="0"/>
                  <a:t>ECS</a:t>
                </a:r>
                <a:endParaRPr kumimoji="1" lang="zh-CN" altLang="en-US" sz="1111" dirty="0"/>
              </a:p>
            </p:txBody>
          </p:sp>
        </p:grpSp>
      </p:grpSp>
      <p:grpSp>
        <p:nvGrpSpPr>
          <p:cNvPr id="26" name="组 3">
            <a:extLst>
              <a:ext uri="{FF2B5EF4-FFF2-40B4-BE49-F238E27FC236}">
                <a16:creationId xmlns:a16="http://schemas.microsoft.com/office/drawing/2014/main" id="{8C8340BC-E263-C34D-9F69-FC59F6AC5E1D}"/>
              </a:ext>
            </a:extLst>
          </p:cNvPr>
          <p:cNvGrpSpPr/>
          <p:nvPr/>
        </p:nvGrpSpPr>
        <p:grpSpPr>
          <a:xfrm>
            <a:off x="7004067" y="2728157"/>
            <a:ext cx="968062" cy="2742087"/>
            <a:chOff x="6245119" y="2222251"/>
            <a:chExt cx="915177" cy="259228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3A4D95-60FC-5C45-A1D8-94DE341C386D}"/>
                </a:ext>
              </a:extLst>
            </p:cNvPr>
            <p:cNvSpPr/>
            <p:nvPr/>
          </p:nvSpPr>
          <p:spPr>
            <a:xfrm>
              <a:off x="6245119" y="2222251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sz="1904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 89">
              <a:extLst>
                <a:ext uri="{FF2B5EF4-FFF2-40B4-BE49-F238E27FC236}">
                  <a16:creationId xmlns:a16="http://schemas.microsoft.com/office/drawing/2014/main" id="{F341B2C6-6CD0-194D-B8AC-FE9315125606}"/>
                </a:ext>
              </a:extLst>
            </p:cNvPr>
            <p:cNvGrpSpPr/>
            <p:nvPr/>
          </p:nvGrpSpPr>
          <p:grpSpPr>
            <a:xfrm>
              <a:off x="6468707" y="2347430"/>
              <a:ext cx="468000" cy="663673"/>
              <a:chOff x="5365078" y="729138"/>
              <a:chExt cx="468000" cy="663673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2144AC3B-462D-9A48-B842-29D2A4636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078" y="729138"/>
                <a:ext cx="468000" cy="468000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B4AC01F-B68D-4342-9C92-16E84D866D80}"/>
                  </a:ext>
                </a:extLst>
              </p:cNvPr>
              <p:cNvSpPr txBox="1"/>
              <p:nvPr/>
            </p:nvSpPr>
            <p:spPr>
              <a:xfrm>
                <a:off x="5396939" y="1143917"/>
                <a:ext cx="426139" cy="248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11" dirty="0"/>
                  <a:t>RDS</a:t>
                </a:r>
                <a:endParaRPr kumimoji="1" lang="zh-CN" altLang="en-US" sz="1111" dirty="0"/>
              </a:p>
            </p:txBody>
          </p:sp>
        </p:grpSp>
        <p:grpSp>
          <p:nvGrpSpPr>
            <p:cNvPr id="29" name="组 92">
              <a:extLst>
                <a:ext uri="{FF2B5EF4-FFF2-40B4-BE49-F238E27FC236}">
                  <a16:creationId xmlns:a16="http://schemas.microsoft.com/office/drawing/2014/main" id="{8C8D4F84-16A6-A842-A69C-D2B14E76F4E8}"/>
                </a:ext>
              </a:extLst>
            </p:cNvPr>
            <p:cNvGrpSpPr/>
            <p:nvPr/>
          </p:nvGrpSpPr>
          <p:grpSpPr>
            <a:xfrm>
              <a:off x="6500568" y="3283534"/>
              <a:ext cx="468000" cy="663673"/>
              <a:chOff x="5365078" y="564499"/>
              <a:chExt cx="468000" cy="663673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E555D81C-DA9A-8A41-ADCF-20099216B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078" y="564499"/>
                <a:ext cx="468000" cy="468000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06400A-902A-7B46-A220-4C6EF847838D}"/>
                  </a:ext>
                </a:extLst>
              </p:cNvPr>
              <p:cNvSpPr txBox="1"/>
              <p:nvPr/>
            </p:nvSpPr>
            <p:spPr>
              <a:xfrm>
                <a:off x="5396939" y="979278"/>
                <a:ext cx="426139" cy="248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11" dirty="0"/>
                  <a:t>RDS</a:t>
                </a:r>
                <a:endParaRPr kumimoji="1" lang="zh-CN" altLang="en-US" sz="1111" dirty="0"/>
              </a:p>
            </p:txBody>
          </p:sp>
        </p:grpSp>
      </p:grpSp>
      <p:grpSp>
        <p:nvGrpSpPr>
          <p:cNvPr id="34" name="组 2">
            <a:extLst>
              <a:ext uri="{FF2B5EF4-FFF2-40B4-BE49-F238E27FC236}">
                <a16:creationId xmlns:a16="http://schemas.microsoft.com/office/drawing/2014/main" id="{EE066EDE-435D-364B-ACEE-87EFE90BEC10}"/>
              </a:ext>
            </a:extLst>
          </p:cNvPr>
          <p:cNvGrpSpPr/>
          <p:nvPr/>
        </p:nvGrpSpPr>
        <p:grpSpPr>
          <a:xfrm>
            <a:off x="8805272" y="2728157"/>
            <a:ext cx="968062" cy="2742087"/>
            <a:chOff x="7991318" y="2206004"/>
            <a:chExt cx="915177" cy="259228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9191E4C-CC3E-6740-B713-CE96817DEEA0}"/>
                </a:ext>
              </a:extLst>
            </p:cNvPr>
            <p:cNvSpPr/>
            <p:nvPr/>
          </p:nvSpPr>
          <p:spPr>
            <a:xfrm>
              <a:off x="7991318" y="2206004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sz="190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组 95">
              <a:extLst>
                <a:ext uri="{FF2B5EF4-FFF2-40B4-BE49-F238E27FC236}">
                  <a16:creationId xmlns:a16="http://schemas.microsoft.com/office/drawing/2014/main" id="{4F3A99FF-1B58-D044-AA61-20FBA7BF906E}"/>
                </a:ext>
              </a:extLst>
            </p:cNvPr>
            <p:cNvGrpSpPr/>
            <p:nvPr/>
          </p:nvGrpSpPr>
          <p:grpSpPr>
            <a:xfrm>
              <a:off x="8209097" y="2432920"/>
              <a:ext cx="495850" cy="626198"/>
              <a:chOff x="6337101" y="882263"/>
              <a:chExt cx="495850" cy="626198"/>
            </a:xfrm>
          </p:grpSpPr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B7E2E800-E349-AF4E-9AE1-77442B424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584" y="882263"/>
                <a:ext cx="465132" cy="465132"/>
              </a:xfrm>
              <a:prstGeom prst="rect">
                <a:avLst/>
              </a:prstGeom>
            </p:spPr>
          </p:pic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F81BD55-4CD1-5E46-8889-56B119734A2B}"/>
                  </a:ext>
                </a:extLst>
              </p:cNvPr>
              <p:cNvSpPr txBox="1"/>
              <p:nvPr/>
            </p:nvSpPr>
            <p:spPr>
              <a:xfrm>
                <a:off x="6337101" y="1259567"/>
                <a:ext cx="495850" cy="248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11" dirty="0" err="1"/>
                  <a:t>Redis</a:t>
                </a:r>
                <a:endParaRPr kumimoji="1" lang="zh-CN" altLang="en-US" sz="1111" dirty="0"/>
              </a:p>
            </p:txBody>
          </p:sp>
        </p:grpSp>
        <p:grpSp>
          <p:nvGrpSpPr>
            <p:cNvPr id="37" name="组 98">
              <a:extLst>
                <a:ext uri="{FF2B5EF4-FFF2-40B4-BE49-F238E27FC236}">
                  <a16:creationId xmlns:a16="http://schemas.microsoft.com/office/drawing/2014/main" id="{289A63E8-47AA-3E4F-B107-B899BFC1DC95}"/>
                </a:ext>
              </a:extLst>
            </p:cNvPr>
            <p:cNvGrpSpPr/>
            <p:nvPr/>
          </p:nvGrpSpPr>
          <p:grpSpPr>
            <a:xfrm>
              <a:off x="8281317" y="3601715"/>
              <a:ext cx="495850" cy="626198"/>
              <a:chOff x="6337101" y="882263"/>
              <a:chExt cx="495850" cy="626198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2139F48D-385B-7D47-85A0-CB5690B69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584" y="882263"/>
                <a:ext cx="465132" cy="465132"/>
              </a:xfrm>
              <a:prstGeom prst="rect">
                <a:avLst/>
              </a:prstGeom>
            </p:spPr>
          </p:pic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EEEC08A-116D-D44F-952B-81C589DC2FFF}"/>
                  </a:ext>
                </a:extLst>
              </p:cNvPr>
              <p:cNvSpPr txBox="1"/>
              <p:nvPr/>
            </p:nvSpPr>
            <p:spPr>
              <a:xfrm>
                <a:off x="6337101" y="1259567"/>
                <a:ext cx="495850" cy="248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11" dirty="0" err="1"/>
                  <a:t>Redis</a:t>
                </a:r>
                <a:endParaRPr kumimoji="1" lang="zh-CN" altLang="en-US" sz="1111" dirty="0"/>
              </a:p>
            </p:txBody>
          </p:sp>
        </p:grpSp>
      </p:grpSp>
      <p:grpSp>
        <p:nvGrpSpPr>
          <p:cNvPr id="50" name="组 6">
            <a:extLst>
              <a:ext uri="{FF2B5EF4-FFF2-40B4-BE49-F238E27FC236}">
                <a16:creationId xmlns:a16="http://schemas.microsoft.com/office/drawing/2014/main" id="{973F9B6B-575F-D046-BC97-ACC3392EB00A}"/>
              </a:ext>
            </a:extLst>
          </p:cNvPr>
          <p:cNvGrpSpPr/>
          <p:nvPr/>
        </p:nvGrpSpPr>
        <p:grpSpPr>
          <a:xfrm>
            <a:off x="2947225" y="1354744"/>
            <a:ext cx="587020" cy="654528"/>
            <a:chOff x="6148064" y="1663545"/>
            <a:chExt cx="554951" cy="659337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F0D225B-E5DD-B648-9861-5071CF259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559" y="1663545"/>
              <a:ext cx="468000" cy="468000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2536E32-8D14-F14C-8787-6A05925647A2}"/>
                </a:ext>
              </a:extLst>
            </p:cNvPr>
            <p:cNvSpPr txBox="1"/>
            <p:nvPr/>
          </p:nvSpPr>
          <p:spPr>
            <a:xfrm>
              <a:off x="6148064" y="2073988"/>
              <a:ext cx="554951" cy="248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11" dirty="0"/>
                <a:t>DDOS</a:t>
              </a:r>
              <a:endParaRPr kumimoji="1" lang="zh-CN" altLang="en-US" sz="1111" dirty="0"/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1C22DCB-E6B2-4943-89E5-CAEF417C4489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>
            <a:off x="6170924" y="4099201"/>
            <a:ext cx="833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597D93F-95C7-0E4B-A6A9-95A868A75B09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1562671" y="1454440"/>
            <a:ext cx="1152128" cy="200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D2FCC2C4-5107-5544-B3D3-787476F99D36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4464484" y="4096774"/>
            <a:ext cx="738378" cy="2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76CDC2F-110D-FA4F-9302-1B3680A417A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3784108" y="2186036"/>
            <a:ext cx="434370" cy="1664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A7B82965-29FD-364A-AE42-3532438A29FD}"/>
              </a:ext>
            </a:extLst>
          </p:cNvPr>
          <p:cNvCxnSpPr>
            <a:stCxn id="19" idx="0"/>
            <a:endCxn id="35" idx="0"/>
          </p:cNvCxnSpPr>
          <p:nvPr/>
        </p:nvCxnSpPr>
        <p:spPr>
          <a:xfrm rot="5400000" flipH="1" flipV="1">
            <a:off x="7488098" y="926952"/>
            <a:ext cx="13434" cy="36024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C0C104D5-74A1-9A4F-8E4D-E41793A47A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48" y="4779087"/>
            <a:ext cx="495044" cy="495044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1AE82651-82AF-1A4C-B8F5-4439DBA286E6}"/>
              </a:ext>
            </a:extLst>
          </p:cNvPr>
          <p:cNvSpPr txBox="1"/>
          <p:nvPr/>
        </p:nvSpPr>
        <p:spPr>
          <a:xfrm>
            <a:off x="7336950" y="5217835"/>
            <a:ext cx="450764" cy="26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11" dirty="0"/>
              <a:t>RDS</a:t>
            </a:r>
            <a:endParaRPr kumimoji="1" lang="zh-CN" altLang="en-US" sz="1111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6C4519CE-7E8F-EF4E-A2BA-D69174C344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47" y="4696532"/>
            <a:ext cx="492010" cy="49201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AD4BA4A5-5ABA-214A-BC84-D16A804EEF8A}"/>
              </a:ext>
            </a:extLst>
          </p:cNvPr>
          <p:cNvSpPr txBox="1"/>
          <p:nvPr/>
        </p:nvSpPr>
        <p:spPr>
          <a:xfrm>
            <a:off x="5476468" y="5120410"/>
            <a:ext cx="434734" cy="26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11" dirty="0"/>
              <a:t>ECS</a:t>
            </a:r>
            <a:endParaRPr kumimoji="1" lang="zh-CN" altLang="en-US" sz="1111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EACFB38-04E6-054B-BF67-A22ED444B399}"/>
              </a:ext>
            </a:extLst>
          </p:cNvPr>
          <p:cNvGrpSpPr/>
          <p:nvPr/>
        </p:nvGrpSpPr>
        <p:grpSpPr>
          <a:xfrm>
            <a:off x="3521674" y="1354743"/>
            <a:ext cx="1344315" cy="643656"/>
            <a:chOff x="3628829" y="1808695"/>
            <a:chExt cx="1344315" cy="643656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DA57FEB-F9F2-C248-8523-B98923BABE1D}"/>
                </a:ext>
              </a:extLst>
            </p:cNvPr>
            <p:cNvSpPr txBox="1"/>
            <p:nvPr/>
          </p:nvSpPr>
          <p:spPr>
            <a:xfrm>
              <a:off x="3628829" y="2195999"/>
              <a:ext cx="1344315" cy="25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66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WEB</a:t>
              </a:r>
              <a:r>
                <a:rPr lang="zh-CN" altLang="en-US" sz="1066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应用防火墙</a:t>
              </a:r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1AE05512-B164-D74F-A003-F94389C20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908" y="1808695"/>
              <a:ext cx="379073" cy="379073"/>
            </a:xfrm>
            <a:prstGeom prst="rect">
              <a:avLst/>
            </a:prstGeom>
          </p:spPr>
        </p:pic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0E25214-8C88-F440-BCE5-6A755C204E42}"/>
              </a:ext>
            </a:extLst>
          </p:cNvPr>
          <p:cNvGrpSpPr/>
          <p:nvPr/>
        </p:nvGrpSpPr>
        <p:grpSpPr>
          <a:xfrm>
            <a:off x="5355167" y="2730568"/>
            <a:ext cx="1054287" cy="523801"/>
            <a:chOff x="4695196" y="4727870"/>
            <a:chExt cx="1054287" cy="523801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64306E5E-244D-5941-AFFA-21E3542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144" y="4727870"/>
              <a:ext cx="379073" cy="379073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A084CDC-64E7-7F4E-80F4-CF921BD9E46B}"/>
                </a:ext>
              </a:extLst>
            </p:cNvPr>
            <p:cNvSpPr txBox="1"/>
            <p:nvPr/>
          </p:nvSpPr>
          <p:spPr>
            <a:xfrm>
              <a:off x="4695196" y="4995319"/>
              <a:ext cx="1054287" cy="25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66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CA</a:t>
              </a:r>
              <a:r>
                <a:rPr lang="zh-CN" altLang="en-US" sz="1066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证书服务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16077A13-21AA-7548-AFB3-A5A02CF0EF41}"/>
              </a:ext>
            </a:extLst>
          </p:cNvPr>
          <p:cNvGrpSpPr/>
          <p:nvPr/>
        </p:nvGrpSpPr>
        <p:grpSpPr>
          <a:xfrm>
            <a:off x="5354111" y="3618852"/>
            <a:ext cx="1054287" cy="523801"/>
            <a:chOff x="4695196" y="4727870"/>
            <a:chExt cx="1054287" cy="523801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A0322C71-B31D-F449-81BB-0F6C6934B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144" y="4727870"/>
              <a:ext cx="379073" cy="379073"/>
            </a:xfrm>
            <a:prstGeom prst="rect">
              <a:avLst/>
            </a:prstGeom>
          </p:spPr>
        </p:pic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92CD85B-B716-704D-AD6D-54AD01730EE1}"/>
                </a:ext>
              </a:extLst>
            </p:cNvPr>
            <p:cNvSpPr txBox="1"/>
            <p:nvPr/>
          </p:nvSpPr>
          <p:spPr>
            <a:xfrm>
              <a:off x="4695196" y="4995319"/>
              <a:ext cx="1054287" cy="25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66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CA</a:t>
              </a:r>
              <a:r>
                <a:rPr lang="zh-CN" altLang="en-US" sz="1066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证书服务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372A7AF-925D-0C4B-B774-8D9AF1221C4B}"/>
              </a:ext>
            </a:extLst>
          </p:cNvPr>
          <p:cNvGrpSpPr/>
          <p:nvPr/>
        </p:nvGrpSpPr>
        <p:grpSpPr>
          <a:xfrm>
            <a:off x="5352016" y="4496113"/>
            <a:ext cx="1054287" cy="523801"/>
            <a:chOff x="4695196" y="4727870"/>
            <a:chExt cx="1054287" cy="523801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B87CAADA-C973-AC46-8D55-E2306C1DE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144" y="4727870"/>
              <a:ext cx="379073" cy="379073"/>
            </a:xfrm>
            <a:prstGeom prst="rect">
              <a:avLst/>
            </a:prstGeom>
          </p:spPr>
        </p:pic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301E899-665C-984F-B3D3-8E37DD36C415}"/>
                </a:ext>
              </a:extLst>
            </p:cNvPr>
            <p:cNvSpPr txBox="1"/>
            <p:nvPr/>
          </p:nvSpPr>
          <p:spPr>
            <a:xfrm>
              <a:off x="4695196" y="4995319"/>
              <a:ext cx="1054287" cy="25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66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CA</a:t>
              </a:r>
              <a:r>
                <a:rPr lang="zh-CN" altLang="en-US" sz="1066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证书服务</a:t>
              </a:r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DBD0DC13-9371-D54D-BC3F-37E3941D2437}"/>
              </a:ext>
            </a:extLst>
          </p:cNvPr>
          <p:cNvSpPr txBox="1"/>
          <p:nvPr/>
        </p:nvSpPr>
        <p:spPr>
          <a:xfrm>
            <a:off x="4464483" y="6021059"/>
            <a:ext cx="626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将整站</a:t>
            </a:r>
            <a:r>
              <a:rPr kumimoji="1" lang="en-US" altLang="zh-CN" dirty="0"/>
              <a:t>HTTPS</a:t>
            </a:r>
            <a:r>
              <a:rPr kumimoji="1" lang="zh-CN" altLang="en-US" dirty="0"/>
              <a:t>化，数据传输加密，防监听、防劫持、防篡改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5FA6749-D0E4-CF43-A334-8C939B6237C0}"/>
              </a:ext>
            </a:extLst>
          </p:cNvPr>
          <p:cNvSpPr txBox="1"/>
          <p:nvPr/>
        </p:nvSpPr>
        <p:spPr>
          <a:xfrm>
            <a:off x="6891263" y="1337849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、域名指向</a:t>
            </a:r>
            <a:r>
              <a:rPr lang="en" altLang="zh-CN" sz="1200" dirty="0"/>
              <a:t>SLB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en" altLang="zh-CN" sz="1200" dirty="0"/>
              <a:t>2</a:t>
            </a:r>
            <a:r>
              <a:rPr lang="zh-CN" altLang="en" sz="1200" dirty="0"/>
              <a:t>、</a:t>
            </a:r>
            <a:r>
              <a:rPr lang="zh-CN" altLang="en-US" sz="1200" dirty="0"/>
              <a:t>我们在内网服务器的</a:t>
            </a:r>
            <a:r>
              <a:rPr lang="en-US" altLang="zh-CN" sz="1200" dirty="0"/>
              <a:t>80</a:t>
            </a:r>
            <a:r>
              <a:rPr lang="zh-CN" altLang="en-US" sz="1200" dirty="0"/>
              <a:t>端口部署应用。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、在实例上安装</a:t>
            </a:r>
            <a:r>
              <a:rPr lang="en-US" altLang="zh-CN" sz="1200" dirty="0"/>
              <a:t>CA</a:t>
            </a:r>
            <a:r>
              <a:rPr lang="zh-CN" altLang="en-US" sz="1200" dirty="0"/>
              <a:t>证书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</p:txBody>
      </p:sp>
      <p:grpSp>
        <p:nvGrpSpPr>
          <p:cNvPr id="67" name="组 1">
            <a:extLst>
              <a:ext uri="{FF2B5EF4-FFF2-40B4-BE49-F238E27FC236}">
                <a16:creationId xmlns:a16="http://schemas.microsoft.com/office/drawing/2014/main" id="{8F7E4DBF-B236-7345-9033-2B1A54F92250}"/>
              </a:ext>
            </a:extLst>
          </p:cNvPr>
          <p:cNvGrpSpPr/>
          <p:nvPr/>
        </p:nvGrpSpPr>
        <p:grpSpPr>
          <a:xfrm>
            <a:off x="1756087" y="2847119"/>
            <a:ext cx="915177" cy="2592288"/>
            <a:chOff x="9865493" y="2222251"/>
            <a:chExt cx="915177" cy="259228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B001C2A-3B8C-1440-863B-8FC081C1C3D5}"/>
                </a:ext>
              </a:extLst>
            </p:cNvPr>
            <p:cNvSpPr/>
            <p:nvPr/>
          </p:nvSpPr>
          <p:spPr>
            <a:xfrm>
              <a:off x="9865493" y="2222251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组 102">
              <a:extLst>
                <a:ext uri="{FF2B5EF4-FFF2-40B4-BE49-F238E27FC236}">
                  <a16:creationId xmlns:a16="http://schemas.microsoft.com/office/drawing/2014/main" id="{98A6EAE8-DEC7-F74A-8435-7831601284B1}"/>
                </a:ext>
              </a:extLst>
            </p:cNvPr>
            <p:cNvGrpSpPr/>
            <p:nvPr/>
          </p:nvGrpSpPr>
          <p:grpSpPr>
            <a:xfrm>
              <a:off x="10089081" y="2418699"/>
              <a:ext cx="468000" cy="632545"/>
              <a:chOff x="4885566" y="270035"/>
              <a:chExt cx="468000" cy="632545"/>
            </a:xfrm>
          </p:grpSpPr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2B7E499A-AE1F-B646-AAFD-0F3C7D41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5566" y="270035"/>
                <a:ext cx="468000" cy="468000"/>
              </a:xfrm>
              <a:prstGeom prst="rect">
                <a:avLst/>
              </a:prstGeom>
            </p:spPr>
          </p:pic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66B8D37-F8E1-F24D-9108-B29A2F0ECDB8}"/>
                  </a:ext>
                </a:extLst>
              </p:cNvPr>
              <p:cNvSpPr txBox="1"/>
              <p:nvPr/>
            </p:nvSpPr>
            <p:spPr>
              <a:xfrm>
                <a:off x="4914340" y="648664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/>
                  <a:t>OSS</a:t>
                </a:r>
                <a:endParaRPr kumimoji="1" lang="zh-CN" altLang="en-US" sz="1050" dirty="0"/>
              </a:p>
            </p:txBody>
          </p:sp>
        </p:grpSp>
        <p:grpSp>
          <p:nvGrpSpPr>
            <p:cNvPr id="72" name="组 105">
              <a:extLst>
                <a:ext uri="{FF2B5EF4-FFF2-40B4-BE49-F238E27FC236}">
                  <a16:creationId xmlns:a16="http://schemas.microsoft.com/office/drawing/2014/main" id="{6431B65A-0E97-9D47-8092-61C8B82F6BAB}"/>
                </a:ext>
              </a:extLst>
            </p:cNvPr>
            <p:cNvGrpSpPr/>
            <p:nvPr/>
          </p:nvGrpSpPr>
          <p:grpSpPr>
            <a:xfrm>
              <a:off x="10117855" y="3605075"/>
              <a:ext cx="468000" cy="632545"/>
              <a:chOff x="4885566" y="270035"/>
              <a:chExt cx="468000" cy="632545"/>
            </a:xfrm>
          </p:grpSpPr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F4151C07-B16D-5145-9943-0229CAF54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5566" y="270035"/>
                <a:ext cx="468000" cy="468000"/>
              </a:xfrm>
              <a:prstGeom prst="rect">
                <a:avLst/>
              </a:prstGeom>
            </p:spPr>
          </p:pic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5158D81-2224-6048-95EE-3F8432071CBE}"/>
                  </a:ext>
                </a:extLst>
              </p:cNvPr>
              <p:cNvSpPr txBox="1"/>
              <p:nvPr/>
            </p:nvSpPr>
            <p:spPr>
              <a:xfrm>
                <a:off x="4914340" y="648664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/>
                  <a:t>OSS</a:t>
                </a:r>
                <a:endParaRPr kumimoji="1" lang="zh-CN" altLang="en-US" sz="1050" dirty="0"/>
              </a:p>
            </p:txBody>
          </p:sp>
        </p:grp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C28333F0-7438-DD46-826C-CAC9D2BA3A59}"/>
              </a:ext>
            </a:extLst>
          </p:cNvPr>
          <p:cNvSpPr/>
          <p:nvPr/>
        </p:nvSpPr>
        <p:spPr>
          <a:xfrm>
            <a:off x="1170078" y="2636912"/>
            <a:ext cx="2004214" cy="3168352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870D1D40-1067-554F-926F-F7C83776067E}"/>
              </a:ext>
            </a:extLst>
          </p:cNvPr>
          <p:cNvCxnSpPr>
            <a:cxnSpLocks/>
            <a:stCxn id="5" idx="2"/>
            <a:endCxn id="68" idx="3"/>
          </p:cNvCxnSpPr>
          <p:nvPr/>
        </p:nvCxnSpPr>
        <p:spPr>
          <a:xfrm rot="5400000">
            <a:off x="2249073" y="2608227"/>
            <a:ext cx="1957227" cy="11128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73D6F288-DBDF-E54F-81F4-2C5C013EAF34}"/>
              </a:ext>
            </a:extLst>
          </p:cNvPr>
          <p:cNvCxnSpPr>
            <a:cxnSpLocks/>
            <a:stCxn id="19" idx="2"/>
            <a:endCxn id="68" idx="2"/>
          </p:cNvCxnSpPr>
          <p:nvPr/>
        </p:nvCxnSpPr>
        <p:spPr>
          <a:xfrm rot="5400000" flipH="1">
            <a:off x="3934866" y="3718218"/>
            <a:ext cx="30837" cy="3473217"/>
          </a:xfrm>
          <a:prstGeom prst="bentConnector3">
            <a:avLst>
              <a:gd name="adj1" fmla="val -7413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系统部署</a:t>
            </a:r>
            <a:r>
              <a:rPr lang="en-US" altLang="zh-CN" dirty="0"/>
              <a:t>-</a:t>
            </a:r>
            <a:r>
              <a:rPr lang="zh-CN" altLang="en-US" dirty="0"/>
              <a:t>服务器信息</a:t>
            </a: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67D2C7B-1E64-5749-B483-ABA55ACE75A3}"/>
              </a:ext>
            </a:extLst>
          </p:cNvPr>
          <p:cNvSpPr/>
          <p:nvPr/>
        </p:nvSpPr>
        <p:spPr>
          <a:xfrm>
            <a:off x="1261696" y="1196752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负责均衡</a:t>
            </a:r>
            <a:endParaRPr kumimoji="1" lang="en-US" altLang="zh-CN" dirty="0"/>
          </a:p>
          <a:p>
            <a:pPr algn="ctr"/>
            <a:r>
              <a:rPr kumimoji="1" lang="en-US" altLang="zh-CN" sz="1400" dirty="0"/>
              <a:t>113.17.111.27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A1DA619-FE9D-BE4C-9AAE-2527BE6446D7}"/>
              </a:ext>
            </a:extLst>
          </p:cNvPr>
          <p:cNvSpPr/>
          <p:nvPr/>
        </p:nvSpPr>
        <p:spPr>
          <a:xfrm>
            <a:off x="338535" y="2456199"/>
            <a:ext cx="1256651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Node</a:t>
            </a:r>
            <a:r>
              <a:rPr kumimoji="1" lang="en-US" altLang="zh-Hans" sz="1100" dirty="0"/>
              <a:t>1</a:t>
            </a:r>
          </a:p>
          <a:p>
            <a:pPr algn="ctr"/>
            <a:r>
              <a:rPr kumimoji="1" lang="en-US" altLang="zh-CN" sz="1100" dirty="0"/>
              <a:t>172.22.31.29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C173B13-E65A-1344-AAB3-ADCA18DA798E}"/>
              </a:ext>
            </a:extLst>
          </p:cNvPr>
          <p:cNvSpPr/>
          <p:nvPr/>
        </p:nvSpPr>
        <p:spPr>
          <a:xfrm>
            <a:off x="2021359" y="2456199"/>
            <a:ext cx="1230011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Node</a:t>
            </a:r>
            <a:r>
              <a:rPr kumimoji="1" lang="en-US" altLang="zh-Hans" sz="1100" dirty="0"/>
              <a:t>2</a:t>
            </a:r>
          </a:p>
          <a:p>
            <a:pPr algn="ctr"/>
            <a:r>
              <a:rPr kumimoji="1" lang="en-US" altLang="zh-CN" sz="1100" dirty="0"/>
              <a:t>172.22.31.</a:t>
            </a:r>
            <a:r>
              <a:rPr kumimoji="1" lang="en-US" altLang="zh-Hans" sz="1100" dirty="0"/>
              <a:t>30</a:t>
            </a:r>
            <a:endParaRPr kumimoji="1" lang="en-US" altLang="zh-CN" sz="1100" dirty="0"/>
          </a:p>
        </p:txBody>
      </p:sp>
      <p:cxnSp>
        <p:nvCxnSpPr>
          <p:cNvPr id="92" name="直接连接符 55">
            <a:extLst>
              <a:ext uri="{FF2B5EF4-FFF2-40B4-BE49-F238E27FC236}">
                <a16:creationId xmlns:a16="http://schemas.microsoft.com/office/drawing/2014/main" id="{7DC89A03-A5E4-1D4D-A6E8-BBFE181060ED}"/>
              </a:ext>
            </a:extLst>
          </p:cNvPr>
          <p:cNvCxnSpPr>
            <a:cxnSpLocks/>
          </p:cNvCxnSpPr>
          <p:nvPr/>
        </p:nvCxnSpPr>
        <p:spPr>
          <a:xfrm flipV="1">
            <a:off x="3938935" y="908722"/>
            <a:ext cx="0" cy="230425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718643DC-2075-9B45-BE91-98F6E5BAE01A}"/>
              </a:ext>
            </a:extLst>
          </p:cNvPr>
          <p:cNvSpPr/>
          <p:nvPr/>
        </p:nvSpPr>
        <p:spPr>
          <a:xfrm>
            <a:off x="5163071" y="908720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负责均衡</a:t>
            </a:r>
            <a:endParaRPr kumimoji="1" lang="en-US" altLang="zh-CN" dirty="0"/>
          </a:p>
          <a:p>
            <a:pPr algn="ctr"/>
            <a:r>
              <a:rPr kumimoji="1" lang="en-US" altLang="zh-CN" sz="1400" dirty="0"/>
              <a:t>113.17.111.2</a:t>
            </a:r>
            <a:r>
              <a:rPr kumimoji="1" lang="en-US" altLang="zh-Hans" sz="1400" dirty="0"/>
              <a:t>6</a:t>
            </a:r>
            <a:endParaRPr kumimoji="1" lang="en-US" altLang="zh-CN" sz="14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80ED601-BC45-7E44-AC7A-A700297FF5E0}"/>
              </a:ext>
            </a:extLst>
          </p:cNvPr>
          <p:cNvSpPr txBox="1"/>
          <p:nvPr/>
        </p:nvSpPr>
        <p:spPr>
          <a:xfrm>
            <a:off x="122511" y="7647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PAD</a:t>
            </a:r>
            <a:r>
              <a:rPr lang="zh-CN" altLang="en-US" sz="1600" b="1" dirty="0">
                <a:solidFill>
                  <a:srgbClr val="FF0000"/>
                </a:solidFill>
              </a:rPr>
              <a:t>服务端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D6DFBF5-B47B-5744-A268-A506319EBC34}"/>
              </a:ext>
            </a:extLst>
          </p:cNvPr>
          <p:cNvSpPr txBox="1"/>
          <p:nvPr/>
        </p:nvSpPr>
        <p:spPr>
          <a:xfrm>
            <a:off x="4118955" y="7647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备件管理</a:t>
            </a:r>
          </a:p>
        </p:txBody>
      </p:sp>
      <p:cxnSp>
        <p:nvCxnSpPr>
          <p:cNvPr id="99" name="直接连接符 55">
            <a:extLst>
              <a:ext uri="{FF2B5EF4-FFF2-40B4-BE49-F238E27FC236}">
                <a16:creationId xmlns:a16="http://schemas.microsoft.com/office/drawing/2014/main" id="{DEF36A96-22E5-C240-895E-5C9FFE6543CA}"/>
              </a:ext>
            </a:extLst>
          </p:cNvPr>
          <p:cNvCxnSpPr>
            <a:cxnSpLocks/>
          </p:cNvCxnSpPr>
          <p:nvPr/>
        </p:nvCxnSpPr>
        <p:spPr>
          <a:xfrm flipV="1">
            <a:off x="7927859" y="836714"/>
            <a:ext cx="0" cy="23762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94ADAE24-818A-7D46-A40F-C0A28C880A89}"/>
              </a:ext>
            </a:extLst>
          </p:cNvPr>
          <p:cNvSpPr/>
          <p:nvPr/>
        </p:nvSpPr>
        <p:spPr>
          <a:xfrm>
            <a:off x="9151994" y="945508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负责均衡</a:t>
            </a:r>
            <a:endParaRPr kumimoji="1" lang="en-US" altLang="zh-CN" dirty="0"/>
          </a:p>
          <a:p>
            <a:pPr algn="ctr"/>
            <a:r>
              <a:rPr kumimoji="1" lang="en-US" altLang="zh-CN" sz="1400" dirty="0"/>
              <a:t>113.17.111.2</a:t>
            </a:r>
            <a:r>
              <a:rPr kumimoji="1" lang="en-US" altLang="zh-Hans" sz="1400" dirty="0"/>
              <a:t>5</a:t>
            </a:r>
            <a:endParaRPr kumimoji="1" lang="en-US" altLang="zh-CN" sz="1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81C610-87ED-EC47-BC06-26E52FB8C9B0}"/>
              </a:ext>
            </a:extLst>
          </p:cNvPr>
          <p:cNvSpPr/>
          <p:nvPr/>
        </p:nvSpPr>
        <p:spPr>
          <a:xfrm>
            <a:off x="8002542" y="2043655"/>
            <a:ext cx="1482943" cy="109731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/>
          </a:p>
          <a:p>
            <a:pPr algn="ctr"/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Node</a:t>
            </a:r>
            <a:r>
              <a:rPr kumimoji="1" lang="en-US" altLang="zh-Hans" sz="1100" dirty="0"/>
              <a:t>1:</a:t>
            </a:r>
            <a:r>
              <a:rPr kumimoji="1" lang="en-US" altLang="zh-CN" sz="1100" dirty="0"/>
              <a:t>172.22.31.2</a:t>
            </a:r>
            <a:r>
              <a:rPr kumimoji="1" lang="en-US" altLang="zh-Hans" sz="1100" dirty="0"/>
              <a:t>5</a:t>
            </a:r>
            <a:endParaRPr kumimoji="1" lang="en-US" altLang="zh-CN" sz="11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03F0AAE-4463-8D4C-A89B-24ED41090856}"/>
              </a:ext>
            </a:extLst>
          </p:cNvPr>
          <p:cNvSpPr txBox="1"/>
          <p:nvPr/>
        </p:nvSpPr>
        <p:spPr>
          <a:xfrm>
            <a:off x="8107879" y="69269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维修保养</a:t>
            </a:r>
          </a:p>
        </p:txBody>
      </p:sp>
      <p:cxnSp>
        <p:nvCxnSpPr>
          <p:cNvPr id="104" name="直接连接符 55">
            <a:extLst>
              <a:ext uri="{FF2B5EF4-FFF2-40B4-BE49-F238E27FC236}">
                <a16:creationId xmlns:a16="http://schemas.microsoft.com/office/drawing/2014/main" id="{2C7680EB-C324-C348-96BD-48AD31EB7DB9}"/>
              </a:ext>
            </a:extLst>
          </p:cNvPr>
          <p:cNvCxnSpPr>
            <a:cxnSpLocks/>
          </p:cNvCxnSpPr>
          <p:nvPr/>
        </p:nvCxnSpPr>
        <p:spPr>
          <a:xfrm flipH="1">
            <a:off x="122512" y="3212976"/>
            <a:ext cx="11953327" cy="1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A3560271-7DF7-394B-828B-8EC193729976}"/>
              </a:ext>
            </a:extLst>
          </p:cNvPr>
          <p:cNvSpPr/>
          <p:nvPr/>
        </p:nvSpPr>
        <p:spPr>
          <a:xfrm>
            <a:off x="160490" y="4044268"/>
            <a:ext cx="1885151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外网</a:t>
            </a:r>
            <a:r>
              <a:rPr kumimoji="1" lang="en-US" altLang="zh-CN" dirty="0"/>
              <a:t>:</a:t>
            </a:r>
            <a:r>
              <a:rPr kumimoji="1" lang="en-US" altLang="zh-CN" sz="1400" dirty="0"/>
              <a:t>113.17.111.2</a:t>
            </a:r>
            <a:r>
              <a:rPr kumimoji="1" lang="en-US" altLang="zh-Hans" sz="1400" dirty="0"/>
              <a:t>4</a:t>
            </a:r>
          </a:p>
          <a:p>
            <a:pPr algn="ctr"/>
            <a:r>
              <a:rPr kumimoji="1" lang="zh-CN" altLang="en-US" dirty="0"/>
              <a:t>内网</a:t>
            </a:r>
            <a:r>
              <a:rPr kumimoji="1" lang="en-US" altLang="zh-CN" sz="1400" dirty="0"/>
              <a:t>:172.22.31.24</a:t>
            </a:r>
            <a:endParaRPr kumimoji="1" lang="en-US" altLang="zh-Han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DC5274E-0858-584C-9657-8466CF11C3C0}"/>
              </a:ext>
            </a:extLst>
          </p:cNvPr>
          <p:cNvSpPr txBox="1"/>
          <p:nvPr/>
        </p:nvSpPr>
        <p:spPr>
          <a:xfrm>
            <a:off x="122511" y="339040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空间管理后台</a:t>
            </a:r>
          </a:p>
        </p:txBody>
      </p:sp>
      <p:cxnSp>
        <p:nvCxnSpPr>
          <p:cNvPr id="108" name="直接连接符 55">
            <a:extLst>
              <a:ext uri="{FF2B5EF4-FFF2-40B4-BE49-F238E27FC236}">
                <a16:creationId xmlns:a16="http://schemas.microsoft.com/office/drawing/2014/main" id="{02D3C488-2EFF-F048-8CC6-FEEF522D3A6B}"/>
              </a:ext>
            </a:extLst>
          </p:cNvPr>
          <p:cNvCxnSpPr>
            <a:cxnSpLocks/>
          </p:cNvCxnSpPr>
          <p:nvPr/>
        </p:nvCxnSpPr>
        <p:spPr>
          <a:xfrm flipV="1">
            <a:off x="2640608" y="3212976"/>
            <a:ext cx="0" cy="33123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0004BFCE-166C-F84D-B744-0BDE069BB0E9}"/>
              </a:ext>
            </a:extLst>
          </p:cNvPr>
          <p:cNvSpPr/>
          <p:nvPr/>
        </p:nvSpPr>
        <p:spPr>
          <a:xfrm>
            <a:off x="2964701" y="4044268"/>
            <a:ext cx="1885151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外网</a:t>
            </a:r>
            <a:r>
              <a:rPr kumimoji="1" lang="en-US" altLang="zh-CN" dirty="0"/>
              <a:t>:</a:t>
            </a:r>
            <a:r>
              <a:rPr kumimoji="1" lang="en-US" altLang="zh-CN" sz="1400" dirty="0"/>
              <a:t>113.17.111.2</a:t>
            </a:r>
            <a:r>
              <a:rPr kumimoji="1" lang="en-US" altLang="zh-Hans" sz="1400" dirty="0"/>
              <a:t>3</a:t>
            </a:r>
          </a:p>
          <a:p>
            <a:pPr algn="ctr"/>
            <a:r>
              <a:rPr kumimoji="1" lang="zh-CN" altLang="en-US" dirty="0"/>
              <a:t>内网</a:t>
            </a:r>
            <a:r>
              <a:rPr kumimoji="1" lang="en-US" altLang="zh-CN" sz="1400" dirty="0"/>
              <a:t>:172.22.31.2</a:t>
            </a:r>
            <a:r>
              <a:rPr kumimoji="1" lang="en-US" altLang="zh-Hans" sz="1400" dirty="0"/>
              <a:t>3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8A2EF91-ED30-BF4C-996B-488283195D1E}"/>
              </a:ext>
            </a:extLst>
          </p:cNvPr>
          <p:cNvSpPr txBox="1"/>
          <p:nvPr/>
        </p:nvSpPr>
        <p:spPr>
          <a:xfrm>
            <a:off x="2926722" y="339040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统一通讯</a:t>
            </a:r>
          </a:p>
        </p:txBody>
      </p:sp>
      <p:cxnSp>
        <p:nvCxnSpPr>
          <p:cNvPr id="111" name="直接连接符 55">
            <a:extLst>
              <a:ext uri="{FF2B5EF4-FFF2-40B4-BE49-F238E27FC236}">
                <a16:creationId xmlns:a16="http://schemas.microsoft.com/office/drawing/2014/main" id="{91B1A959-6D87-0D43-861D-FC6C68E6A5CC}"/>
              </a:ext>
            </a:extLst>
          </p:cNvPr>
          <p:cNvCxnSpPr>
            <a:cxnSpLocks/>
          </p:cNvCxnSpPr>
          <p:nvPr/>
        </p:nvCxnSpPr>
        <p:spPr>
          <a:xfrm flipV="1">
            <a:off x="5183157" y="3212976"/>
            <a:ext cx="0" cy="33123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21AF3F17-2592-1847-BDE4-6B6DD2384C62}"/>
              </a:ext>
            </a:extLst>
          </p:cNvPr>
          <p:cNvSpPr/>
          <p:nvPr/>
        </p:nvSpPr>
        <p:spPr>
          <a:xfrm>
            <a:off x="5507250" y="4044268"/>
            <a:ext cx="1885151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外网</a:t>
            </a:r>
            <a:r>
              <a:rPr kumimoji="1" lang="en-US" altLang="zh-CN" dirty="0"/>
              <a:t>:</a:t>
            </a:r>
            <a:r>
              <a:rPr kumimoji="1" lang="en-US" altLang="zh-CN" sz="1400" dirty="0"/>
              <a:t>113.17.111.2</a:t>
            </a:r>
            <a:r>
              <a:rPr kumimoji="1" lang="en-US" altLang="zh-Hans" sz="1400" dirty="0"/>
              <a:t>2</a:t>
            </a:r>
          </a:p>
          <a:p>
            <a:pPr algn="ctr"/>
            <a:r>
              <a:rPr kumimoji="1" lang="zh-CN" altLang="en-US" dirty="0"/>
              <a:t>内网</a:t>
            </a:r>
            <a:r>
              <a:rPr kumimoji="1" lang="en-US" altLang="zh-CN" sz="1400" dirty="0"/>
              <a:t>:172.22.31.2</a:t>
            </a:r>
            <a:r>
              <a:rPr kumimoji="1" lang="en-US" altLang="zh-Hans" sz="1400" dirty="0"/>
              <a:t>2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779916C-D146-AD4F-9414-574B5EBB87F5}"/>
              </a:ext>
            </a:extLst>
          </p:cNvPr>
          <p:cNvSpPr txBox="1"/>
          <p:nvPr/>
        </p:nvSpPr>
        <p:spPr>
          <a:xfrm>
            <a:off x="5469271" y="339040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视频服务</a:t>
            </a:r>
          </a:p>
        </p:txBody>
      </p:sp>
      <p:cxnSp>
        <p:nvCxnSpPr>
          <p:cNvPr id="114" name="直接连接符 55">
            <a:extLst>
              <a:ext uri="{FF2B5EF4-FFF2-40B4-BE49-F238E27FC236}">
                <a16:creationId xmlns:a16="http://schemas.microsoft.com/office/drawing/2014/main" id="{C4848160-53AA-064B-8927-EF1B1FABFFD2}"/>
              </a:ext>
            </a:extLst>
          </p:cNvPr>
          <p:cNvCxnSpPr>
            <a:cxnSpLocks/>
          </p:cNvCxnSpPr>
          <p:nvPr/>
        </p:nvCxnSpPr>
        <p:spPr>
          <a:xfrm flipV="1">
            <a:off x="7674788" y="3238637"/>
            <a:ext cx="0" cy="33123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59ABCCD-7032-EB43-8EDD-84BE7BA28EFD}"/>
              </a:ext>
            </a:extLst>
          </p:cNvPr>
          <p:cNvSpPr txBox="1"/>
          <p:nvPr/>
        </p:nvSpPr>
        <p:spPr>
          <a:xfrm>
            <a:off x="7960902" y="341606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缓存服务器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81C59A0-7C0A-D849-8A80-4A806C7E11BB}"/>
              </a:ext>
            </a:extLst>
          </p:cNvPr>
          <p:cNvSpPr/>
          <p:nvPr/>
        </p:nvSpPr>
        <p:spPr>
          <a:xfrm>
            <a:off x="7993050" y="3957703"/>
            <a:ext cx="1256651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Node</a:t>
            </a:r>
            <a:r>
              <a:rPr kumimoji="1" lang="en-US" altLang="zh-Hans" sz="1100" dirty="0"/>
              <a:t>1</a:t>
            </a:r>
          </a:p>
          <a:p>
            <a:pPr algn="ctr"/>
            <a:r>
              <a:rPr kumimoji="1" lang="en-US" altLang="zh-CN" sz="1100" dirty="0"/>
              <a:t>172.22.31.2</a:t>
            </a:r>
            <a:r>
              <a:rPr kumimoji="1" lang="en-US" altLang="zh-Hans" sz="1100" dirty="0"/>
              <a:t>0</a:t>
            </a:r>
            <a:endParaRPr kumimoji="1" lang="en-US" altLang="zh-CN" sz="11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8C296ED-9B12-FA4F-BCDC-E324852DAD2E}"/>
              </a:ext>
            </a:extLst>
          </p:cNvPr>
          <p:cNvSpPr/>
          <p:nvPr/>
        </p:nvSpPr>
        <p:spPr>
          <a:xfrm>
            <a:off x="8002542" y="4653136"/>
            <a:ext cx="1230011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Node</a:t>
            </a:r>
            <a:r>
              <a:rPr kumimoji="1" lang="en-US" altLang="zh-Hans" sz="1100" dirty="0"/>
              <a:t>2</a:t>
            </a:r>
          </a:p>
          <a:p>
            <a:pPr algn="ctr"/>
            <a:r>
              <a:rPr kumimoji="1" lang="en-US" altLang="zh-CN" sz="1100" dirty="0"/>
              <a:t>172.22.31.</a:t>
            </a:r>
            <a:r>
              <a:rPr kumimoji="1" lang="en-US" altLang="zh-Hans" sz="1100" dirty="0"/>
              <a:t>21</a:t>
            </a:r>
            <a:endParaRPr kumimoji="1" lang="en-US" altLang="zh-CN" sz="1100" dirty="0"/>
          </a:p>
        </p:txBody>
      </p:sp>
      <p:cxnSp>
        <p:nvCxnSpPr>
          <p:cNvPr id="123" name="直接连接符 55">
            <a:extLst>
              <a:ext uri="{FF2B5EF4-FFF2-40B4-BE49-F238E27FC236}">
                <a16:creationId xmlns:a16="http://schemas.microsoft.com/office/drawing/2014/main" id="{86FC4282-07C9-F24F-A426-E9E6F0877F18}"/>
              </a:ext>
            </a:extLst>
          </p:cNvPr>
          <p:cNvCxnSpPr>
            <a:cxnSpLocks/>
          </p:cNvCxnSpPr>
          <p:nvPr/>
        </p:nvCxnSpPr>
        <p:spPr>
          <a:xfrm flipV="1">
            <a:off x="9625544" y="3212976"/>
            <a:ext cx="0" cy="33123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E27182A-5450-FB46-886C-5C22C5A3EDF4}"/>
              </a:ext>
            </a:extLst>
          </p:cNvPr>
          <p:cNvSpPr txBox="1"/>
          <p:nvPr/>
        </p:nvSpPr>
        <p:spPr>
          <a:xfrm>
            <a:off x="9911658" y="339040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定时任务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293D036-48E0-C345-B201-A5023CDDA934}"/>
              </a:ext>
            </a:extLst>
          </p:cNvPr>
          <p:cNvSpPr/>
          <p:nvPr/>
        </p:nvSpPr>
        <p:spPr>
          <a:xfrm>
            <a:off x="1403609" y="2580214"/>
            <a:ext cx="797298" cy="2005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swarm</a:t>
            </a:r>
            <a:endParaRPr kumimoji="1"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96B90E-C3FF-6847-8C37-D83FA21BFCD4}"/>
              </a:ext>
            </a:extLst>
          </p:cNvPr>
          <p:cNvSpPr/>
          <p:nvPr/>
        </p:nvSpPr>
        <p:spPr>
          <a:xfrm>
            <a:off x="8224122" y="4351325"/>
            <a:ext cx="759154" cy="3402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swarm</a:t>
            </a:r>
            <a:endParaRPr kumimoji="1"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5224E7-F376-184C-A6AB-39AED535F717}"/>
              </a:ext>
            </a:extLst>
          </p:cNvPr>
          <p:cNvSpPr/>
          <p:nvPr/>
        </p:nvSpPr>
        <p:spPr>
          <a:xfrm>
            <a:off x="8079331" y="2103041"/>
            <a:ext cx="619938" cy="538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80</a:t>
            </a:r>
            <a:endParaRPr kumimoji="1" lang="en-US" altLang="zh-Hans" sz="1400" dirty="0"/>
          </a:p>
          <a:p>
            <a:pPr algn="ctr"/>
            <a:r>
              <a:rPr kumimoji="1" lang="en-US" altLang="zh-Hans" sz="1400" dirty="0"/>
              <a:t>ng</a:t>
            </a:r>
            <a:endParaRPr kumimoji="1"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582D51-C2D2-6C40-A659-7AB3921426D9}"/>
              </a:ext>
            </a:extLst>
          </p:cNvPr>
          <p:cNvSpPr/>
          <p:nvPr/>
        </p:nvSpPr>
        <p:spPr>
          <a:xfrm>
            <a:off x="335520" y="2291464"/>
            <a:ext cx="460540" cy="1647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ng</a:t>
            </a:r>
            <a:endParaRPr kumimoji="1"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0ECF253-9FF6-C549-AD2B-439C7A97488A}"/>
              </a:ext>
            </a:extLst>
          </p:cNvPr>
          <p:cNvSpPr/>
          <p:nvPr/>
        </p:nvSpPr>
        <p:spPr>
          <a:xfrm>
            <a:off x="2025842" y="2265804"/>
            <a:ext cx="460540" cy="1647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ng</a:t>
            </a:r>
            <a:endParaRPr kumimoji="1"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536E44C-898C-4548-B453-BB7C04A56CE6}"/>
              </a:ext>
            </a:extLst>
          </p:cNvPr>
          <p:cNvSpPr/>
          <p:nvPr/>
        </p:nvSpPr>
        <p:spPr>
          <a:xfrm>
            <a:off x="8850740" y="2145765"/>
            <a:ext cx="618330" cy="495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0000"/>
                </a:solidFill>
              </a:rPr>
              <a:t>8</a:t>
            </a:r>
            <a:r>
              <a:rPr kumimoji="1" lang="en-US" altLang="zh-Hans" sz="1400" dirty="0">
                <a:solidFill>
                  <a:srgbClr val="FF0000"/>
                </a:solidFill>
              </a:rPr>
              <a:t>080</a:t>
            </a:r>
            <a:endParaRPr kumimoji="1" lang="en-US" altLang="zh-Hans" sz="1400" dirty="0"/>
          </a:p>
          <a:p>
            <a:pPr algn="ctr"/>
            <a:r>
              <a:rPr kumimoji="1" lang="en-US" altLang="zh-Hans" sz="1400" dirty="0"/>
              <a:t>svc</a:t>
            </a:r>
            <a:endParaRPr kumimoji="1"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7B9218E-CD23-3A4C-85A0-74248A858A1A}"/>
              </a:ext>
            </a:extLst>
          </p:cNvPr>
          <p:cNvSpPr/>
          <p:nvPr/>
        </p:nvSpPr>
        <p:spPr>
          <a:xfrm>
            <a:off x="8946049" y="2006894"/>
            <a:ext cx="460540" cy="164735"/>
          </a:xfrm>
          <a:prstGeom prst="rect">
            <a:avLst/>
          </a:prstGeom>
          <a:solidFill>
            <a:srgbClr val="4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96B140B-925D-114C-AD63-2B6B95EA65FA}"/>
              </a:ext>
            </a:extLst>
          </p:cNvPr>
          <p:cNvSpPr/>
          <p:nvPr/>
        </p:nvSpPr>
        <p:spPr>
          <a:xfrm>
            <a:off x="8159030" y="2013879"/>
            <a:ext cx="460540" cy="164735"/>
          </a:xfrm>
          <a:prstGeom prst="rect">
            <a:avLst/>
          </a:prstGeom>
          <a:solidFill>
            <a:srgbClr val="4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80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2472F6F-5A3B-814D-9EE8-2966E33B5675}"/>
              </a:ext>
            </a:extLst>
          </p:cNvPr>
          <p:cNvSpPr/>
          <p:nvPr/>
        </p:nvSpPr>
        <p:spPr>
          <a:xfrm>
            <a:off x="10410479" y="2000931"/>
            <a:ext cx="1482943" cy="109731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/>
          </a:p>
          <a:p>
            <a:pPr algn="ctr"/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Node</a:t>
            </a:r>
            <a:r>
              <a:rPr kumimoji="1" lang="en-US" altLang="zh-Hans" sz="1100" dirty="0"/>
              <a:t>1:</a:t>
            </a:r>
            <a:r>
              <a:rPr kumimoji="1" lang="en-US" altLang="zh-CN" sz="1100" dirty="0"/>
              <a:t>172.22.31.2</a:t>
            </a:r>
            <a:r>
              <a:rPr kumimoji="1" lang="en-US" altLang="zh-Hans" sz="1100" dirty="0"/>
              <a:t>6</a:t>
            </a:r>
            <a:endParaRPr kumimoji="1" lang="en-US" altLang="zh-CN" sz="11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8F5E7E-8FD8-ED4B-A254-AC2F4E4ED4B5}"/>
              </a:ext>
            </a:extLst>
          </p:cNvPr>
          <p:cNvSpPr/>
          <p:nvPr/>
        </p:nvSpPr>
        <p:spPr>
          <a:xfrm>
            <a:off x="10487268" y="2060317"/>
            <a:ext cx="619938" cy="580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80</a:t>
            </a:r>
            <a:endParaRPr kumimoji="1" lang="en-US" altLang="zh-Hans" sz="1400" dirty="0"/>
          </a:p>
          <a:p>
            <a:pPr algn="ctr"/>
            <a:r>
              <a:rPr kumimoji="1" lang="en-US" altLang="zh-Hans" sz="1400" dirty="0"/>
              <a:t>ng</a:t>
            </a:r>
            <a:endParaRPr kumimoji="1"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1E26E10-8925-B447-857C-A89C10F6055C}"/>
              </a:ext>
            </a:extLst>
          </p:cNvPr>
          <p:cNvSpPr/>
          <p:nvPr/>
        </p:nvSpPr>
        <p:spPr>
          <a:xfrm>
            <a:off x="11258677" y="2103041"/>
            <a:ext cx="618330" cy="538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0000"/>
                </a:solidFill>
              </a:rPr>
              <a:t>8</a:t>
            </a:r>
            <a:r>
              <a:rPr kumimoji="1" lang="en-US" altLang="zh-Hans" sz="1400" dirty="0">
                <a:solidFill>
                  <a:srgbClr val="FF0000"/>
                </a:solidFill>
              </a:rPr>
              <a:t>080</a:t>
            </a:r>
            <a:endParaRPr kumimoji="1" lang="en-US" altLang="zh-Hans" sz="1400" dirty="0"/>
          </a:p>
          <a:p>
            <a:pPr algn="ctr"/>
            <a:r>
              <a:rPr kumimoji="1" lang="en-US" altLang="zh-Hans" sz="1400" dirty="0"/>
              <a:t>svc</a:t>
            </a:r>
            <a:endParaRPr kumimoji="1"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1AB388-0E5F-F44F-B2FE-0CD41C9CED67}"/>
              </a:ext>
            </a:extLst>
          </p:cNvPr>
          <p:cNvSpPr/>
          <p:nvPr/>
        </p:nvSpPr>
        <p:spPr>
          <a:xfrm>
            <a:off x="11353986" y="1964170"/>
            <a:ext cx="460540" cy="164735"/>
          </a:xfrm>
          <a:prstGeom prst="rect">
            <a:avLst/>
          </a:prstGeom>
          <a:solidFill>
            <a:srgbClr val="4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88E419-D3A6-CD4A-AAA4-4E4E974E2E1F}"/>
              </a:ext>
            </a:extLst>
          </p:cNvPr>
          <p:cNvSpPr/>
          <p:nvPr/>
        </p:nvSpPr>
        <p:spPr>
          <a:xfrm>
            <a:off x="10566967" y="1971155"/>
            <a:ext cx="460540" cy="164735"/>
          </a:xfrm>
          <a:prstGeom prst="rect">
            <a:avLst/>
          </a:prstGeom>
          <a:solidFill>
            <a:srgbClr val="4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80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4428870-AD7F-2549-AB7A-4FB85D685BAF}"/>
              </a:ext>
            </a:extLst>
          </p:cNvPr>
          <p:cNvSpPr/>
          <p:nvPr/>
        </p:nvSpPr>
        <p:spPr>
          <a:xfrm>
            <a:off x="8077738" y="2817771"/>
            <a:ext cx="3757049" cy="3231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Swarm</a:t>
            </a:r>
            <a:r>
              <a:rPr kumimoji="1" lang="en-US" altLang="zh-Hans" sz="1400" dirty="0"/>
              <a:t>(</a:t>
            </a:r>
            <a:r>
              <a:rPr kumimoji="1" lang="en-US" altLang="zh-Hans" sz="1400" dirty="0" err="1"/>
              <a:t>wl</a:t>
            </a:r>
            <a:r>
              <a:rPr kumimoji="1" lang="en-US" altLang="zh-Hans" sz="1400" dirty="0"/>
              <a:t>-network)</a:t>
            </a:r>
            <a:endParaRPr kumimoji="1" lang="zh-CN" altLang="en-US" sz="1400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48108646-765B-F643-8055-572A9E3D9970}"/>
              </a:ext>
            </a:extLst>
          </p:cNvPr>
          <p:cNvSpPr/>
          <p:nvPr/>
        </p:nvSpPr>
        <p:spPr>
          <a:xfrm>
            <a:off x="9854661" y="3863810"/>
            <a:ext cx="1885151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外网</a:t>
            </a:r>
            <a:r>
              <a:rPr kumimoji="1" lang="en-US" altLang="zh-CN" dirty="0"/>
              <a:t>:</a:t>
            </a:r>
            <a:r>
              <a:rPr kumimoji="1" lang="zh-CN" altLang="en-US" sz="1400" dirty="0"/>
              <a:t>无</a:t>
            </a:r>
            <a:endParaRPr kumimoji="1" lang="en-US" altLang="zh-Hans" sz="1400" dirty="0"/>
          </a:p>
          <a:p>
            <a:pPr algn="ctr"/>
            <a:r>
              <a:rPr kumimoji="1" lang="zh-CN" altLang="en-US" dirty="0"/>
              <a:t>内网</a:t>
            </a:r>
            <a:r>
              <a:rPr kumimoji="1" lang="en-US" altLang="zh-CN" sz="1400" dirty="0"/>
              <a:t>:172.22.31.</a:t>
            </a:r>
            <a:r>
              <a:rPr kumimoji="1" lang="en-US" altLang="zh-Hans" sz="1400" dirty="0"/>
              <a:t>39</a:t>
            </a:r>
          </a:p>
        </p:txBody>
      </p:sp>
      <p:cxnSp>
        <p:nvCxnSpPr>
          <p:cNvPr id="52" name="直接连接符 55">
            <a:extLst>
              <a:ext uri="{FF2B5EF4-FFF2-40B4-BE49-F238E27FC236}">
                <a16:creationId xmlns:a16="http://schemas.microsoft.com/office/drawing/2014/main" id="{D80881D8-E564-1840-A529-EC431E9C9E9C}"/>
              </a:ext>
            </a:extLst>
          </p:cNvPr>
          <p:cNvCxnSpPr>
            <a:cxnSpLocks/>
          </p:cNvCxnSpPr>
          <p:nvPr/>
        </p:nvCxnSpPr>
        <p:spPr>
          <a:xfrm>
            <a:off x="9701744" y="4894821"/>
            <a:ext cx="2374095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4D1487B-00CB-D243-8286-7003242245A1}"/>
              </a:ext>
            </a:extLst>
          </p:cNvPr>
          <p:cNvSpPr txBox="1"/>
          <p:nvPr/>
        </p:nvSpPr>
        <p:spPr>
          <a:xfrm>
            <a:off x="9970946" y="510666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对象存储服务</a:t>
            </a: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BEB06BD7-5ACB-4F41-82A9-CF88052BA14F}"/>
              </a:ext>
            </a:extLst>
          </p:cNvPr>
          <p:cNvSpPr/>
          <p:nvPr/>
        </p:nvSpPr>
        <p:spPr>
          <a:xfrm>
            <a:off x="9913949" y="5580076"/>
            <a:ext cx="1885151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外网</a:t>
            </a:r>
            <a:r>
              <a:rPr kumimoji="1" lang="en-US" altLang="zh-CN" dirty="0"/>
              <a:t>:</a:t>
            </a:r>
            <a:r>
              <a:rPr kumimoji="1" lang="en-US" altLang="zh-CN" sz="1400" dirty="0"/>
              <a:t>1</a:t>
            </a:r>
            <a:r>
              <a:rPr kumimoji="1" lang="en-US" altLang="zh-Hans" sz="1400" dirty="0"/>
              <a:t>13.17.111.29</a:t>
            </a:r>
          </a:p>
          <a:p>
            <a:pPr algn="ctr"/>
            <a:r>
              <a:rPr kumimoji="1" lang="zh-CN" altLang="en-US" dirty="0"/>
              <a:t>内网</a:t>
            </a:r>
            <a:r>
              <a:rPr kumimoji="1" lang="en-US" altLang="zh-CN" sz="1400" dirty="0"/>
              <a:t>:172.22.31.</a:t>
            </a:r>
            <a:r>
              <a:rPr kumimoji="1" lang="en-US" altLang="zh-Hans" sz="1400" dirty="0"/>
              <a:t>40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2B627F-CB40-E848-A53E-1B9774D42F1D}"/>
              </a:ext>
            </a:extLst>
          </p:cNvPr>
          <p:cNvSpPr/>
          <p:nvPr/>
        </p:nvSpPr>
        <p:spPr>
          <a:xfrm>
            <a:off x="6131488" y="173122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TEL.lz@189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853B458-B348-674E-ABB1-98F8E0F43BC5}"/>
              </a:ext>
            </a:extLst>
          </p:cNvPr>
          <p:cNvSpPr/>
          <p:nvPr/>
        </p:nvSpPr>
        <p:spPr>
          <a:xfrm>
            <a:off x="3997460" y="1995655"/>
            <a:ext cx="1482943" cy="109731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/>
          </a:p>
          <a:p>
            <a:pPr algn="ctr"/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Node</a:t>
            </a:r>
            <a:r>
              <a:rPr kumimoji="1" lang="en-US" altLang="zh-Hans" sz="1100" dirty="0"/>
              <a:t>1:</a:t>
            </a:r>
            <a:r>
              <a:rPr kumimoji="1" lang="en-US" altLang="zh-CN" sz="1100" dirty="0"/>
              <a:t>172.22.31.27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4B478CD-C235-C142-9C20-EDD6657D2C6B}"/>
              </a:ext>
            </a:extLst>
          </p:cNvPr>
          <p:cNvSpPr/>
          <p:nvPr/>
        </p:nvSpPr>
        <p:spPr>
          <a:xfrm>
            <a:off x="4074249" y="2055041"/>
            <a:ext cx="619938" cy="538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80</a:t>
            </a:r>
            <a:endParaRPr kumimoji="1" lang="en-US" altLang="zh-Hans" sz="1400" dirty="0"/>
          </a:p>
          <a:p>
            <a:pPr algn="ctr"/>
            <a:r>
              <a:rPr kumimoji="1" lang="en-US" altLang="zh-Hans" sz="1400" dirty="0"/>
              <a:t>ng</a:t>
            </a:r>
            <a:endParaRPr kumimoji="1" lang="zh-CN" altLang="en-US" sz="14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BEFB0B-C4F5-244E-9A6D-941CB52C67C0}"/>
              </a:ext>
            </a:extLst>
          </p:cNvPr>
          <p:cNvSpPr/>
          <p:nvPr/>
        </p:nvSpPr>
        <p:spPr>
          <a:xfrm>
            <a:off x="4845658" y="2097765"/>
            <a:ext cx="618330" cy="495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0000"/>
                </a:solidFill>
              </a:rPr>
              <a:t>8</a:t>
            </a:r>
            <a:r>
              <a:rPr kumimoji="1" lang="en-US" altLang="zh-Hans" sz="1400" dirty="0">
                <a:solidFill>
                  <a:srgbClr val="FF0000"/>
                </a:solidFill>
              </a:rPr>
              <a:t>080</a:t>
            </a:r>
            <a:endParaRPr kumimoji="1" lang="en-US" altLang="zh-Hans" sz="1400" dirty="0"/>
          </a:p>
          <a:p>
            <a:pPr algn="ctr"/>
            <a:r>
              <a:rPr kumimoji="1" lang="en-US" altLang="zh-CN" sz="1400" dirty="0" err="1"/>
              <a:t>dsp</a:t>
            </a:r>
            <a:endParaRPr kumimoji="1" lang="zh-CN" altLang="en-US" sz="1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DF60121-83DD-4B49-9AAC-E7E069C6091E}"/>
              </a:ext>
            </a:extLst>
          </p:cNvPr>
          <p:cNvSpPr/>
          <p:nvPr/>
        </p:nvSpPr>
        <p:spPr>
          <a:xfrm>
            <a:off x="4940967" y="1958894"/>
            <a:ext cx="460540" cy="164735"/>
          </a:xfrm>
          <a:prstGeom prst="rect">
            <a:avLst/>
          </a:prstGeom>
          <a:solidFill>
            <a:srgbClr val="4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DBEB07-ECA9-F342-A920-CBBE8C625A84}"/>
              </a:ext>
            </a:extLst>
          </p:cNvPr>
          <p:cNvSpPr/>
          <p:nvPr/>
        </p:nvSpPr>
        <p:spPr>
          <a:xfrm>
            <a:off x="4153948" y="1965879"/>
            <a:ext cx="460540" cy="164735"/>
          </a:xfrm>
          <a:prstGeom prst="rect">
            <a:avLst/>
          </a:prstGeom>
          <a:solidFill>
            <a:srgbClr val="4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80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AAD5D37-EBC2-6849-A8F2-CC00F37948AB}"/>
              </a:ext>
            </a:extLst>
          </p:cNvPr>
          <p:cNvSpPr/>
          <p:nvPr/>
        </p:nvSpPr>
        <p:spPr>
          <a:xfrm>
            <a:off x="6405397" y="1952931"/>
            <a:ext cx="1482943" cy="109731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/>
          </a:p>
          <a:p>
            <a:pPr algn="ctr"/>
            <a:endParaRPr kumimoji="1" lang="en-US" altLang="zh-CN" sz="1100" dirty="0"/>
          </a:p>
          <a:p>
            <a:pPr algn="ctr"/>
            <a:r>
              <a:rPr kumimoji="1" lang="en-US" altLang="zh-CN" sz="1100" dirty="0"/>
              <a:t>Node</a:t>
            </a:r>
            <a:r>
              <a:rPr kumimoji="1" lang="en-US" altLang="zh-Hans" sz="1100" dirty="0"/>
              <a:t>1:</a:t>
            </a:r>
            <a:r>
              <a:rPr kumimoji="1" lang="en-US" altLang="zh-CN" sz="1100" dirty="0"/>
              <a:t>172.22.31.28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214816E-EDAB-7949-9F01-E45F49038E17}"/>
              </a:ext>
            </a:extLst>
          </p:cNvPr>
          <p:cNvSpPr/>
          <p:nvPr/>
        </p:nvSpPr>
        <p:spPr>
          <a:xfrm>
            <a:off x="6482186" y="2012317"/>
            <a:ext cx="619938" cy="580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80</a:t>
            </a:r>
            <a:endParaRPr kumimoji="1" lang="en-US" altLang="zh-Hans" sz="1400" dirty="0"/>
          </a:p>
          <a:p>
            <a:pPr algn="ctr"/>
            <a:r>
              <a:rPr kumimoji="1" lang="en-US" altLang="zh-Hans" sz="1400" dirty="0"/>
              <a:t>ng</a:t>
            </a:r>
            <a:endParaRPr kumimoji="1"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6D453EA-F934-104E-852E-2741B0637BA6}"/>
              </a:ext>
            </a:extLst>
          </p:cNvPr>
          <p:cNvSpPr/>
          <p:nvPr/>
        </p:nvSpPr>
        <p:spPr>
          <a:xfrm>
            <a:off x="7253595" y="2055041"/>
            <a:ext cx="618330" cy="538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0000"/>
                </a:solidFill>
              </a:rPr>
              <a:t>8</a:t>
            </a:r>
            <a:r>
              <a:rPr kumimoji="1" lang="en-US" altLang="zh-Hans" sz="1400" dirty="0">
                <a:solidFill>
                  <a:srgbClr val="FF0000"/>
                </a:solidFill>
              </a:rPr>
              <a:t>080</a:t>
            </a:r>
            <a:endParaRPr kumimoji="1" lang="en-US" altLang="zh-Hans" sz="1400" dirty="0"/>
          </a:p>
          <a:p>
            <a:pPr algn="ctr"/>
            <a:r>
              <a:rPr kumimoji="1" lang="en-US" altLang="zh-CN" sz="1400" dirty="0" err="1"/>
              <a:t>dsp</a:t>
            </a:r>
            <a:endParaRPr kumimoji="1"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30888B8-C46A-0048-A574-A197DEBB0010}"/>
              </a:ext>
            </a:extLst>
          </p:cNvPr>
          <p:cNvSpPr/>
          <p:nvPr/>
        </p:nvSpPr>
        <p:spPr>
          <a:xfrm>
            <a:off x="7348904" y="1916170"/>
            <a:ext cx="460540" cy="164735"/>
          </a:xfrm>
          <a:prstGeom prst="rect">
            <a:avLst/>
          </a:prstGeom>
          <a:solidFill>
            <a:srgbClr val="4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0C508A2-C31C-7C4B-9A2D-C63E35A8834D}"/>
              </a:ext>
            </a:extLst>
          </p:cNvPr>
          <p:cNvSpPr/>
          <p:nvPr/>
        </p:nvSpPr>
        <p:spPr>
          <a:xfrm>
            <a:off x="6561885" y="1923155"/>
            <a:ext cx="460540" cy="164735"/>
          </a:xfrm>
          <a:prstGeom prst="rect">
            <a:avLst/>
          </a:prstGeom>
          <a:solidFill>
            <a:srgbClr val="4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>
                <a:solidFill>
                  <a:srgbClr val="FF0000"/>
                </a:solidFill>
              </a:rPr>
              <a:t>80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2C6EE22-1EA2-8243-9B57-8FE8B2EB0C7D}"/>
              </a:ext>
            </a:extLst>
          </p:cNvPr>
          <p:cNvSpPr/>
          <p:nvPr/>
        </p:nvSpPr>
        <p:spPr>
          <a:xfrm>
            <a:off x="4072656" y="2769771"/>
            <a:ext cx="3757049" cy="3231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Swarm</a:t>
            </a:r>
            <a:r>
              <a:rPr kumimoji="1" lang="en-US" altLang="zh-Hans" sz="1400" dirty="0"/>
              <a:t>(</a:t>
            </a:r>
            <a:r>
              <a:rPr kumimoji="1" lang="en-US" altLang="zh-Hans" sz="1400" dirty="0" err="1"/>
              <a:t>wl</a:t>
            </a:r>
            <a:r>
              <a:rPr kumimoji="1" lang="en-US" altLang="zh-Hans" sz="1400" dirty="0"/>
              <a:t>-network)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01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系统部署</a:t>
            </a:r>
            <a:r>
              <a:rPr lang="en-US" altLang="zh-CN" dirty="0"/>
              <a:t>-</a:t>
            </a:r>
            <a:r>
              <a:rPr lang="zh-CN" altLang="en-US" dirty="0"/>
              <a:t>服务器信息</a:t>
            </a:r>
          </a:p>
        </p:txBody>
      </p:sp>
      <p:cxnSp>
        <p:nvCxnSpPr>
          <p:cNvPr id="123" name="直接连接符 55">
            <a:extLst>
              <a:ext uri="{FF2B5EF4-FFF2-40B4-BE49-F238E27FC236}">
                <a16:creationId xmlns:a16="http://schemas.microsoft.com/office/drawing/2014/main" id="{86FC4282-07C9-F24F-A426-E9E6F0877F18}"/>
              </a:ext>
            </a:extLst>
          </p:cNvPr>
          <p:cNvCxnSpPr>
            <a:cxnSpLocks/>
          </p:cNvCxnSpPr>
          <p:nvPr/>
        </p:nvCxnSpPr>
        <p:spPr>
          <a:xfrm flipV="1">
            <a:off x="5091063" y="1772816"/>
            <a:ext cx="0" cy="33123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9017083-D365-4F48-A397-E5F9436BAE60}"/>
              </a:ext>
            </a:extLst>
          </p:cNvPr>
          <p:cNvSpPr/>
          <p:nvPr/>
        </p:nvSpPr>
        <p:spPr>
          <a:xfrm>
            <a:off x="806889" y="3054587"/>
            <a:ext cx="1256651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易时</a:t>
            </a:r>
            <a:endParaRPr kumimoji="1" lang="en-US" altLang="zh-Hans" sz="1100" dirty="0"/>
          </a:p>
          <a:p>
            <a:pPr algn="ctr"/>
            <a:r>
              <a:rPr kumimoji="1" lang="en-US" altLang="zh-CN" sz="1100" dirty="0"/>
              <a:t>IP</a:t>
            </a:r>
            <a:r>
              <a:rPr kumimoji="1" lang="zh-CN" altLang="en-US" sz="1100" dirty="0"/>
              <a:t>：</a:t>
            </a:r>
            <a:r>
              <a:rPr lang="en-US" altLang="zh-CN" sz="1100" dirty="0"/>
              <a:t>112.16.93.184</a:t>
            </a: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E3C083F9-3E00-EB4E-91E2-1215C131DCDD}"/>
              </a:ext>
            </a:extLst>
          </p:cNvPr>
          <p:cNvSpPr/>
          <p:nvPr/>
        </p:nvSpPr>
        <p:spPr>
          <a:xfrm>
            <a:off x="3511470" y="2901712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五菱网关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96165B-29EC-7547-ADA4-140729D5C942}"/>
              </a:ext>
            </a:extLst>
          </p:cNvPr>
          <p:cNvSpPr/>
          <p:nvPr/>
        </p:nvSpPr>
        <p:spPr>
          <a:xfrm>
            <a:off x="5716842" y="3054587"/>
            <a:ext cx="1230011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内网跳板机</a:t>
            </a:r>
            <a:endParaRPr kumimoji="1" lang="en-US" altLang="zh-Han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BA3FC6-4F6A-2747-A1C5-21F4F2F88643}"/>
              </a:ext>
            </a:extLst>
          </p:cNvPr>
          <p:cNvSpPr/>
          <p:nvPr/>
        </p:nvSpPr>
        <p:spPr>
          <a:xfrm>
            <a:off x="8109524" y="3054587"/>
            <a:ext cx="1230011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接口服务</a:t>
            </a:r>
            <a:endParaRPr kumimoji="1" lang="en-US" altLang="zh-Hans" sz="1100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2F251BEB-CCBA-FC42-A6F1-8F69B511F579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2063540" y="3270611"/>
            <a:ext cx="1447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32B687C-60D9-8646-9A89-522E83EA4EFB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735606" y="3270611"/>
            <a:ext cx="981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89946C1-6592-5542-8A25-43C03EB8F2F6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6946853" y="3270611"/>
            <a:ext cx="1162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55">
            <a:extLst>
              <a:ext uri="{FF2B5EF4-FFF2-40B4-BE49-F238E27FC236}">
                <a16:creationId xmlns:a16="http://schemas.microsoft.com/office/drawing/2014/main" id="{C5CF0B27-8661-5145-AA36-569D44995C6D}"/>
              </a:ext>
            </a:extLst>
          </p:cNvPr>
          <p:cNvCxnSpPr>
            <a:cxnSpLocks/>
          </p:cNvCxnSpPr>
          <p:nvPr/>
        </p:nvCxnSpPr>
        <p:spPr>
          <a:xfrm flipV="1">
            <a:off x="2714799" y="1772816"/>
            <a:ext cx="0" cy="33123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55">
            <a:extLst>
              <a:ext uri="{FF2B5EF4-FFF2-40B4-BE49-F238E27FC236}">
                <a16:creationId xmlns:a16="http://schemas.microsoft.com/office/drawing/2014/main" id="{D3AAEFB9-C872-A848-94CE-5E61FFCD2F96}"/>
              </a:ext>
            </a:extLst>
          </p:cNvPr>
          <p:cNvCxnSpPr>
            <a:cxnSpLocks/>
          </p:cNvCxnSpPr>
          <p:nvPr/>
        </p:nvCxnSpPr>
        <p:spPr>
          <a:xfrm flipV="1">
            <a:off x="7528188" y="1772816"/>
            <a:ext cx="0" cy="33123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系统部署</a:t>
            </a:r>
            <a:r>
              <a:rPr lang="en-US" altLang="zh-CN" dirty="0"/>
              <a:t>-</a:t>
            </a:r>
            <a:r>
              <a:rPr lang="zh-CN" altLang="en-US" dirty="0"/>
              <a:t>服务器信息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03F0AAE-4463-8D4C-A89B-24ED41090856}"/>
              </a:ext>
            </a:extLst>
          </p:cNvPr>
          <p:cNvSpPr txBox="1"/>
          <p:nvPr/>
        </p:nvSpPr>
        <p:spPr>
          <a:xfrm>
            <a:off x="122511" y="90872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维修保养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0656CF-928D-CE42-8AB6-2C95CCA1CB83}"/>
              </a:ext>
            </a:extLst>
          </p:cNvPr>
          <p:cNvSpPr txBox="1"/>
          <p:nvPr/>
        </p:nvSpPr>
        <p:spPr>
          <a:xfrm>
            <a:off x="338535" y="1480891"/>
            <a:ext cx="11735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1</a:t>
            </a:r>
            <a:r>
              <a:rPr lang="zh-Hans" altLang="en-US" dirty="0"/>
              <a:t>、</a:t>
            </a:r>
            <a:r>
              <a:rPr lang="zh-CN" altLang="en-US" dirty="0"/>
              <a:t>添加子节点</a:t>
            </a:r>
            <a:endParaRPr lang="en" altLang="zh-CN" dirty="0"/>
          </a:p>
          <a:p>
            <a:r>
              <a:rPr lang="en" altLang="zh-CN" dirty="0"/>
              <a:t>docker swarm join \</a:t>
            </a:r>
          </a:p>
          <a:p>
            <a:r>
              <a:rPr lang="en" altLang="zh-CN" dirty="0"/>
              <a:t>    --token SWMTKN-1-69gi6yu8kg5eikvcigg0vmqkgnzghnpejwno83oo9d1pjuuncn-av1go3te8trcxk741i7lskw94 \</a:t>
            </a:r>
          </a:p>
          <a:p>
            <a:r>
              <a:rPr lang="en" altLang="zh-CN" dirty="0"/>
              <a:t>    172.22.31.25:2377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1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14759" y="274640"/>
            <a:ext cx="10968833" cy="576886"/>
          </a:xfrm>
        </p:spPr>
        <p:txBody>
          <a:bodyPr/>
          <a:lstStyle/>
          <a:p>
            <a:r>
              <a:rPr lang="zh-CN" altLang="en-US" dirty="0"/>
              <a:t>智慧服务空间数据库设计</a:t>
            </a:r>
            <a:r>
              <a:rPr lang="en-US" altLang="zh-CN" dirty="0"/>
              <a:t>(</a:t>
            </a:r>
            <a:r>
              <a:rPr lang="en-US" altLang="en-US" dirty="0"/>
              <a:t>OBD)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98775" y="1988840"/>
            <a:ext cx="915623" cy="359957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OBD</a:t>
            </a:r>
          </a:p>
        </p:txBody>
      </p:sp>
      <p:sp>
        <p:nvSpPr>
          <p:cNvPr id="9" name="矩形 8"/>
          <p:cNvSpPr/>
          <p:nvPr/>
        </p:nvSpPr>
        <p:spPr>
          <a:xfrm>
            <a:off x="5169839" y="324531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数据采集</a:t>
            </a:r>
          </a:p>
        </p:txBody>
      </p:sp>
      <p:sp>
        <p:nvSpPr>
          <p:cNvPr id="103" name="矩形 102"/>
          <p:cNvSpPr/>
          <p:nvPr/>
        </p:nvSpPr>
        <p:spPr>
          <a:xfrm>
            <a:off x="5169633" y="1017781"/>
            <a:ext cx="807720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设备</a:t>
            </a:r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sz="1000" b="1" dirty="0">
                <a:solidFill>
                  <a:schemeClr val="tx1"/>
                </a:solidFill>
                <a:sym typeface="+mn-ea"/>
              </a:rPr>
              <a:t>SvcDealerDeviceManagement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929343" y="2501776"/>
            <a:ext cx="1040130" cy="1946275"/>
            <a:chOff x="12248" y="4879"/>
            <a:chExt cx="1638" cy="3065"/>
          </a:xfrm>
        </p:grpSpPr>
        <p:sp>
          <p:nvSpPr>
            <p:cNvPr id="10" name="矩形 9"/>
            <p:cNvSpPr/>
            <p:nvPr/>
          </p:nvSpPr>
          <p:spPr>
            <a:xfrm>
              <a:off x="12248" y="5969"/>
              <a:ext cx="1638" cy="7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故障信息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(SvcObdFaultInfo)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2248" y="7186"/>
              <a:ext cx="1638" cy="7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告警信息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(SvcObdAlarmParameter)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2248" y="4879"/>
              <a:ext cx="1638" cy="7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车辆基本信息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(SvcObdVehInfo)</a:t>
              </a:r>
            </a:p>
          </p:txBody>
        </p:sp>
      </p:grpSp>
      <p:cxnSp>
        <p:nvCxnSpPr>
          <p:cNvPr id="5" name="直接连接符 4"/>
          <p:cNvCxnSpPr>
            <a:stCxn id="9" idx="3"/>
            <a:endCxn id="105" idx="1"/>
          </p:cNvCxnSpPr>
          <p:nvPr/>
        </p:nvCxnSpPr>
        <p:spPr>
          <a:xfrm>
            <a:off x="5977120" y="3425984"/>
            <a:ext cx="1951990" cy="781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08" idx="1"/>
          </p:cNvCxnSpPr>
          <p:nvPr/>
        </p:nvCxnSpPr>
        <p:spPr>
          <a:xfrm flipV="1">
            <a:off x="5977120" y="2733199"/>
            <a:ext cx="1951990" cy="6927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9" idx="1"/>
          </p:cNvCxnSpPr>
          <p:nvPr/>
        </p:nvCxnSpPr>
        <p:spPr>
          <a:xfrm>
            <a:off x="3414493" y="2169036"/>
            <a:ext cx="1755140" cy="12566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0" idx="1"/>
          </p:cNvCxnSpPr>
          <p:nvPr/>
        </p:nvCxnSpPr>
        <p:spPr>
          <a:xfrm>
            <a:off x="5977120" y="3425985"/>
            <a:ext cx="19519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3"/>
            <a:endCxn id="103" idx="1"/>
          </p:cNvCxnSpPr>
          <p:nvPr/>
        </p:nvCxnSpPr>
        <p:spPr>
          <a:xfrm flipV="1">
            <a:off x="3414384" y="1325695"/>
            <a:ext cx="1755140" cy="843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616028" y="2321436"/>
            <a:ext cx="807720" cy="1645285"/>
            <a:chOff x="12614" y="4926"/>
            <a:chExt cx="1272" cy="2591"/>
          </a:xfrm>
        </p:grpSpPr>
        <p:sp>
          <p:nvSpPr>
            <p:cNvPr id="3" name="矩形 2"/>
            <p:cNvSpPr/>
            <p:nvPr/>
          </p:nvSpPr>
          <p:spPr>
            <a:xfrm>
              <a:off x="12614" y="5938"/>
              <a:ext cx="1272" cy="5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车身系统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2614" y="6950"/>
              <a:ext cx="1272" cy="5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底盘系统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2614" y="4926"/>
              <a:ext cx="1272" cy="5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动力总成系统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0616028" y="4267711"/>
            <a:ext cx="807720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网络系统</a:t>
            </a:r>
          </a:p>
        </p:txBody>
      </p:sp>
      <p:cxnSp>
        <p:nvCxnSpPr>
          <p:cNvPr id="17" name="直接连接符 16"/>
          <p:cNvCxnSpPr>
            <a:stCxn id="10" idx="3"/>
            <a:endCxn id="11" idx="1"/>
          </p:cNvCxnSpPr>
          <p:nvPr/>
        </p:nvCxnSpPr>
        <p:spPr>
          <a:xfrm flipV="1">
            <a:off x="8969473" y="2501776"/>
            <a:ext cx="1646555" cy="923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4" idx="1"/>
          </p:cNvCxnSpPr>
          <p:nvPr/>
        </p:nvCxnSpPr>
        <p:spPr>
          <a:xfrm>
            <a:off x="8969473" y="3425701"/>
            <a:ext cx="1646555" cy="361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3"/>
            <a:endCxn id="16" idx="1"/>
          </p:cNvCxnSpPr>
          <p:nvPr/>
        </p:nvCxnSpPr>
        <p:spPr>
          <a:xfrm>
            <a:off x="8969473" y="3425701"/>
            <a:ext cx="1646555" cy="1022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3"/>
            <a:endCxn id="3" idx="1"/>
          </p:cNvCxnSpPr>
          <p:nvPr/>
        </p:nvCxnSpPr>
        <p:spPr>
          <a:xfrm flipV="1">
            <a:off x="8969473" y="3144396"/>
            <a:ext cx="1646555" cy="2813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C9884B2-3CD1-1942-879C-C72A5EFA9EFA}"/>
              </a:ext>
            </a:extLst>
          </p:cNvPr>
          <p:cNvSpPr/>
          <p:nvPr/>
        </p:nvSpPr>
        <p:spPr>
          <a:xfrm>
            <a:off x="5169166" y="2053741"/>
            <a:ext cx="1369903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故障代码配置表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altLang="zh-CN" sz="1000" b="1">
                <a:solidFill>
                  <a:schemeClr val="tx1"/>
                </a:solidFill>
              </a:rPr>
              <a:t>SvcObdFaultCodeConfig)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3">
            <a:extLst>
              <a:ext uri="{FF2B5EF4-FFF2-40B4-BE49-F238E27FC236}">
                <a16:creationId xmlns:a16="http://schemas.microsoft.com/office/drawing/2014/main" id="{C276861A-3858-B34A-BDB4-7568F5947CC1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3414398" y="2168819"/>
            <a:ext cx="1754768" cy="192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18">
            <a:extLst>
              <a:ext uri="{FF2B5EF4-FFF2-40B4-BE49-F238E27FC236}">
                <a16:creationId xmlns:a16="http://schemas.microsoft.com/office/drawing/2014/main" id="{6C435423-4F4F-744A-A851-25AC692E7358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994200" y="2348797"/>
            <a:ext cx="1962387" cy="18926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EAF90D2-5B41-0C42-9707-42DFD017CFCC}"/>
              </a:ext>
            </a:extLst>
          </p:cNvPr>
          <p:cNvSpPr/>
          <p:nvPr/>
        </p:nvSpPr>
        <p:spPr>
          <a:xfrm>
            <a:off x="590340" y="4241491"/>
            <a:ext cx="807720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接口参数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38F6FF-D870-3E48-9008-47FF3633ACC3}"/>
              </a:ext>
            </a:extLst>
          </p:cNvPr>
          <p:cNvSpPr txBox="1"/>
          <p:nvPr/>
        </p:nvSpPr>
        <p:spPr>
          <a:xfrm>
            <a:off x="1586295" y="4139783"/>
            <a:ext cx="42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{</a:t>
            </a:r>
            <a:r>
              <a:rPr kumimoji="1" lang="en-US" altLang="zh-CN" dirty="0" err="1"/>
              <a:t>ve</a:t>
            </a:r>
            <a:r>
              <a:rPr kumimoji="1" lang="en-US" altLang="zh-Hans" dirty="0" err="1"/>
              <a:t>chileInfo</a:t>
            </a:r>
            <a:r>
              <a:rPr kumimoji="1" lang="en-US" altLang="zh-Hans" dirty="0"/>
              <a:t>:{vin:</a:t>
            </a:r>
            <a:r>
              <a:rPr kumimoji="1" lang="zh-Hans" altLang="en-US" dirty="0"/>
              <a:t>‘’，。。。</a:t>
            </a:r>
            <a:r>
              <a:rPr kumimoji="1" lang="en-US" altLang="zh-Hans" dirty="0"/>
              <a:t>},</a:t>
            </a:r>
          </a:p>
          <a:p>
            <a:r>
              <a:rPr kumimoji="1" lang="en-US" altLang="zh-CN" dirty="0" err="1"/>
              <a:t>Dtc</a:t>
            </a:r>
            <a:r>
              <a:rPr kumimoji="1" lang="en-US" altLang="zh-Hans" dirty="0"/>
              <a:t>:{</a:t>
            </a:r>
            <a:r>
              <a:rPr kumimoji="1" lang="en-US" altLang="zh-Hans" dirty="0" err="1"/>
              <a:t>ev</a:t>
            </a:r>
            <a:r>
              <a:rPr kumimoji="1" lang="en-US" altLang="zh-Hans" dirty="0"/>
              <a:t>:[],</a:t>
            </a:r>
            <a:r>
              <a:rPr kumimoji="1" lang="zh-CN" altLang="en-US" dirty="0"/>
              <a:t>车身</a:t>
            </a:r>
            <a:r>
              <a:rPr kumimoji="1" lang="en-US" altLang="zh-CN" dirty="0"/>
              <a:t>:</a:t>
            </a:r>
            <a:r>
              <a:rPr kumimoji="1" lang="en-US" altLang="zh-Hans" dirty="0"/>
              <a:t>{}}</a:t>
            </a:r>
            <a:endParaRPr kumimoji="1" lang="en-US" altLang="zh-CN" dirty="0"/>
          </a:p>
          <a:p>
            <a:r>
              <a:rPr kumimoji="1" lang="en-US" altLang="zh-Hans" dirty="0"/>
              <a:t>}</a:t>
            </a:r>
            <a:endParaRPr kumimoji="1" lang="zh-CN" altLang="en-US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D32E543-E61C-9147-8877-6B972F7BF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60515"/>
              </p:ext>
            </p:extLst>
          </p:nvPr>
        </p:nvGraphicFramePr>
        <p:xfrm>
          <a:off x="4686566" y="5078542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工作表" showAsIcon="1" r:id="rId3" imgW="965200" imgH="609600" progId="Excel.Sheet.12">
                  <p:embed/>
                </p:oleObj>
              </mc:Choice>
              <mc:Fallback>
                <p:oleObj name="工作表" showAsIcon="1" r:id="rId3" imgW="965200" imgH="609600" progId="Excel.Shee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D614E80-93D8-1243-B2B9-BFD43AFC6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566" y="5078542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9EFB91F5-A513-454F-A2FA-E7BDCC9FAFAA}"/>
              </a:ext>
            </a:extLst>
          </p:cNvPr>
          <p:cNvSpPr txBox="1"/>
          <p:nvPr/>
        </p:nvSpPr>
        <p:spPr>
          <a:xfrm>
            <a:off x="4326897" y="568647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OBD</a:t>
            </a:r>
            <a:r>
              <a:rPr kumimoji="1" lang="zh-CN" altLang="en-US" dirty="0"/>
              <a:t>接口规范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2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0" y="259605"/>
            <a:ext cx="6336705" cy="577107"/>
          </a:xfrm>
        </p:spPr>
        <p:txBody>
          <a:bodyPr/>
          <a:lstStyle/>
          <a:p>
            <a:r>
              <a:rPr lang="zh-CN" altLang="en-US" dirty="0"/>
              <a:t>待办事项、消息、招揽任务</a:t>
            </a:r>
            <a:r>
              <a:rPr lang="en-US" altLang="zh-CN" dirty="0"/>
              <a:t>—</a:t>
            </a:r>
            <a:r>
              <a:rPr lang="zh-CN" altLang="en-US" dirty="0"/>
              <a:t>待办事项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A6B4C5-8D58-D046-8F69-13F82910095F}"/>
              </a:ext>
            </a:extLst>
          </p:cNvPr>
          <p:cNvSpPr txBox="1"/>
          <p:nvPr/>
        </p:nvSpPr>
        <p:spPr>
          <a:xfrm>
            <a:off x="648568" y="1127907"/>
            <a:ext cx="5445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待办事项：</a:t>
            </a:r>
            <a:endParaRPr kumimoji="1" lang="en-US" altLang="zh-CN" dirty="0"/>
          </a:p>
          <a:p>
            <a:r>
              <a:rPr kumimoji="1" lang="zh-CN" altLang="en-US" dirty="0"/>
              <a:t>      待办事项数量是首页待办事项数量之和；</a:t>
            </a:r>
            <a:endParaRPr kumimoji="1" lang="en-US" altLang="zh-CN" dirty="0"/>
          </a:p>
          <a:p>
            <a:r>
              <a:rPr kumimoji="1" lang="zh-CN" altLang="en-US" dirty="0"/>
              <a:t>      点击顶部待办事项，切换到系统首页待办事项；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 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76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0" y="259605"/>
            <a:ext cx="7556635" cy="415498"/>
          </a:xfrm>
        </p:spPr>
        <p:txBody>
          <a:bodyPr/>
          <a:lstStyle/>
          <a:p>
            <a:r>
              <a:rPr lang="zh-CN" altLang="en-US" dirty="0"/>
              <a:t>待办事项、消息、招揽任务</a:t>
            </a:r>
            <a:r>
              <a:rPr lang="en-US" altLang="zh-Hans" dirty="0"/>
              <a:t>—</a:t>
            </a:r>
            <a:r>
              <a:rPr lang="zh-CN" altLang="en-US" dirty="0"/>
              <a:t>消息管理原理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A6B4C5-8D58-D046-8F69-13F82910095F}"/>
              </a:ext>
            </a:extLst>
          </p:cNvPr>
          <p:cNvSpPr txBox="1"/>
          <p:nvPr/>
        </p:nvSpPr>
        <p:spPr>
          <a:xfrm>
            <a:off x="583361" y="5045062"/>
            <a:ext cx="70368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移动端：</a:t>
            </a:r>
            <a:endParaRPr kumimoji="1" lang="en-US" altLang="zh-CN" sz="1400" dirty="0"/>
          </a:p>
          <a:p>
            <a:r>
              <a:rPr kumimoji="1" lang="zh-CN" altLang="en-US" sz="1400" dirty="0"/>
              <a:t>  接收系统推送消息；</a:t>
            </a:r>
            <a:endParaRPr kumimoji="1" lang="en-US" altLang="zh-CN" sz="1400" dirty="0"/>
          </a:p>
          <a:p>
            <a:r>
              <a:rPr kumimoji="1" lang="zh-CN" altLang="en-US" sz="1400" dirty="0"/>
              <a:t>  销售助手内可查看消息；点击消息调用“</a:t>
            </a:r>
            <a:r>
              <a:rPr kumimoji="1" lang="en-US" altLang="zh-CN" sz="1400" dirty="0"/>
              <a:t>3</a:t>
            </a:r>
            <a:r>
              <a:rPr kumimoji="1" lang="en-US" altLang="zh-Hans" sz="1400" dirty="0"/>
              <a:t>-</a:t>
            </a:r>
            <a:r>
              <a:rPr kumimoji="1" lang="zh-CN" altLang="en-US" sz="1400" dirty="0"/>
              <a:t>消息状态处理”</a:t>
            </a:r>
            <a:r>
              <a:rPr kumimoji="1" lang="en-US" altLang="zh-CN" sz="1400" dirty="0"/>
              <a:t>;</a:t>
            </a:r>
          </a:p>
          <a:p>
            <a:r>
              <a:rPr kumimoji="1" lang="en-US" altLang="zh-Hans" sz="1400" dirty="0"/>
              <a:t>PC</a:t>
            </a:r>
            <a:r>
              <a:rPr kumimoji="1" lang="zh-CN" altLang="en-US" sz="1400" dirty="0"/>
              <a:t>端：</a:t>
            </a:r>
            <a:endParaRPr kumimoji="1" lang="en-US" altLang="zh-CN" sz="1400" dirty="0"/>
          </a:p>
          <a:p>
            <a:r>
              <a:rPr kumimoji="1" lang="zh-Hans" altLang="en-US" sz="1400" dirty="0"/>
              <a:t>  </a:t>
            </a:r>
            <a:r>
              <a:rPr kumimoji="1" lang="zh-CN" altLang="en-US" sz="1400" dirty="0"/>
              <a:t>接收</a:t>
            </a:r>
            <a:r>
              <a:rPr kumimoji="1" lang="en-US" altLang="zh-CN" sz="1400" dirty="0" err="1"/>
              <a:t>web</a:t>
            </a:r>
            <a:r>
              <a:rPr kumimoji="1" lang="en-US" altLang="zh-Hans" sz="1400" dirty="0" err="1"/>
              <a:t>socket</a:t>
            </a:r>
            <a:r>
              <a:rPr kumimoji="1" lang="zh-CN" altLang="en-US" sz="1400" dirty="0"/>
              <a:t>消息；更新顶部数字角标；弹出消息提醒框；</a:t>
            </a:r>
            <a:endParaRPr kumimoji="1" lang="en-US" altLang="zh-CN" sz="1400" dirty="0"/>
          </a:p>
          <a:p>
            <a:r>
              <a:rPr kumimoji="1" lang="zh-CN" altLang="en-US" sz="1400" dirty="0"/>
              <a:t>  点击某一个消息，调用“</a:t>
            </a:r>
            <a:r>
              <a:rPr kumimoji="1" lang="en-US" altLang="zh-CN" sz="1400" dirty="0"/>
              <a:t>3</a:t>
            </a:r>
            <a:r>
              <a:rPr kumimoji="1" lang="en-US" altLang="zh-Hans" sz="1400" dirty="0"/>
              <a:t>-</a:t>
            </a:r>
            <a:r>
              <a:rPr kumimoji="1" lang="zh-CN" altLang="en-US" sz="1400" dirty="0"/>
              <a:t>消息状态处理”</a:t>
            </a:r>
            <a:endParaRPr kumimoji="1" lang="en-US" altLang="zh-CN" sz="1400" dirty="0"/>
          </a:p>
          <a:p>
            <a:r>
              <a:rPr kumimoji="1" lang="zh-CN" altLang="en-US" sz="1400" dirty="0"/>
              <a:t>     </a:t>
            </a:r>
            <a:endParaRPr kumimoji="1" lang="en-US" altLang="zh-CN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6BAFFF-D59A-FD46-B03E-434CF9161035}"/>
              </a:ext>
            </a:extLst>
          </p:cNvPr>
          <p:cNvSpPr/>
          <p:nvPr/>
        </p:nvSpPr>
        <p:spPr>
          <a:xfrm>
            <a:off x="3556216" y="1753418"/>
            <a:ext cx="1584006" cy="4893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发送消息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7E00225-3C69-844A-BADC-CCD3D9B5AB8E}"/>
              </a:ext>
            </a:extLst>
          </p:cNvPr>
          <p:cNvSpPr/>
          <p:nvPr/>
        </p:nvSpPr>
        <p:spPr>
          <a:xfrm>
            <a:off x="9123511" y="1734920"/>
            <a:ext cx="1584006" cy="4893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Hans" dirty="0"/>
              <a:t>-</a:t>
            </a:r>
            <a:r>
              <a:rPr kumimoji="1" lang="zh-CN" altLang="en-US" dirty="0"/>
              <a:t>消息状态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处理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F525F1-3B88-BB42-AB46-D98CBF5B8CA6}"/>
              </a:ext>
            </a:extLst>
          </p:cNvPr>
          <p:cNvSpPr/>
          <p:nvPr/>
        </p:nvSpPr>
        <p:spPr>
          <a:xfrm>
            <a:off x="3722912" y="2281966"/>
            <a:ext cx="1417310" cy="3491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生成消息</a:t>
            </a:r>
            <a:r>
              <a:rPr kumimoji="1" lang="en-US" altLang="zh-CN" sz="1400" dirty="0"/>
              <a:t>DB</a:t>
            </a:r>
            <a:endParaRPr kumimoji="1"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413261-04DE-0449-B888-C525AB970830}"/>
              </a:ext>
            </a:extLst>
          </p:cNvPr>
          <p:cNvSpPr/>
          <p:nvPr/>
        </p:nvSpPr>
        <p:spPr>
          <a:xfrm>
            <a:off x="3722912" y="2670286"/>
            <a:ext cx="1417310" cy="3491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发送推送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4A60DC-88D8-C642-B32B-D1808DBCD00B}"/>
              </a:ext>
            </a:extLst>
          </p:cNvPr>
          <p:cNvSpPr/>
          <p:nvPr/>
        </p:nvSpPr>
        <p:spPr>
          <a:xfrm>
            <a:off x="3722912" y="3060171"/>
            <a:ext cx="1417310" cy="3491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发送</a:t>
            </a:r>
            <a:r>
              <a:rPr kumimoji="1" lang="en-US" altLang="zh-CN" sz="1400" dirty="0" err="1"/>
              <a:t>web</a:t>
            </a:r>
            <a:r>
              <a:rPr kumimoji="1" lang="en-US" altLang="zh-Hans" sz="1400" dirty="0" err="1"/>
              <a:t>socket</a:t>
            </a:r>
            <a:endParaRPr kumimoji="1" lang="zh-CN" altLang="en-US" sz="1400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158702C-902D-F642-8DBB-ADC73FD72F3F}"/>
              </a:ext>
            </a:extLst>
          </p:cNvPr>
          <p:cNvSpPr/>
          <p:nvPr/>
        </p:nvSpPr>
        <p:spPr>
          <a:xfrm>
            <a:off x="3434879" y="1484342"/>
            <a:ext cx="1872208" cy="20828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AE67952-B91E-9840-BE90-355E5DC544C7}"/>
              </a:ext>
            </a:extLst>
          </p:cNvPr>
          <p:cNvSpPr/>
          <p:nvPr/>
        </p:nvSpPr>
        <p:spPr>
          <a:xfrm>
            <a:off x="8979495" y="1484342"/>
            <a:ext cx="1872208" cy="20828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2DD07FF-0C64-2940-A789-DCABCC4EA769}"/>
              </a:ext>
            </a:extLst>
          </p:cNvPr>
          <p:cNvSpPr/>
          <p:nvPr/>
        </p:nvSpPr>
        <p:spPr>
          <a:xfrm>
            <a:off x="9290207" y="2295033"/>
            <a:ext cx="1417310" cy="3491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同类消息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标记已处理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610E6518-4DBE-2D4F-9F58-267AED163965}"/>
              </a:ext>
            </a:extLst>
          </p:cNvPr>
          <p:cNvSpPr/>
          <p:nvPr/>
        </p:nvSpPr>
        <p:spPr>
          <a:xfrm>
            <a:off x="6455009" y="1622986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en-US" altLang="zh-Hans" dirty="0"/>
              <a:t>-</a:t>
            </a:r>
            <a:r>
              <a:rPr kumimoji="1" lang="zh-CN" altLang="en-US" dirty="0"/>
              <a:t>移动端</a:t>
            </a:r>
            <a:endParaRPr kumimoji="1" lang="en-US" altLang="zh-CN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55E9675-6466-A44E-BCA5-45726CB8F716}"/>
              </a:ext>
            </a:extLst>
          </p:cNvPr>
          <p:cNvSpPr/>
          <p:nvPr/>
        </p:nvSpPr>
        <p:spPr>
          <a:xfrm>
            <a:off x="6493116" y="2865837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2-</a:t>
            </a:r>
            <a:r>
              <a:rPr kumimoji="1" lang="en-US" altLang="zh-CN" dirty="0"/>
              <a:t>PC</a:t>
            </a:r>
            <a:r>
              <a:rPr kumimoji="1" lang="zh-CN" altLang="en-US" dirty="0"/>
              <a:t>端</a:t>
            </a:r>
            <a:endParaRPr kumimoji="1" lang="en-US" altLang="zh-CN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38B8FCA-B107-9345-BB29-D2FE72543B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8" y="2525772"/>
            <a:ext cx="802005" cy="781685"/>
          </a:xfrm>
          <a:prstGeom prst="rect">
            <a:avLst/>
          </a:prstGeom>
        </p:spPr>
      </p:pic>
      <p:sp>
        <p:nvSpPr>
          <p:cNvPr id="39" name="圆角矩形 38">
            <a:extLst>
              <a:ext uri="{FF2B5EF4-FFF2-40B4-BE49-F238E27FC236}">
                <a16:creationId xmlns:a16="http://schemas.microsoft.com/office/drawing/2014/main" id="{E3BA1021-AC5C-BF47-8296-F78FC0318E01}"/>
              </a:ext>
            </a:extLst>
          </p:cNvPr>
          <p:cNvSpPr/>
          <p:nvPr/>
        </p:nvSpPr>
        <p:spPr>
          <a:xfrm>
            <a:off x="583361" y="1461274"/>
            <a:ext cx="1872208" cy="20828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C67225-AC79-6440-BE64-EBBD3965E0D9}"/>
              </a:ext>
            </a:extLst>
          </p:cNvPr>
          <p:cNvSpPr txBox="1"/>
          <p:nvPr/>
        </p:nvSpPr>
        <p:spPr>
          <a:xfrm>
            <a:off x="1365202" y="2877046"/>
            <a:ext cx="1090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定时任务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900C6AFA-D0E0-F243-B37B-486CEEB4A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81" y="1589133"/>
            <a:ext cx="639631" cy="63963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9D9525EF-D33F-4949-ADCF-47B220D9B817}"/>
              </a:ext>
            </a:extLst>
          </p:cNvPr>
          <p:cNvSpPr txBox="1"/>
          <p:nvPr/>
        </p:nvSpPr>
        <p:spPr>
          <a:xfrm>
            <a:off x="1315535" y="1787216"/>
            <a:ext cx="1171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业务触发</a:t>
            </a:r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3F89C5B3-1FAB-C948-BF85-0D5CB9D4C058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5140222" y="1991885"/>
            <a:ext cx="1314787" cy="852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50ACCA25-C21E-6E42-862B-C1256DE16C22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 flipV="1">
            <a:off x="5140222" y="3234736"/>
            <a:ext cx="135289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84BDE6DF-60BA-004B-8938-33EB45AFAE51}"/>
              </a:ext>
            </a:extLst>
          </p:cNvPr>
          <p:cNvCxnSpPr>
            <a:cxnSpLocks/>
            <a:stCxn id="28" idx="1"/>
            <a:endCxn id="79" idx="1"/>
          </p:cNvCxnSpPr>
          <p:nvPr/>
        </p:nvCxnSpPr>
        <p:spPr>
          <a:xfrm rot="10800000" flipH="1" flipV="1">
            <a:off x="3722912" y="2456531"/>
            <a:ext cx="1641772" cy="2121949"/>
          </a:xfrm>
          <a:prstGeom prst="bentConnector3">
            <a:avLst>
              <a:gd name="adj1" fmla="val -139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F261EAE1-F804-1844-A082-364424927D2B}"/>
              </a:ext>
            </a:extLst>
          </p:cNvPr>
          <p:cNvCxnSpPr>
            <a:cxnSpLocks/>
            <a:stCxn id="36" idx="3"/>
            <a:endCxn id="27" idx="1"/>
          </p:cNvCxnSpPr>
          <p:nvPr/>
        </p:nvCxnSpPr>
        <p:spPr>
          <a:xfrm flipV="1">
            <a:off x="7679145" y="1979600"/>
            <a:ext cx="1444366" cy="12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A88D98F7-6DB6-D644-B125-5FF71A4D2A83}"/>
              </a:ext>
            </a:extLst>
          </p:cNvPr>
          <p:cNvCxnSpPr>
            <a:cxnSpLocks/>
            <a:stCxn id="37" idx="3"/>
            <a:endCxn id="27" idx="1"/>
          </p:cNvCxnSpPr>
          <p:nvPr/>
        </p:nvCxnSpPr>
        <p:spPr>
          <a:xfrm flipV="1">
            <a:off x="7717252" y="1979600"/>
            <a:ext cx="1406259" cy="1255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15DF8DE3-249B-DA4E-9EEF-45E04885E1EB}"/>
              </a:ext>
            </a:extLst>
          </p:cNvPr>
          <p:cNvCxnSpPr>
            <a:cxnSpLocks/>
            <a:stCxn id="33" idx="2"/>
            <a:endCxn id="79" idx="3"/>
          </p:cNvCxnSpPr>
          <p:nvPr/>
        </p:nvCxnSpPr>
        <p:spPr>
          <a:xfrm rot="5400000">
            <a:off x="6948615" y="1528233"/>
            <a:ext cx="1934317" cy="41661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5337AA40-CE00-5F4B-B9D6-E7E6A9128035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 flipV="1">
            <a:off x="2455569" y="1998098"/>
            <a:ext cx="1100647" cy="504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组 83">
            <a:extLst>
              <a:ext uri="{FF2B5EF4-FFF2-40B4-BE49-F238E27FC236}">
                <a16:creationId xmlns:a16="http://schemas.microsoft.com/office/drawing/2014/main" id="{40BF4A28-345F-8F49-A0C1-B5F73A062D51}"/>
              </a:ext>
            </a:extLst>
          </p:cNvPr>
          <p:cNvGrpSpPr/>
          <p:nvPr/>
        </p:nvGrpSpPr>
        <p:grpSpPr>
          <a:xfrm>
            <a:off x="5364684" y="4344481"/>
            <a:ext cx="468000" cy="668695"/>
            <a:chOff x="5365078" y="882680"/>
            <a:chExt cx="468000" cy="668695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B643857B-E26D-214B-8194-2A8A24C7A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078" y="882680"/>
              <a:ext cx="468000" cy="468000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073F086-6890-954C-830A-28F2D6257125}"/>
                </a:ext>
              </a:extLst>
            </p:cNvPr>
            <p:cNvSpPr txBox="1"/>
            <p:nvPr/>
          </p:nvSpPr>
          <p:spPr>
            <a:xfrm>
              <a:off x="5396939" y="1297459"/>
              <a:ext cx="4042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/>
                <a:t>RDS</a:t>
              </a:r>
              <a:endParaRPr kumimoji="1"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7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0" y="259605"/>
            <a:ext cx="7920881" cy="415498"/>
          </a:xfrm>
        </p:spPr>
        <p:txBody>
          <a:bodyPr/>
          <a:lstStyle/>
          <a:p>
            <a:r>
              <a:rPr lang="zh-CN" altLang="en-US" dirty="0"/>
              <a:t>待办事项、消息、招揽任务</a:t>
            </a:r>
            <a:r>
              <a:rPr lang="en-US" altLang="zh-Hans" dirty="0"/>
              <a:t>—</a:t>
            </a:r>
            <a:r>
              <a:rPr lang="zh-CN" altLang="en-US" dirty="0"/>
              <a:t>消息分类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65D51761-9E88-B946-94FC-5A18A1BA56A9}"/>
              </a:ext>
            </a:extLst>
          </p:cNvPr>
          <p:cNvSpPr/>
          <p:nvPr/>
        </p:nvSpPr>
        <p:spPr>
          <a:xfrm>
            <a:off x="455641" y="1472478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</a:t>
            </a:r>
            <a:endParaRPr kumimoji="1" lang="en-US" altLang="zh-CN" dirty="0"/>
          </a:p>
        </p:txBody>
      </p:sp>
      <p:cxnSp>
        <p:nvCxnSpPr>
          <p:cNvPr id="44" name="直接连接符 55">
            <a:extLst>
              <a:ext uri="{FF2B5EF4-FFF2-40B4-BE49-F238E27FC236}">
                <a16:creationId xmlns:a16="http://schemas.microsoft.com/office/drawing/2014/main" id="{0F2F7CE6-507A-2E40-9BD5-25078E72D0CD}"/>
              </a:ext>
            </a:extLst>
          </p:cNvPr>
          <p:cNvCxnSpPr>
            <a:cxnSpLocks/>
          </p:cNvCxnSpPr>
          <p:nvPr/>
        </p:nvCxnSpPr>
        <p:spPr>
          <a:xfrm flipV="1">
            <a:off x="2117504" y="836712"/>
            <a:ext cx="21231" cy="2304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CBAD675D-F86C-4148-AEA6-B3A8CAD6FDF8}"/>
              </a:ext>
            </a:extLst>
          </p:cNvPr>
          <p:cNvSpPr/>
          <p:nvPr/>
        </p:nvSpPr>
        <p:spPr>
          <a:xfrm>
            <a:off x="3858495" y="944724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消息</a:t>
            </a:r>
            <a:endParaRPr kumimoji="1" lang="en-US" altLang="zh-CN" dirty="0"/>
          </a:p>
        </p:txBody>
      </p:sp>
      <p:cxnSp>
        <p:nvCxnSpPr>
          <p:cNvPr id="47" name="直接连接符 55">
            <a:extLst>
              <a:ext uri="{FF2B5EF4-FFF2-40B4-BE49-F238E27FC236}">
                <a16:creationId xmlns:a16="http://schemas.microsoft.com/office/drawing/2014/main" id="{8890C948-3DE0-7B4F-ACBA-A8BEFBCB5B83}"/>
              </a:ext>
            </a:extLst>
          </p:cNvPr>
          <p:cNvCxnSpPr>
            <a:cxnSpLocks/>
          </p:cNvCxnSpPr>
          <p:nvPr/>
        </p:nvCxnSpPr>
        <p:spPr>
          <a:xfrm flipV="1">
            <a:off x="6819256" y="836713"/>
            <a:ext cx="0" cy="583264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55C214AD-E6D4-9F46-AD57-B5256E1176CD}"/>
              </a:ext>
            </a:extLst>
          </p:cNvPr>
          <p:cNvSpPr/>
          <p:nvPr/>
        </p:nvSpPr>
        <p:spPr>
          <a:xfrm>
            <a:off x="7512955" y="1539136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待办任务</a:t>
            </a:r>
            <a:endParaRPr kumimoji="1" lang="en-US" altLang="zh-CN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34030AA-C6A3-4A44-8A29-C61B53E3CF06}"/>
              </a:ext>
            </a:extLst>
          </p:cNvPr>
          <p:cNvSpPr/>
          <p:nvPr/>
        </p:nvSpPr>
        <p:spPr>
          <a:xfrm>
            <a:off x="2328380" y="1888003"/>
            <a:ext cx="1728192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触发时机</a:t>
            </a:r>
            <a:endParaRPr kumimoji="1" lang="en-US" altLang="zh-CN" sz="11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CD1A81E-2748-AE4B-9A45-D2E5A60FD8EA}"/>
              </a:ext>
            </a:extLst>
          </p:cNvPr>
          <p:cNvSpPr/>
          <p:nvPr/>
        </p:nvSpPr>
        <p:spPr>
          <a:xfrm>
            <a:off x="4573817" y="1905109"/>
            <a:ext cx="1728192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发送角色、人</a:t>
            </a:r>
            <a:endParaRPr kumimoji="1" lang="en-US" altLang="zh-CN" sz="11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B3614F0-FDA2-414B-95B6-7CDA04E445F1}"/>
              </a:ext>
            </a:extLst>
          </p:cNvPr>
          <p:cNvSpPr/>
          <p:nvPr/>
        </p:nvSpPr>
        <p:spPr>
          <a:xfrm>
            <a:off x="2316342" y="2482304"/>
            <a:ext cx="1728192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消息分类</a:t>
            </a:r>
            <a:endParaRPr kumimoji="1" lang="en-US" altLang="zh-CN" sz="11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FC0300-CA5E-5B45-BD86-1B14273A6611}"/>
              </a:ext>
            </a:extLst>
          </p:cNvPr>
          <p:cNvSpPr/>
          <p:nvPr/>
        </p:nvSpPr>
        <p:spPr>
          <a:xfrm>
            <a:off x="4533736" y="2480480"/>
            <a:ext cx="1728192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话述</a:t>
            </a:r>
            <a:endParaRPr kumimoji="1" lang="en-US" altLang="zh-CN" sz="1100" dirty="0"/>
          </a:p>
        </p:txBody>
      </p:sp>
      <p:cxnSp>
        <p:nvCxnSpPr>
          <p:cNvPr id="54" name="直接连接符 55">
            <a:extLst>
              <a:ext uri="{FF2B5EF4-FFF2-40B4-BE49-F238E27FC236}">
                <a16:creationId xmlns:a16="http://schemas.microsoft.com/office/drawing/2014/main" id="{E3061910-07A3-8B43-9571-D58D4CB69123}"/>
              </a:ext>
            </a:extLst>
          </p:cNvPr>
          <p:cNvCxnSpPr>
            <a:cxnSpLocks/>
          </p:cNvCxnSpPr>
          <p:nvPr/>
        </p:nvCxnSpPr>
        <p:spPr>
          <a:xfrm flipH="1">
            <a:off x="122510" y="3140968"/>
            <a:ext cx="10945218" cy="350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5">
            <a:extLst>
              <a:ext uri="{FF2B5EF4-FFF2-40B4-BE49-F238E27FC236}">
                <a16:creationId xmlns:a16="http://schemas.microsoft.com/office/drawing/2014/main" id="{B711B405-519B-7443-AA07-75A829B9D2B6}"/>
              </a:ext>
            </a:extLst>
          </p:cNvPr>
          <p:cNvCxnSpPr>
            <a:cxnSpLocks/>
          </p:cNvCxnSpPr>
          <p:nvPr/>
        </p:nvCxnSpPr>
        <p:spPr>
          <a:xfrm flipV="1">
            <a:off x="9195519" y="836712"/>
            <a:ext cx="0" cy="48965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CFD19155-150E-0D45-95C1-0C456C3732B7}"/>
              </a:ext>
            </a:extLst>
          </p:cNvPr>
          <p:cNvSpPr/>
          <p:nvPr/>
        </p:nvSpPr>
        <p:spPr>
          <a:xfrm>
            <a:off x="9890480" y="1540473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招揽任务</a:t>
            </a:r>
            <a:endParaRPr kumimoji="1" lang="en-US" altLang="zh-CN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07AE82D5-5123-5E43-B2F5-13D3570985D7}"/>
              </a:ext>
            </a:extLst>
          </p:cNvPr>
          <p:cNvSpPr/>
          <p:nvPr/>
        </p:nvSpPr>
        <p:spPr>
          <a:xfrm>
            <a:off x="7456064" y="3591533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zh-CN" altLang="en-US" dirty="0"/>
              <a:t>端提醒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65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0" y="259605"/>
            <a:ext cx="7556635" cy="415498"/>
          </a:xfrm>
        </p:spPr>
        <p:txBody>
          <a:bodyPr/>
          <a:lstStyle/>
          <a:p>
            <a:r>
              <a:rPr lang="zh-CN" altLang="en-US" dirty="0"/>
              <a:t>索赔现有系统校验逻辑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F525F1-3B88-BB42-AB46-D98CBF5B8CA6}"/>
              </a:ext>
            </a:extLst>
          </p:cNvPr>
          <p:cNvSpPr/>
          <p:nvPr/>
        </p:nvSpPr>
        <p:spPr>
          <a:xfrm>
            <a:off x="1202631" y="778589"/>
            <a:ext cx="1512168" cy="8502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dirty="0"/>
              <a:t>1</a:t>
            </a:r>
            <a:r>
              <a:rPr kumimoji="1" lang="zh-Hans" altLang="en-US" sz="1100" dirty="0"/>
              <a:t>、</a:t>
            </a:r>
            <a:r>
              <a:rPr kumimoji="1" lang="zh-CN" altLang="en-US" sz="1100" dirty="0"/>
              <a:t>服务站品牌</a:t>
            </a:r>
            <a:r>
              <a:rPr kumimoji="1" lang="en-US" altLang="zh-CN" sz="1100" dirty="0"/>
              <a:t>(</a:t>
            </a:r>
            <a:r>
              <a:rPr kumimoji="1" lang="zh-CN" altLang="en-US" sz="1100" dirty="0"/>
              <a:t>宝骏、五菱</a:t>
            </a:r>
            <a:r>
              <a:rPr kumimoji="1" lang="en-US" altLang="zh-Hans" sz="1100" dirty="0"/>
              <a:t>)</a:t>
            </a:r>
            <a:r>
              <a:rPr kumimoji="1" lang="zh-CN" altLang="en-US" sz="1100" dirty="0"/>
              <a:t>：如果是宝骏则需要有</a:t>
            </a:r>
            <a:r>
              <a:rPr kumimoji="1" lang="en-US" altLang="zh-CN" sz="1100" dirty="0"/>
              <a:t>PDI</a:t>
            </a:r>
            <a:r>
              <a:rPr kumimoji="1" lang="zh-CN" altLang="en-US" sz="1100" dirty="0"/>
              <a:t>服务站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158702C-902D-F642-8DBB-ADC73FD72F3F}"/>
              </a:ext>
            </a:extLst>
          </p:cNvPr>
          <p:cNvSpPr/>
          <p:nvPr/>
        </p:nvSpPr>
        <p:spPr>
          <a:xfrm>
            <a:off x="1130623" y="778589"/>
            <a:ext cx="10729192" cy="850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C67225-AC79-6440-BE64-EBBD3965E0D9}"/>
              </a:ext>
            </a:extLst>
          </p:cNvPr>
          <p:cNvSpPr txBox="1"/>
          <p:nvPr/>
        </p:nvSpPr>
        <p:spPr>
          <a:xfrm>
            <a:off x="194519" y="91044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数据基本校验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8F8DCCA-DA34-AA4E-84A5-83CEC53D6534}"/>
              </a:ext>
            </a:extLst>
          </p:cNvPr>
          <p:cNvSpPr/>
          <p:nvPr/>
        </p:nvSpPr>
        <p:spPr>
          <a:xfrm>
            <a:off x="2786807" y="778589"/>
            <a:ext cx="1512168" cy="8502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Hans" sz="1100" dirty="0"/>
              <a:t>2</a:t>
            </a:r>
            <a:r>
              <a:rPr kumimoji="1" lang="zh-Hans" altLang="en-US" sz="1100" dirty="0"/>
              <a:t>、</a:t>
            </a:r>
            <a:r>
              <a:rPr kumimoji="1" lang="zh-CN" altLang="en-US" sz="1100" dirty="0"/>
              <a:t>必填验证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ECE1BB-7F51-954C-A376-F6FF7CB306AF}"/>
              </a:ext>
            </a:extLst>
          </p:cNvPr>
          <p:cNvSpPr/>
          <p:nvPr/>
        </p:nvSpPr>
        <p:spPr>
          <a:xfrm>
            <a:off x="4370983" y="777726"/>
            <a:ext cx="1512168" cy="8502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Hans" sz="1100" dirty="0"/>
              <a:t>3</a:t>
            </a:r>
            <a:r>
              <a:rPr kumimoji="1" lang="zh-Hans" altLang="en-US" sz="1100" dirty="0"/>
              <a:t>、</a:t>
            </a:r>
            <a:r>
              <a:rPr kumimoji="1" lang="zh-CN" altLang="en-US" sz="1100" dirty="0"/>
              <a:t>索赔类型验证</a:t>
            </a:r>
            <a:r>
              <a:rPr kumimoji="1" lang="en-US" altLang="zh-CN" sz="1100" dirty="0"/>
              <a:t>(</a:t>
            </a:r>
            <a:r>
              <a:rPr kumimoji="1" lang="zh-CN" altLang="en-US" sz="1100" dirty="0"/>
              <a:t>不同的索赔类型要求的字段不一样</a:t>
            </a:r>
            <a:r>
              <a:rPr kumimoji="1" lang="en-US" altLang="zh-Hans" sz="1100" dirty="0"/>
              <a:t>)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29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0" y="259605"/>
            <a:ext cx="7556635" cy="415498"/>
          </a:xfrm>
        </p:spPr>
        <p:txBody>
          <a:bodyPr/>
          <a:lstStyle/>
          <a:p>
            <a:r>
              <a:rPr lang="zh-CN" altLang="en-US" dirty="0"/>
              <a:t>索赔现有系统校验逻辑</a:t>
            </a:r>
            <a:r>
              <a:rPr lang="en-US" altLang="zh-CN" dirty="0"/>
              <a:t>—</a:t>
            </a:r>
            <a:r>
              <a:rPr lang="zh-CN" altLang="en-US" dirty="0"/>
              <a:t>需要解决的问题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EF1856-F982-7E47-ACA0-E3817B71A5F9}"/>
              </a:ext>
            </a:extLst>
          </p:cNvPr>
          <p:cNvSpPr txBox="1"/>
          <p:nvPr/>
        </p:nvSpPr>
        <p:spPr>
          <a:xfrm>
            <a:off x="266527" y="836712"/>
            <a:ext cx="6736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:</a:t>
            </a:r>
          </a:p>
          <a:p>
            <a:r>
              <a:rPr kumimoji="1" lang="en-US" altLang="zh-Hans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索赔类别整理，需要整理出每种类别的使用场景和特殊要求。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、索赔单状态字典整理，每种状态的逻辑。</a:t>
            </a:r>
          </a:p>
        </p:txBody>
      </p:sp>
    </p:spTree>
    <p:extLst>
      <p:ext uri="{BB962C8B-B14F-4D97-AF65-F5344CB8AC3E}">
        <p14:creationId xmlns:p14="http://schemas.microsoft.com/office/powerpoint/2010/main" val="16453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BDD63D39-9A7A-1247-9EFF-1959A9B90192}"/>
              </a:ext>
            </a:extLst>
          </p:cNvPr>
          <p:cNvSpPr/>
          <p:nvPr/>
        </p:nvSpPr>
        <p:spPr>
          <a:xfrm>
            <a:off x="6652865" y="764704"/>
            <a:ext cx="1484908" cy="1232280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462C564-4B28-5A40-972F-12BB30316DC8}"/>
              </a:ext>
            </a:extLst>
          </p:cNvPr>
          <p:cNvSpPr/>
          <p:nvPr/>
        </p:nvSpPr>
        <p:spPr>
          <a:xfrm>
            <a:off x="6630491" y="2613124"/>
            <a:ext cx="1484908" cy="20400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29170" y="-56708"/>
            <a:ext cx="10968833" cy="576886"/>
          </a:xfrm>
        </p:spPr>
        <p:txBody>
          <a:bodyPr/>
          <a:lstStyle/>
          <a:p>
            <a:r>
              <a:rPr lang="zh-CN" altLang="en-US" dirty="0"/>
              <a:t>智慧服务空间数据库设计</a:t>
            </a:r>
            <a:r>
              <a:rPr lang="en-US" altLang="zh-Hans"/>
              <a:t>(Label)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46912" y="2196029"/>
            <a:ext cx="915623" cy="359957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空间标签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803031" y="1224970"/>
            <a:ext cx="1022459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标签库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 err="1">
                <a:solidFill>
                  <a:schemeClr val="tx1"/>
                </a:solidFill>
              </a:rPr>
              <a:t>SvcTag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cxnSpLocks/>
            <a:stCxn id="8" idx="3"/>
            <a:endCxn id="103" idx="1"/>
          </p:cNvCxnSpPr>
          <p:nvPr/>
        </p:nvCxnSpPr>
        <p:spPr>
          <a:xfrm flipV="1">
            <a:off x="3262535" y="1532945"/>
            <a:ext cx="1540496" cy="843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3">
            <a:extLst>
              <a:ext uri="{FF2B5EF4-FFF2-40B4-BE49-F238E27FC236}">
                <a16:creationId xmlns:a16="http://schemas.microsoft.com/office/drawing/2014/main" id="{C276861A-3858-B34A-BDB4-7568F5947CC1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3262535" y="2376008"/>
            <a:ext cx="1540496" cy="227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95BEF33-E6FB-6049-B4F4-F21B05CCE004}"/>
              </a:ext>
            </a:extLst>
          </p:cNvPr>
          <p:cNvSpPr/>
          <p:nvPr/>
        </p:nvSpPr>
        <p:spPr>
          <a:xfrm>
            <a:off x="4803031" y="2295589"/>
            <a:ext cx="1015394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客户标签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 err="1">
                <a:solidFill>
                  <a:schemeClr val="tx1"/>
                </a:solidFill>
              </a:rPr>
              <a:t>Svc</a:t>
            </a:r>
            <a:r>
              <a:rPr lang="en-US" altLang="zh-Hans" sz="1000" b="1" dirty="0" err="1">
                <a:solidFill>
                  <a:schemeClr val="tx1"/>
                </a:solidFill>
              </a:rPr>
              <a:t>User</a:t>
            </a:r>
            <a:r>
              <a:rPr lang="en-US" altLang="zh-CN" sz="1000" b="1" dirty="0" err="1">
                <a:solidFill>
                  <a:schemeClr val="tx1"/>
                </a:solidFill>
              </a:rPr>
              <a:t>Tag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3">
            <a:extLst>
              <a:ext uri="{FF2B5EF4-FFF2-40B4-BE49-F238E27FC236}">
                <a16:creationId xmlns:a16="http://schemas.microsoft.com/office/drawing/2014/main" id="{9A4CE765-A5A9-3B46-AA98-1607207BE3FB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5825490" y="1380844"/>
            <a:ext cx="827375" cy="152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D26F306-856F-FC46-B677-67B4B1BE4017}"/>
              </a:ext>
            </a:extLst>
          </p:cNvPr>
          <p:cNvSpPr/>
          <p:nvPr/>
        </p:nvSpPr>
        <p:spPr>
          <a:xfrm>
            <a:off x="6891263" y="901500"/>
            <a:ext cx="807720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标签编号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A2576B-1F34-FC4C-ACF6-DC933DCF0465}"/>
              </a:ext>
            </a:extLst>
          </p:cNvPr>
          <p:cNvSpPr/>
          <p:nvPr/>
        </p:nvSpPr>
        <p:spPr>
          <a:xfrm>
            <a:off x="6891263" y="1233754"/>
            <a:ext cx="807720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标签名称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CB5576-0D0D-CD45-9315-C104630ECCFE}"/>
              </a:ext>
            </a:extLst>
          </p:cNvPr>
          <p:cNvSpPr/>
          <p:nvPr/>
        </p:nvSpPr>
        <p:spPr>
          <a:xfrm>
            <a:off x="6891263" y="1566008"/>
            <a:ext cx="807720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标签分类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cxnSp>
        <p:nvCxnSpPr>
          <p:cNvPr id="32" name="直接连接符 23">
            <a:extLst>
              <a:ext uri="{FF2B5EF4-FFF2-40B4-BE49-F238E27FC236}">
                <a16:creationId xmlns:a16="http://schemas.microsoft.com/office/drawing/2014/main" id="{9B1206B4-BD80-7843-9DE7-5C93C28ED4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830694" y="2603564"/>
            <a:ext cx="799797" cy="10295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F0D9450-C253-0342-BAF9-6D91288F950C}"/>
              </a:ext>
            </a:extLst>
          </p:cNvPr>
          <p:cNvSpPr/>
          <p:nvPr/>
        </p:nvSpPr>
        <p:spPr>
          <a:xfrm>
            <a:off x="6868889" y="4237406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标签编号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EEBABD6-01CF-F144-912E-AF9D99EAD066}"/>
              </a:ext>
            </a:extLst>
          </p:cNvPr>
          <p:cNvSpPr/>
          <p:nvPr/>
        </p:nvSpPr>
        <p:spPr>
          <a:xfrm>
            <a:off x="8955231" y="1550514"/>
            <a:ext cx="1608440" cy="4464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分类用主数据表</a:t>
            </a:r>
            <a:r>
              <a:rPr lang="en-US" altLang="zh-CN" sz="1000" b="1" dirty="0" err="1">
                <a:solidFill>
                  <a:schemeClr val="tx1"/>
                </a:solidFill>
              </a:rPr>
              <a:t>M</a:t>
            </a:r>
            <a:r>
              <a:rPr lang="en-US" altLang="zh-Hans" sz="1000" b="1" dirty="0" err="1">
                <a:solidFill>
                  <a:schemeClr val="tx1"/>
                </a:solidFill>
              </a:rPr>
              <a:t>dmItemCode</a:t>
            </a:r>
            <a:endParaRPr lang="en-US" altLang="zh-Hans" sz="1000" b="1" dirty="0">
              <a:solidFill>
                <a:schemeClr val="tx1"/>
              </a:solidFill>
            </a:endParaRPr>
          </a:p>
        </p:txBody>
      </p:sp>
      <p:cxnSp>
        <p:nvCxnSpPr>
          <p:cNvPr id="48" name="直接连接符 23">
            <a:extLst>
              <a:ext uri="{FF2B5EF4-FFF2-40B4-BE49-F238E27FC236}">
                <a16:creationId xmlns:a16="http://schemas.microsoft.com/office/drawing/2014/main" id="{FD630F04-3022-1647-BEC6-3CCF164264A8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7698983" y="1711211"/>
            <a:ext cx="1256248" cy="62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62FE0E-606C-4F4E-A364-F46F57C292C3}"/>
              </a:ext>
            </a:extLst>
          </p:cNvPr>
          <p:cNvSpPr txBox="1"/>
          <p:nvPr/>
        </p:nvSpPr>
        <p:spPr>
          <a:xfrm>
            <a:off x="9026080" y="2172922"/>
            <a:ext cx="257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" altLang="zh-CN" dirty="0" err="1"/>
              <a:t>MdmItemCode</a:t>
            </a:r>
            <a:r>
              <a:rPr kumimoji="1" lang="zh-CN" altLang="en-US" dirty="0"/>
              <a:t>里，</a:t>
            </a:r>
            <a:r>
              <a:rPr kumimoji="1" lang="en" altLang="zh-CN" dirty="0"/>
              <a:t>Category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Svc</a:t>
            </a:r>
            <a:r>
              <a:rPr kumimoji="1" lang="en" altLang="zh-CN" dirty="0" err="1"/>
              <a:t>TagCate</a:t>
            </a:r>
            <a:r>
              <a:rPr kumimoji="1" lang="zh-CN" altLang="en-US" dirty="0"/>
              <a:t>的表示标签分类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2986CD-B35F-FC48-8512-2EE6D0DB1671}"/>
              </a:ext>
            </a:extLst>
          </p:cNvPr>
          <p:cNvSpPr/>
          <p:nvPr/>
        </p:nvSpPr>
        <p:spPr>
          <a:xfrm>
            <a:off x="6868889" y="2803481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用户</a:t>
            </a:r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0D49914-FED1-7342-A7E9-C5FEFBEC3AAC}"/>
              </a:ext>
            </a:extLst>
          </p:cNvPr>
          <p:cNvSpPr/>
          <p:nvPr/>
        </p:nvSpPr>
        <p:spPr>
          <a:xfrm>
            <a:off x="6868889" y="3135735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微信</a:t>
            </a:r>
            <a:r>
              <a:rPr lang="en-US" altLang="zh-CN" sz="1000" b="1" dirty="0" err="1">
                <a:solidFill>
                  <a:schemeClr val="tx1"/>
                </a:solidFill>
              </a:rPr>
              <a:t>U</a:t>
            </a:r>
            <a:r>
              <a:rPr lang="en-US" altLang="zh-Hans" sz="1000" b="1" dirty="0" err="1">
                <a:solidFill>
                  <a:schemeClr val="tx1"/>
                </a:solidFill>
              </a:rPr>
              <a:t>nionID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5A08E1-BAFB-264B-9F99-DEA801157747}"/>
              </a:ext>
            </a:extLst>
          </p:cNvPr>
          <p:cNvSpPr/>
          <p:nvPr/>
        </p:nvSpPr>
        <p:spPr>
          <a:xfrm>
            <a:off x="6868889" y="3476063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人脸</a:t>
            </a:r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FA9A4FE-B4EE-AE41-8458-135F20035F47}"/>
              </a:ext>
            </a:extLst>
          </p:cNvPr>
          <p:cNvSpPr/>
          <p:nvPr/>
        </p:nvSpPr>
        <p:spPr>
          <a:xfrm>
            <a:off x="6868889" y="3836103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手机号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43841F1-9721-A24B-B0CF-B3DC9E689D26}"/>
              </a:ext>
            </a:extLst>
          </p:cNvPr>
          <p:cNvSpPr/>
          <p:nvPr/>
        </p:nvSpPr>
        <p:spPr>
          <a:xfrm rot="10800000">
            <a:off x="7877001" y="2835373"/>
            <a:ext cx="598438" cy="12735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9B0F1C-C4F6-1644-9500-E8CD0920CF8B}"/>
              </a:ext>
            </a:extLst>
          </p:cNvPr>
          <p:cNvSpPr txBox="1"/>
          <p:nvPr/>
        </p:nvSpPr>
        <p:spPr>
          <a:xfrm>
            <a:off x="8459172" y="32913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不能同时为空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BF4D-D938-B741-8119-722EDB368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68330"/>
              </p:ext>
            </p:extLst>
          </p:nvPr>
        </p:nvGraphicFramePr>
        <p:xfrm>
          <a:off x="914599" y="4655378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工作表" showAsIcon="1" r:id="rId3" imgW="965200" imgH="609600" progId="Excel.Sheet.12">
                  <p:embed/>
                </p:oleObj>
              </mc:Choice>
              <mc:Fallback>
                <p:oleObj name="工作表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599" y="4655378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5195BA9-8954-1A43-AA41-BB4FDDDC7963}"/>
              </a:ext>
            </a:extLst>
          </p:cNvPr>
          <p:cNvSpPr txBox="1"/>
          <p:nvPr/>
        </p:nvSpPr>
        <p:spPr>
          <a:xfrm>
            <a:off x="843201" y="5080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全部标签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0D34A6-59A3-E440-8507-B4C8D0DA85D3}"/>
              </a:ext>
            </a:extLst>
          </p:cNvPr>
          <p:cNvSpPr txBox="1"/>
          <p:nvPr/>
        </p:nvSpPr>
        <p:spPr>
          <a:xfrm>
            <a:off x="2328817" y="526497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一期</a:t>
            </a:r>
            <a:r>
              <a:rPr kumimoji="1" lang="en-US" altLang="zh-CN" dirty="0"/>
              <a:t>(</a:t>
            </a:r>
            <a:r>
              <a:rPr kumimoji="1" lang="en-US" altLang="zh-Hans" dirty="0"/>
              <a:t>8.25</a:t>
            </a:r>
            <a:r>
              <a:rPr kumimoji="1" lang="zh-CN" altLang="en-US" dirty="0"/>
              <a:t>开发完成的标签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0959B6B-5A74-EA49-84AA-B01C52233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25265"/>
              </p:ext>
            </p:extLst>
          </p:nvPr>
        </p:nvGraphicFramePr>
        <p:xfrm>
          <a:off x="3289945" y="4705198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工作表" showAsIcon="1" r:id="rId5" imgW="965200" imgH="609600" progId="Excel.Sheet.12">
                  <p:embed/>
                </p:oleObj>
              </mc:Choice>
              <mc:Fallback>
                <p:oleObj name="工作表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9945" y="4705198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8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BDD63D39-9A7A-1247-9EFF-1959A9B90192}"/>
              </a:ext>
            </a:extLst>
          </p:cNvPr>
          <p:cNvSpPr/>
          <p:nvPr/>
        </p:nvSpPr>
        <p:spPr>
          <a:xfrm>
            <a:off x="6652865" y="764703"/>
            <a:ext cx="1484908" cy="1238773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462C564-4B28-5A40-972F-12BB30316DC8}"/>
              </a:ext>
            </a:extLst>
          </p:cNvPr>
          <p:cNvSpPr/>
          <p:nvPr/>
        </p:nvSpPr>
        <p:spPr>
          <a:xfrm>
            <a:off x="9987607" y="1291439"/>
            <a:ext cx="1484908" cy="3478125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29170" y="-56708"/>
            <a:ext cx="10968833" cy="576886"/>
          </a:xfrm>
        </p:spPr>
        <p:txBody>
          <a:bodyPr/>
          <a:lstStyle/>
          <a:p>
            <a:r>
              <a:rPr lang="zh-CN" altLang="en-US" dirty="0"/>
              <a:t>财务数据库设计</a:t>
            </a:r>
            <a:r>
              <a:rPr lang="zh-Hans" altLang="en-US" dirty="0"/>
              <a:t>（</a:t>
            </a:r>
            <a:r>
              <a:rPr lang="en-US" altLang="zh-Hans" dirty="0" err="1"/>
              <a:t>Finanice</a:t>
            </a:r>
            <a:r>
              <a:rPr lang="en-US" altLang="en-US" dirty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46912" y="2196029"/>
            <a:ext cx="915623" cy="359957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财务数据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154959" y="1224970"/>
            <a:ext cx="1670531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科目代码设置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 err="1">
                <a:solidFill>
                  <a:schemeClr val="tx1"/>
                </a:solidFill>
              </a:rPr>
              <a:t>Svc</a:t>
            </a:r>
            <a:r>
              <a:rPr lang="en-US" altLang="zh-Hans" sz="1000" b="1" dirty="0" err="1">
                <a:solidFill>
                  <a:schemeClr val="tx1"/>
                </a:solidFill>
              </a:rPr>
              <a:t>FinanceSubjectCode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cxnSpLocks/>
            <a:stCxn id="8" idx="3"/>
            <a:endCxn id="103" idx="1"/>
          </p:cNvCxnSpPr>
          <p:nvPr/>
        </p:nvCxnSpPr>
        <p:spPr>
          <a:xfrm flipV="1">
            <a:off x="3262535" y="1532945"/>
            <a:ext cx="892424" cy="843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3">
            <a:extLst>
              <a:ext uri="{FF2B5EF4-FFF2-40B4-BE49-F238E27FC236}">
                <a16:creationId xmlns:a16="http://schemas.microsoft.com/office/drawing/2014/main" id="{C276861A-3858-B34A-BDB4-7568F5947CC1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3262535" y="2376008"/>
            <a:ext cx="892424" cy="227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95BEF33-E6FB-6049-B4F4-F21B05CCE004}"/>
              </a:ext>
            </a:extLst>
          </p:cNvPr>
          <p:cNvSpPr/>
          <p:nvPr/>
        </p:nvSpPr>
        <p:spPr>
          <a:xfrm>
            <a:off x="4154959" y="2295589"/>
            <a:ext cx="1663466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财务数据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 err="1">
                <a:solidFill>
                  <a:schemeClr val="tx1"/>
                </a:solidFill>
              </a:rPr>
              <a:t>SvcFinanceData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3">
            <a:extLst>
              <a:ext uri="{FF2B5EF4-FFF2-40B4-BE49-F238E27FC236}">
                <a16:creationId xmlns:a16="http://schemas.microsoft.com/office/drawing/2014/main" id="{9A4CE765-A5A9-3B46-AA98-1607207BE3FB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5825490" y="1384090"/>
            <a:ext cx="827375" cy="148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D26F306-856F-FC46-B677-67B4B1BE4017}"/>
              </a:ext>
            </a:extLst>
          </p:cNvPr>
          <p:cNvSpPr/>
          <p:nvPr/>
        </p:nvSpPr>
        <p:spPr>
          <a:xfrm>
            <a:off x="6891263" y="901500"/>
            <a:ext cx="807720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科目代码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A2576B-1F34-FC4C-ACF6-DC933DCF0465}"/>
              </a:ext>
            </a:extLst>
          </p:cNvPr>
          <p:cNvSpPr/>
          <p:nvPr/>
        </p:nvSpPr>
        <p:spPr>
          <a:xfrm>
            <a:off x="6891263" y="1233754"/>
            <a:ext cx="807720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科目名称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CB5576-0D0D-CD45-9315-C104630ECCFE}"/>
              </a:ext>
            </a:extLst>
          </p:cNvPr>
          <p:cNvSpPr/>
          <p:nvPr/>
        </p:nvSpPr>
        <p:spPr>
          <a:xfrm>
            <a:off x="6891263" y="1566008"/>
            <a:ext cx="807720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科目分类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cxnSp>
        <p:nvCxnSpPr>
          <p:cNvPr id="32" name="直接连接符 23">
            <a:extLst>
              <a:ext uri="{FF2B5EF4-FFF2-40B4-BE49-F238E27FC236}">
                <a16:creationId xmlns:a16="http://schemas.microsoft.com/office/drawing/2014/main" id="{9B1206B4-BD80-7843-9DE7-5C93C28ED4F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>
            <a:off x="5818425" y="2603564"/>
            <a:ext cx="4169182" cy="426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F0D9450-C253-0342-BAF9-6D91288F950C}"/>
              </a:ext>
            </a:extLst>
          </p:cNvPr>
          <p:cNvSpPr/>
          <p:nvPr/>
        </p:nvSpPr>
        <p:spPr>
          <a:xfrm>
            <a:off x="10145647" y="3673395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进项金额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altLang="zh-Hans" sz="1000" b="1" dirty="0">
                <a:solidFill>
                  <a:schemeClr val="tx1"/>
                </a:solidFill>
              </a:rPr>
              <a:t>decimal(13,2))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2986CD-B35F-FC48-8512-2EE6D0DB1671}"/>
              </a:ext>
            </a:extLst>
          </p:cNvPr>
          <p:cNvSpPr/>
          <p:nvPr/>
        </p:nvSpPr>
        <p:spPr>
          <a:xfrm>
            <a:off x="10145647" y="1769996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日期</a:t>
            </a:r>
            <a:r>
              <a:rPr lang="en-US" altLang="zh-Hans" sz="1000" b="1" dirty="0">
                <a:solidFill>
                  <a:schemeClr val="tx1"/>
                </a:solidFill>
              </a:rPr>
              <a:t>(varchar(10))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0D49914-FED1-7342-A7E9-C5FEFBEC3AAC}"/>
              </a:ext>
            </a:extLst>
          </p:cNvPr>
          <p:cNvSpPr/>
          <p:nvPr/>
        </p:nvSpPr>
        <p:spPr>
          <a:xfrm>
            <a:off x="10145647" y="2102250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业务编号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5A08E1-BAFB-264B-9F99-DEA801157747}"/>
              </a:ext>
            </a:extLst>
          </p:cNvPr>
          <p:cNvSpPr/>
          <p:nvPr/>
        </p:nvSpPr>
        <p:spPr>
          <a:xfrm>
            <a:off x="10145647" y="2912052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科目代码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FA9A4FE-B4EE-AE41-8458-135F20035F47}"/>
              </a:ext>
            </a:extLst>
          </p:cNvPr>
          <p:cNvSpPr/>
          <p:nvPr/>
        </p:nvSpPr>
        <p:spPr>
          <a:xfrm>
            <a:off x="10145647" y="3272092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科目名称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5947C-B536-884D-99D3-EB34FBB6D46B}"/>
              </a:ext>
            </a:extLst>
          </p:cNvPr>
          <p:cNvSpPr/>
          <p:nvPr/>
        </p:nvSpPr>
        <p:spPr>
          <a:xfrm>
            <a:off x="10145647" y="4028130"/>
            <a:ext cx="1008112" cy="336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销项金额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altLang="zh-Hans" sz="1000" b="1" dirty="0">
                <a:solidFill>
                  <a:schemeClr val="tx1"/>
                </a:solidFill>
              </a:rPr>
              <a:t>decimal(13,2))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DD6780-06A0-C24D-99F7-D9876D1FDAB4}"/>
              </a:ext>
            </a:extLst>
          </p:cNvPr>
          <p:cNvSpPr/>
          <p:nvPr/>
        </p:nvSpPr>
        <p:spPr>
          <a:xfrm>
            <a:off x="10131623" y="1411039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业务类型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AA8B2D-145C-FA40-8464-A225A950EE25}"/>
              </a:ext>
            </a:extLst>
          </p:cNvPr>
          <p:cNvSpPr/>
          <p:nvPr/>
        </p:nvSpPr>
        <p:spPr>
          <a:xfrm>
            <a:off x="2805006" y="3526134"/>
            <a:ext cx="1807482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明细账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 err="1">
                <a:solidFill>
                  <a:schemeClr val="tx1"/>
                </a:solidFill>
              </a:rPr>
              <a:t>SvcFin</a:t>
            </a:r>
            <a:r>
              <a:rPr lang="en-US" altLang="zh-Hans" sz="1000" b="1" dirty="0" err="1">
                <a:solidFill>
                  <a:schemeClr val="tx1"/>
                </a:solidFill>
              </a:rPr>
              <a:t>anceDataDetail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cxnSp>
        <p:nvCxnSpPr>
          <p:cNvPr id="37" name="直接连接符 23">
            <a:extLst>
              <a:ext uri="{FF2B5EF4-FFF2-40B4-BE49-F238E27FC236}">
                <a16:creationId xmlns:a16="http://schemas.microsoft.com/office/drawing/2014/main" id="{E1A8C7BB-D1B9-8645-AA79-0145EAC96034}"/>
              </a:ext>
            </a:extLst>
          </p:cNvPr>
          <p:cNvCxnSpPr>
            <a:cxnSpLocks/>
            <a:stCxn id="8" idx="3"/>
            <a:endCxn id="36" idx="0"/>
          </p:cNvCxnSpPr>
          <p:nvPr/>
        </p:nvCxnSpPr>
        <p:spPr>
          <a:xfrm>
            <a:off x="3262535" y="2376008"/>
            <a:ext cx="446212" cy="11501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678CF20-FD70-214C-BECF-378C64EFC637}"/>
              </a:ext>
            </a:extLst>
          </p:cNvPr>
          <p:cNvSpPr/>
          <p:nvPr/>
        </p:nvSpPr>
        <p:spPr>
          <a:xfrm>
            <a:off x="5226515" y="3639806"/>
            <a:ext cx="1484908" cy="276009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F74B7E-BE88-CE4C-BD48-B9F4617B80B0}"/>
              </a:ext>
            </a:extLst>
          </p:cNvPr>
          <p:cNvSpPr/>
          <p:nvPr/>
        </p:nvSpPr>
        <p:spPr>
          <a:xfrm>
            <a:off x="5497593" y="5530908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数量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altLang="zh-Hans" sz="1000" b="1" dirty="0">
                <a:solidFill>
                  <a:schemeClr val="tx1"/>
                </a:solidFill>
              </a:rPr>
              <a:t>decimal(13,2))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E85E2F0-244D-3A40-8FB4-EC377A7AEA91}"/>
              </a:ext>
            </a:extLst>
          </p:cNvPr>
          <p:cNvSpPr/>
          <p:nvPr/>
        </p:nvSpPr>
        <p:spPr>
          <a:xfrm>
            <a:off x="5497593" y="4096983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日期</a:t>
            </a:r>
            <a:r>
              <a:rPr lang="en-US" altLang="zh-Hans" sz="1000" b="1" dirty="0">
                <a:solidFill>
                  <a:schemeClr val="tx1"/>
                </a:solidFill>
              </a:rPr>
              <a:t>(varchar(10))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BF7BDC2-694D-C443-AA4A-81B4533C62B4}"/>
              </a:ext>
            </a:extLst>
          </p:cNvPr>
          <p:cNvSpPr/>
          <p:nvPr/>
        </p:nvSpPr>
        <p:spPr>
          <a:xfrm>
            <a:off x="5497593" y="4429237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业务编号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E12CB4-0100-4F43-BAFA-1AA41D79B9A8}"/>
              </a:ext>
            </a:extLst>
          </p:cNvPr>
          <p:cNvSpPr/>
          <p:nvPr/>
        </p:nvSpPr>
        <p:spPr>
          <a:xfrm>
            <a:off x="5497593" y="4769565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编号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94C91E2-10BA-9249-9780-2A8A603EE7F0}"/>
              </a:ext>
            </a:extLst>
          </p:cNvPr>
          <p:cNvSpPr/>
          <p:nvPr/>
        </p:nvSpPr>
        <p:spPr>
          <a:xfrm>
            <a:off x="5497593" y="5129605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名称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273651A-9657-FE49-95F2-62FCE1DFFF66}"/>
              </a:ext>
            </a:extLst>
          </p:cNvPr>
          <p:cNvSpPr/>
          <p:nvPr/>
        </p:nvSpPr>
        <p:spPr>
          <a:xfrm>
            <a:off x="5483569" y="3738026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业务类型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cxnSp>
        <p:nvCxnSpPr>
          <p:cNvPr id="60" name="直接连接符 23">
            <a:extLst>
              <a:ext uri="{FF2B5EF4-FFF2-40B4-BE49-F238E27FC236}">
                <a16:creationId xmlns:a16="http://schemas.microsoft.com/office/drawing/2014/main" id="{5D136CE5-3C24-3849-AFCA-B509F0764947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4612488" y="3834109"/>
            <a:ext cx="614027" cy="1185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F2D048F-76A0-4547-A8DD-3C93976EEB2D}"/>
              </a:ext>
            </a:extLst>
          </p:cNvPr>
          <p:cNvSpPr/>
          <p:nvPr/>
        </p:nvSpPr>
        <p:spPr>
          <a:xfrm>
            <a:off x="5483569" y="5951010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金额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altLang="zh-Hans" sz="1000" b="1" dirty="0">
                <a:solidFill>
                  <a:schemeClr val="tx1"/>
                </a:solidFill>
              </a:rPr>
              <a:t>decimal(13,2))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05C2DD-C703-A84C-9AC1-7621F3A9BCFC}"/>
              </a:ext>
            </a:extLst>
          </p:cNvPr>
          <p:cNvSpPr txBox="1"/>
          <p:nvPr/>
        </p:nvSpPr>
        <p:spPr>
          <a:xfrm>
            <a:off x="6740061" y="4752194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此处的编号：配件编号、工时代码、车辆</a:t>
            </a:r>
            <a:r>
              <a:rPr kumimoji="1" lang="en-US" altLang="zh-CN" sz="1400" dirty="0"/>
              <a:t>VIN</a:t>
            </a:r>
            <a:r>
              <a:rPr kumimoji="1" lang="zh-CN" altLang="en-US" sz="1400" dirty="0"/>
              <a:t>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7E26B7E-D829-8740-BCFF-B324D0E6E123}"/>
              </a:ext>
            </a:extLst>
          </p:cNvPr>
          <p:cNvSpPr txBox="1"/>
          <p:nvPr/>
        </p:nvSpPr>
        <p:spPr>
          <a:xfrm>
            <a:off x="6436180" y="372435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采购单、盘点单、销售单等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3BCCEE-7580-A744-AD39-5B35159D72CB}"/>
              </a:ext>
            </a:extLst>
          </p:cNvPr>
          <p:cNvSpPr txBox="1"/>
          <p:nvPr/>
        </p:nvSpPr>
        <p:spPr>
          <a:xfrm>
            <a:off x="6588315" y="439124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采购单、盘点单、销售单等单据编号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4801896-2ED8-5A4C-A09D-5613BDAEAB84}"/>
              </a:ext>
            </a:extLst>
          </p:cNvPr>
          <p:cNvSpPr txBox="1"/>
          <p:nvPr/>
        </p:nvSpPr>
        <p:spPr>
          <a:xfrm>
            <a:off x="10934799" y="141229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采购单、盘点单、销售单等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72ADC08-8EB7-314F-A0BE-36B749ACE19C}"/>
              </a:ext>
            </a:extLst>
          </p:cNvPr>
          <p:cNvSpPr txBox="1"/>
          <p:nvPr/>
        </p:nvSpPr>
        <p:spPr>
          <a:xfrm>
            <a:off x="7971384" y="5277729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" altLang="zh-CN" dirty="0" err="1"/>
              <a:t>MdmItemCode</a:t>
            </a:r>
            <a:r>
              <a:rPr kumimoji="1" lang="zh-CN" altLang="en-US" dirty="0"/>
              <a:t>里，</a:t>
            </a:r>
            <a:r>
              <a:rPr kumimoji="1" lang="en" altLang="zh-CN" dirty="0"/>
              <a:t>Category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Svc</a:t>
            </a:r>
            <a:r>
              <a:rPr kumimoji="1" lang="en" altLang="zh-CN" dirty="0"/>
              <a:t>Fin</a:t>
            </a:r>
            <a:r>
              <a:rPr kumimoji="1" lang="en-US" altLang="zh-Hans" dirty="0" err="1"/>
              <a:t>anceBusiness</a:t>
            </a:r>
            <a:r>
              <a:rPr kumimoji="1" lang="en" altLang="zh-CN" dirty="0"/>
              <a:t>Cate</a:t>
            </a:r>
            <a:r>
              <a:rPr kumimoji="1" lang="zh-CN" altLang="en-US" dirty="0"/>
              <a:t>的表示业务类型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B5760997-83A7-0749-8288-7AA9FFE8B11A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491681" y="3883229"/>
            <a:ext cx="1479703" cy="199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D94BB244-A45F-9C4A-B6CD-D130CB6A834B}"/>
              </a:ext>
            </a:extLst>
          </p:cNvPr>
          <p:cNvCxnSpPr>
            <a:cxnSpLocks/>
            <a:stCxn id="34" idx="1"/>
            <a:endCxn id="65" idx="0"/>
          </p:cNvCxnSpPr>
          <p:nvPr/>
        </p:nvCxnSpPr>
        <p:spPr>
          <a:xfrm flipH="1">
            <a:off x="9555560" y="1556242"/>
            <a:ext cx="576063" cy="372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E482F29-BE54-5146-BEFA-B22E69EEB1E8}"/>
              </a:ext>
            </a:extLst>
          </p:cNvPr>
          <p:cNvSpPr/>
          <p:nvPr/>
        </p:nvSpPr>
        <p:spPr>
          <a:xfrm>
            <a:off x="10153997" y="2499530"/>
            <a:ext cx="1008112" cy="290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经手人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客户动线及触点介绍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一层销售展厅</a:t>
            </a:r>
          </a:p>
          <a:p>
            <a:r>
              <a:rPr lang="zh-CN" altLang="en-US" dirty="0"/>
              <a:t>二层精品展厅</a:t>
            </a:r>
          </a:p>
          <a:p>
            <a:r>
              <a:rPr lang="zh-CN" altLang="en-US" dirty="0"/>
              <a:t>四层客户之家</a:t>
            </a:r>
          </a:p>
          <a:p>
            <a:r>
              <a:rPr lang="zh-CN" altLang="en-US" dirty="0"/>
              <a:t>售后车间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Hans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8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" y="1052736"/>
            <a:ext cx="10606609" cy="542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FFD900"/>
          </a:solidFill>
        </p:spPr>
        <p:txBody>
          <a:bodyPr/>
          <a:lstStyle/>
          <a:p>
            <a:r>
              <a:rPr lang="zh-CN" altLang="en-US" dirty="0"/>
              <a:t>一层销售展厅</a:t>
            </a:r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E0B64C6B-EB95-4604-8489-02D3C62CC112}"/>
              </a:ext>
            </a:extLst>
          </p:cNvPr>
          <p:cNvSpPr/>
          <p:nvPr/>
        </p:nvSpPr>
        <p:spPr>
          <a:xfrm rot="895959">
            <a:off x="8783898" y="5659107"/>
            <a:ext cx="280102" cy="449922"/>
          </a:xfrm>
          <a:prstGeom prst="upArrow">
            <a:avLst/>
          </a:prstGeom>
          <a:solidFill>
            <a:srgbClr val="FFD900"/>
          </a:solidFill>
          <a:ln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23" name="标注: 弯曲线形 22">
            <a:hlinkClick r:id="rId3" action="ppaction://hlinksldjump"/>
            <a:extLst>
              <a:ext uri="{FF2B5EF4-FFF2-40B4-BE49-F238E27FC236}">
                <a16:creationId xmlns:a16="http://schemas.microsoft.com/office/drawing/2014/main" id="{68B71185-BE4A-4015-933B-AFB824DA92F2}"/>
              </a:ext>
            </a:extLst>
          </p:cNvPr>
          <p:cNvSpPr/>
          <p:nvPr/>
        </p:nvSpPr>
        <p:spPr>
          <a:xfrm>
            <a:off x="6891263" y="6128925"/>
            <a:ext cx="1525914" cy="323137"/>
          </a:xfrm>
          <a:prstGeom prst="borderCallout2">
            <a:avLst>
              <a:gd name="adj1" fmla="val 42175"/>
              <a:gd name="adj2" fmla="val 99201"/>
              <a:gd name="adj3" fmla="val 37941"/>
              <a:gd name="adj4" fmla="val 110230"/>
              <a:gd name="adj5" fmla="val -78650"/>
              <a:gd name="adj6" fmla="val 115704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关键岗位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&amp;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客流分析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1B19E27-45EA-4587-B71C-3F500E11C601}"/>
              </a:ext>
            </a:extLst>
          </p:cNvPr>
          <p:cNvSpPr/>
          <p:nvPr/>
        </p:nvSpPr>
        <p:spPr>
          <a:xfrm>
            <a:off x="8943703" y="4206240"/>
            <a:ext cx="1631305" cy="1424373"/>
          </a:xfrm>
          <a:custGeom>
            <a:avLst/>
            <a:gdLst>
              <a:gd name="connsiteX0" fmla="*/ 0 w 1631305"/>
              <a:gd name="connsiteY0" fmla="*/ 1393371 h 1424373"/>
              <a:gd name="connsiteX1" fmla="*/ 539931 w 1631305"/>
              <a:gd name="connsiteY1" fmla="*/ 1297577 h 1424373"/>
              <a:gd name="connsiteX2" fmla="*/ 1149531 w 1631305"/>
              <a:gd name="connsiteY2" fmla="*/ 1410789 h 1424373"/>
              <a:gd name="connsiteX3" fmla="*/ 1463040 w 1631305"/>
              <a:gd name="connsiteY3" fmla="*/ 923109 h 1424373"/>
              <a:gd name="connsiteX4" fmla="*/ 1619794 w 1631305"/>
              <a:gd name="connsiteY4" fmla="*/ 809897 h 1424373"/>
              <a:gd name="connsiteX5" fmla="*/ 1158240 w 1631305"/>
              <a:gd name="connsiteY5" fmla="*/ 87086 h 1424373"/>
              <a:gd name="connsiteX6" fmla="*/ 809897 w 1631305"/>
              <a:gd name="connsiteY6" fmla="*/ 243840 h 1424373"/>
              <a:gd name="connsiteX7" fmla="*/ 566057 w 1631305"/>
              <a:gd name="connsiteY7" fmla="*/ 0 h 142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1305" h="1424373">
                <a:moveTo>
                  <a:pt x="0" y="1393371"/>
                </a:moveTo>
                <a:cubicBezTo>
                  <a:pt x="174171" y="1344022"/>
                  <a:pt x="348343" y="1294674"/>
                  <a:pt x="539931" y="1297577"/>
                </a:cubicBezTo>
                <a:cubicBezTo>
                  <a:pt x="731519" y="1300480"/>
                  <a:pt x="995680" y="1473200"/>
                  <a:pt x="1149531" y="1410789"/>
                </a:cubicBezTo>
                <a:cubicBezTo>
                  <a:pt x="1303382" y="1348378"/>
                  <a:pt x="1384663" y="1023258"/>
                  <a:pt x="1463040" y="923109"/>
                </a:cubicBezTo>
                <a:cubicBezTo>
                  <a:pt x="1541417" y="822960"/>
                  <a:pt x="1670594" y="949234"/>
                  <a:pt x="1619794" y="809897"/>
                </a:cubicBezTo>
                <a:cubicBezTo>
                  <a:pt x="1568994" y="670560"/>
                  <a:pt x="1293223" y="181429"/>
                  <a:pt x="1158240" y="87086"/>
                </a:cubicBezTo>
                <a:cubicBezTo>
                  <a:pt x="1023257" y="-7257"/>
                  <a:pt x="908594" y="258354"/>
                  <a:pt x="809897" y="243840"/>
                </a:cubicBezTo>
                <a:cubicBezTo>
                  <a:pt x="711200" y="229326"/>
                  <a:pt x="638628" y="114663"/>
                  <a:pt x="566057" y="0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684C80E-A48A-4F5C-8B91-BAF6970177E7}"/>
              </a:ext>
            </a:extLst>
          </p:cNvPr>
          <p:cNvSpPr/>
          <p:nvPr/>
        </p:nvSpPr>
        <p:spPr>
          <a:xfrm>
            <a:off x="3372328" y="2384194"/>
            <a:ext cx="5519123" cy="3198000"/>
          </a:xfrm>
          <a:custGeom>
            <a:avLst/>
            <a:gdLst>
              <a:gd name="connsiteX0" fmla="*/ 5519123 w 5519123"/>
              <a:gd name="connsiteY0" fmla="*/ 3198000 h 3198000"/>
              <a:gd name="connsiteX1" fmla="*/ 5135946 w 5519123"/>
              <a:gd name="connsiteY1" fmla="*/ 2901909 h 3198000"/>
              <a:gd name="connsiteX2" fmla="*/ 5101112 w 5519123"/>
              <a:gd name="connsiteY2" fmla="*/ 2222640 h 3198000"/>
              <a:gd name="connsiteX3" fmla="*/ 4735352 w 5519123"/>
              <a:gd name="connsiteY3" fmla="*/ 2475189 h 3198000"/>
              <a:gd name="connsiteX4" fmla="*/ 3429066 w 5519123"/>
              <a:gd name="connsiteY4" fmla="*/ 2266183 h 3198000"/>
              <a:gd name="connsiteX5" fmla="*/ 2218575 w 5519123"/>
              <a:gd name="connsiteY5" fmla="*/ 1795920 h 3198000"/>
              <a:gd name="connsiteX6" fmla="*/ 1060335 w 5519123"/>
              <a:gd name="connsiteY6" fmla="*/ 1639166 h 3198000"/>
              <a:gd name="connsiteX7" fmla="*/ 84975 w 5519123"/>
              <a:gd name="connsiteY7" fmla="*/ 1273406 h 3198000"/>
              <a:gd name="connsiteX8" fmla="*/ 93683 w 5519123"/>
              <a:gd name="connsiteY8" fmla="*/ 454800 h 3198000"/>
              <a:gd name="connsiteX9" fmla="*/ 468152 w 5519123"/>
              <a:gd name="connsiteY9" fmla="*/ 10663 h 3198000"/>
              <a:gd name="connsiteX10" fmla="*/ 973249 w 5519123"/>
              <a:gd name="connsiteY10" fmla="*/ 141292 h 3198000"/>
              <a:gd name="connsiteX11" fmla="*/ 1321592 w 5519123"/>
              <a:gd name="connsiteY11" fmla="*/ 176126 h 3198000"/>
              <a:gd name="connsiteX12" fmla="*/ 1774438 w 5519123"/>
              <a:gd name="connsiteY12" fmla="*/ 271920 h 3198000"/>
              <a:gd name="connsiteX13" fmla="*/ 2235992 w 5519123"/>
              <a:gd name="connsiteY13" fmla="*/ 385132 h 3198000"/>
              <a:gd name="connsiteX14" fmla="*/ 2654003 w 5519123"/>
              <a:gd name="connsiteY14" fmla="*/ 533177 h 3198000"/>
              <a:gd name="connsiteX15" fmla="*/ 3011055 w 5519123"/>
              <a:gd name="connsiteY15" fmla="*/ 533177 h 3198000"/>
              <a:gd name="connsiteX16" fmla="*/ 3341981 w 5519123"/>
              <a:gd name="connsiteY16" fmla="*/ 855395 h 3198000"/>
              <a:gd name="connsiteX17" fmla="*/ 3960289 w 5519123"/>
              <a:gd name="connsiteY17" fmla="*/ 837977 h 3198000"/>
              <a:gd name="connsiteX18" fmla="*/ 4047375 w 5519123"/>
              <a:gd name="connsiteY18" fmla="*/ 1177612 h 3198000"/>
              <a:gd name="connsiteX19" fmla="*/ 3620655 w 5519123"/>
              <a:gd name="connsiteY19" fmla="*/ 1674000 h 3198000"/>
              <a:gd name="connsiteX20" fmla="*/ 2932678 w 5519123"/>
              <a:gd name="connsiteY20" fmla="*/ 1116652 h 31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19123" h="3198000">
                <a:moveTo>
                  <a:pt x="5519123" y="3198000"/>
                </a:moveTo>
                <a:cubicBezTo>
                  <a:pt x="5362368" y="3131234"/>
                  <a:pt x="5205614" y="3064469"/>
                  <a:pt x="5135946" y="2901909"/>
                </a:cubicBezTo>
                <a:cubicBezTo>
                  <a:pt x="5066278" y="2739349"/>
                  <a:pt x="5167878" y="2293760"/>
                  <a:pt x="5101112" y="2222640"/>
                </a:cubicBezTo>
                <a:cubicBezTo>
                  <a:pt x="5034346" y="2151520"/>
                  <a:pt x="5014026" y="2467932"/>
                  <a:pt x="4735352" y="2475189"/>
                </a:cubicBezTo>
                <a:cubicBezTo>
                  <a:pt x="4456678" y="2482446"/>
                  <a:pt x="3848529" y="2379394"/>
                  <a:pt x="3429066" y="2266183"/>
                </a:cubicBezTo>
                <a:cubicBezTo>
                  <a:pt x="3009603" y="2152971"/>
                  <a:pt x="2613363" y="1900423"/>
                  <a:pt x="2218575" y="1795920"/>
                </a:cubicBezTo>
                <a:cubicBezTo>
                  <a:pt x="1823787" y="1691417"/>
                  <a:pt x="1415935" y="1726252"/>
                  <a:pt x="1060335" y="1639166"/>
                </a:cubicBezTo>
                <a:cubicBezTo>
                  <a:pt x="704735" y="1552080"/>
                  <a:pt x="246084" y="1470800"/>
                  <a:pt x="84975" y="1273406"/>
                </a:cubicBezTo>
                <a:cubicBezTo>
                  <a:pt x="-76134" y="1076012"/>
                  <a:pt x="29820" y="665257"/>
                  <a:pt x="93683" y="454800"/>
                </a:cubicBezTo>
                <a:cubicBezTo>
                  <a:pt x="157546" y="244343"/>
                  <a:pt x="321558" y="62914"/>
                  <a:pt x="468152" y="10663"/>
                </a:cubicBezTo>
                <a:cubicBezTo>
                  <a:pt x="614746" y="-41588"/>
                  <a:pt x="831009" y="113715"/>
                  <a:pt x="973249" y="141292"/>
                </a:cubicBezTo>
                <a:cubicBezTo>
                  <a:pt x="1115489" y="168869"/>
                  <a:pt x="1188061" y="154355"/>
                  <a:pt x="1321592" y="176126"/>
                </a:cubicBezTo>
                <a:cubicBezTo>
                  <a:pt x="1455123" y="197897"/>
                  <a:pt x="1622038" y="237086"/>
                  <a:pt x="1774438" y="271920"/>
                </a:cubicBezTo>
                <a:cubicBezTo>
                  <a:pt x="1926838" y="306754"/>
                  <a:pt x="2089398" y="341589"/>
                  <a:pt x="2235992" y="385132"/>
                </a:cubicBezTo>
                <a:cubicBezTo>
                  <a:pt x="2382586" y="428675"/>
                  <a:pt x="2524826" y="508503"/>
                  <a:pt x="2654003" y="533177"/>
                </a:cubicBezTo>
                <a:cubicBezTo>
                  <a:pt x="2783180" y="557851"/>
                  <a:pt x="2896392" y="479474"/>
                  <a:pt x="3011055" y="533177"/>
                </a:cubicBezTo>
                <a:cubicBezTo>
                  <a:pt x="3125718" y="586880"/>
                  <a:pt x="3183775" y="804595"/>
                  <a:pt x="3341981" y="855395"/>
                </a:cubicBezTo>
                <a:cubicBezTo>
                  <a:pt x="3500187" y="906195"/>
                  <a:pt x="3842723" y="784274"/>
                  <a:pt x="3960289" y="837977"/>
                </a:cubicBezTo>
                <a:cubicBezTo>
                  <a:pt x="4077855" y="891680"/>
                  <a:pt x="4103981" y="1038275"/>
                  <a:pt x="4047375" y="1177612"/>
                </a:cubicBezTo>
                <a:cubicBezTo>
                  <a:pt x="3990769" y="1316949"/>
                  <a:pt x="3806438" y="1684160"/>
                  <a:pt x="3620655" y="1674000"/>
                </a:cubicBezTo>
                <a:cubicBezTo>
                  <a:pt x="3434872" y="1663840"/>
                  <a:pt x="3042987" y="1212446"/>
                  <a:pt x="2932678" y="1116652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2E8F1F66-E279-4BA2-9062-61BA62FE2690}"/>
              </a:ext>
            </a:extLst>
          </p:cNvPr>
          <p:cNvSpPr/>
          <p:nvPr/>
        </p:nvSpPr>
        <p:spPr>
          <a:xfrm>
            <a:off x="8368698" y="4214949"/>
            <a:ext cx="1132353" cy="391885"/>
          </a:xfrm>
          <a:custGeom>
            <a:avLst/>
            <a:gdLst>
              <a:gd name="connsiteX0" fmla="*/ 1132353 w 1132353"/>
              <a:gd name="connsiteY0" fmla="*/ 0 h 391885"/>
              <a:gd name="connsiteX1" fmla="*/ 104742 w 1132353"/>
              <a:gd name="connsiteY1" fmla="*/ 182880 h 391885"/>
              <a:gd name="connsiteX2" fmla="*/ 87325 w 1132353"/>
              <a:gd name="connsiteY2" fmla="*/ 391885 h 39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353" h="391885">
                <a:moveTo>
                  <a:pt x="1132353" y="0"/>
                </a:moveTo>
                <a:cubicBezTo>
                  <a:pt x="705633" y="58783"/>
                  <a:pt x="278913" y="117566"/>
                  <a:pt x="104742" y="182880"/>
                </a:cubicBezTo>
                <a:cubicBezTo>
                  <a:pt x="-69429" y="248194"/>
                  <a:pt x="8948" y="320039"/>
                  <a:pt x="87325" y="391885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标注: 弯曲线形 33">
            <a:hlinkClick r:id="rId4" action="ppaction://hlinksldjump"/>
            <a:extLst>
              <a:ext uri="{FF2B5EF4-FFF2-40B4-BE49-F238E27FC236}">
                <a16:creationId xmlns:a16="http://schemas.microsoft.com/office/drawing/2014/main" id="{0643D038-52E6-47AD-87C6-990D8B1B6629}"/>
              </a:ext>
            </a:extLst>
          </p:cNvPr>
          <p:cNvSpPr/>
          <p:nvPr/>
        </p:nvSpPr>
        <p:spPr>
          <a:xfrm>
            <a:off x="9555559" y="6137521"/>
            <a:ext cx="1893641" cy="294348"/>
          </a:xfrm>
          <a:prstGeom prst="borderCallout2">
            <a:avLst>
              <a:gd name="adj1" fmla="val -8654"/>
              <a:gd name="adj2" fmla="val 17046"/>
              <a:gd name="adj3" fmla="val -91768"/>
              <a:gd name="adj4" fmla="val 19471"/>
              <a:gd name="adj5" fmla="val -133620"/>
              <a:gd name="adj6" fmla="val 34518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86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寸汽车零部件体验展示屏</a:t>
            </a:r>
          </a:p>
        </p:txBody>
      </p:sp>
      <p:sp>
        <p:nvSpPr>
          <p:cNvPr id="35" name="标注: 弯曲线形 34">
            <a:hlinkClick r:id="rId4" action="ppaction://hlinksldjump"/>
            <a:extLst>
              <a:ext uri="{FF2B5EF4-FFF2-40B4-BE49-F238E27FC236}">
                <a16:creationId xmlns:a16="http://schemas.microsoft.com/office/drawing/2014/main" id="{D17E5B88-EE2C-4861-9EC4-4AF3FAC03148}"/>
              </a:ext>
            </a:extLst>
          </p:cNvPr>
          <p:cNvSpPr/>
          <p:nvPr/>
        </p:nvSpPr>
        <p:spPr>
          <a:xfrm>
            <a:off x="10614429" y="4396497"/>
            <a:ext cx="1173377" cy="323137"/>
          </a:xfrm>
          <a:prstGeom prst="borderCallout2">
            <a:avLst>
              <a:gd name="adj1" fmla="val 37317"/>
              <a:gd name="adj2" fmla="val -2330"/>
              <a:gd name="adj3" fmla="val 41298"/>
              <a:gd name="adj4" fmla="val -13333"/>
              <a:gd name="adj5" fmla="val 110849"/>
              <a:gd name="adj6" fmla="val -28683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55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寸互动吧台*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3</a:t>
            </a:r>
            <a:endParaRPr lang="zh-CN" altLang="en-US" sz="1100" dirty="0">
              <a:latin typeface="+mn-ea"/>
              <a:cs typeface="+mn-ea"/>
              <a:sym typeface="+mn-lt"/>
            </a:endParaRPr>
          </a:p>
        </p:txBody>
      </p:sp>
      <p:sp>
        <p:nvSpPr>
          <p:cNvPr id="3073" name="矩形 3072">
            <a:extLst>
              <a:ext uri="{FF2B5EF4-FFF2-40B4-BE49-F238E27FC236}">
                <a16:creationId xmlns:a16="http://schemas.microsoft.com/office/drawing/2014/main" id="{D3DEE7DB-0812-4D13-8BCD-C77CF4AF1681}"/>
              </a:ext>
            </a:extLst>
          </p:cNvPr>
          <p:cNvSpPr/>
          <p:nvPr/>
        </p:nvSpPr>
        <p:spPr>
          <a:xfrm>
            <a:off x="8992205" y="3796624"/>
            <a:ext cx="2466726" cy="2488071"/>
          </a:xfrm>
          <a:prstGeom prst="rect">
            <a:avLst/>
          </a:prstGeom>
          <a:noFill/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3076" name="任意多边形: 形状 3075">
            <a:extLst>
              <a:ext uri="{FF2B5EF4-FFF2-40B4-BE49-F238E27FC236}">
                <a16:creationId xmlns:a16="http://schemas.microsoft.com/office/drawing/2014/main" id="{D39CD4A1-38CD-4CB2-905B-CD7F7C40FA5A}"/>
              </a:ext>
            </a:extLst>
          </p:cNvPr>
          <p:cNvSpPr/>
          <p:nvPr/>
        </p:nvSpPr>
        <p:spPr>
          <a:xfrm>
            <a:off x="9405257" y="3675017"/>
            <a:ext cx="1288869" cy="2394857"/>
          </a:xfrm>
          <a:custGeom>
            <a:avLst/>
            <a:gdLst>
              <a:gd name="connsiteX0" fmla="*/ 60960 w 1288869"/>
              <a:gd name="connsiteY0" fmla="*/ 0 h 2394857"/>
              <a:gd name="connsiteX1" fmla="*/ 0 w 1288869"/>
              <a:gd name="connsiteY1" fmla="*/ 2107474 h 2394857"/>
              <a:gd name="connsiteX2" fmla="*/ 1288869 w 1288869"/>
              <a:gd name="connsiteY2" fmla="*/ 2394857 h 2394857"/>
              <a:gd name="connsiteX3" fmla="*/ 1123406 w 1288869"/>
              <a:gd name="connsiteY3" fmla="*/ 226423 h 2394857"/>
              <a:gd name="connsiteX4" fmla="*/ 60960 w 1288869"/>
              <a:gd name="connsiteY4" fmla="*/ 0 h 239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869" h="2394857">
                <a:moveTo>
                  <a:pt x="60960" y="0"/>
                </a:moveTo>
                <a:lnTo>
                  <a:pt x="0" y="2107474"/>
                </a:lnTo>
                <a:lnTo>
                  <a:pt x="1288869" y="2394857"/>
                </a:lnTo>
                <a:lnTo>
                  <a:pt x="1123406" y="226423"/>
                </a:lnTo>
                <a:lnTo>
                  <a:pt x="60960" y="0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3077" name="任意多边形: 形状 3076">
            <a:extLst>
              <a:ext uri="{FF2B5EF4-FFF2-40B4-BE49-F238E27FC236}">
                <a16:creationId xmlns:a16="http://schemas.microsoft.com/office/drawing/2014/main" id="{83655662-CADC-4FB8-8B8F-D468F12725E9}"/>
              </a:ext>
            </a:extLst>
          </p:cNvPr>
          <p:cNvSpPr/>
          <p:nvPr/>
        </p:nvSpPr>
        <p:spPr>
          <a:xfrm>
            <a:off x="3727269" y="1828800"/>
            <a:ext cx="1723834" cy="766354"/>
          </a:xfrm>
          <a:custGeom>
            <a:avLst/>
            <a:gdLst>
              <a:gd name="connsiteX0" fmla="*/ 0 w 1611085"/>
              <a:gd name="connsiteY0" fmla="*/ 461554 h 766354"/>
              <a:gd name="connsiteX1" fmla="*/ 304800 w 1611085"/>
              <a:gd name="connsiteY1" fmla="*/ 0 h 766354"/>
              <a:gd name="connsiteX2" fmla="*/ 1611085 w 1611085"/>
              <a:gd name="connsiteY2" fmla="*/ 261257 h 766354"/>
              <a:gd name="connsiteX3" fmla="*/ 1428205 w 1611085"/>
              <a:gd name="connsiteY3" fmla="*/ 766354 h 766354"/>
              <a:gd name="connsiteX4" fmla="*/ 0 w 1611085"/>
              <a:gd name="connsiteY4" fmla="*/ 461554 h 76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5" h="766354">
                <a:moveTo>
                  <a:pt x="0" y="461554"/>
                </a:moveTo>
                <a:lnTo>
                  <a:pt x="304800" y="0"/>
                </a:lnTo>
                <a:lnTo>
                  <a:pt x="1611085" y="261257"/>
                </a:lnTo>
                <a:lnTo>
                  <a:pt x="1428205" y="766354"/>
                </a:lnTo>
                <a:lnTo>
                  <a:pt x="0" y="461554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3078" name="任意多边形: 形状 3077">
            <a:extLst>
              <a:ext uri="{FF2B5EF4-FFF2-40B4-BE49-F238E27FC236}">
                <a16:creationId xmlns:a16="http://schemas.microsoft.com/office/drawing/2014/main" id="{DB94616D-3BA9-4CD2-9075-340440E921F3}"/>
              </a:ext>
            </a:extLst>
          </p:cNvPr>
          <p:cNvSpPr/>
          <p:nvPr/>
        </p:nvSpPr>
        <p:spPr>
          <a:xfrm>
            <a:off x="1410789" y="2926080"/>
            <a:ext cx="1654628" cy="1149531"/>
          </a:xfrm>
          <a:custGeom>
            <a:avLst/>
            <a:gdLst>
              <a:gd name="connsiteX0" fmla="*/ 679268 w 1654628"/>
              <a:gd name="connsiteY0" fmla="*/ 0 h 1149531"/>
              <a:gd name="connsiteX1" fmla="*/ 0 w 1654628"/>
              <a:gd name="connsiteY1" fmla="*/ 827314 h 1149531"/>
              <a:gd name="connsiteX2" fmla="*/ 1018902 w 1654628"/>
              <a:gd name="connsiteY2" fmla="*/ 1149531 h 1149531"/>
              <a:gd name="connsiteX3" fmla="*/ 1654628 w 1654628"/>
              <a:gd name="connsiteY3" fmla="*/ 252549 h 1149531"/>
              <a:gd name="connsiteX4" fmla="*/ 679268 w 1654628"/>
              <a:gd name="connsiteY4" fmla="*/ 0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4628" h="1149531">
                <a:moveTo>
                  <a:pt x="679268" y="0"/>
                </a:moveTo>
                <a:lnTo>
                  <a:pt x="0" y="827314"/>
                </a:lnTo>
                <a:lnTo>
                  <a:pt x="1018902" y="1149531"/>
                </a:lnTo>
                <a:lnTo>
                  <a:pt x="1654628" y="252549"/>
                </a:lnTo>
                <a:lnTo>
                  <a:pt x="679268" y="0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3080" name="任意多边形: 形状 3079">
            <a:extLst>
              <a:ext uri="{FF2B5EF4-FFF2-40B4-BE49-F238E27FC236}">
                <a16:creationId xmlns:a16="http://schemas.microsoft.com/office/drawing/2014/main" id="{C644EBBD-C607-4F52-A547-61A73DE5B86F}"/>
              </a:ext>
            </a:extLst>
          </p:cNvPr>
          <p:cNvSpPr/>
          <p:nvPr/>
        </p:nvSpPr>
        <p:spPr>
          <a:xfrm>
            <a:off x="3143794" y="2307771"/>
            <a:ext cx="2368732" cy="1306286"/>
          </a:xfrm>
          <a:custGeom>
            <a:avLst/>
            <a:gdLst>
              <a:gd name="connsiteX0" fmla="*/ 574766 w 2368732"/>
              <a:gd name="connsiteY0" fmla="*/ 0 h 1306286"/>
              <a:gd name="connsiteX1" fmla="*/ 0 w 2368732"/>
              <a:gd name="connsiteY1" fmla="*/ 853440 h 1306286"/>
              <a:gd name="connsiteX2" fmla="*/ 1942012 w 2368732"/>
              <a:gd name="connsiteY2" fmla="*/ 1306286 h 1306286"/>
              <a:gd name="connsiteX3" fmla="*/ 2368732 w 2368732"/>
              <a:gd name="connsiteY3" fmla="*/ 391886 h 1306286"/>
              <a:gd name="connsiteX4" fmla="*/ 574766 w 2368732"/>
              <a:gd name="connsiteY4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732" h="1306286">
                <a:moveTo>
                  <a:pt x="574766" y="0"/>
                </a:moveTo>
                <a:lnTo>
                  <a:pt x="0" y="853440"/>
                </a:lnTo>
                <a:lnTo>
                  <a:pt x="1942012" y="1306286"/>
                </a:lnTo>
                <a:lnTo>
                  <a:pt x="2368732" y="391886"/>
                </a:lnTo>
                <a:lnTo>
                  <a:pt x="574766" y="0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3081" name="任意多边形: 形状 3080">
            <a:extLst>
              <a:ext uri="{FF2B5EF4-FFF2-40B4-BE49-F238E27FC236}">
                <a16:creationId xmlns:a16="http://schemas.microsoft.com/office/drawing/2014/main" id="{429796E4-9260-49FD-91F4-9C5F35F28FE1}"/>
              </a:ext>
            </a:extLst>
          </p:cNvPr>
          <p:cNvSpPr/>
          <p:nvPr/>
        </p:nvSpPr>
        <p:spPr>
          <a:xfrm>
            <a:off x="5747657" y="2812869"/>
            <a:ext cx="1776549" cy="1332411"/>
          </a:xfrm>
          <a:custGeom>
            <a:avLst/>
            <a:gdLst>
              <a:gd name="connsiteX0" fmla="*/ 374469 w 1776549"/>
              <a:gd name="connsiteY0" fmla="*/ 0 h 1332411"/>
              <a:gd name="connsiteX1" fmla="*/ 0 w 1776549"/>
              <a:gd name="connsiteY1" fmla="*/ 957942 h 1332411"/>
              <a:gd name="connsiteX2" fmla="*/ 1515292 w 1776549"/>
              <a:gd name="connsiteY2" fmla="*/ 1332411 h 1332411"/>
              <a:gd name="connsiteX3" fmla="*/ 1776549 w 1776549"/>
              <a:gd name="connsiteY3" fmla="*/ 304800 h 1332411"/>
              <a:gd name="connsiteX4" fmla="*/ 374469 w 1776549"/>
              <a:gd name="connsiteY4" fmla="*/ 0 h 133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549" h="1332411">
                <a:moveTo>
                  <a:pt x="374469" y="0"/>
                </a:moveTo>
                <a:lnTo>
                  <a:pt x="0" y="957942"/>
                </a:lnTo>
                <a:lnTo>
                  <a:pt x="1515292" y="1332411"/>
                </a:lnTo>
                <a:lnTo>
                  <a:pt x="1776549" y="304800"/>
                </a:lnTo>
                <a:lnTo>
                  <a:pt x="374469" y="0"/>
                </a:lnTo>
                <a:close/>
              </a:path>
            </a:pathLst>
          </a:custGeom>
          <a:solidFill>
            <a:srgbClr val="47D6FF">
              <a:alpha val="20000"/>
            </a:srgbClr>
          </a:solidFill>
          <a:ln>
            <a:solidFill>
              <a:srgbClr val="47D6FF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cxnSp>
        <p:nvCxnSpPr>
          <p:cNvPr id="3083" name="直接箭头连接符 3082">
            <a:extLst>
              <a:ext uri="{FF2B5EF4-FFF2-40B4-BE49-F238E27FC236}">
                <a16:creationId xmlns:a16="http://schemas.microsoft.com/office/drawing/2014/main" id="{A8917047-DC43-4741-83F4-CBB1DCF4846D}"/>
              </a:ext>
            </a:extLst>
          </p:cNvPr>
          <p:cNvCxnSpPr>
            <a:cxnSpLocks/>
          </p:cNvCxnSpPr>
          <p:nvPr/>
        </p:nvCxnSpPr>
        <p:spPr>
          <a:xfrm flipH="1">
            <a:off x="10575009" y="3934599"/>
            <a:ext cx="740719" cy="210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直接箭头连接符 3084">
            <a:extLst>
              <a:ext uri="{FF2B5EF4-FFF2-40B4-BE49-F238E27FC236}">
                <a16:creationId xmlns:a16="http://schemas.microsoft.com/office/drawing/2014/main" id="{5CC97E32-9345-409E-8702-22F1D85965A7}"/>
              </a:ext>
            </a:extLst>
          </p:cNvPr>
          <p:cNvCxnSpPr/>
          <p:nvPr/>
        </p:nvCxnSpPr>
        <p:spPr>
          <a:xfrm>
            <a:off x="4803031" y="1124744"/>
            <a:ext cx="0" cy="792088"/>
          </a:xfrm>
          <a:prstGeom prst="straightConnector1">
            <a:avLst/>
          </a:prstGeom>
          <a:ln w="158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直接箭头连接符 3086">
            <a:extLst>
              <a:ext uri="{FF2B5EF4-FFF2-40B4-BE49-F238E27FC236}">
                <a16:creationId xmlns:a16="http://schemas.microsoft.com/office/drawing/2014/main" id="{F044111B-800D-462A-9ED2-2CB5100D3DDA}"/>
              </a:ext>
            </a:extLst>
          </p:cNvPr>
          <p:cNvCxnSpPr/>
          <p:nvPr/>
        </p:nvCxnSpPr>
        <p:spPr>
          <a:xfrm flipV="1">
            <a:off x="554559" y="3861048"/>
            <a:ext cx="936104" cy="28423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直接箭头连接符 3088">
            <a:extLst>
              <a:ext uri="{FF2B5EF4-FFF2-40B4-BE49-F238E27FC236}">
                <a16:creationId xmlns:a16="http://schemas.microsoft.com/office/drawing/2014/main" id="{606CC368-D379-47C8-8F1D-23F5CC073D05}"/>
              </a:ext>
            </a:extLst>
          </p:cNvPr>
          <p:cNvCxnSpPr>
            <a:cxnSpLocks/>
          </p:cNvCxnSpPr>
          <p:nvPr/>
        </p:nvCxnSpPr>
        <p:spPr>
          <a:xfrm flipH="1">
            <a:off x="5418783" y="1245342"/>
            <a:ext cx="1074256" cy="14635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直接箭头连接符 3090">
            <a:extLst>
              <a:ext uri="{FF2B5EF4-FFF2-40B4-BE49-F238E27FC236}">
                <a16:creationId xmlns:a16="http://schemas.microsoft.com/office/drawing/2014/main" id="{86033988-F65D-4DD9-B398-7AF529760296}"/>
              </a:ext>
            </a:extLst>
          </p:cNvPr>
          <p:cNvCxnSpPr>
            <a:cxnSpLocks/>
          </p:cNvCxnSpPr>
          <p:nvPr/>
        </p:nvCxnSpPr>
        <p:spPr>
          <a:xfrm>
            <a:off x="6489267" y="1245342"/>
            <a:ext cx="37598" cy="168073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文本框 3094">
            <a:extLst>
              <a:ext uri="{FF2B5EF4-FFF2-40B4-BE49-F238E27FC236}">
                <a16:creationId xmlns:a16="http://schemas.microsoft.com/office/drawing/2014/main" id="{91A0DB16-FA16-46D0-A502-01EA56E89975}"/>
              </a:ext>
            </a:extLst>
          </p:cNvPr>
          <p:cNvSpPr txBox="1"/>
          <p:nvPr/>
        </p:nvSpPr>
        <p:spPr>
          <a:xfrm>
            <a:off x="11232439" y="3697486"/>
            <a:ext cx="97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数字展示区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7194B7-CE5A-4157-8BF1-5918B7B03D1A}"/>
              </a:ext>
            </a:extLst>
          </p:cNvPr>
          <p:cNvSpPr txBox="1"/>
          <p:nvPr/>
        </p:nvSpPr>
        <p:spPr>
          <a:xfrm>
            <a:off x="4328160" y="837048"/>
            <a:ext cx="97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造车展示区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D18D335-D0C6-43D2-8191-1C71DB0B5BE2}"/>
              </a:ext>
            </a:extLst>
          </p:cNvPr>
          <p:cNvSpPr txBox="1"/>
          <p:nvPr/>
        </p:nvSpPr>
        <p:spPr>
          <a:xfrm>
            <a:off x="6379999" y="941110"/>
            <a:ext cx="1375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互动洽谈</a:t>
            </a:r>
            <a:r>
              <a:rPr lang="en-US" altLang="zh-CN" sz="1200" dirty="0">
                <a:solidFill>
                  <a:srgbClr val="FF0000"/>
                </a:solidFill>
              </a:rPr>
              <a:t>&amp;</a:t>
            </a:r>
            <a:r>
              <a:rPr lang="zh-CN" altLang="en-US" sz="1200" dirty="0">
                <a:solidFill>
                  <a:srgbClr val="FF0000"/>
                </a:solidFill>
              </a:rPr>
              <a:t>休息区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702CB08-3734-4309-BE06-59B42A21E36C}"/>
              </a:ext>
            </a:extLst>
          </p:cNvPr>
          <p:cNvSpPr txBox="1"/>
          <p:nvPr/>
        </p:nvSpPr>
        <p:spPr>
          <a:xfrm>
            <a:off x="7241" y="4127863"/>
            <a:ext cx="97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交车区</a:t>
            </a:r>
          </a:p>
        </p:txBody>
      </p:sp>
      <p:sp>
        <p:nvSpPr>
          <p:cNvPr id="66" name="标注: 弯曲线形 65">
            <a:extLst>
              <a:ext uri="{FF2B5EF4-FFF2-40B4-BE49-F238E27FC236}">
                <a16:creationId xmlns:a16="http://schemas.microsoft.com/office/drawing/2014/main" id="{B38C824F-80AE-4E3B-956D-F02ADC002C00}"/>
              </a:ext>
            </a:extLst>
          </p:cNvPr>
          <p:cNvSpPr/>
          <p:nvPr/>
        </p:nvSpPr>
        <p:spPr>
          <a:xfrm>
            <a:off x="2462252" y="1098168"/>
            <a:ext cx="1288869" cy="294348"/>
          </a:xfrm>
          <a:prstGeom prst="borderCallout2">
            <a:avLst>
              <a:gd name="adj1" fmla="val 33299"/>
              <a:gd name="adj2" fmla="val 100693"/>
              <a:gd name="adj3" fmla="val 70485"/>
              <a:gd name="adj4" fmla="val 112372"/>
              <a:gd name="adj5" fmla="val 255671"/>
              <a:gd name="adj6" fmla="val 112078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86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SWE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展示屏</a:t>
            </a:r>
          </a:p>
        </p:txBody>
      </p:sp>
      <p:sp>
        <p:nvSpPr>
          <p:cNvPr id="67" name="标注: 弯曲线形 66">
            <a:hlinkClick r:id="rId5" action="ppaction://hlinksldjump"/>
            <a:extLst>
              <a:ext uri="{FF2B5EF4-FFF2-40B4-BE49-F238E27FC236}">
                <a16:creationId xmlns:a16="http://schemas.microsoft.com/office/drawing/2014/main" id="{BD30E535-46DB-4EBE-A9B2-66AE8B2ECF4B}"/>
              </a:ext>
            </a:extLst>
          </p:cNvPr>
          <p:cNvSpPr/>
          <p:nvPr/>
        </p:nvSpPr>
        <p:spPr>
          <a:xfrm>
            <a:off x="1130623" y="2262999"/>
            <a:ext cx="1224722" cy="323137"/>
          </a:xfrm>
          <a:prstGeom prst="borderCallout2">
            <a:avLst>
              <a:gd name="adj1" fmla="val 33299"/>
              <a:gd name="adj2" fmla="val 100693"/>
              <a:gd name="adj3" fmla="val 70485"/>
              <a:gd name="adj4" fmla="val 112372"/>
              <a:gd name="adj5" fmla="val 199457"/>
              <a:gd name="adj6" fmla="val 112078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6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平米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P2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点阵大屏</a:t>
            </a:r>
          </a:p>
        </p:txBody>
      </p:sp>
      <p:sp>
        <p:nvSpPr>
          <p:cNvPr id="71" name="标注: 弯曲线形 70">
            <a:hlinkClick r:id="rId6" action="ppaction://hlinksldjump"/>
            <a:extLst>
              <a:ext uri="{FF2B5EF4-FFF2-40B4-BE49-F238E27FC236}">
                <a16:creationId xmlns:a16="http://schemas.microsoft.com/office/drawing/2014/main" id="{D7B01508-FF18-43C7-9887-74AE1BBA446E}"/>
              </a:ext>
            </a:extLst>
          </p:cNvPr>
          <p:cNvSpPr/>
          <p:nvPr/>
        </p:nvSpPr>
        <p:spPr>
          <a:xfrm>
            <a:off x="4328159" y="3661281"/>
            <a:ext cx="1179143" cy="323137"/>
          </a:xfrm>
          <a:prstGeom prst="borderCallout2">
            <a:avLst>
              <a:gd name="adj1" fmla="val 62885"/>
              <a:gd name="adj2" fmla="val 103537"/>
              <a:gd name="adj3" fmla="val 61609"/>
              <a:gd name="adj4" fmla="val 114505"/>
              <a:gd name="adj5" fmla="val -49066"/>
              <a:gd name="adj6" fmla="val 124331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智能玻璃*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3</a:t>
            </a:r>
            <a:endParaRPr lang="zh-CN" altLang="en-US" sz="1100" dirty="0">
              <a:latin typeface="+mn-ea"/>
              <a:cs typeface="+mn-ea"/>
              <a:sym typeface="+mn-lt"/>
            </a:endParaRPr>
          </a:p>
        </p:txBody>
      </p:sp>
      <p:sp>
        <p:nvSpPr>
          <p:cNvPr id="72" name="标注: 弯曲线形 71">
            <a:hlinkClick r:id="rId7" action="ppaction://hlinksldjump"/>
            <a:extLst>
              <a:ext uri="{FF2B5EF4-FFF2-40B4-BE49-F238E27FC236}">
                <a16:creationId xmlns:a16="http://schemas.microsoft.com/office/drawing/2014/main" id="{D6AE4FF7-1904-46B4-AB85-DAE6790BD5B9}"/>
              </a:ext>
            </a:extLst>
          </p:cNvPr>
          <p:cNvSpPr/>
          <p:nvPr/>
        </p:nvSpPr>
        <p:spPr>
          <a:xfrm>
            <a:off x="7021960" y="4096120"/>
            <a:ext cx="1137747" cy="323137"/>
          </a:xfrm>
          <a:prstGeom prst="borderCallout2">
            <a:avLst>
              <a:gd name="adj1" fmla="val 45134"/>
              <a:gd name="adj2" fmla="val -2898"/>
              <a:gd name="adj3" fmla="val 40899"/>
              <a:gd name="adj4" fmla="val -13200"/>
              <a:gd name="adj5" fmla="val -84570"/>
              <a:gd name="adj6" fmla="val -18831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自助体验货柜</a:t>
            </a:r>
          </a:p>
        </p:txBody>
      </p:sp>
      <p:sp>
        <p:nvSpPr>
          <p:cNvPr id="73" name="标注: 弯曲线形 72">
            <a:hlinkClick r:id="rId5" action="ppaction://hlinksldjump"/>
            <a:extLst>
              <a:ext uri="{FF2B5EF4-FFF2-40B4-BE49-F238E27FC236}">
                <a16:creationId xmlns:a16="http://schemas.microsoft.com/office/drawing/2014/main" id="{32298466-FEF2-4C1A-A1A6-9C5ECCB9FB52}"/>
              </a:ext>
            </a:extLst>
          </p:cNvPr>
          <p:cNvSpPr/>
          <p:nvPr/>
        </p:nvSpPr>
        <p:spPr>
          <a:xfrm>
            <a:off x="6991129" y="4858051"/>
            <a:ext cx="1137747" cy="323137"/>
          </a:xfrm>
          <a:prstGeom prst="borderCallout2">
            <a:avLst>
              <a:gd name="adj1" fmla="val 45134"/>
              <a:gd name="adj2" fmla="val -2898"/>
              <a:gd name="adj3" fmla="val 40899"/>
              <a:gd name="adj4" fmla="val -13200"/>
              <a:gd name="adj5" fmla="val -84570"/>
              <a:gd name="adj6" fmla="val -18831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数字卡台*</a:t>
            </a:r>
            <a:r>
              <a:rPr lang="en-US" altLang="zh-CN" sz="1100" dirty="0">
                <a:latin typeface="+mn-ea"/>
                <a:cs typeface="+mn-ea"/>
                <a:sym typeface="+mn-lt"/>
              </a:rPr>
              <a:t>N</a:t>
            </a:r>
            <a:endParaRPr lang="zh-CN" altLang="en-US" sz="1100" dirty="0">
              <a:latin typeface="+mn-ea"/>
              <a:cs typeface="+mn-ea"/>
              <a:sym typeface="+mn-lt"/>
            </a:endParaRPr>
          </a:p>
        </p:txBody>
      </p:sp>
      <p:sp>
        <p:nvSpPr>
          <p:cNvPr id="74" name="标注: 弯曲线形 73">
            <a:hlinkClick r:id="rId8" action="ppaction://hlinksldjump"/>
            <a:extLst>
              <a:ext uri="{FF2B5EF4-FFF2-40B4-BE49-F238E27FC236}">
                <a16:creationId xmlns:a16="http://schemas.microsoft.com/office/drawing/2014/main" id="{B1B53977-285D-4581-8627-4E091329D565}"/>
              </a:ext>
            </a:extLst>
          </p:cNvPr>
          <p:cNvSpPr/>
          <p:nvPr/>
        </p:nvSpPr>
        <p:spPr>
          <a:xfrm>
            <a:off x="4433380" y="4783947"/>
            <a:ext cx="1292881" cy="323137"/>
          </a:xfrm>
          <a:prstGeom prst="borderCallout2">
            <a:avLst>
              <a:gd name="adj1" fmla="val 62885"/>
              <a:gd name="adj2" fmla="val 103537"/>
              <a:gd name="adj3" fmla="val 61609"/>
              <a:gd name="adj4" fmla="val 114505"/>
              <a:gd name="adj5" fmla="val -46107"/>
              <a:gd name="adj6" fmla="val 141943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展厅环视球型相机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6C8490F-F159-4DDE-959B-B6A47829E139}"/>
              </a:ext>
            </a:extLst>
          </p:cNvPr>
          <p:cNvSpPr/>
          <p:nvPr/>
        </p:nvSpPr>
        <p:spPr>
          <a:xfrm>
            <a:off x="8786580" y="2316480"/>
            <a:ext cx="418380" cy="1924594"/>
          </a:xfrm>
          <a:custGeom>
            <a:avLst/>
            <a:gdLst>
              <a:gd name="connsiteX0" fmla="*/ 174540 w 418380"/>
              <a:gd name="connsiteY0" fmla="*/ 0 h 1924594"/>
              <a:gd name="connsiteX1" fmla="*/ 9077 w 418380"/>
              <a:gd name="connsiteY1" fmla="*/ 1314994 h 1924594"/>
              <a:gd name="connsiteX2" fmla="*/ 418380 w 418380"/>
              <a:gd name="connsiteY2" fmla="*/ 1924594 h 192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380" h="1924594">
                <a:moveTo>
                  <a:pt x="174540" y="0"/>
                </a:moveTo>
                <a:cubicBezTo>
                  <a:pt x="71488" y="497114"/>
                  <a:pt x="-31563" y="994228"/>
                  <a:pt x="9077" y="1314994"/>
                </a:cubicBezTo>
                <a:cubicBezTo>
                  <a:pt x="49717" y="1635760"/>
                  <a:pt x="234048" y="1780177"/>
                  <a:pt x="418380" y="1924594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标注: 弯曲线形 64">
            <a:hlinkClick r:id="rId9" action="ppaction://hlinksldjump"/>
            <a:extLst>
              <a:ext uri="{FF2B5EF4-FFF2-40B4-BE49-F238E27FC236}">
                <a16:creationId xmlns:a16="http://schemas.microsoft.com/office/drawing/2014/main" id="{30C8744D-2FC9-4F93-8BAE-A53703FB0629}"/>
              </a:ext>
            </a:extLst>
          </p:cNvPr>
          <p:cNvSpPr/>
          <p:nvPr/>
        </p:nvSpPr>
        <p:spPr>
          <a:xfrm>
            <a:off x="8710447" y="3796970"/>
            <a:ext cx="1106960" cy="294348"/>
          </a:xfrm>
          <a:prstGeom prst="borderCallout2">
            <a:avLst>
              <a:gd name="adj1" fmla="val 30341"/>
              <a:gd name="adj2" fmla="val -2685"/>
              <a:gd name="adj3" fmla="val 52732"/>
              <a:gd name="adj4" fmla="val -18034"/>
              <a:gd name="adj5" fmla="val 202416"/>
              <a:gd name="adj6" fmla="val -27111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en-US" altLang="zh-CN" sz="1100" dirty="0">
                <a:latin typeface="+mn-ea"/>
                <a:cs typeface="+mn-ea"/>
                <a:sym typeface="+mn-lt"/>
              </a:rPr>
              <a:t>46</a:t>
            </a:r>
            <a:r>
              <a:rPr lang="zh-CN" altLang="en-US" sz="1100" dirty="0">
                <a:latin typeface="+mn-ea"/>
                <a:cs typeface="+mn-ea"/>
                <a:sym typeface="+mn-lt"/>
              </a:rPr>
              <a:t>寸人脸互动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A9AACC9-4F64-4262-A3C1-75716A8D51D2}"/>
              </a:ext>
            </a:extLst>
          </p:cNvPr>
          <p:cNvSpPr/>
          <p:nvPr/>
        </p:nvSpPr>
        <p:spPr>
          <a:xfrm>
            <a:off x="7802880" y="3222171"/>
            <a:ext cx="1005850" cy="400901"/>
          </a:xfrm>
          <a:custGeom>
            <a:avLst/>
            <a:gdLst>
              <a:gd name="connsiteX0" fmla="*/ 1001486 w 1005850"/>
              <a:gd name="connsiteY0" fmla="*/ 52252 h 400901"/>
              <a:gd name="connsiteX1" fmla="*/ 853440 w 1005850"/>
              <a:gd name="connsiteY1" fmla="*/ 400595 h 400901"/>
              <a:gd name="connsiteX2" fmla="*/ 0 w 1005850"/>
              <a:gd name="connsiteY2" fmla="*/ 0 h 40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50" h="400901">
                <a:moveTo>
                  <a:pt x="1001486" y="52252"/>
                </a:moveTo>
                <a:cubicBezTo>
                  <a:pt x="1010920" y="230778"/>
                  <a:pt x="1020354" y="409304"/>
                  <a:pt x="853440" y="400595"/>
                </a:cubicBezTo>
                <a:cubicBezTo>
                  <a:pt x="686526" y="391886"/>
                  <a:pt x="343263" y="195943"/>
                  <a:pt x="0" y="0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 rot="986432">
            <a:off x="915153" y="5140405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展厅以</a:t>
            </a:r>
            <a:r>
              <a:rPr lang="zh-CN" altLang="en-US" sz="1600" b="1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触点互动</a:t>
            </a:r>
            <a:r>
              <a:rPr lang="zh-CN" altLang="en-US" sz="1600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采集客户体验数据，以客户</a:t>
            </a:r>
            <a:endParaRPr lang="en-US" altLang="zh-CN" sz="1600" dirty="0">
              <a:solidFill>
                <a:srgbClr val="FF000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人脸特征</a:t>
            </a:r>
            <a:r>
              <a:rPr lang="zh-CN" altLang="en-US" sz="1600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作为关键检索，形成客户画像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26624" y="5541273"/>
            <a:ext cx="261847" cy="246221"/>
            <a:chOff x="326624" y="5541273"/>
            <a:chExt cx="261847" cy="246221"/>
          </a:xfrm>
        </p:grpSpPr>
        <p:sp>
          <p:nvSpPr>
            <p:cNvPr id="10" name="矩形 9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6837" y="5517232"/>
            <a:ext cx="96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人脸数据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30179" y="5812469"/>
            <a:ext cx="288032" cy="230832"/>
            <a:chOff x="330179" y="5812469"/>
            <a:chExt cx="288032" cy="230832"/>
          </a:xfrm>
        </p:grpSpPr>
        <p:sp>
          <p:nvSpPr>
            <p:cNvPr id="45" name="矩形 44"/>
            <p:cNvSpPr/>
            <p:nvPr/>
          </p:nvSpPr>
          <p:spPr>
            <a:xfrm>
              <a:off x="404568" y="5859359"/>
              <a:ext cx="144016" cy="136915"/>
            </a:xfrm>
            <a:prstGeom prst="rect">
              <a:avLst/>
            </a:prstGeom>
            <a:solidFill>
              <a:srgbClr val="F26E54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0179" y="5812469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车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90862" y="5781285"/>
            <a:ext cx="121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车型关注数据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1868" y="6076218"/>
            <a:ext cx="288032" cy="230832"/>
            <a:chOff x="321868" y="6076218"/>
            <a:chExt cx="288032" cy="230832"/>
          </a:xfrm>
        </p:grpSpPr>
        <p:sp>
          <p:nvSpPr>
            <p:cNvPr id="49" name="矩形 48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82551" y="604741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其他体验数据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6526865" y="6480643"/>
            <a:ext cx="261847" cy="246221"/>
            <a:chOff x="326624" y="5541273"/>
            <a:chExt cx="261847" cy="246221"/>
          </a:xfrm>
        </p:grpSpPr>
        <p:sp>
          <p:nvSpPr>
            <p:cNvPr id="55" name="矩形 54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859290" y="6464140"/>
            <a:ext cx="288032" cy="230832"/>
            <a:chOff x="330179" y="5812469"/>
            <a:chExt cx="288032" cy="230832"/>
          </a:xfrm>
        </p:grpSpPr>
        <p:sp>
          <p:nvSpPr>
            <p:cNvPr id="58" name="矩形 57"/>
            <p:cNvSpPr/>
            <p:nvPr/>
          </p:nvSpPr>
          <p:spPr>
            <a:xfrm>
              <a:off x="404568" y="5859359"/>
              <a:ext cx="144016" cy="136915"/>
            </a:xfrm>
            <a:prstGeom prst="rect">
              <a:avLst/>
            </a:prstGeom>
            <a:solidFill>
              <a:srgbClr val="F26E54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0179" y="5812469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车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151107" y="6457790"/>
            <a:ext cx="288032" cy="230832"/>
            <a:chOff x="321868" y="6076218"/>
            <a:chExt cx="288032" cy="230832"/>
          </a:xfrm>
        </p:grpSpPr>
        <p:sp>
          <p:nvSpPr>
            <p:cNvPr id="63" name="矩形 62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555559" y="6457790"/>
            <a:ext cx="261847" cy="246221"/>
            <a:chOff x="326624" y="5541273"/>
            <a:chExt cx="261847" cy="246221"/>
          </a:xfrm>
        </p:grpSpPr>
        <p:sp>
          <p:nvSpPr>
            <p:cNvPr id="70" name="矩形 69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0902950" y="4721033"/>
            <a:ext cx="288032" cy="230832"/>
            <a:chOff x="330179" y="5812469"/>
            <a:chExt cx="288032" cy="230832"/>
          </a:xfrm>
        </p:grpSpPr>
        <p:sp>
          <p:nvSpPr>
            <p:cNvPr id="77" name="矩形 76"/>
            <p:cNvSpPr/>
            <p:nvPr/>
          </p:nvSpPr>
          <p:spPr>
            <a:xfrm>
              <a:off x="404568" y="5859359"/>
              <a:ext cx="144016" cy="136915"/>
            </a:xfrm>
            <a:prstGeom prst="rect">
              <a:avLst/>
            </a:prstGeom>
            <a:solidFill>
              <a:srgbClr val="F26E54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0179" y="5812469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车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1201117" y="4714683"/>
            <a:ext cx="288032" cy="230832"/>
            <a:chOff x="321868" y="6076218"/>
            <a:chExt cx="288032" cy="230832"/>
          </a:xfrm>
        </p:grpSpPr>
        <p:sp>
          <p:nvSpPr>
            <p:cNvPr id="80" name="矩形 79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605569" y="4714683"/>
            <a:ext cx="261847" cy="246221"/>
            <a:chOff x="326624" y="5541273"/>
            <a:chExt cx="261847" cy="246221"/>
          </a:xfrm>
        </p:grpSpPr>
        <p:sp>
          <p:nvSpPr>
            <p:cNvPr id="83" name="矩形 82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272903" y="5195806"/>
            <a:ext cx="288032" cy="230832"/>
            <a:chOff x="330179" y="5812469"/>
            <a:chExt cx="288032" cy="230832"/>
          </a:xfrm>
        </p:grpSpPr>
        <p:sp>
          <p:nvSpPr>
            <p:cNvPr id="86" name="矩形 85"/>
            <p:cNvSpPr/>
            <p:nvPr/>
          </p:nvSpPr>
          <p:spPr>
            <a:xfrm>
              <a:off x="404568" y="5859359"/>
              <a:ext cx="144016" cy="136915"/>
            </a:xfrm>
            <a:prstGeom prst="rect">
              <a:avLst/>
            </a:prstGeom>
            <a:solidFill>
              <a:srgbClr val="F26E54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0179" y="5812469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车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542059" y="5195806"/>
            <a:ext cx="288032" cy="230832"/>
            <a:chOff x="321868" y="6076218"/>
            <a:chExt cx="288032" cy="230832"/>
          </a:xfrm>
        </p:grpSpPr>
        <p:sp>
          <p:nvSpPr>
            <p:cNvPr id="89" name="矩形 88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964454" y="5180747"/>
            <a:ext cx="261847" cy="246221"/>
            <a:chOff x="326624" y="5541273"/>
            <a:chExt cx="261847" cy="246221"/>
          </a:xfrm>
        </p:grpSpPr>
        <p:sp>
          <p:nvSpPr>
            <p:cNvPr id="92" name="矩形 91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251303" y="4410891"/>
            <a:ext cx="288032" cy="230832"/>
            <a:chOff x="321868" y="6076218"/>
            <a:chExt cx="288032" cy="230832"/>
          </a:xfrm>
        </p:grpSpPr>
        <p:sp>
          <p:nvSpPr>
            <p:cNvPr id="98" name="矩形 97"/>
            <p:cNvSpPr/>
            <p:nvPr/>
          </p:nvSpPr>
          <p:spPr>
            <a:xfrm>
              <a:off x="396257" y="6125489"/>
              <a:ext cx="144016" cy="136915"/>
            </a:xfrm>
            <a:prstGeom prst="rect">
              <a:avLst/>
            </a:prstGeom>
            <a:solidFill>
              <a:srgbClr val="92D050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1868" y="6076218"/>
              <a:ext cx="288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娱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024218" y="4410891"/>
            <a:ext cx="261847" cy="246221"/>
            <a:chOff x="326624" y="5541273"/>
            <a:chExt cx="261847" cy="246221"/>
          </a:xfrm>
        </p:grpSpPr>
        <p:sp>
          <p:nvSpPr>
            <p:cNvPr id="101" name="矩形 100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710446" y="4096084"/>
            <a:ext cx="261847" cy="246221"/>
            <a:chOff x="326624" y="5541273"/>
            <a:chExt cx="261847" cy="246221"/>
          </a:xfrm>
        </p:grpSpPr>
        <p:sp>
          <p:nvSpPr>
            <p:cNvPr id="104" name="矩形 103"/>
            <p:cNvSpPr/>
            <p:nvPr/>
          </p:nvSpPr>
          <p:spPr>
            <a:xfrm>
              <a:off x="410543" y="5595306"/>
              <a:ext cx="144016" cy="136915"/>
            </a:xfrm>
            <a:prstGeom prst="rect">
              <a:avLst/>
            </a:prstGeom>
            <a:solidFill>
              <a:srgbClr val="47D6FF"/>
            </a:solidFill>
            <a:effectLst/>
          </p:spPr>
          <p:txBody>
            <a:bodyPr wrap="square" lIns="68553" tIns="34276" rIns="68553" bIns="34276" rtlCol="0" anchor="ctr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B0F0"/>
                </a:buClr>
              </a:pPr>
              <a:endParaRPr lang="zh-CN" altLang="en-US" sz="1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6624" y="5541273"/>
              <a:ext cx="261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人</a:t>
              </a:r>
            </a:p>
          </p:txBody>
        </p:sp>
      </p:grpSp>
      <p:sp>
        <p:nvSpPr>
          <p:cNvPr id="94" name="标注: 弯曲线形 72">
            <a:hlinkClick r:id="rId5" action="ppaction://hlinksldjump"/>
            <a:extLst>
              <a:ext uri="{FF2B5EF4-FFF2-40B4-BE49-F238E27FC236}">
                <a16:creationId xmlns:a16="http://schemas.microsoft.com/office/drawing/2014/main" id="{32298466-FEF2-4C1A-A1A6-9C5ECCB9FB52}"/>
              </a:ext>
            </a:extLst>
          </p:cNvPr>
          <p:cNvSpPr/>
          <p:nvPr/>
        </p:nvSpPr>
        <p:spPr>
          <a:xfrm>
            <a:off x="6891214" y="5583392"/>
            <a:ext cx="898611" cy="294348"/>
          </a:xfrm>
          <a:prstGeom prst="borderCallout2">
            <a:avLst>
              <a:gd name="adj1" fmla="val 45134"/>
              <a:gd name="adj2" fmla="val -2898"/>
              <a:gd name="adj3" fmla="val 57793"/>
              <a:gd name="adj4" fmla="val 125947"/>
              <a:gd name="adj5" fmla="val -105687"/>
              <a:gd name="adj6" fmla="val 159901"/>
            </a:avLst>
          </a:prstGeom>
          <a:solidFill>
            <a:srgbClr val="FFD900"/>
          </a:solidFill>
          <a:ln w="25400">
            <a:solidFill>
              <a:srgbClr val="F9DE64"/>
            </a:solidFill>
          </a:ln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光粒子成像</a:t>
            </a:r>
          </a:p>
        </p:txBody>
      </p:sp>
    </p:spTree>
    <p:extLst>
      <p:ext uri="{BB962C8B-B14F-4D97-AF65-F5344CB8AC3E}">
        <p14:creationId xmlns:p14="http://schemas.microsoft.com/office/powerpoint/2010/main" val="32399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 Light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 lIns="68553" tIns="34276" rIns="68553" bIns="34276">
        <a:spAutoFit/>
      </a:bodyPr>
      <a:lstStyle>
        <a:defPPr marL="171450" indent="-171450">
          <a:lnSpc>
            <a:spcPct val="150000"/>
          </a:lnSpc>
          <a:buClr>
            <a:srgbClr val="00B0F0"/>
          </a:buClr>
          <a:buFont typeface="Wingdings" panose="05000000000000000000" pitchFamily="2" charset="2"/>
          <a:buChar char="p"/>
          <a:defRPr sz="1400" dirty="0" smtClean="0">
            <a:latin typeface="+mn-ea"/>
            <a:cs typeface="+mn-ea"/>
            <a:sym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62438</TotalTime>
  <Words>5987</Words>
  <Application>Microsoft Macintosh PowerPoint</Application>
  <PresentationFormat>自定义</PresentationFormat>
  <Paragraphs>1182</Paragraphs>
  <Slides>54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方正正粗黑简体</vt:lpstr>
      <vt:lpstr>方正正准黑简体</vt:lpstr>
      <vt:lpstr>宋体</vt:lpstr>
      <vt:lpstr>微软雅黑</vt:lpstr>
      <vt:lpstr>微软雅黑 Light</vt:lpstr>
      <vt:lpstr>Arial Unicode MS</vt:lpstr>
      <vt:lpstr>Arial</vt:lpstr>
      <vt:lpstr>Arial Black</vt:lpstr>
      <vt:lpstr>Calibri</vt:lpstr>
      <vt:lpstr>Impact</vt:lpstr>
      <vt:lpstr>Times New Roman</vt:lpstr>
      <vt:lpstr>Verdana</vt:lpstr>
      <vt:lpstr>Wingdings</vt:lpstr>
      <vt:lpstr>Office 主题</vt:lpstr>
      <vt:lpstr>位图图像</vt:lpstr>
      <vt:lpstr>工作表</vt:lpstr>
      <vt:lpstr>智慧门店空间触点</vt:lpstr>
      <vt:lpstr>PowerPoint 演示文稿</vt:lpstr>
      <vt:lpstr>空间数据库设计</vt:lpstr>
      <vt:lpstr>智慧服务空间数据库设计</vt:lpstr>
      <vt:lpstr>智慧服务空间数据库设计(OBD)</vt:lpstr>
      <vt:lpstr>智慧服务空间数据库设计(Label)</vt:lpstr>
      <vt:lpstr>财务数据库设计（Finanice)</vt:lpstr>
      <vt:lpstr>客户动线及触点介绍</vt:lpstr>
      <vt:lpstr>一层销售展厅</vt:lpstr>
      <vt:lpstr>二层精品展厅</vt:lpstr>
      <vt:lpstr>四层客户之家</vt:lpstr>
      <vt:lpstr>售后车间</vt:lpstr>
      <vt:lpstr>触点详情</vt:lpstr>
      <vt:lpstr>客户进店入口人脸识别</vt:lpstr>
      <vt:lpstr>部件展示</vt:lpstr>
      <vt:lpstr>互动吧台</vt:lpstr>
      <vt:lpstr>互动吧台-桌面</vt:lpstr>
      <vt:lpstr>互动吧台-车型配置器</vt:lpstr>
      <vt:lpstr>互动吧台-画车游戏</vt:lpstr>
      <vt:lpstr>互动吧台-广宣内容</vt:lpstr>
      <vt:lpstr>人脸互动</vt:lpstr>
      <vt:lpstr>自助体验货柜(自助消费终端)</vt:lpstr>
      <vt:lpstr>数字卡台</vt:lpstr>
      <vt:lpstr>数字卡台-车型配置器</vt:lpstr>
      <vt:lpstr>数字卡台-广宣内容</vt:lpstr>
      <vt:lpstr>精品选购</vt:lpstr>
      <vt:lpstr>智慧门店游戏</vt:lpstr>
      <vt:lpstr>汽车涂鸦</vt:lpstr>
      <vt:lpstr>亲子教育</vt:lpstr>
      <vt:lpstr>AR看车</vt:lpstr>
      <vt:lpstr>智能迎宾接待</vt:lpstr>
      <vt:lpstr>调度看板</vt:lpstr>
      <vt:lpstr>调度看板-工单操作</vt:lpstr>
      <vt:lpstr>维修领料看板</vt:lpstr>
      <vt:lpstr>智能取货柜</vt:lpstr>
      <vt:lpstr>离店自动放行</vt:lpstr>
      <vt:lpstr>场内摄像头应用</vt:lpstr>
      <vt:lpstr>无法采集到数据的设备</vt:lpstr>
      <vt:lpstr>PowerPoint 演示文稿</vt:lpstr>
      <vt:lpstr>精品商城流程-商城精品维护、库存管理、销售订单</vt:lpstr>
      <vt:lpstr>精品商城流程-精品出库</vt:lpstr>
      <vt:lpstr>信发终端(Shell)播放逻辑</vt:lpstr>
      <vt:lpstr>指挥中心看板</vt:lpstr>
      <vt:lpstr>指挥中心看板</vt:lpstr>
      <vt:lpstr>指挥中心看板</vt:lpstr>
      <vt:lpstr>系统部署拓补结构</vt:lpstr>
      <vt:lpstr>系统部署-服务器信息</vt:lpstr>
      <vt:lpstr>系统部署-服务器信息</vt:lpstr>
      <vt:lpstr>系统部署-服务器信息</vt:lpstr>
      <vt:lpstr>待办事项、消息、招揽任务—待办事项</vt:lpstr>
      <vt:lpstr>待办事项、消息、招揽任务—消息管理原理</vt:lpstr>
      <vt:lpstr>待办事项、消息、招揽任务—消息分类</vt:lpstr>
      <vt:lpstr>索赔现有系统校验逻辑</vt:lpstr>
      <vt:lpstr>索赔现有系统校验逻辑—需要解决的问题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SGMW智慧门店方案</dc:title>
  <dc:creator>GAZE</dc:creator>
  <cp:lastModifiedBy>马 晓辉</cp:lastModifiedBy>
  <cp:revision>638</cp:revision>
  <dcterms:modified xsi:type="dcterms:W3CDTF">2018-09-15T11:13:38Z</dcterms:modified>
</cp:coreProperties>
</file>