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716" r:id="rId2"/>
    <p:sldMasterId id="2147483728" r:id="rId3"/>
    <p:sldMasterId id="2147483747" r:id="rId4"/>
    <p:sldMasterId id="2147483730" r:id="rId5"/>
    <p:sldMasterId id="2147483748" r:id="rId6"/>
    <p:sldMasterId id="2147483752" r:id="rId7"/>
    <p:sldMasterId id="2147483756" r:id="rId8"/>
    <p:sldMasterId id="2147483698" r:id="rId9"/>
  </p:sldMasterIdLst>
  <p:notesMasterIdLst>
    <p:notesMasterId r:id="rId18"/>
  </p:notesMasterIdLst>
  <p:handoutMasterIdLst>
    <p:handoutMasterId r:id="rId19"/>
  </p:handoutMasterIdLst>
  <p:sldIdLst>
    <p:sldId id="286" r:id="rId10"/>
    <p:sldId id="311" r:id="rId11"/>
    <p:sldId id="325" r:id="rId12"/>
    <p:sldId id="326" r:id="rId13"/>
    <p:sldId id="324" r:id="rId14"/>
    <p:sldId id="317" r:id="rId15"/>
    <p:sldId id="322" r:id="rId16"/>
    <p:sldId id="287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B3"/>
    <a:srgbClr val="D9D9D9"/>
    <a:srgbClr val="FF495C"/>
    <a:srgbClr val="A373BD"/>
    <a:srgbClr val="E9C1BD"/>
    <a:srgbClr val="CF6459"/>
    <a:srgbClr val="FFFFFF"/>
    <a:srgbClr val="00C483"/>
    <a:srgbClr val="5CD465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9" autoAdjust="0"/>
    <p:restoredTop sz="86401" autoAdjust="0"/>
  </p:normalViewPr>
  <p:slideViewPr>
    <p:cSldViewPr snapToGrid="0" snapToObjects="1" showGuides="1">
      <p:cViewPr varScale="1">
        <p:scale>
          <a:sx n="88" d="100"/>
          <a:sy n="88" d="100"/>
        </p:scale>
        <p:origin x="200" y="4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8C00A-5630-EE46-A769-773D61E4C6CB}" type="datetimeFigureOut">
              <a:t>2018/6/26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2FEE-B3F1-8C46-A907-8E4F752A60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7FD19-5982-7546-B80D-BBC12E3CC828}" type="datetimeFigureOut">
              <a:t>2018/6/26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39D64-7E45-4A42-9094-50CC329BEA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text 33"/>
          <p:cNvSpPr>
            <a:spLocks noGrp="1"/>
          </p:cNvSpPr>
          <p:nvPr>
            <p:ph type="body" sz="quarter" idx="14" hasCustomPrompt="1"/>
          </p:nvPr>
        </p:nvSpPr>
        <p:spPr>
          <a:xfrm>
            <a:off x="806183" y="2946968"/>
            <a:ext cx="10263430" cy="481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副标题 </a:t>
            </a:r>
            <a:r>
              <a:rPr lang="en-US" dirty="0"/>
              <a:t>SUB-HEADER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806768" y="1343025"/>
            <a:ext cx="10263187" cy="1454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1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</a:t>
            </a:r>
            <a:r>
              <a:rPr lang="en-US" altLang="zh-CN" dirty="0"/>
              <a:t> </a:t>
            </a:r>
            <a:r>
              <a:rPr lang="zh-CN" altLang="en-US" dirty="0"/>
              <a:t>题 </a:t>
            </a:r>
            <a:r>
              <a:rPr lang="en-US" altLang="zh-CN" dirty="0"/>
              <a:t>PRESENTATION TITLE</a:t>
            </a:r>
            <a:endParaRPr lang="zh-CN" altLang="en-US" dirty="0"/>
          </a:p>
        </p:txBody>
      </p:sp>
      <p:sp>
        <p:nvSpPr>
          <p:cNvPr id="14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806183" y="3615152"/>
            <a:ext cx="1743373" cy="382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姓名  </a:t>
            </a:r>
            <a:r>
              <a:rPr lang="en-US" dirty="0"/>
              <a:t>PRESENTER NAME</a:t>
            </a:r>
          </a:p>
        </p:txBody>
      </p:sp>
      <p:sp>
        <p:nvSpPr>
          <p:cNvPr id="15" name="Platshållare för 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6202" y="3615152"/>
            <a:ext cx="1743373" cy="382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部门  </a:t>
            </a:r>
            <a:r>
              <a:rPr lang="en-US" dirty="0"/>
              <a:t>DEPARTMENT</a:t>
            </a:r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12" hasCustomPrompt="1"/>
          </p:nvPr>
        </p:nvSpPr>
        <p:spPr>
          <a:xfrm>
            <a:off x="6486221" y="3615152"/>
            <a:ext cx="1743373" cy="382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日期 </a:t>
            </a:r>
            <a:r>
              <a:rPr lang="en-US" altLang="zh-CN" dirty="0"/>
              <a:t>DATE YYY-MM-DD</a:t>
            </a:r>
            <a:endParaRPr lang="en-US" dirty="0"/>
          </a:p>
        </p:txBody>
      </p:sp>
      <p:sp>
        <p:nvSpPr>
          <p:cNvPr id="17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9326240" y="3615152"/>
            <a:ext cx="1743373" cy="382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版本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10" name="任意形状 3"/>
          <p:cNvSpPr/>
          <p:nvPr userDrawn="1"/>
        </p:nvSpPr>
        <p:spPr>
          <a:xfrm>
            <a:off x="370378" y="2202533"/>
            <a:ext cx="436390" cy="554002"/>
          </a:xfrm>
          <a:custGeom>
            <a:avLst/>
            <a:gdLst>
              <a:gd name="connsiteX0" fmla="*/ 398696 w 611045"/>
              <a:gd name="connsiteY0" fmla="*/ 0 h 775723"/>
              <a:gd name="connsiteX1" fmla="*/ 611045 w 611045"/>
              <a:gd name="connsiteY1" fmla="*/ 0 h 775723"/>
              <a:gd name="connsiteX2" fmla="*/ 95341 w 611045"/>
              <a:gd name="connsiteY2" fmla="*/ 775723 h 775723"/>
              <a:gd name="connsiteX3" fmla="*/ 0 w 611045"/>
              <a:gd name="connsiteY3" fmla="*/ 572041 h 775723"/>
              <a:gd name="connsiteX4" fmla="*/ 398696 w 611045"/>
              <a:gd name="connsiteY4" fmla="*/ 0 h 77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45" h="775723">
                <a:moveTo>
                  <a:pt x="398696" y="0"/>
                </a:moveTo>
                <a:lnTo>
                  <a:pt x="611045" y="0"/>
                </a:lnTo>
                <a:lnTo>
                  <a:pt x="95341" y="775723"/>
                </a:lnTo>
                <a:lnTo>
                  <a:pt x="0" y="572041"/>
                </a:lnTo>
                <a:lnTo>
                  <a:pt x="398696" y="0"/>
                </a:lnTo>
                <a:close/>
              </a:path>
            </a:pathLst>
          </a:custGeom>
          <a:solidFill>
            <a:srgbClr val="EDE9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8420100" y="6096000"/>
            <a:ext cx="9144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494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EDE9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4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EDE9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01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1038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55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403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59787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59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90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63272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2"/>
          <p:cNvSpPr txBox="1"/>
          <p:nvPr userDrawn="1"/>
        </p:nvSpPr>
        <p:spPr>
          <a:xfrm>
            <a:off x="227013" y="2562202"/>
            <a:ext cx="11737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6600" b="0" i="0" spc="200" baseline="0" dirty="0">
                <a:solidFill>
                  <a:schemeClr val="tx1"/>
                </a:solidFill>
                <a:latin typeface="Arial Black" panose="020B0A04020102020204" pitchFamily="34" charset="0"/>
                <a:ea typeface="Sofia Pro Extra Light" charset="0"/>
                <a:cs typeface="Sofia Pro Extra Light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78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15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740621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83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9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>
            <a:spLocks noGrp="1"/>
          </p:cNvSpPr>
          <p:nvPr>
            <p:ph type="ctrTitle" hasCustomPrompt="1"/>
          </p:nvPr>
        </p:nvSpPr>
        <p:spPr>
          <a:xfrm>
            <a:off x="1830025" y="3658672"/>
            <a:ext cx="3674482" cy="47309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000"/>
              </a:lnSpc>
              <a:defRPr sz="1800" cap="all" spc="15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sv-SE" dirty="0"/>
              <a:t>YYYY-MM-DD</a:t>
            </a:r>
            <a:endParaRPr lang="en-US" dirty="0"/>
          </a:p>
        </p:txBody>
      </p:sp>
      <p:sp>
        <p:nvSpPr>
          <p:cNvPr id="4" name="textruta 2"/>
          <p:cNvSpPr txBox="1"/>
          <p:nvPr userDrawn="1"/>
        </p:nvSpPr>
        <p:spPr>
          <a:xfrm>
            <a:off x="512763" y="2560351"/>
            <a:ext cx="514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i="0" spc="200" baseline="0" dirty="0">
                <a:solidFill>
                  <a:srgbClr val="FF4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ofia Pro Extra Light" charset="0"/>
              </a:rPr>
              <a:t>目录</a:t>
            </a:r>
            <a:r>
              <a:rPr lang="zh-CN" altLang="en-US" sz="4800" b="0" i="0" spc="200" baseline="0" dirty="0">
                <a:solidFill>
                  <a:srgbClr val="FF495C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Sofia Pro Extra Light" charset="0"/>
              </a:rPr>
              <a:t> </a:t>
            </a:r>
            <a:r>
              <a:rPr lang="en-US" altLang="zh-CN" sz="4800" b="0" i="0" spc="200" baseline="0" dirty="0">
                <a:solidFill>
                  <a:srgbClr val="FF495C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Sofia Pro Extra Light" charset="0"/>
              </a:rPr>
              <a:t>AGENDA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32" y="451709"/>
            <a:ext cx="5440155" cy="5540721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2000"/>
              </a:lnSpc>
              <a:buFont typeface="Arial" charset="0"/>
              <a:buNone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chemeClr val="tx1"/>
                </a:solidFill>
              </a:rPr>
              <a:t>第一章  </a:t>
            </a:r>
            <a:r>
              <a:rPr lang="en-US" dirty="0"/>
              <a:t>CHAPTER 1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第二章  </a:t>
            </a:r>
            <a:r>
              <a:rPr lang="en-US" dirty="0"/>
              <a:t>CHAPTER 2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第三章  </a:t>
            </a:r>
            <a:r>
              <a:rPr lang="en-US" dirty="0"/>
              <a:t>CHAPTER 3</a:t>
            </a:r>
          </a:p>
        </p:txBody>
      </p:sp>
      <p:sp>
        <p:nvSpPr>
          <p:cNvPr id="6" name="textruta 5"/>
          <p:cNvSpPr txBox="1"/>
          <p:nvPr userDrawn="1"/>
        </p:nvSpPr>
        <p:spPr>
          <a:xfrm>
            <a:off x="651194" y="3818347"/>
            <a:ext cx="77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spc="150" baseline="0" dirty="0">
                <a:solidFill>
                  <a:schemeClr val="tx1"/>
                </a:solidFill>
                <a:latin typeface="Arial" panose="020B0604020202020204" pitchFamily="34" charset="0"/>
                <a:ea typeface="Sofia Pro Extra Light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0987314" y="6480499"/>
            <a:ext cx="691339" cy="26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46201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12228" y="1253338"/>
            <a:ext cx="6366425" cy="466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263434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5" y="4122057"/>
            <a:ext cx="4615541" cy="181605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7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31200" y="1270001"/>
            <a:ext cx="3347453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12763" y="1270001"/>
            <a:ext cx="7500937" cy="466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31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13350" y="1270001"/>
            <a:ext cx="11165304" cy="466811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83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3"/>
          <p:cNvSpPr>
            <a:spLocks noGrp="1"/>
          </p:cNvSpPr>
          <p:nvPr>
            <p:ph type="pic" sz="quarter" idx="12"/>
          </p:nvPr>
        </p:nvSpPr>
        <p:spPr>
          <a:xfrm>
            <a:off x="5341257" y="-14514"/>
            <a:ext cx="6850743" cy="6495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5" y="1270001"/>
            <a:ext cx="4615541" cy="1589313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13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4624707" cy="5034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HEADER</a:t>
            </a:r>
          </a:p>
        </p:txBody>
      </p:sp>
      <p:sp>
        <p:nvSpPr>
          <p:cNvPr id="14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512763" y="3020622"/>
            <a:ext cx="4615541" cy="2951926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ts val="3000"/>
              </a:lnSpc>
              <a:buFont typeface="Arial" charset="0"/>
              <a:buNone/>
              <a:defRPr sz="18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内文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0" y="6480500"/>
            <a:ext cx="12192000" cy="404170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829" y="6538556"/>
            <a:ext cx="676824" cy="25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5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9511" y="195486"/>
            <a:ext cx="11828965" cy="5748114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2023976" y="2787969"/>
            <a:ext cx="8140033" cy="112401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10000"/>
              </a:lnSpc>
              <a:buNone/>
              <a:defRPr sz="4800" b="0" i="0" cap="all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zh-CN" altLang="en-US" dirty="0"/>
              <a:t>标题 </a:t>
            </a: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5232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2317506" y="267494"/>
            <a:ext cx="721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#FFFFFF</a:t>
            </a:r>
            <a:endParaRPr kumimoji="1"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2317506" y="712450"/>
            <a:ext cx="751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#000000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317506" y="1131590"/>
            <a:ext cx="74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#FF495C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2317506" y="1593553"/>
            <a:ext cx="762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#EDE816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2317506" y="2033662"/>
            <a:ext cx="755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#00C4B3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2317506" y="2460478"/>
            <a:ext cx="792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#CDCCCD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2317506" y="2935654"/>
            <a:ext cx="77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#AFABAB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2317506" y="3410829"/>
            <a:ext cx="77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#898989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2317506" y="3779104"/>
            <a:ext cx="77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#767171</a:t>
            </a:r>
            <a:endParaRPr kumimoji="1"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50" name="文本框 49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6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41" r:id="rId3"/>
    <p:sldLayoutId id="2147483743" r:id="rId4"/>
    <p:sldLayoutId id="214748374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9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0" r:id="rId2"/>
    <p:sldLayoutId id="214748374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2191999" y="170945"/>
            <a:ext cx="879631" cy="462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191999" y="606640"/>
            <a:ext cx="879631" cy="4625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12191999" y="1042335"/>
            <a:ext cx="879631" cy="462528"/>
          </a:xfrm>
          <a:prstGeom prst="rect">
            <a:avLst/>
          </a:prstGeom>
          <a:solidFill>
            <a:srgbClr val="FF49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12191999" y="1478030"/>
            <a:ext cx="879631" cy="462528"/>
          </a:xfrm>
          <a:prstGeom prst="rect">
            <a:avLst/>
          </a:prstGeom>
          <a:solidFill>
            <a:srgbClr val="EDE8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12191999" y="1913725"/>
            <a:ext cx="879631" cy="462528"/>
          </a:xfrm>
          <a:prstGeom prst="rect">
            <a:avLst/>
          </a:prstGeom>
          <a:solidFill>
            <a:srgbClr val="00C4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191999" y="2349420"/>
            <a:ext cx="879631" cy="462528"/>
          </a:xfrm>
          <a:prstGeom prst="rect">
            <a:avLst/>
          </a:prstGeom>
          <a:solidFill>
            <a:srgbClr val="C2C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2444536" y="267494"/>
            <a:ext cx="594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#FFFFFF</a:t>
            </a:r>
            <a:endParaRPr kumimoji="1" lang="zh-CN" altLang="en-US" sz="900" dirty="0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444536" y="699542"/>
            <a:ext cx="62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#000000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12444536" y="1131590"/>
            <a:ext cx="61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chemeClr val="bg1"/>
                </a:solidFill>
              </a:rPr>
              <a:t>#FF495C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2444536" y="1593553"/>
            <a:ext cx="63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#EDE816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12444536" y="2033662"/>
            <a:ext cx="62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#00C4B3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2444536" y="2460478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#CDCCCD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191999" y="2810858"/>
            <a:ext cx="879631" cy="4625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 userDrawn="1"/>
        </p:nvSpPr>
        <p:spPr>
          <a:xfrm>
            <a:off x="12429220" y="2935654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#AFABAB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191999" y="3245463"/>
            <a:ext cx="879631" cy="462528"/>
          </a:xfrm>
          <a:prstGeom prst="rect">
            <a:avLst/>
          </a:prstGeom>
          <a:solidFill>
            <a:srgbClr val="8989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 userDrawn="1"/>
        </p:nvSpPr>
        <p:spPr>
          <a:xfrm>
            <a:off x="12429220" y="3370259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#898989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 userDrawn="1"/>
        </p:nvSpPr>
        <p:spPr>
          <a:xfrm>
            <a:off x="12429220" y="3816065"/>
            <a:ext cx="66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#767171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9418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___.xlsx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智慧服务实施蓝图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06768" y="3453788"/>
            <a:ext cx="2165032" cy="382923"/>
          </a:xfrm>
        </p:spPr>
        <p:txBody>
          <a:bodyPr/>
          <a:lstStyle/>
          <a:p>
            <a:r>
              <a:rPr lang="zh-CN" altLang="en-US" sz="1400" dirty="0"/>
              <a:t>易时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025588" y="3449576"/>
            <a:ext cx="2165032" cy="382923"/>
          </a:xfrm>
        </p:spPr>
        <p:txBody>
          <a:bodyPr/>
          <a:lstStyle/>
          <a:p>
            <a:r>
              <a:rPr lang="zh-CN" altLang="zh-CN" sz="1400" dirty="0"/>
              <a:t>2</a:t>
            </a:r>
            <a:r>
              <a:rPr lang="en-US" altLang="zh-CN" sz="1400"/>
              <a:t>018-0</a:t>
            </a:r>
            <a:r>
              <a:rPr lang="en-US" altLang="zh-Hans" sz="1400"/>
              <a:t>6</a:t>
            </a:r>
            <a:r>
              <a:rPr lang="en-US" altLang="zh-CN" sz="1400"/>
              <a:t>-</a:t>
            </a:r>
            <a:r>
              <a:rPr lang="en-US" altLang="zh-Hans" sz="1400"/>
              <a:t>13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32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22515" y="235384"/>
            <a:ext cx="4624707" cy="503477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" y="1066800"/>
            <a:ext cx="1067752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总体蓝图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总体实施计划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详细实施计划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2787" y="44390"/>
            <a:ext cx="5051648" cy="503477"/>
          </a:xfrm>
        </p:spPr>
        <p:txBody>
          <a:bodyPr/>
          <a:lstStyle/>
          <a:p>
            <a:r>
              <a:rPr lang="zh-CN" altLang="en-US" dirty="0"/>
              <a:t>一、总体蓝图</a:t>
            </a:r>
            <a:r>
              <a:rPr lang="en-US" altLang="zh-CN" dirty="0"/>
              <a:t>-</a:t>
            </a:r>
            <a:r>
              <a:rPr lang="zh-CN" altLang="en-US" dirty="0"/>
              <a:t>服务</a:t>
            </a:r>
          </a:p>
        </p:txBody>
      </p:sp>
      <p:sp>
        <p:nvSpPr>
          <p:cNvPr id="5" name="矩形 4"/>
          <p:cNvSpPr/>
          <p:nvPr/>
        </p:nvSpPr>
        <p:spPr>
          <a:xfrm>
            <a:off x="206063" y="708918"/>
            <a:ext cx="1417834" cy="22705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9353" y="8354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服务顾问分配</a:t>
            </a:r>
            <a:endParaRPr kumimoji="1"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329353" y="117884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/>
              <a:t>新车交车</a:t>
            </a:r>
            <a:endParaRPr kumimoji="1"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329352" y="152226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更改服务商</a:t>
            </a:r>
            <a:endParaRPr kumimoji="1"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329352" y="185972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异地新顾客</a:t>
            </a:r>
            <a:endParaRPr kumimoji="1"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29351" y="220315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流失顾客</a:t>
            </a:r>
            <a:endParaRPr kumimoji="1"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1749714" y="708918"/>
            <a:ext cx="1417834" cy="22705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1873004" y="8354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预约跟进</a:t>
            </a:r>
            <a:endParaRPr kumimoji="1"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873004" y="117884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预约一览</a:t>
            </a:r>
            <a:endParaRPr kumimoji="1"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873003" y="152226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预约备件准备单</a:t>
            </a:r>
          </a:p>
        </p:txBody>
      </p:sp>
      <p:sp>
        <p:nvSpPr>
          <p:cNvPr id="128" name="矩形 127"/>
          <p:cNvSpPr/>
          <p:nvPr/>
        </p:nvSpPr>
        <p:spPr>
          <a:xfrm>
            <a:off x="1873003" y="185972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预约管理看板</a:t>
            </a:r>
            <a:endParaRPr kumimoji="1"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1873002" y="220315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/>
              <a:t>预约看板</a:t>
            </a:r>
            <a:endParaRPr kumimoji="1"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329351" y="2934293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新车交付</a:t>
            </a:r>
            <a:endParaRPr kumimoji="1"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1847319" y="2934293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预约管理</a:t>
            </a:r>
            <a:endParaRPr kumimoji="1"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873001" y="254061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缺件订购</a:t>
            </a:r>
            <a:endParaRPr kumimoji="1"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3220499" y="708918"/>
            <a:ext cx="1417834" cy="11785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3343789" y="8354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回访任务</a:t>
            </a:r>
            <a:endParaRPr kumimoji="1"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3343789" y="117884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回访修复</a:t>
            </a:r>
            <a:endParaRPr kumimoji="1"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3343788" y="152226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招揽任务</a:t>
            </a:r>
            <a:endParaRPr kumimoji="1"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306694" y="1871990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联系任务</a:t>
            </a:r>
            <a:endParaRPr kumimoji="1"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4761620" y="708918"/>
            <a:ext cx="1417834" cy="26062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884910" y="8354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问诊单</a:t>
            </a:r>
            <a:endParaRPr kumimoji="1"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4859223" y="117946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服务委托书</a:t>
            </a:r>
            <a:endParaRPr kumimoji="1"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4870633" y="3276833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接待服务</a:t>
            </a:r>
            <a:endParaRPr kumimoji="1"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3220498" y="2195388"/>
            <a:ext cx="1417834" cy="113677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3343788" y="229308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顾客关怀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343788" y="2636513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顾客调查</a:t>
            </a:r>
            <a:endParaRPr kumimoji="1"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3343787" y="297993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客休看板</a:t>
            </a:r>
            <a:endParaRPr kumimoji="1"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3343786" y="3315165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顾客服务</a:t>
            </a:r>
            <a:endParaRPr kumimoji="1"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7925542" y="676519"/>
            <a:ext cx="1417834" cy="150104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8048832" y="80301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维修工单</a:t>
            </a:r>
            <a:endParaRPr kumimoji="1"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8048832" y="114644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质量检测</a:t>
            </a:r>
            <a:endParaRPr kumimoji="1"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8048831" y="148986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机修调度</a:t>
            </a:r>
            <a:endParaRPr kumimoji="1"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8048831" y="182732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钣喷调度</a:t>
            </a:r>
            <a:endParaRPr kumimoji="1"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046294" y="2160549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维修作业</a:t>
            </a:r>
            <a:endParaRPr kumimoji="1"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9492833" y="682735"/>
            <a:ext cx="1417834" cy="16321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9616123" y="80923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结算单</a:t>
            </a:r>
            <a:endParaRPr kumimoji="1"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9616123" y="115265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收银收款</a:t>
            </a:r>
            <a:endParaRPr kumimoji="1"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9616122" y="1496083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保修单</a:t>
            </a:r>
            <a:endParaRPr kumimoji="1"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9616122" y="183354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反结算</a:t>
            </a:r>
            <a:endParaRPr kumimoji="1"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9585213" y="2188258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交车服务</a:t>
            </a:r>
            <a:endParaRPr kumimoji="1"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6409271" y="3682574"/>
            <a:ext cx="5537775" cy="260693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6532562" y="380907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仓库管理</a:t>
            </a:r>
            <a:endParaRPr kumimoji="1"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6532562" y="415249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备件主数据</a:t>
            </a:r>
            <a:endParaRPr kumimoji="1"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6532561" y="449592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业务往来客户</a:t>
            </a:r>
            <a:endParaRPr kumimoji="1" lang="zh-CN" altLang="en-US" dirty="0"/>
          </a:p>
        </p:txBody>
      </p:sp>
      <p:sp>
        <p:nvSpPr>
          <p:cNvPr id="176" name="矩形 175"/>
          <p:cNvSpPr/>
          <p:nvPr/>
        </p:nvSpPr>
        <p:spPr>
          <a:xfrm>
            <a:off x="8482037" y="6198420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备件管理</a:t>
            </a:r>
            <a:endParaRPr kumimoji="1"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6532561" y="482577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采购计划</a:t>
            </a:r>
            <a:endParaRPr kumimoji="1"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6532561" y="5169197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采购订单</a:t>
            </a:r>
            <a:endParaRPr kumimoji="1"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6532560" y="5512623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外部采购</a:t>
            </a:r>
            <a:endParaRPr kumimoji="1"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6532560" y="585008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外采退货</a:t>
            </a:r>
            <a:endParaRPr kumimoji="1"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7870728" y="380721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备件移库</a:t>
            </a:r>
            <a:endParaRPr kumimoji="1" lang="zh-CN" altLang="en-US" dirty="0"/>
          </a:p>
        </p:txBody>
      </p:sp>
      <p:sp>
        <p:nvSpPr>
          <p:cNvPr id="188" name="矩形 187"/>
          <p:cNvSpPr/>
          <p:nvPr/>
        </p:nvSpPr>
        <p:spPr>
          <a:xfrm>
            <a:off x="7870728" y="415064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库存盘点</a:t>
            </a:r>
            <a:endParaRPr kumimoji="1" lang="zh-CN" altLang="en-US" dirty="0"/>
          </a:p>
        </p:txBody>
      </p:sp>
      <p:sp>
        <p:nvSpPr>
          <p:cNvPr id="189" name="矩形 188"/>
          <p:cNvSpPr/>
          <p:nvPr/>
        </p:nvSpPr>
        <p:spPr>
          <a:xfrm>
            <a:off x="7870727" y="4494070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滞销件管理</a:t>
            </a:r>
            <a:endParaRPr kumimoji="1"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7870726" y="483591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库存管理</a:t>
            </a:r>
            <a:endParaRPr kumimoji="1" lang="zh-CN" altLang="en-US" dirty="0"/>
          </a:p>
        </p:txBody>
      </p:sp>
      <p:sp>
        <p:nvSpPr>
          <p:cNvPr id="192" name="矩形 191"/>
          <p:cNvSpPr/>
          <p:nvPr/>
        </p:nvSpPr>
        <p:spPr>
          <a:xfrm>
            <a:off x="7870725" y="517337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库存流水</a:t>
            </a:r>
            <a:endParaRPr kumimoji="1" lang="zh-CN" altLang="en-US" dirty="0"/>
          </a:p>
        </p:txBody>
      </p:sp>
      <p:sp>
        <p:nvSpPr>
          <p:cNvPr id="193" name="矩形 192"/>
          <p:cNvSpPr/>
          <p:nvPr/>
        </p:nvSpPr>
        <p:spPr>
          <a:xfrm>
            <a:off x="9219165" y="448447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备件调拨</a:t>
            </a:r>
            <a:endParaRPr kumimoji="1"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9219165" y="482789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库存报损</a:t>
            </a:r>
            <a:endParaRPr kumimoji="1"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9165" y="517486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内部领料</a:t>
            </a:r>
            <a:endParaRPr kumimoji="1"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9219164" y="551829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车间借料</a:t>
            </a:r>
            <a:endParaRPr kumimoji="1"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9219163" y="585575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维修领料</a:t>
            </a:r>
            <a:endParaRPr kumimoji="1" lang="zh-CN" altLang="en-US" dirty="0"/>
          </a:p>
        </p:txBody>
      </p:sp>
      <p:sp>
        <p:nvSpPr>
          <p:cNvPr id="199" name="矩形 198"/>
          <p:cNvSpPr/>
          <p:nvPr/>
        </p:nvSpPr>
        <p:spPr>
          <a:xfrm>
            <a:off x="7870725" y="5521184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到货签收</a:t>
            </a:r>
            <a:endParaRPr kumimoji="1"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7870725" y="5864610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采购退货</a:t>
            </a:r>
            <a:endParaRPr kumimoji="1" lang="zh-CN" altLang="en-US" dirty="0"/>
          </a:p>
        </p:txBody>
      </p:sp>
      <p:sp>
        <p:nvSpPr>
          <p:cNvPr id="201" name="矩形 200"/>
          <p:cNvSpPr/>
          <p:nvPr/>
        </p:nvSpPr>
        <p:spPr>
          <a:xfrm>
            <a:off x="9208894" y="381884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库存报溢</a:t>
            </a:r>
            <a:endParaRPr kumimoji="1" lang="zh-CN" altLang="en-US" dirty="0"/>
          </a:p>
        </p:txBody>
      </p:sp>
      <p:sp>
        <p:nvSpPr>
          <p:cNvPr id="202" name="矩形 201"/>
          <p:cNvSpPr/>
          <p:nvPr/>
        </p:nvSpPr>
        <p:spPr>
          <a:xfrm>
            <a:off x="9208894" y="415630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销售退货入库</a:t>
            </a:r>
            <a:endParaRPr kumimoji="1" lang="zh-CN" altLang="en-US" dirty="0"/>
          </a:p>
        </p:txBody>
      </p:sp>
      <p:sp>
        <p:nvSpPr>
          <p:cNvPr id="205" name="矩形 204"/>
          <p:cNvSpPr/>
          <p:nvPr/>
        </p:nvSpPr>
        <p:spPr>
          <a:xfrm>
            <a:off x="10547058" y="382024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备件销售</a:t>
            </a:r>
            <a:endParaRPr kumimoji="1"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10547058" y="416366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备件销售退货</a:t>
            </a:r>
            <a:endParaRPr kumimoji="1"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10547057" y="4507093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备件销售结算</a:t>
            </a:r>
            <a:endParaRPr kumimoji="1" lang="zh-CN" altLang="en-US" dirty="0"/>
          </a:p>
        </p:txBody>
      </p:sp>
      <p:sp>
        <p:nvSpPr>
          <p:cNvPr id="208" name="矩形 207"/>
          <p:cNvSpPr/>
          <p:nvPr/>
        </p:nvSpPr>
        <p:spPr>
          <a:xfrm>
            <a:off x="10547057" y="484455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备件退货结算</a:t>
            </a:r>
            <a:endParaRPr kumimoji="1" lang="zh-CN" altLang="en-US" dirty="0"/>
          </a:p>
        </p:txBody>
      </p:sp>
      <p:sp>
        <p:nvSpPr>
          <p:cNvPr id="211" name="矩形 210"/>
          <p:cNvSpPr/>
          <p:nvPr/>
        </p:nvSpPr>
        <p:spPr>
          <a:xfrm>
            <a:off x="2090034" y="3749015"/>
            <a:ext cx="2764945" cy="227360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2213325" y="387551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数字新媒体后台</a:t>
            </a:r>
            <a:endParaRPr kumimoji="1" lang="zh-CN" altLang="en-US" dirty="0"/>
          </a:p>
        </p:txBody>
      </p:sp>
      <p:sp>
        <p:nvSpPr>
          <p:cNvPr id="213" name="矩形 212"/>
          <p:cNvSpPr/>
          <p:nvPr/>
        </p:nvSpPr>
        <p:spPr>
          <a:xfrm>
            <a:off x="2213325" y="4218937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数字新媒体前端</a:t>
            </a:r>
            <a:endParaRPr kumimoji="1"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2213324" y="4562363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离场自动登记、放行</a:t>
            </a:r>
            <a:endParaRPr kumimoji="1" lang="zh-CN" altLang="en-US" dirty="0"/>
          </a:p>
        </p:txBody>
      </p:sp>
      <p:sp>
        <p:nvSpPr>
          <p:cNvPr id="215" name="矩形 214"/>
          <p:cNvSpPr/>
          <p:nvPr/>
        </p:nvSpPr>
        <p:spPr>
          <a:xfrm>
            <a:off x="2937415" y="5981499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终端相关功能</a:t>
            </a:r>
            <a:endParaRPr kumimoji="1" lang="zh-CN" altLang="en-US" dirty="0"/>
          </a:p>
        </p:txBody>
      </p:sp>
      <p:sp>
        <p:nvSpPr>
          <p:cNvPr id="216" name="矩形 215"/>
          <p:cNvSpPr/>
          <p:nvPr/>
        </p:nvSpPr>
        <p:spPr>
          <a:xfrm>
            <a:off x="2213324" y="489221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客休看板、餐吧、茶吧看板</a:t>
            </a:r>
            <a:endParaRPr kumimoji="1" lang="en-US" altLang="zh-CN" sz="1100" dirty="0"/>
          </a:p>
        </p:txBody>
      </p:sp>
      <p:sp>
        <p:nvSpPr>
          <p:cNvPr id="217" name="矩形 216"/>
          <p:cNvSpPr/>
          <p:nvPr/>
        </p:nvSpPr>
        <p:spPr>
          <a:xfrm>
            <a:off x="2213324" y="523563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调度看板</a:t>
            </a:r>
            <a:endParaRPr kumimoji="1"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3548728" y="523563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指挥中心看板</a:t>
            </a:r>
            <a:endParaRPr kumimoji="1" lang="zh-CN" altLang="en-US" dirty="0"/>
          </a:p>
        </p:txBody>
      </p:sp>
      <p:sp>
        <p:nvSpPr>
          <p:cNvPr id="220" name="矩形 219"/>
          <p:cNvSpPr/>
          <p:nvPr/>
        </p:nvSpPr>
        <p:spPr>
          <a:xfrm>
            <a:off x="3551491" y="3873659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远程巡检接口</a:t>
            </a:r>
            <a:endParaRPr kumimoji="1" lang="zh-CN" altLang="en-US" dirty="0"/>
          </a:p>
        </p:txBody>
      </p:sp>
      <p:sp>
        <p:nvSpPr>
          <p:cNvPr id="221" name="矩形 220"/>
          <p:cNvSpPr/>
          <p:nvPr/>
        </p:nvSpPr>
        <p:spPr>
          <a:xfrm>
            <a:off x="3551491" y="421708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客流信息</a:t>
            </a:r>
            <a:endParaRPr kumimoji="1"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3551490" y="456051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人脸识别</a:t>
            </a:r>
            <a:endParaRPr kumimoji="1"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3548728" y="4868513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服务经理、销售经理看板</a:t>
            </a:r>
            <a:endParaRPr kumimoji="1"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948806" y="188035"/>
            <a:ext cx="335962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84767" y="14560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日交付内容</a:t>
            </a:r>
          </a:p>
        </p:txBody>
      </p:sp>
      <p:sp>
        <p:nvSpPr>
          <p:cNvPr id="92" name="矩形 91"/>
          <p:cNvSpPr/>
          <p:nvPr/>
        </p:nvSpPr>
        <p:spPr>
          <a:xfrm>
            <a:off x="8899038" y="195110"/>
            <a:ext cx="335962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9234999" y="15268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日交付内容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A5076A-0780-CE4E-A793-FA869F987E90}"/>
              </a:ext>
            </a:extLst>
          </p:cNvPr>
          <p:cNvSpPr/>
          <p:nvPr/>
        </p:nvSpPr>
        <p:spPr>
          <a:xfrm>
            <a:off x="3559542" y="5602763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智能取货柜</a:t>
            </a:r>
            <a:endParaRPr kumimoji="1"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A939912-05DD-0E4F-987D-150E16B280DD}"/>
              </a:ext>
            </a:extLst>
          </p:cNvPr>
          <p:cNvSpPr/>
          <p:nvPr/>
        </p:nvSpPr>
        <p:spPr>
          <a:xfrm>
            <a:off x="2213323" y="5596185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备件看板</a:t>
            </a:r>
            <a:endParaRPr kumimoji="1"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A15F771-24C7-8F44-93B4-4B4FBB0EB32B}"/>
              </a:ext>
            </a:extLst>
          </p:cNvPr>
          <p:cNvSpPr/>
          <p:nvPr/>
        </p:nvSpPr>
        <p:spPr>
          <a:xfrm>
            <a:off x="588574" y="3761622"/>
            <a:ext cx="1417834" cy="163784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6CB9200-84E5-EF4E-9E4D-2538B90663B9}"/>
              </a:ext>
            </a:extLst>
          </p:cNvPr>
          <p:cNvSpPr/>
          <p:nvPr/>
        </p:nvSpPr>
        <p:spPr>
          <a:xfrm>
            <a:off x="686181" y="3872602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三包预警</a:t>
            </a:r>
            <a:endParaRPr kumimoji="1"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7A94FF4-8068-A641-8FC5-57F05A81BEFD}"/>
              </a:ext>
            </a:extLst>
          </p:cNvPr>
          <p:cNvSpPr/>
          <p:nvPr/>
        </p:nvSpPr>
        <p:spPr>
          <a:xfrm>
            <a:off x="686181" y="4216028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服务活动</a:t>
            </a:r>
            <a:endParaRPr kumimoji="1"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1AF023D-5309-4A4E-9EE5-E3F9759BC8C0}"/>
              </a:ext>
            </a:extLst>
          </p:cNvPr>
          <p:cNvSpPr/>
          <p:nvPr/>
        </p:nvSpPr>
        <p:spPr>
          <a:xfrm>
            <a:off x="686180" y="4559454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索赔预申请</a:t>
            </a:r>
            <a:endParaRPr kumimoji="1"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845FC24-849F-8043-A085-BAB0EE05D9DC}"/>
              </a:ext>
            </a:extLst>
          </p:cNvPr>
          <p:cNvSpPr/>
          <p:nvPr/>
        </p:nvSpPr>
        <p:spPr>
          <a:xfrm>
            <a:off x="686180" y="4896916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索赔单</a:t>
            </a:r>
            <a:endParaRPr kumimoji="1"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2D74074-2032-5A43-A33E-D59F12CFA7CD}"/>
              </a:ext>
            </a:extLst>
          </p:cNvPr>
          <p:cNvSpPr/>
          <p:nvPr/>
        </p:nvSpPr>
        <p:spPr>
          <a:xfrm>
            <a:off x="686178" y="5236386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店端索赔</a:t>
            </a:r>
            <a:endParaRPr kumimoji="1"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2559645-55BA-B64B-88A8-A1D606AEA5EE}"/>
              </a:ext>
            </a:extLst>
          </p:cNvPr>
          <p:cNvSpPr/>
          <p:nvPr/>
        </p:nvSpPr>
        <p:spPr>
          <a:xfrm>
            <a:off x="611722" y="5549330"/>
            <a:ext cx="1417834" cy="89236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8FF3B7E-96C3-2F46-980E-002A3E4C0D2B}"/>
              </a:ext>
            </a:extLst>
          </p:cNvPr>
          <p:cNvSpPr/>
          <p:nvPr/>
        </p:nvSpPr>
        <p:spPr>
          <a:xfrm>
            <a:off x="709328" y="5601415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索赔预申请</a:t>
            </a:r>
            <a:endParaRPr kumimoji="1"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FAADA72-3F4A-D44E-92DC-0A1BEFBC2A6D}"/>
              </a:ext>
            </a:extLst>
          </p:cNvPr>
          <p:cNvSpPr/>
          <p:nvPr/>
        </p:nvSpPr>
        <p:spPr>
          <a:xfrm>
            <a:off x="709328" y="5938877"/>
            <a:ext cx="1222625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索赔单</a:t>
            </a:r>
            <a:endParaRPr kumimoji="1"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B821099-1275-3A44-A1CA-18B5644F0A3B}"/>
              </a:ext>
            </a:extLst>
          </p:cNvPr>
          <p:cNvSpPr/>
          <p:nvPr/>
        </p:nvSpPr>
        <p:spPr>
          <a:xfrm>
            <a:off x="732394" y="6320304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厂端索赔</a:t>
            </a:r>
            <a:endParaRPr kumimoji="1"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ACB8530-3E82-BC4F-BCDF-F654F01945ED}"/>
              </a:ext>
            </a:extLst>
          </p:cNvPr>
          <p:cNvSpPr/>
          <p:nvPr/>
        </p:nvSpPr>
        <p:spPr>
          <a:xfrm>
            <a:off x="4870633" y="1538621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智能迎宾</a:t>
            </a:r>
            <a:endParaRPr kumimoji="1"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EAED84F-122E-DA43-B7B2-0177300BA605}"/>
              </a:ext>
            </a:extLst>
          </p:cNvPr>
          <p:cNvSpPr/>
          <p:nvPr/>
        </p:nvSpPr>
        <p:spPr>
          <a:xfrm>
            <a:off x="4862192" y="1934475"/>
            <a:ext cx="1222625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三包预警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2787" y="44390"/>
            <a:ext cx="5040718" cy="503477"/>
          </a:xfrm>
        </p:spPr>
        <p:txBody>
          <a:bodyPr/>
          <a:lstStyle/>
          <a:p>
            <a:r>
              <a:rPr lang="zh-CN" altLang="en-US" dirty="0"/>
              <a:t>一、总体蓝图</a:t>
            </a:r>
            <a:r>
              <a:rPr lang="en-US" altLang="zh-CN" dirty="0"/>
              <a:t>-</a:t>
            </a:r>
            <a:r>
              <a:rPr lang="zh-CN" altLang="en-US" dirty="0"/>
              <a:t>空间</a:t>
            </a:r>
          </a:p>
        </p:txBody>
      </p:sp>
      <p:sp>
        <p:nvSpPr>
          <p:cNvPr id="90" name="矩形 89"/>
          <p:cNvSpPr/>
          <p:nvPr/>
        </p:nvSpPr>
        <p:spPr>
          <a:xfrm>
            <a:off x="5451096" y="188035"/>
            <a:ext cx="335962" cy="284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87057" y="14560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日交付内容</a:t>
            </a:r>
          </a:p>
        </p:txBody>
      </p:sp>
      <p:sp>
        <p:nvSpPr>
          <p:cNvPr id="92" name="矩形 91"/>
          <p:cNvSpPr/>
          <p:nvPr/>
        </p:nvSpPr>
        <p:spPr>
          <a:xfrm>
            <a:off x="8401328" y="195110"/>
            <a:ext cx="335962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8737289" y="15268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日交付内容</a:t>
            </a:r>
          </a:p>
        </p:txBody>
      </p:sp>
      <p:sp>
        <p:nvSpPr>
          <p:cNvPr id="94" name="矩形 93"/>
          <p:cNvSpPr/>
          <p:nvPr/>
        </p:nvSpPr>
        <p:spPr>
          <a:xfrm>
            <a:off x="1015761" y="1039811"/>
            <a:ext cx="5181839" cy="35612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139052" y="1166307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人脸识别套件</a:t>
            </a:r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1139052" y="1509733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环视球形相机套件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139051" y="1853159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流量统计相机套件</a:t>
            </a:r>
            <a:endParaRPr kumimoji="1"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085099" y="4543457"/>
            <a:ext cx="1222625" cy="284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硬件设备</a:t>
            </a:r>
            <a:endParaRPr kumimoji="1"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139051" y="2183008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WIFI</a:t>
            </a:r>
            <a:r>
              <a:rPr kumimoji="1" lang="zh-CN" altLang="en-US" sz="1100" dirty="0"/>
              <a:t>覆盖</a:t>
            </a:r>
            <a:r>
              <a:rPr kumimoji="1" lang="zh-Hans" altLang="en-US" sz="1100" dirty="0"/>
              <a:t>、</a:t>
            </a:r>
            <a:r>
              <a:rPr kumimoji="1" lang="zh-CN" altLang="en-US" sz="1100" dirty="0"/>
              <a:t>探针</a:t>
            </a:r>
          </a:p>
        </p:txBody>
      </p:sp>
      <p:sp>
        <p:nvSpPr>
          <p:cNvPr id="100" name="矩形 99"/>
          <p:cNvSpPr/>
          <p:nvPr/>
        </p:nvSpPr>
        <p:spPr>
          <a:xfrm>
            <a:off x="1139051" y="2526434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LED</a:t>
            </a:r>
            <a:r>
              <a:rPr kumimoji="1" lang="zh-CN" altLang="en-US" sz="1100" dirty="0"/>
              <a:t>大屏套件</a:t>
            </a:r>
            <a:r>
              <a:rPr kumimoji="1" lang="en-US" altLang="zh-CN" sz="1100" dirty="0"/>
              <a:t>1</a:t>
            </a:r>
            <a:endParaRPr kumimoji="1"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1139050" y="2869860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LED</a:t>
            </a:r>
            <a:r>
              <a:rPr kumimoji="1" lang="zh-CN" altLang="en-US" sz="1100" dirty="0"/>
              <a:t>大屏套件</a:t>
            </a:r>
            <a:r>
              <a:rPr kumimoji="1" lang="en-US" altLang="zh-CN" sz="1100" dirty="0"/>
              <a:t>2</a:t>
            </a:r>
            <a:endParaRPr kumimoji="1"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1139050" y="3207322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LCD</a:t>
            </a:r>
            <a:r>
              <a:rPr kumimoji="1" lang="zh-CN" altLang="en-US" sz="1100" dirty="0"/>
              <a:t>三连屏</a:t>
            </a:r>
            <a:endParaRPr kumimoji="1"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2681614" y="1164455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互动吧台套件</a:t>
            </a:r>
            <a:endParaRPr kumimoji="1"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681614" y="1507881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数字卡台套件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681613" y="1851307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试乘试驾验证套件</a:t>
            </a:r>
            <a:endParaRPr kumimoji="1"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681612" y="2193151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智能玻璃验证套件</a:t>
            </a:r>
            <a:endParaRPr kumimoji="1"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681611" y="2530613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服务区看板</a:t>
            </a:r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395816" y="1841709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工位摄像套件</a:t>
            </a:r>
            <a:endParaRPr kumimoji="1"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395816" y="2185135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亲子区大屏套件</a:t>
            </a:r>
            <a:endParaRPr kumimoji="1"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395816" y="2532105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涂鸦大屏套件</a:t>
            </a:r>
            <a:endParaRPr kumimoji="1"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4395815" y="2875531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零部件体验大屏套件</a:t>
            </a:r>
            <a:endParaRPr kumimoji="1"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395814" y="3212993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精品选购大屏套件</a:t>
            </a:r>
            <a:endParaRPr kumimoji="1"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681611" y="2878421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服务接待硬件</a:t>
            </a:r>
            <a:endParaRPr kumimoji="1"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2681611" y="3221847"/>
            <a:ext cx="1626113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远程技术支持硬件</a:t>
            </a:r>
            <a:endParaRPr kumimoji="1"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4385545" y="1176084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进场迎宾车牌识别套件</a:t>
            </a:r>
            <a:endParaRPr kumimoji="1"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4385545" y="1513546"/>
            <a:ext cx="1611138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离场车牌识别套件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A81571-032C-7145-8F91-361A21CCCF62}"/>
              </a:ext>
            </a:extLst>
          </p:cNvPr>
          <p:cNvSpPr/>
          <p:nvPr/>
        </p:nvSpPr>
        <p:spPr>
          <a:xfrm>
            <a:off x="1139049" y="3579401"/>
            <a:ext cx="1402719" cy="28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人脸趣味套件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5A97C6-AFD0-C344-893A-5B79D549AA8E}"/>
              </a:ext>
            </a:extLst>
          </p:cNvPr>
          <p:cNvSpPr/>
          <p:nvPr/>
        </p:nvSpPr>
        <p:spPr>
          <a:xfrm>
            <a:off x="2685728" y="3612480"/>
            <a:ext cx="1621996" cy="355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智慧门店经营游戏套件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1DAFFB1A-1603-1E4C-A3B8-7E0057D1E636}"/>
              </a:ext>
            </a:extLst>
          </p:cNvPr>
          <p:cNvSpPr txBox="1"/>
          <p:nvPr/>
        </p:nvSpPr>
        <p:spPr>
          <a:xfrm>
            <a:off x="4334934" y="4126832"/>
            <a:ext cx="5737686" cy="2261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kumimoji="1" lang="zh-CN" altLang="en-US" b="1"/>
              <a:t>双周迭代循环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22515" y="235384"/>
            <a:ext cx="4624707" cy="503477"/>
          </a:xfrm>
        </p:spPr>
        <p:txBody>
          <a:bodyPr/>
          <a:lstStyle/>
          <a:p>
            <a:r>
              <a:rPr lang="zh-CN" altLang="en-US" dirty="0"/>
              <a:t>二、实施方法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" y="1066800"/>
            <a:ext cx="10677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基于现有系统，按照用户需求进行双周迭代式开发。流程如下：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、部署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初始版本，供用户体验并提出修改意见；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、根据用户修改意见进行迭代需求分析和开发，完成后更新到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、用户对双周迭代发布的结果继续体验和提出修改意见；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、循环需求分析和开发修改。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 title="初始版本功能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42011"/>
              </p:ext>
            </p:extLst>
          </p:nvPr>
        </p:nvGraphicFramePr>
        <p:xfrm>
          <a:off x="8707211" y="106680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工作表" showAsIcon="1" r:id="rId3" imgW="965200" imgH="609600" progId="Excel.Sheet.12">
                  <p:embed/>
                </p:oleObj>
              </mc:Choice>
              <mc:Fallback>
                <p:oleObj name="工作表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7211" y="106680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1D7099F-2F84-E74E-9B9D-F32F1E4D619C}"/>
              </a:ext>
            </a:extLst>
          </p:cNvPr>
          <p:cNvSpPr txBox="1"/>
          <p:nvPr/>
        </p:nvSpPr>
        <p:spPr>
          <a:xfrm>
            <a:off x="8353992" y="1635007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初始版本功能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4E435-33A6-A848-A201-A84EAD0D6942}"/>
              </a:ext>
            </a:extLst>
          </p:cNvPr>
          <p:cNvSpPr txBox="1"/>
          <p:nvPr/>
        </p:nvSpPr>
        <p:spPr>
          <a:xfrm>
            <a:off x="2403003" y="4471012"/>
            <a:ext cx="156966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部署初始版本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11F8BC-74FF-7B41-9652-2CF0FA95FDB8}"/>
              </a:ext>
            </a:extLst>
          </p:cNvPr>
          <p:cNvSpPr txBox="1"/>
          <p:nvPr/>
        </p:nvSpPr>
        <p:spPr>
          <a:xfrm>
            <a:off x="4665957" y="44710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Demo</a:t>
            </a:r>
            <a:r>
              <a:rPr kumimoji="1" lang="zh-CN" altLang="en-US"/>
              <a:t>环境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96BE2F-2D18-F144-A2BE-8F01D8E231B0}"/>
              </a:ext>
            </a:extLst>
          </p:cNvPr>
          <p:cNvSpPr txBox="1"/>
          <p:nvPr/>
        </p:nvSpPr>
        <p:spPr>
          <a:xfrm>
            <a:off x="6507604" y="4483588"/>
            <a:ext cx="180049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体验和反馈意见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2C6EDD-E3F5-9645-BD87-E41419E03BE2}"/>
              </a:ext>
            </a:extLst>
          </p:cNvPr>
          <p:cNvSpPr txBox="1"/>
          <p:nvPr/>
        </p:nvSpPr>
        <p:spPr>
          <a:xfrm>
            <a:off x="6507604" y="5112786"/>
            <a:ext cx="180049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分析需求和修改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F47985-3558-0843-A707-0CEEFCD99C2A}"/>
              </a:ext>
            </a:extLst>
          </p:cNvPr>
          <p:cNvSpPr txBox="1"/>
          <p:nvPr/>
        </p:nvSpPr>
        <p:spPr>
          <a:xfrm>
            <a:off x="6623020" y="5741984"/>
            <a:ext cx="156966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部署新的版本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07670E7-DD3A-F24F-81BF-1D9E408F1CD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876545" y="4655678"/>
            <a:ext cx="631059" cy="12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D5A2EA7-769E-3B40-A100-4D730CBE2CF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407851" y="4852920"/>
            <a:ext cx="0" cy="259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78E265F-43D8-2243-8518-35933D39A56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407850" y="5482118"/>
            <a:ext cx="1" cy="259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04DB2FC1-8877-AB47-9262-B433572A592C}"/>
              </a:ext>
            </a:extLst>
          </p:cNvPr>
          <p:cNvCxnSpPr>
            <a:cxnSpLocks/>
            <a:stCxn id="11" idx="1"/>
            <a:endCxn id="8" idx="2"/>
          </p:cNvCxnSpPr>
          <p:nvPr/>
        </p:nvCxnSpPr>
        <p:spPr>
          <a:xfrm rot="10800000">
            <a:off x="5271252" y="4840344"/>
            <a:ext cx="1351769" cy="108630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6265C18-62B3-7041-95F2-F29A4805C83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972663" y="4655678"/>
            <a:ext cx="693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4946" y="131523"/>
            <a:ext cx="4624707" cy="503477"/>
          </a:xfrm>
        </p:spPr>
        <p:txBody>
          <a:bodyPr/>
          <a:lstStyle/>
          <a:p>
            <a:r>
              <a:rPr lang="zh-CN" altLang="en-US" dirty="0"/>
              <a:t>三、总体实施计划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232404-0DF4-684B-BC60-E212B53B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405851"/>
            <a:ext cx="12192000" cy="39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2787" y="44390"/>
            <a:ext cx="4172372" cy="503477"/>
          </a:xfrm>
        </p:spPr>
        <p:txBody>
          <a:bodyPr/>
          <a:lstStyle/>
          <a:p>
            <a:r>
              <a:rPr lang="zh-CN" altLang="en-US" dirty="0"/>
              <a:t>四、详细实施计划</a:t>
            </a:r>
          </a:p>
        </p:txBody>
      </p:sp>
      <p:sp>
        <p:nvSpPr>
          <p:cNvPr id="122" name="TextBox 3"/>
          <p:cNvSpPr txBox="1"/>
          <p:nvPr/>
        </p:nvSpPr>
        <p:spPr>
          <a:xfrm>
            <a:off x="1973179" y="2663827"/>
            <a:ext cx="27632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智慧服务详细实施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736432" y="2663826"/>
            <a:ext cx="2550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空间详细实施计划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57316"/>
              </p:ext>
            </p:extLst>
          </p:nvPr>
        </p:nvGraphicFramePr>
        <p:xfrm>
          <a:off x="2872205" y="205422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工作表" showAsIcon="1" r:id="rId3" imgW="965200" imgH="609600" progId="Excel.Sheet.12">
                  <p:embed/>
                </p:oleObj>
              </mc:Choice>
              <mc:Fallback>
                <p:oleObj name="工作表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2205" y="205422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40184"/>
              </p:ext>
            </p:extLst>
          </p:nvPr>
        </p:nvGraphicFramePr>
        <p:xfrm>
          <a:off x="5635458" y="205422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工作表" showAsIcon="1" r:id="rId5" imgW="965200" imgH="609600" progId="Excel.Sheet.12">
                  <p:embed/>
                </p:oleObj>
              </mc:Choice>
              <mc:Fallback>
                <p:oleObj name="工作表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5458" y="205422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2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34047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LynkCo_template_FINAL</Template>
  <TotalTime>4531</TotalTime>
  <Words>496</Words>
  <Application>Microsoft Macintosh PowerPoint</Application>
  <PresentationFormat>宽屏</PresentationFormat>
  <Paragraphs>139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DengXian</vt:lpstr>
      <vt:lpstr>黑体</vt:lpstr>
      <vt:lpstr>宋体</vt:lpstr>
      <vt:lpstr>微软雅黑</vt:lpstr>
      <vt:lpstr>Sofia Pro Extra Light</vt:lpstr>
      <vt:lpstr>Arial</vt:lpstr>
      <vt:lpstr>Arial Black</vt:lpstr>
      <vt:lpstr>Calibri</vt:lpstr>
      <vt:lpstr>1_自定义设计方案</vt:lpstr>
      <vt:lpstr>2_自定义设计方案</vt:lpstr>
      <vt:lpstr>3_自定义设计方案</vt:lpstr>
      <vt:lpstr>5_自定义设计方案</vt:lpstr>
      <vt:lpstr>4_自定义设计方案</vt:lpstr>
      <vt:lpstr>6_自定义设计方案</vt:lpstr>
      <vt:lpstr>7_自定义设计方案</vt:lpstr>
      <vt:lpstr>8_自定义设计方案</vt:lpstr>
      <vt:lpstr>自定义设计方案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Zitong Yu (于子桐)</dc:creator>
  <cp:lastModifiedBy/>
  <cp:revision>499</cp:revision>
  <dcterms:created xsi:type="dcterms:W3CDTF">2016-09-28T03:51:58Z</dcterms:created>
  <dcterms:modified xsi:type="dcterms:W3CDTF">2018-06-26T02:06:04Z</dcterms:modified>
</cp:coreProperties>
</file>