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notesMasterIdLst>
    <p:notesMasterId r:id="rId28"/>
  </p:notesMasterIdLst>
  <p:handoutMasterIdLst>
    <p:handoutMasterId r:id="rId29"/>
  </p:handoutMasterIdLst>
  <p:sldIdLst>
    <p:sldId id="449" r:id="rId3"/>
    <p:sldId id="466" r:id="rId4"/>
    <p:sldId id="489" r:id="rId5"/>
    <p:sldId id="488" r:id="rId6"/>
    <p:sldId id="490" r:id="rId7"/>
    <p:sldId id="491" r:id="rId8"/>
    <p:sldId id="493" r:id="rId9"/>
    <p:sldId id="494" r:id="rId10"/>
    <p:sldId id="495" r:id="rId11"/>
    <p:sldId id="496" r:id="rId12"/>
    <p:sldId id="497" r:id="rId13"/>
    <p:sldId id="498" r:id="rId14"/>
    <p:sldId id="499" r:id="rId15"/>
    <p:sldId id="500" r:id="rId16"/>
    <p:sldId id="501" r:id="rId17"/>
    <p:sldId id="502" r:id="rId18"/>
    <p:sldId id="505" r:id="rId19"/>
    <p:sldId id="503" r:id="rId20"/>
    <p:sldId id="504" r:id="rId21"/>
    <p:sldId id="506" r:id="rId22"/>
    <p:sldId id="507" r:id="rId23"/>
    <p:sldId id="510" r:id="rId24"/>
    <p:sldId id="509" r:id="rId25"/>
    <p:sldId id="508" r:id="rId26"/>
    <p:sldId id="465" r:id="rId27"/>
  </p:sldIdLst>
  <p:sldSz cx="11522075" cy="648335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023">
          <p15:clr>
            <a:srgbClr val="A4A3A4"/>
          </p15:clr>
        </p15:guide>
        <p15:guide id="4" pos="36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nailchen" initials="c0214" lastIdx="1" clrIdx="0">
    <p:extLst/>
  </p:cmAuthor>
  <p:cmAuthor id="2" name="马晓辉" initials="马晓辉" lastIdx="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FFFFF"/>
    <a:srgbClr val="90CC3D"/>
    <a:srgbClr val="FF40FF"/>
    <a:srgbClr val="18A2EF"/>
    <a:srgbClr val="000000"/>
    <a:srgbClr val="99CC00"/>
    <a:srgbClr val="0091AB"/>
    <a:srgbClr val="0099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4" autoAdjust="0"/>
    <p:restoredTop sz="84946" autoAdjust="0"/>
  </p:normalViewPr>
  <p:slideViewPr>
    <p:cSldViewPr showGuides="1">
      <p:cViewPr varScale="1">
        <p:scale>
          <a:sx n="100" d="100"/>
          <a:sy n="100" d="100"/>
        </p:scale>
        <p:origin x="1072" y="168"/>
      </p:cViewPr>
      <p:guideLst>
        <p:guide orient="horz" pos="2174"/>
        <p:guide pos="2880"/>
        <p:guide orient="horz" pos="2023"/>
        <p:guide pos="36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21E8D-25D8-AF4C-A093-C2A82D5E84AD}" type="datetimeFigureOut">
              <a:rPr kumimoji="1" lang="zh-CN" altLang="en-US" smtClean="0"/>
              <a:t>2018/1/28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DA668-67F9-8F4F-924D-D752A5B6F2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3533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42849-82B9-482D-AFE1-E5E990AEC528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43D9F-348C-4EFA-BA8C-BCBE31622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137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5422900" y="0"/>
            <a:ext cx="10955338" cy="6165850"/>
          </a:xfrm>
        </p:spPr>
      </p:sp>
      <p:sp>
        <p:nvSpPr>
          <p:cNvPr id="9219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598863" y="2708275"/>
            <a:ext cx="4752975" cy="504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7805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208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490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058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388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907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862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563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84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0236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873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70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416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960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5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8373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7017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封底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632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06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012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197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018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794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63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976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65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82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16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82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37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713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33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64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70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19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48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8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07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65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37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0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35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92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5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657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451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21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708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 descr="1232.jpg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-1" y="0"/>
            <a:ext cx="11522075" cy="6013805"/>
          </a:xfrm>
          <a:prstGeom prst="rect">
            <a:avLst/>
          </a:prstGeom>
        </p:spPr>
      </p:pic>
      <p:pic>
        <p:nvPicPr>
          <p:cNvPr id="2" name="图片 1" descr="logo白色中文为主(彩色)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14" y="289348"/>
            <a:ext cx="1655999" cy="1088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1522075" cy="596464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logo白色中文为主(彩色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813" y="1729507"/>
            <a:ext cx="3600000" cy="2365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0260" y="1061049"/>
            <a:ext cx="8641556" cy="2257166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0260" y="3405260"/>
            <a:ext cx="8641556" cy="156530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05074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8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683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6" name="图片 5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47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05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51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89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34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80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98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47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24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5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1522075" cy="616928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8" name="图片 7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93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48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80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75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04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81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16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85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22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2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286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97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20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0.xml"/><Relationship Id="rId31" Type="http://schemas.openxmlformats.org/officeDocument/2006/relationships/theme" Target="../theme/theme2.xml"/><Relationship Id="rId32" Type="http://schemas.openxmlformats.org/officeDocument/2006/relationships/image" Target="../media/image2.png"/><Relationship Id="rId1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6" r:id="rId3"/>
    <p:sldLayoutId id="2147483651" r:id="rId4"/>
    <p:sldLayoutId id="2147483652" r:id="rId5"/>
    <p:sldLayoutId id="2147483654" r:id="rId6"/>
    <p:sldLayoutId id="2147483662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  <p:sldLayoutId id="2147483819" r:id="rId18"/>
    <p:sldLayoutId id="2147483820" r:id="rId19"/>
    <p:sldLayoutId id="2147483821" r:id="rId20"/>
    <p:sldLayoutId id="2147483822" r:id="rId21"/>
    <p:sldLayoutId id="2147483823" r:id="rId22"/>
    <p:sldLayoutId id="2147483824" r:id="rId23"/>
    <p:sldLayoutId id="2147483825" r:id="rId24"/>
    <p:sldLayoutId id="2147483826" r:id="rId25"/>
    <p:sldLayoutId id="2147483827" r:id="rId26"/>
    <p:sldLayoutId id="2147483828" r:id="rId27"/>
    <p:sldLayoutId id="2147483829" r:id="rId28"/>
    <p:sldLayoutId id="2147483786" r:id="rId29"/>
    <p:sldLayoutId id="2147483808" r:id="rId3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back2.png"/>
          <p:cNvPicPr>
            <a:picLocks noChangeAspect="1"/>
          </p:cNvPicPr>
          <p:nvPr userDrawn="1"/>
        </p:nvPicPr>
        <p:blipFill>
          <a:blip r:embed="rId32" cstate="print"/>
          <a:stretch>
            <a:fillRect/>
          </a:stretch>
        </p:blipFill>
        <p:spPr>
          <a:xfrm>
            <a:off x="0" y="0"/>
            <a:ext cx="11522075" cy="6483350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0" y="5964645"/>
            <a:ext cx="11522075" cy="518706"/>
            <a:chOff x="0" y="6524625"/>
            <a:chExt cx="9144000" cy="333375"/>
          </a:xfrm>
        </p:grpSpPr>
        <p:sp>
          <p:nvSpPr>
            <p:cNvPr id="5" name="矩形 2"/>
            <p:cNvSpPr>
              <a:spLocks noChangeArrowheads="1"/>
            </p:cNvSpPr>
            <p:nvPr userDrawn="1"/>
          </p:nvSpPr>
          <p:spPr bwMode="auto">
            <a:xfrm>
              <a:off x="0" y="6524625"/>
              <a:ext cx="2771775" cy="333375"/>
            </a:xfrm>
            <a:prstGeom prst="rect">
              <a:avLst/>
            </a:prstGeom>
            <a:solidFill>
              <a:srgbClr val="90CC3D"/>
            </a:solidFill>
            <a:ln>
              <a:noFill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mtClean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矩形 3"/>
            <p:cNvSpPr>
              <a:spLocks noChangeArrowheads="1"/>
            </p:cNvSpPr>
            <p:nvPr userDrawn="1"/>
          </p:nvSpPr>
          <p:spPr bwMode="auto">
            <a:xfrm>
              <a:off x="2759075" y="6524625"/>
              <a:ext cx="6384925" cy="333375"/>
            </a:xfrm>
            <a:prstGeom prst="rect">
              <a:avLst/>
            </a:prstGeom>
            <a:solidFill>
              <a:srgbClr val="18A2EF"/>
            </a:solidFill>
            <a:ln>
              <a:noFill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mtClean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9027500" y="6100793"/>
            <a:ext cx="2449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s-E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细黑"/>
                <a:ea typeface="华文细黑"/>
                <a:cs typeface="华文细黑"/>
              </a:rPr>
              <a:t>©</a:t>
            </a:r>
            <a:r>
              <a: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细黑"/>
                <a:ea typeface="华文细黑"/>
                <a:cs typeface="华文细黑"/>
              </a:rPr>
              <a:t>杭州数梦工场科技有限公司</a:t>
            </a:r>
            <a:endParaRPr lang="zh-CN" altLang="en-US" dirty="0">
              <a:latin typeface="华文细黑"/>
              <a:ea typeface="华文细黑"/>
              <a:cs typeface="华文细黑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7" r:id="rId7"/>
    <p:sldLayoutId id="2147483668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  <p:sldLayoutId id="2147483839" r:id="rId18"/>
    <p:sldLayoutId id="2147483840" r:id="rId19"/>
    <p:sldLayoutId id="2147483841" r:id="rId20"/>
    <p:sldLayoutId id="2147483842" r:id="rId21"/>
    <p:sldLayoutId id="2147483843" r:id="rId22"/>
    <p:sldLayoutId id="2147483844" r:id="rId23"/>
    <p:sldLayoutId id="2147483845" r:id="rId24"/>
    <p:sldLayoutId id="2147483846" r:id="rId25"/>
    <p:sldLayoutId id="2147483847" r:id="rId26"/>
    <p:sldLayoutId id="2147483848" r:id="rId27"/>
    <p:sldLayoutId id="2147483849" r:id="rId28"/>
    <p:sldLayoutId id="2147483850" r:id="rId29"/>
    <p:sldLayoutId id="2147483851" r:id="rId3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8" Type="http://schemas.openxmlformats.org/officeDocument/2006/relationships/image" Target="../media/image11.jpe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localhost:8768/api-a/hi?name=filter&#26597;&#30475;&#32467;&#26524;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20"/>
          <p:cNvSpPr txBox="1">
            <a:spLocks noChangeArrowheads="1"/>
          </p:cNvSpPr>
          <p:nvPr/>
        </p:nvSpPr>
        <p:spPr bwMode="auto">
          <a:xfrm>
            <a:off x="3737653" y="2062299"/>
            <a:ext cx="4068042" cy="60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 smtClean="0">
                <a:solidFill>
                  <a:srgbClr val="90CC3D"/>
                </a:solidFill>
                <a:latin typeface="微软雅黑" pitchFamily="34" charset="-122"/>
                <a:ea typeface="微软雅黑" pitchFamily="34" charset="-122"/>
                <a:cs typeface="Noto Sans S Chinese Black Bold"/>
                <a:sym typeface="Noto Sans S Chinese Medium" panose="020B0600000000000000" pitchFamily="34" charset="-122"/>
              </a:rPr>
              <a:t>Spring</a:t>
            </a:r>
            <a:r>
              <a:rPr lang="zh-CN" altLang="en-US" sz="3600" b="1" dirty="0" smtClean="0">
                <a:solidFill>
                  <a:srgbClr val="90CC3D"/>
                </a:solidFill>
                <a:latin typeface="微软雅黑" pitchFamily="34" charset="-122"/>
                <a:ea typeface="微软雅黑" pitchFamily="34" charset="-122"/>
                <a:cs typeface="Noto Sans S Chinese Black Bold"/>
                <a:sym typeface="Noto Sans S Chinese Medium" panose="020B0600000000000000" pitchFamily="34" charset="-122"/>
              </a:rPr>
              <a:t> </a:t>
            </a:r>
            <a:r>
              <a:rPr lang="en-US" altLang="zh-CN" sz="3600" b="1" dirty="0" smtClean="0">
                <a:solidFill>
                  <a:srgbClr val="90CC3D"/>
                </a:solidFill>
                <a:latin typeface="微软雅黑" pitchFamily="34" charset="-122"/>
                <a:ea typeface="微软雅黑" pitchFamily="34" charset="-122"/>
                <a:cs typeface="Noto Sans S Chinese Black Bold"/>
                <a:sym typeface="Noto Sans S Chinese Medium" panose="020B0600000000000000" pitchFamily="34" charset="-122"/>
              </a:rPr>
              <a:t>Cloud</a:t>
            </a:r>
            <a:endParaRPr lang="zh-CN" altLang="en-US" sz="3600" b="1" dirty="0" smtClean="0">
              <a:solidFill>
                <a:srgbClr val="90CC3D"/>
              </a:solidFill>
              <a:latin typeface="微软雅黑" pitchFamily="34" charset="-122"/>
              <a:ea typeface="微软雅黑" pitchFamily="34" charset="-122"/>
              <a:cs typeface="Noto Sans S Chinese Black Bold"/>
              <a:sym typeface="Noto Sans S Chinese Medium" panose="020B0600000000000000" pitchFamily="34" charset="-122"/>
            </a:endParaRP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182563" y="5834856"/>
            <a:ext cx="1261854" cy="276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2" rIns="91425" bIns="4571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zh-CN" sz="1200" dirty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密级</a:t>
            </a:r>
            <a:r>
              <a:rPr lang="zh-CN" altLang="zh-CN" sz="1200" dirty="0" smtClean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：对内公开</a:t>
            </a:r>
            <a:endParaRPr lang="zh-CN" altLang="zh-CN" sz="1200" dirty="0">
              <a:solidFill>
                <a:srgbClr val="6E6E6E"/>
              </a:solidFill>
              <a:latin typeface="华文细黑"/>
              <a:ea typeface="华文细黑"/>
              <a:cs typeface="华文细黑"/>
              <a:sym typeface="微软雅黑" panose="020B0503020204020204" pitchFamily="34" charset="-122"/>
            </a:endParaRPr>
          </a:p>
        </p:txBody>
      </p:sp>
      <p:sp>
        <p:nvSpPr>
          <p:cNvPr id="8" name="Text Box 23"/>
          <p:cNvSpPr>
            <a:spLocks noChangeArrowheads="1"/>
          </p:cNvSpPr>
          <p:nvPr/>
        </p:nvSpPr>
        <p:spPr bwMode="auto">
          <a:xfrm>
            <a:off x="182563" y="6093619"/>
            <a:ext cx="2444750" cy="276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浙江易时</a:t>
            </a:r>
            <a:r>
              <a:rPr lang="zh-CN" altLang="zh-CN" sz="1200" dirty="0" smtClean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科技</a:t>
            </a:r>
            <a:r>
              <a:rPr lang="zh-CN" altLang="zh-CN" sz="1200" dirty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有限公司</a:t>
            </a:r>
          </a:p>
        </p:txBody>
      </p:sp>
      <p:sp>
        <p:nvSpPr>
          <p:cNvPr id="9" name="TextBox 6"/>
          <p:cNvSpPr>
            <a:spLocks noChangeArrowheads="1"/>
          </p:cNvSpPr>
          <p:nvPr/>
        </p:nvSpPr>
        <p:spPr bwMode="auto">
          <a:xfrm>
            <a:off x="182563" y="5545931"/>
            <a:ext cx="26638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日期：</a:t>
            </a:r>
            <a:r>
              <a:rPr lang="en-US" altLang="zh-CN" sz="1200" dirty="0" smtClean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2018-01-24</a:t>
            </a:r>
            <a:endParaRPr lang="zh-CN" altLang="en-US" dirty="0">
              <a:latin typeface="华文细黑"/>
              <a:ea typeface="华文细黑"/>
              <a:cs typeface="华文细黑"/>
            </a:endParaRPr>
          </a:p>
        </p:txBody>
      </p:sp>
      <p:grpSp>
        <p:nvGrpSpPr>
          <p:cNvPr id="15" name="组 14"/>
          <p:cNvGrpSpPr/>
          <p:nvPr/>
        </p:nvGrpSpPr>
        <p:grpSpPr>
          <a:xfrm>
            <a:off x="0" y="3431319"/>
            <a:ext cx="11522075" cy="1299430"/>
            <a:chOff x="0" y="3241675"/>
            <a:chExt cx="11522075" cy="1299430"/>
          </a:xfrm>
        </p:grpSpPr>
        <p:pic>
          <p:nvPicPr>
            <p:cNvPr id="16" name="图片 15" descr="Comp_8078783329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63" t="17789" r="9323" b="25071"/>
            <a:stretch/>
          </p:blipFill>
          <p:spPr>
            <a:xfrm>
              <a:off x="0" y="3244850"/>
              <a:ext cx="1944000" cy="1293081"/>
            </a:xfrm>
            <a:prstGeom prst="rect">
              <a:avLst/>
            </a:prstGeom>
          </p:spPr>
        </p:pic>
        <p:pic>
          <p:nvPicPr>
            <p:cNvPr id="19" name="图片 18" descr="Comp_8063217336.jp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3309" y="3244023"/>
              <a:ext cx="1944000" cy="1294734"/>
            </a:xfrm>
            <a:prstGeom prst="rect">
              <a:avLst/>
            </a:prstGeom>
          </p:spPr>
        </p:pic>
        <p:pic>
          <p:nvPicPr>
            <p:cNvPr id="20" name="图片 19" descr="Comp_8072899986.jp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6"/>
            <a:stretch/>
          </p:blipFill>
          <p:spPr>
            <a:xfrm>
              <a:off x="3846618" y="3243390"/>
              <a:ext cx="1945747" cy="1296000"/>
            </a:xfrm>
            <a:prstGeom prst="rect">
              <a:avLst/>
            </a:prstGeom>
          </p:spPr>
        </p:pic>
        <p:pic>
          <p:nvPicPr>
            <p:cNvPr id="21" name="图片 20" descr="Comp_8049127417.jpg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" t="-72" r="-253" b="28019"/>
            <a:stretch/>
          </p:blipFill>
          <p:spPr>
            <a:xfrm>
              <a:off x="5771674" y="3241675"/>
              <a:ext cx="1946276" cy="12994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图片 21" descr="Comp_8051917180.jp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65" t="11556" r="24661" b="26344"/>
            <a:stretch/>
          </p:blipFill>
          <p:spPr>
            <a:xfrm>
              <a:off x="7697259" y="3243364"/>
              <a:ext cx="1913858" cy="1296052"/>
            </a:xfrm>
            <a:prstGeom prst="rect">
              <a:avLst/>
            </a:prstGeom>
          </p:spPr>
        </p:pic>
        <p:pic>
          <p:nvPicPr>
            <p:cNvPr id="23" name="图片 22" descr="Comp_8076345794.jpg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0" r="1503"/>
            <a:stretch/>
          </p:blipFill>
          <p:spPr>
            <a:xfrm>
              <a:off x="9590428" y="3243318"/>
              <a:ext cx="1931647" cy="1296144"/>
            </a:xfrm>
            <a:prstGeom prst="rect">
              <a:avLst/>
            </a:prstGeom>
          </p:spPr>
        </p:pic>
      </p:grpSp>
      <p:sp>
        <p:nvSpPr>
          <p:cNvPr id="18" name="文本框 17"/>
          <p:cNvSpPr txBox="1"/>
          <p:nvPr/>
        </p:nvSpPr>
        <p:spPr>
          <a:xfrm>
            <a:off x="9590428" y="5465524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002060"/>
                </a:solidFill>
              </a:rPr>
              <a:t>马晓辉</a:t>
            </a:r>
            <a:r>
              <a:rPr kumimoji="1" lang="zh-CN" alt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057181" y="287647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  <a:latin typeface="+mj-ea"/>
                <a:ea typeface="+mj-ea"/>
              </a:rPr>
              <a:t>——  </a:t>
            </a:r>
            <a:r>
              <a:rPr lang="zh-CN" altLang="en-US" dirty="0" smtClean="0">
                <a:solidFill>
                  <a:srgbClr val="002060"/>
                </a:solidFill>
                <a:latin typeface="+mj-ea"/>
                <a:ea typeface="+mj-ea"/>
              </a:rPr>
              <a:t>易时科技</a:t>
            </a:r>
            <a:endParaRPr lang="zh-CN" altLang="en-US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3728" y="186290"/>
            <a:ext cx="1904901" cy="72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5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0" y="-12692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四、断路器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grpSp>
        <p:nvGrpSpPr>
          <p:cNvPr id="32" name="组 31"/>
          <p:cNvGrpSpPr/>
          <p:nvPr/>
        </p:nvGrpSpPr>
        <p:grpSpPr>
          <a:xfrm>
            <a:off x="9645128" y="937419"/>
            <a:ext cx="1535192" cy="1368152"/>
            <a:chOff x="6870758" y="2070639"/>
            <a:chExt cx="1535192" cy="1368152"/>
          </a:xfrm>
        </p:grpSpPr>
        <p:sp>
          <p:nvSpPr>
            <p:cNvPr id="33" name="矩形 32"/>
            <p:cNvSpPr/>
            <p:nvPr/>
          </p:nvSpPr>
          <p:spPr>
            <a:xfrm>
              <a:off x="6870758" y="2070639"/>
              <a:ext cx="1535192" cy="136815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err="1" smtClean="0"/>
                <a:t>MicroServiceB</a:t>
              </a:r>
              <a:endParaRPr kumimoji="1" lang="en-US" altLang="zh-CN" sz="1100" dirty="0" smtClean="0"/>
            </a:p>
            <a:p>
              <a:pPr algn="ctr"/>
              <a:r>
                <a:rPr kumimoji="1" lang="en-US" altLang="zh-CN" sz="1100" dirty="0" smtClean="0"/>
                <a:t>cluster</a:t>
              </a:r>
              <a:endParaRPr kumimoji="1" lang="zh-CN" altLang="en-US" sz="1100" dirty="0" smtClean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6929957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742423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790852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sp>
        <p:nvSpPr>
          <p:cNvPr id="50" name="矩形 49"/>
          <p:cNvSpPr/>
          <p:nvPr/>
        </p:nvSpPr>
        <p:spPr>
          <a:xfrm>
            <a:off x="190646" y="1023800"/>
            <a:ext cx="563215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每在微服务的架构中，服务间的依赖关系相当负载，如右图所示，假设在调用的过程中，服务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挂掉了，就可能造成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、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B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、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N</a:t>
            </a:r>
            <a:r>
              <a:rPr lang="mr-IN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…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这些服务的瘫痪，这就是常说的雪崩效应，为了解决这个问题，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Spring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cloud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引入了断路器机制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断路器原理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在服务出错或超时时，直接返回固定的结果，告诉调用方调用失败。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组 18"/>
          <p:cNvGrpSpPr/>
          <p:nvPr/>
        </p:nvGrpSpPr>
        <p:grpSpPr>
          <a:xfrm>
            <a:off x="6921453" y="937419"/>
            <a:ext cx="1535192" cy="1368152"/>
            <a:chOff x="6870758" y="2070639"/>
            <a:chExt cx="1535192" cy="1368152"/>
          </a:xfrm>
        </p:grpSpPr>
        <p:sp>
          <p:nvSpPr>
            <p:cNvPr id="20" name="矩形 19"/>
            <p:cNvSpPr/>
            <p:nvPr/>
          </p:nvSpPr>
          <p:spPr>
            <a:xfrm>
              <a:off x="6870758" y="2070639"/>
              <a:ext cx="1535192" cy="136815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err="1" smtClean="0"/>
                <a:t>MicroServiceA</a:t>
              </a:r>
              <a:endParaRPr kumimoji="1" lang="en-US" altLang="zh-CN" sz="1100" dirty="0" smtClean="0"/>
            </a:p>
            <a:p>
              <a:pPr algn="ctr"/>
              <a:r>
                <a:rPr kumimoji="1" lang="en-US" altLang="zh-CN" sz="1100" dirty="0" smtClean="0"/>
                <a:t>cluster</a:t>
              </a:r>
              <a:endParaRPr kumimoji="1" lang="zh-CN" altLang="en-US" sz="1100" dirty="0" smtClean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6929957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742423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7908522" y="2705056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sp>
        <p:nvSpPr>
          <p:cNvPr id="31" name="矩形 30"/>
          <p:cNvSpPr/>
          <p:nvPr/>
        </p:nvSpPr>
        <p:spPr>
          <a:xfrm>
            <a:off x="9698453" y="3011996"/>
            <a:ext cx="1535192" cy="64807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zh-CN" sz="1100" dirty="0" err="1" smtClean="0"/>
              <a:t>MicroServiceN</a:t>
            </a:r>
            <a:endParaRPr kumimoji="1" lang="en-US" altLang="zh-CN" sz="1100" dirty="0" smtClean="0"/>
          </a:p>
          <a:p>
            <a:pPr algn="ctr"/>
            <a:r>
              <a:rPr kumimoji="1" lang="en-US" altLang="zh-CN" sz="1100" dirty="0" smtClean="0"/>
              <a:t>Cluster</a:t>
            </a:r>
          </a:p>
          <a:p>
            <a:pPr algn="ctr"/>
            <a:r>
              <a:rPr kumimoji="1" lang="zh-CN" altLang="en-US" sz="1100" dirty="0" smtClean="0"/>
              <a:t>。。。</a:t>
            </a:r>
            <a:endParaRPr kumimoji="1" lang="en-US" altLang="zh-CN" sz="1100" dirty="0" smtClean="0"/>
          </a:p>
        </p:txBody>
      </p:sp>
      <p:grpSp>
        <p:nvGrpSpPr>
          <p:cNvPr id="42" name="组 41"/>
          <p:cNvGrpSpPr/>
          <p:nvPr/>
        </p:nvGrpSpPr>
        <p:grpSpPr>
          <a:xfrm>
            <a:off x="6913165" y="2651956"/>
            <a:ext cx="1535192" cy="1368152"/>
            <a:chOff x="6870758" y="2070639"/>
            <a:chExt cx="1535192" cy="1368152"/>
          </a:xfrm>
        </p:grpSpPr>
        <p:sp>
          <p:nvSpPr>
            <p:cNvPr id="43" name="矩形 42"/>
            <p:cNvSpPr/>
            <p:nvPr/>
          </p:nvSpPr>
          <p:spPr>
            <a:xfrm>
              <a:off x="6870758" y="2070639"/>
              <a:ext cx="1535192" cy="136815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smtClean="0"/>
                <a:t>MicroServiceN+1</a:t>
              </a:r>
            </a:p>
            <a:p>
              <a:pPr algn="ctr"/>
              <a:r>
                <a:rPr kumimoji="1" lang="en-US" altLang="zh-CN" sz="1100" dirty="0" smtClean="0"/>
                <a:t>cluster</a:t>
              </a:r>
              <a:endParaRPr kumimoji="1" lang="zh-CN" altLang="en-US" sz="1100" dirty="0" smtClean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6929957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742423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7908522" y="2705056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cxnSp>
        <p:nvCxnSpPr>
          <p:cNvPr id="4" name="直线箭头连接符 3"/>
          <p:cNvCxnSpPr>
            <a:stCxn id="20" idx="3"/>
            <a:endCxn id="33" idx="1"/>
          </p:cNvCxnSpPr>
          <p:nvPr/>
        </p:nvCxnSpPr>
        <p:spPr>
          <a:xfrm>
            <a:off x="8456645" y="1621495"/>
            <a:ext cx="11884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>
            <a:stCxn id="33" idx="2"/>
          </p:cNvCxnSpPr>
          <p:nvPr/>
        </p:nvCxnSpPr>
        <p:spPr>
          <a:xfrm>
            <a:off x="10412724" y="2305571"/>
            <a:ext cx="0" cy="7064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>
            <a:stCxn id="31" idx="1"/>
            <a:endCxn id="43" idx="3"/>
          </p:cNvCxnSpPr>
          <p:nvPr/>
        </p:nvCxnSpPr>
        <p:spPr>
          <a:xfrm flipH="1">
            <a:off x="8448357" y="3336032"/>
            <a:ext cx="12500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0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6435" y="25228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断路器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72896" y="736913"/>
            <a:ext cx="563215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i="1" dirty="0" smtClean="0"/>
              <a:t>./</a:t>
            </a:r>
            <a:r>
              <a:rPr lang="en-US" altLang="zh-CN" sz="2000" i="1" dirty="0" err="1" smtClean="0"/>
              <a:t>deploylocal.sh</a:t>
            </a:r>
            <a:r>
              <a:rPr lang="en-US" altLang="zh-CN" sz="2000" i="1" dirty="0" smtClean="0"/>
              <a:t> -a eureka-ribbon-</a:t>
            </a:r>
            <a:r>
              <a:rPr lang="en-US" altLang="zh-CN" sz="2000" i="1" dirty="0" err="1" smtClean="0"/>
              <a:t>hystrix</a:t>
            </a:r>
            <a:r>
              <a:rPr lang="en-US" altLang="zh-CN" sz="2000" i="1" dirty="0" smtClean="0"/>
              <a:t> -b 8766 -c 8766 -d eureka-ribbon-</a:t>
            </a:r>
            <a:r>
              <a:rPr lang="en-US" altLang="zh-CN" sz="2000" i="1" dirty="0" err="1" smtClean="0"/>
              <a:t>hystrix</a:t>
            </a:r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、访问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http://localhost:8766/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hi?name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=111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多次刷新，看到不同的结果</a:t>
            </a:r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、打开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Hystrix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lang="zh-CN" altLang="en-US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hystrix.stream</a:t>
            </a:r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、关闭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eureka-client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和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eureka-client1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服务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再次访问，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秒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次错误，断路器打开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、再次开启</a:t>
            </a:r>
            <a:r>
              <a:rPr lang="en-US" altLang="zh-CN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eureka-client</a:t>
            </a:r>
            <a:r>
              <a:rPr lang="zh-CN" altLang="en-US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重新访问，断路器关闭</a:t>
            </a:r>
            <a:endParaRPr lang="en-US" altLang="zh-CN" sz="20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小结：微服务引入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了断路器</a:t>
            </a:r>
            <a:r>
              <a:rPr lang="en-US" altLang="zh-CN" sz="2000" b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Hystrix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93285" y="890489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Ribbon-</a:t>
            </a:r>
            <a:r>
              <a:rPr kumimoji="1" lang="en-US" altLang="zh-CN" sz="1100" dirty="0" err="1" smtClean="0"/>
              <a:t>hystrix</a:t>
            </a:r>
            <a:endParaRPr kumimoji="1" lang="en-US" altLang="zh-CN" sz="1100" dirty="0" smtClean="0"/>
          </a:p>
        </p:txBody>
      </p:sp>
      <p:sp>
        <p:nvSpPr>
          <p:cNvPr id="20" name="矩形 19"/>
          <p:cNvSpPr/>
          <p:nvPr/>
        </p:nvSpPr>
        <p:spPr>
          <a:xfrm>
            <a:off x="9361437" y="875854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Eureka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client</a:t>
            </a:r>
          </a:p>
        </p:txBody>
      </p:sp>
      <p:sp>
        <p:nvSpPr>
          <p:cNvPr id="21" name="矩形 20"/>
          <p:cNvSpPr/>
          <p:nvPr/>
        </p:nvSpPr>
        <p:spPr>
          <a:xfrm>
            <a:off x="6625133" y="890489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Browser</a:t>
            </a:r>
          </a:p>
        </p:txBody>
      </p:sp>
      <p:cxnSp>
        <p:nvCxnSpPr>
          <p:cNvPr id="3" name="直线箭头连接符 2"/>
          <p:cNvCxnSpPr>
            <a:stCxn id="21" idx="3"/>
            <a:endCxn id="19" idx="1"/>
          </p:cNvCxnSpPr>
          <p:nvPr/>
        </p:nvCxnSpPr>
        <p:spPr>
          <a:xfrm>
            <a:off x="7561237" y="1178521"/>
            <a:ext cx="4320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8929389" y="1163886"/>
            <a:ext cx="4320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821" y="2021337"/>
            <a:ext cx="4712965" cy="3380578"/>
          </a:xfrm>
          <a:prstGeom prst="rect">
            <a:avLst/>
          </a:prstGeom>
        </p:spPr>
      </p:pic>
      <p:grpSp>
        <p:nvGrpSpPr>
          <p:cNvPr id="24" name="组 23"/>
          <p:cNvGrpSpPr/>
          <p:nvPr/>
        </p:nvGrpSpPr>
        <p:grpSpPr>
          <a:xfrm>
            <a:off x="2376661" y="4265216"/>
            <a:ext cx="3001332" cy="1784771"/>
            <a:chOff x="2376661" y="4265216"/>
            <a:chExt cx="3001332" cy="1784771"/>
          </a:xfrm>
        </p:grpSpPr>
        <p:grpSp>
          <p:nvGrpSpPr>
            <p:cNvPr id="6" name="组 5"/>
            <p:cNvGrpSpPr/>
            <p:nvPr/>
          </p:nvGrpSpPr>
          <p:grpSpPr>
            <a:xfrm>
              <a:off x="2376661" y="4265216"/>
              <a:ext cx="3001332" cy="1784771"/>
              <a:chOff x="1512565" y="4033763"/>
              <a:chExt cx="3001332" cy="1784771"/>
            </a:xfrm>
          </p:grpSpPr>
          <p:grpSp>
            <p:nvGrpSpPr>
              <p:cNvPr id="8" name="组 7"/>
              <p:cNvGrpSpPr/>
              <p:nvPr/>
            </p:nvGrpSpPr>
            <p:grpSpPr>
              <a:xfrm>
                <a:off x="1512565" y="4033763"/>
                <a:ext cx="3001332" cy="1784771"/>
                <a:chOff x="1872605" y="3641825"/>
                <a:chExt cx="3001332" cy="1784771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1872605" y="3641825"/>
                  <a:ext cx="3001332" cy="1784771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 smtClean="0"/>
                </a:p>
              </p:txBody>
            </p:sp>
            <p:sp>
              <p:nvSpPr>
                <p:cNvPr id="10" name="折角形 9"/>
                <p:cNvSpPr/>
                <p:nvPr/>
              </p:nvSpPr>
              <p:spPr>
                <a:xfrm>
                  <a:off x="1973124" y="3846441"/>
                  <a:ext cx="1132823" cy="360040"/>
                </a:xfrm>
                <a:prstGeom prst="foldedCorner">
                  <a:avLst/>
                </a:prstGeom>
                <a:solidFill>
                  <a:srgbClr val="92D050"/>
                </a:solidFill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050" dirty="0" smtClean="0"/>
                    <a:t>服务注册（</a:t>
                  </a:r>
                  <a:r>
                    <a:rPr kumimoji="1" lang="en-US" altLang="zh-CN" sz="1050" dirty="0" smtClean="0"/>
                    <a:t>Eureka</a:t>
                  </a:r>
                  <a:r>
                    <a:rPr kumimoji="1" lang="zh-CN" altLang="en-US" sz="1050" dirty="0" smtClean="0"/>
                    <a:t> </a:t>
                  </a:r>
                  <a:r>
                    <a:rPr kumimoji="1" lang="en-US" altLang="zh-CN" sz="1050" dirty="0" smtClean="0"/>
                    <a:t>Client</a:t>
                  </a:r>
                  <a:r>
                    <a:rPr kumimoji="1" lang="zh-CN" altLang="en-US" sz="1050" dirty="0" smtClean="0"/>
                    <a:t>）</a:t>
                  </a:r>
                </a:p>
              </p:txBody>
            </p:sp>
            <p:grpSp>
              <p:nvGrpSpPr>
                <p:cNvPr id="11" name="组 10"/>
                <p:cNvGrpSpPr/>
                <p:nvPr/>
              </p:nvGrpSpPr>
              <p:grpSpPr>
                <a:xfrm>
                  <a:off x="3186967" y="3846441"/>
                  <a:ext cx="1571076" cy="1368152"/>
                  <a:chOff x="4115246" y="4105771"/>
                  <a:chExt cx="1597849" cy="1368152"/>
                </a:xfrm>
              </p:grpSpPr>
              <p:sp>
                <p:nvSpPr>
                  <p:cNvPr id="12" name="矩形 11"/>
                  <p:cNvSpPr/>
                  <p:nvPr/>
                </p:nvSpPr>
                <p:spPr>
                  <a:xfrm>
                    <a:off x="4115246" y="4105771"/>
                    <a:ext cx="1597849" cy="136815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kumimoji="1" lang="en-US" altLang="zh-CN" sz="1100" dirty="0" smtClean="0"/>
                      <a:t>MicroService1</a:t>
                    </a:r>
                  </a:p>
                  <a:p>
                    <a:pPr algn="ctr"/>
                    <a:r>
                      <a:rPr kumimoji="1" lang="en-US" altLang="zh-CN" sz="1100" dirty="0" smtClean="0"/>
                      <a:t>cluster</a:t>
                    </a:r>
                    <a:endParaRPr kumimoji="1" lang="zh-CN" altLang="en-US" sz="1100" dirty="0" smtClean="0"/>
                  </a:p>
                </p:txBody>
              </p:sp>
              <p:sp>
                <p:nvSpPr>
                  <p:cNvPr id="14" name="矩形 13"/>
                  <p:cNvSpPr/>
                  <p:nvPr/>
                </p:nvSpPr>
                <p:spPr>
                  <a:xfrm>
                    <a:off x="4176861" y="4753843"/>
                    <a:ext cx="421656" cy="57606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00" smtClean="0"/>
                      <a:t>N1</a:t>
                    </a:r>
                    <a:endParaRPr kumimoji="1" lang="en-US" altLang="zh-CN" sz="1100" dirty="0" smtClean="0"/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4691309" y="4753843"/>
                    <a:ext cx="421656" cy="57606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00" dirty="0" smtClean="0"/>
                      <a:t>N2</a:t>
                    </a:r>
                  </a:p>
                </p:txBody>
              </p:sp>
              <p:sp>
                <p:nvSpPr>
                  <p:cNvPr id="16" name="矩形 15"/>
                  <p:cNvSpPr/>
                  <p:nvPr/>
                </p:nvSpPr>
                <p:spPr>
                  <a:xfrm>
                    <a:off x="5195365" y="4753843"/>
                    <a:ext cx="421656" cy="57606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00" dirty="0" smtClean="0"/>
                      <a:t>N..</a:t>
                    </a:r>
                  </a:p>
                </p:txBody>
              </p:sp>
            </p:grpSp>
          </p:grpSp>
          <p:sp>
            <p:nvSpPr>
              <p:cNvPr id="17" name="折角形 16"/>
              <p:cNvSpPr/>
              <p:nvPr/>
            </p:nvSpPr>
            <p:spPr>
              <a:xfrm>
                <a:off x="1614419" y="4623015"/>
                <a:ext cx="1152128" cy="360040"/>
              </a:xfrm>
              <a:prstGeom prst="foldedCorner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050" dirty="0" smtClean="0"/>
                  <a:t>客户端负载均衡（</a:t>
                </a:r>
                <a:r>
                  <a:rPr kumimoji="1" lang="en-US" altLang="zh-CN" sz="1050" dirty="0" smtClean="0"/>
                  <a:t>Ribbon</a:t>
                </a:r>
                <a:r>
                  <a:rPr kumimoji="1" lang="zh-CN" altLang="en-US" sz="1050" dirty="0" smtClean="0"/>
                  <a:t>）</a:t>
                </a:r>
              </a:p>
            </p:txBody>
          </p:sp>
        </p:grpSp>
        <p:sp>
          <p:nvSpPr>
            <p:cNvPr id="25" name="折角形 24"/>
            <p:cNvSpPr/>
            <p:nvPr/>
          </p:nvSpPr>
          <p:spPr>
            <a:xfrm>
              <a:off x="2478663" y="5185891"/>
              <a:ext cx="1152128" cy="360040"/>
            </a:xfrm>
            <a:prstGeom prst="foldedCorner">
              <a:avLst/>
            </a:prstGeom>
            <a:solidFill>
              <a:srgbClr val="C0000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50" dirty="0" smtClean="0"/>
                <a:t>断路器</a:t>
              </a:r>
              <a:r>
                <a:rPr kumimoji="1" lang="en-US" altLang="zh-CN" sz="1050" dirty="0" smtClean="0"/>
                <a:t>(</a:t>
              </a:r>
              <a:r>
                <a:rPr kumimoji="1" lang="en-US" altLang="zh-CN" sz="1050" dirty="0" err="1" smtClean="0"/>
                <a:t>Hystrix</a:t>
              </a:r>
              <a:r>
                <a:rPr kumimoji="1" lang="en-US" altLang="zh-CN" sz="1050" dirty="0" smtClean="0"/>
                <a:t>)</a:t>
              </a:r>
              <a:endParaRPr kumimoji="1" lang="zh-CN" altLang="en-US" sz="105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61734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-30903" y="-25956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五、服务路由与过滤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90646" y="1023800"/>
            <a:ext cx="563215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在微服务架构模式下后端服务的实例数一般是动态的，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对于第三方客户端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而言很难发现动态改变的服务实例的访问地址信息。因此在基于微服务的项目中为了简化前端的调用逻辑，通常会引入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Gateway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作为轻量级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网关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,Spring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zuul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Gateway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原理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服务端负载均衡器。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Gateway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其他用途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数据聚合、权限认证、遗留系统微服务化改造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93285" y="890489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smtClean="0"/>
              <a:t>Microservie1</a:t>
            </a:r>
            <a:endParaRPr kumimoji="1" lang="en-US" altLang="zh-CN" sz="1100" dirty="0" smtClean="0"/>
          </a:p>
        </p:txBody>
      </p:sp>
      <p:cxnSp>
        <p:nvCxnSpPr>
          <p:cNvPr id="6" name="直线箭头连接符 5"/>
          <p:cNvCxnSpPr>
            <a:endCxn id="4" idx="1"/>
          </p:cNvCxnSpPr>
          <p:nvPr/>
        </p:nvCxnSpPr>
        <p:spPr>
          <a:xfrm flipV="1">
            <a:off x="7561237" y="1178521"/>
            <a:ext cx="432048" cy="7555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993285" y="1581067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Microservie2</a:t>
            </a:r>
          </a:p>
        </p:txBody>
      </p:sp>
      <p:sp>
        <p:nvSpPr>
          <p:cNvPr id="8" name="矩形 7"/>
          <p:cNvSpPr/>
          <p:nvPr/>
        </p:nvSpPr>
        <p:spPr>
          <a:xfrm>
            <a:off x="7993285" y="2261252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 smtClean="0"/>
              <a:t>Microservie</a:t>
            </a:r>
            <a:r>
              <a:rPr kumimoji="1" lang="zh-CN" altLang="en-US" sz="1100" dirty="0" smtClean="0"/>
              <a:t>。。。</a:t>
            </a:r>
            <a:endParaRPr kumimoji="1" lang="en-US" altLang="zh-CN" sz="1100" dirty="0" smtClean="0"/>
          </a:p>
        </p:txBody>
      </p:sp>
      <p:cxnSp>
        <p:nvCxnSpPr>
          <p:cNvPr id="10" name="直线箭头连接符 9"/>
          <p:cNvCxnSpPr>
            <a:endCxn id="7" idx="1"/>
          </p:cNvCxnSpPr>
          <p:nvPr/>
        </p:nvCxnSpPr>
        <p:spPr>
          <a:xfrm flipV="1">
            <a:off x="7561237" y="1869099"/>
            <a:ext cx="432048" cy="548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endCxn id="8" idx="1"/>
          </p:cNvCxnSpPr>
          <p:nvPr/>
        </p:nvCxnSpPr>
        <p:spPr>
          <a:xfrm>
            <a:off x="7561237" y="1923909"/>
            <a:ext cx="432048" cy="6253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361437" y="3360383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smtClean="0"/>
              <a:t>Microservie1</a:t>
            </a:r>
            <a:endParaRPr kumimoji="1" lang="en-US" altLang="zh-CN" sz="1100" dirty="0" smtClean="0"/>
          </a:p>
        </p:txBody>
      </p:sp>
      <p:sp>
        <p:nvSpPr>
          <p:cNvPr id="17" name="矩形 16"/>
          <p:cNvSpPr/>
          <p:nvPr/>
        </p:nvSpPr>
        <p:spPr>
          <a:xfrm>
            <a:off x="7993285" y="4105771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gateway</a:t>
            </a:r>
          </a:p>
        </p:txBody>
      </p:sp>
      <p:cxnSp>
        <p:nvCxnSpPr>
          <p:cNvPr id="18" name="直线箭头连接符 17"/>
          <p:cNvCxnSpPr>
            <a:endCxn id="18" idx="1"/>
          </p:cNvCxnSpPr>
          <p:nvPr/>
        </p:nvCxnSpPr>
        <p:spPr>
          <a:xfrm flipV="1">
            <a:off x="8929389" y="3648415"/>
            <a:ext cx="432048" cy="7555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361437" y="4050961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Microservie2</a:t>
            </a:r>
          </a:p>
        </p:txBody>
      </p:sp>
      <p:sp>
        <p:nvSpPr>
          <p:cNvPr id="20" name="矩形 19"/>
          <p:cNvSpPr/>
          <p:nvPr/>
        </p:nvSpPr>
        <p:spPr>
          <a:xfrm>
            <a:off x="9361437" y="4731146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 smtClean="0"/>
              <a:t>Microservie</a:t>
            </a:r>
            <a:r>
              <a:rPr kumimoji="1" lang="zh-CN" altLang="en-US" sz="1100" dirty="0" smtClean="0"/>
              <a:t>。。。</a:t>
            </a:r>
            <a:endParaRPr kumimoji="1" lang="en-US" altLang="zh-CN" sz="1100" dirty="0" smtClean="0"/>
          </a:p>
        </p:txBody>
      </p:sp>
      <p:cxnSp>
        <p:nvCxnSpPr>
          <p:cNvPr id="21" name="直线箭头连接符 20"/>
          <p:cNvCxnSpPr>
            <a:stCxn id="19" idx="3"/>
            <a:endCxn id="21" idx="1"/>
          </p:cNvCxnSpPr>
          <p:nvPr/>
        </p:nvCxnSpPr>
        <p:spPr>
          <a:xfrm flipV="1">
            <a:off x="8929389" y="4338993"/>
            <a:ext cx="432048" cy="548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19" idx="3"/>
            <a:endCxn id="22" idx="1"/>
          </p:cNvCxnSpPr>
          <p:nvPr/>
        </p:nvCxnSpPr>
        <p:spPr>
          <a:xfrm>
            <a:off x="8929389" y="4393803"/>
            <a:ext cx="432048" cy="6253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云形 23"/>
          <p:cNvSpPr/>
          <p:nvPr/>
        </p:nvSpPr>
        <p:spPr>
          <a:xfrm>
            <a:off x="6254851" y="1731380"/>
            <a:ext cx="1337269" cy="42575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第三方</a:t>
            </a:r>
          </a:p>
        </p:txBody>
      </p:sp>
      <p:sp>
        <p:nvSpPr>
          <p:cNvPr id="25" name="云形 24"/>
          <p:cNvSpPr/>
          <p:nvPr/>
        </p:nvSpPr>
        <p:spPr>
          <a:xfrm>
            <a:off x="6049069" y="4105771"/>
            <a:ext cx="1337269" cy="625375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第三方</a:t>
            </a:r>
          </a:p>
        </p:txBody>
      </p:sp>
      <p:cxnSp>
        <p:nvCxnSpPr>
          <p:cNvPr id="26" name="直线箭头连接符 25"/>
          <p:cNvCxnSpPr>
            <a:stCxn id="25" idx="0"/>
            <a:endCxn id="17" idx="1"/>
          </p:cNvCxnSpPr>
          <p:nvPr/>
        </p:nvCxnSpPr>
        <p:spPr>
          <a:xfrm flipV="1">
            <a:off x="7385224" y="4393803"/>
            <a:ext cx="608061" cy="246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7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6435" y="25228"/>
            <a:ext cx="9937790" cy="513899"/>
          </a:xfrm>
        </p:spPr>
        <p:txBody>
          <a:bodyPr/>
          <a:lstStyle/>
          <a:p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gateway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72896" y="736913"/>
            <a:ext cx="563215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i="1" dirty="0"/>
              <a:t> ./</a:t>
            </a:r>
            <a:r>
              <a:rPr lang="en-US" altLang="zh-CN" sz="2000" i="1" dirty="0" err="1"/>
              <a:t>deploylocal.sh</a:t>
            </a:r>
            <a:r>
              <a:rPr lang="en-US" altLang="zh-CN" sz="2000" i="1" dirty="0"/>
              <a:t> -a eureka-</a:t>
            </a:r>
            <a:r>
              <a:rPr lang="en-US" altLang="zh-CN" sz="2000" i="1" dirty="0" err="1"/>
              <a:t>zuul</a:t>
            </a:r>
            <a:r>
              <a:rPr lang="en-US" altLang="zh-CN" sz="2000" i="1" dirty="0"/>
              <a:t> -b 8768 -c 8768 -d eureka-</a:t>
            </a:r>
            <a:r>
              <a:rPr lang="en-US" altLang="zh-CN" sz="2000" i="1" dirty="0" err="1"/>
              <a:t>zuul</a:t>
            </a:r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、访问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http://localhost:8768/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-a/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hi?name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=111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localhost:8768/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-a/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hi?name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=filter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查看结果</a:t>
            </a:r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小结：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微服务架构中引入了服务路由与过滤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93285" y="890489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i="1" dirty="0"/>
              <a:t>eureka-</a:t>
            </a:r>
            <a:r>
              <a:rPr lang="en-US" altLang="zh-CN" sz="1100" i="1" dirty="0" err="1"/>
              <a:t>zuul</a:t>
            </a:r>
            <a:endParaRPr kumimoji="1" lang="en-US" altLang="zh-CN" sz="1100" dirty="0" smtClean="0"/>
          </a:p>
        </p:txBody>
      </p:sp>
      <p:sp>
        <p:nvSpPr>
          <p:cNvPr id="20" name="矩形 19"/>
          <p:cNvSpPr/>
          <p:nvPr/>
        </p:nvSpPr>
        <p:spPr>
          <a:xfrm>
            <a:off x="9361437" y="642046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Eureka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client</a:t>
            </a:r>
          </a:p>
        </p:txBody>
      </p:sp>
      <p:sp>
        <p:nvSpPr>
          <p:cNvPr id="21" name="矩形 20"/>
          <p:cNvSpPr/>
          <p:nvPr/>
        </p:nvSpPr>
        <p:spPr>
          <a:xfrm>
            <a:off x="6625133" y="890489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Browser</a:t>
            </a:r>
          </a:p>
        </p:txBody>
      </p:sp>
      <p:cxnSp>
        <p:nvCxnSpPr>
          <p:cNvPr id="3" name="直线箭头连接符 2"/>
          <p:cNvCxnSpPr>
            <a:stCxn id="21" idx="3"/>
            <a:endCxn id="19" idx="1"/>
          </p:cNvCxnSpPr>
          <p:nvPr/>
        </p:nvCxnSpPr>
        <p:spPr>
          <a:xfrm>
            <a:off x="7561237" y="1178521"/>
            <a:ext cx="4320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endCxn id="20" idx="1"/>
          </p:cNvCxnSpPr>
          <p:nvPr/>
        </p:nvCxnSpPr>
        <p:spPr>
          <a:xfrm flipV="1">
            <a:off x="8929389" y="930078"/>
            <a:ext cx="432048" cy="2338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 23"/>
          <p:cNvGrpSpPr/>
          <p:nvPr/>
        </p:nvGrpSpPr>
        <p:grpSpPr>
          <a:xfrm>
            <a:off x="6276595" y="4136976"/>
            <a:ext cx="3001332" cy="1784771"/>
            <a:chOff x="2376661" y="4265216"/>
            <a:chExt cx="3001332" cy="1784771"/>
          </a:xfrm>
        </p:grpSpPr>
        <p:grpSp>
          <p:nvGrpSpPr>
            <p:cNvPr id="6" name="组 5"/>
            <p:cNvGrpSpPr/>
            <p:nvPr/>
          </p:nvGrpSpPr>
          <p:grpSpPr>
            <a:xfrm>
              <a:off x="2376661" y="4265216"/>
              <a:ext cx="3001332" cy="1784771"/>
              <a:chOff x="1512565" y="4033763"/>
              <a:chExt cx="3001332" cy="1784771"/>
            </a:xfrm>
          </p:grpSpPr>
          <p:grpSp>
            <p:nvGrpSpPr>
              <p:cNvPr id="8" name="组 7"/>
              <p:cNvGrpSpPr/>
              <p:nvPr/>
            </p:nvGrpSpPr>
            <p:grpSpPr>
              <a:xfrm>
                <a:off x="1512565" y="4033763"/>
                <a:ext cx="3001332" cy="1784771"/>
                <a:chOff x="1872605" y="3641825"/>
                <a:chExt cx="3001332" cy="1784771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1872605" y="3641825"/>
                  <a:ext cx="3001332" cy="1784771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 smtClean="0"/>
                </a:p>
              </p:txBody>
            </p:sp>
            <p:sp>
              <p:nvSpPr>
                <p:cNvPr id="10" name="折角形 9"/>
                <p:cNvSpPr/>
                <p:nvPr/>
              </p:nvSpPr>
              <p:spPr>
                <a:xfrm>
                  <a:off x="1973124" y="3846441"/>
                  <a:ext cx="1132823" cy="360040"/>
                </a:xfrm>
                <a:prstGeom prst="foldedCorner">
                  <a:avLst/>
                </a:prstGeom>
                <a:solidFill>
                  <a:srgbClr val="92D050"/>
                </a:solidFill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050" dirty="0" smtClean="0"/>
                    <a:t>服务注册（</a:t>
                  </a:r>
                  <a:r>
                    <a:rPr kumimoji="1" lang="en-US" altLang="zh-CN" sz="1050" dirty="0" smtClean="0"/>
                    <a:t>Eureka</a:t>
                  </a:r>
                  <a:r>
                    <a:rPr kumimoji="1" lang="zh-CN" altLang="en-US" sz="1050" dirty="0" smtClean="0"/>
                    <a:t> </a:t>
                  </a:r>
                  <a:r>
                    <a:rPr kumimoji="1" lang="en-US" altLang="zh-CN" sz="1050" dirty="0" smtClean="0"/>
                    <a:t>Client</a:t>
                  </a:r>
                  <a:r>
                    <a:rPr kumimoji="1" lang="zh-CN" altLang="en-US" sz="1050" dirty="0" smtClean="0"/>
                    <a:t>）</a:t>
                  </a:r>
                </a:p>
              </p:txBody>
            </p:sp>
            <p:grpSp>
              <p:nvGrpSpPr>
                <p:cNvPr id="11" name="组 10"/>
                <p:cNvGrpSpPr/>
                <p:nvPr/>
              </p:nvGrpSpPr>
              <p:grpSpPr>
                <a:xfrm>
                  <a:off x="3186967" y="3846441"/>
                  <a:ext cx="1571076" cy="1368152"/>
                  <a:chOff x="4115246" y="4105771"/>
                  <a:chExt cx="1597849" cy="1368152"/>
                </a:xfrm>
              </p:grpSpPr>
              <p:sp>
                <p:nvSpPr>
                  <p:cNvPr id="12" name="矩形 11"/>
                  <p:cNvSpPr/>
                  <p:nvPr/>
                </p:nvSpPr>
                <p:spPr>
                  <a:xfrm>
                    <a:off x="4115246" y="4105771"/>
                    <a:ext cx="1597849" cy="136815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kumimoji="1" lang="en-US" altLang="zh-CN" sz="1100" dirty="0" smtClean="0"/>
                      <a:t>MicroService1</a:t>
                    </a:r>
                  </a:p>
                  <a:p>
                    <a:pPr algn="ctr"/>
                    <a:r>
                      <a:rPr kumimoji="1" lang="en-US" altLang="zh-CN" sz="1100" dirty="0" smtClean="0"/>
                      <a:t>cluster</a:t>
                    </a:r>
                    <a:endParaRPr kumimoji="1" lang="zh-CN" altLang="en-US" sz="1100" dirty="0" smtClean="0"/>
                  </a:p>
                </p:txBody>
              </p:sp>
              <p:sp>
                <p:nvSpPr>
                  <p:cNvPr id="14" name="矩形 13"/>
                  <p:cNvSpPr/>
                  <p:nvPr/>
                </p:nvSpPr>
                <p:spPr>
                  <a:xfrm>
                    <a:off x="4176861" y="4753843"/>
                    <a:ext cx="421656" cy="57606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00" smtClean="0"/>
                      <a:t>N1</a:t>
                    </a:r>
                    <a:endParaRPr kumimoji="1" lang="en-US" altLang="zh-CN" sz="1100" dirty="0" smtClean="0"/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4691309" y="4753843"/>
                    <a:ext cx="421656" cy="57606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00" dirty="0" smtClean="0"/>
                      <a:t>N2</a:t>
                    </a:r>
                  </a:p>
                </p:txBody>
              </p:sp>
              <p:sp>
                <p:nvSpPr>
                  <p:cNvPr id="16" name="矩形 15"/>
                  <p:cNvSpPr/>
                  <p:nvPr/>
                </p:nvSpPr>
                <p:spPr>
                  <a:xfrm>
                    <a:off x="5195365" y="4753843"/>
                    <a:ext cx="421656" cy="57606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00" dirty="0" smtClean="0"/>
                      <a:t>N..</a:t>
                    </a:r>
                  </a:p>
                </p:txBody>
              </p:sp>
            </p:grpSp>
          </p:grpSp>
          <p:sp>
            <p:nvSpPr>
              <p:cNvPr id="17" name="折角形 16"/>
              <p:cNvSpPr/>
              <p:nvPr/>
            </p:nvSpPr>
            <p:spPr>
              <a:xfrm>
                <a:off x="1614419" y="4623015"/>
                <a:ext cx="1152128" cy="360040"/>
              </a:xfrm>
              <a:prstGeom prst="foldedCorner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050" dirty="0" smtClean="0"/>
                  <a:t>客户端负载均衡（</a:t>
                </a:r>
                <a:r>
                  <a:rPr kumimoji="1" lang="en-US" altLang="zh-CN" sz="1050" dirty="0" smtClean="0"/>
                  <a:t>Ribbon</a:t>
                </a:r>
                <a:r>
                  <a:rPr kumimoji="1" lang="zh-CN" altLang="en-US" sz="1050" dirty="0" smtClean="0"/>
                  <a:t>）</a:t>
                </a:r>
              </a:p>
            </p:txBody>
          </p:sp>
        </p:grpSp>
        <p:sp>
          <p:nvSpPr>
            <p:cNvPr id="25" name="折角形 24"/>
            <p:cNvSpPr/>
            <p:nvPr/>
          </p:nvSpPr>
          <p:spPr>
            <a:xfrm>
              <a:off x="2478663" y="5185891"/>
              <a:ext cx="1152128" cy="360040"/>
            </a:xfrm>
            <a:prstGeom prst="foldedCorner">
              <a:avLst/>
            </a:prstGeom>
            <a:solidFill>
              <a:srgbClr val="C0000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50" dirty="0" smtClean="0"/>
                <a:t>断路器</a:t>
              </a:r>
              <a:r>
                <a:rPr kumimoji="1" lang="en-US" altLang="zh-CN" sz="1050" dirty="0" smtClean="0"/>
                <a:t>(</a:t>
              </a:r>
              <a:r>
                <a:rPr kumimoji="1" lang="en-US" altLang="zh-CN" sz="1050" dirty="0" err="1" smtClean="0"/>
                <a:t>Hystrix</a:t>
              </a:r>
              <a:r>
                <a:rPr kumimoji="1" lang="en-US" altLang="zh-CN" sz="1050" dirty="0" smtClean="0"/>
                <a:t>)</a:t>
              </a:r>
              <a:endParaRPr kumimoji="1" lang="zh-CN" altLang="en-US" sz="1050" dirty="0" smtClean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9346454" y="1322688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ribbon-</a:t>
            </a:r>
            <a:r>
              <a:rPr lang="en-US" altLang="zh-CN" sz="1100" dirty="0" err="1" smtClean="0"/>
              <a:t>hystrix</a:t>
            </a:r>
            <a:endParaRPr kumimoji="1" lang="en-US" altLang="zh-CN" sz="1100" dirty="0" smtClean="0"/>
          </a:p>
        </p:txBody>
      </p:sp>
      <p:cxnSp>
        <p:nvCxnSpPr>
          <p:cNvPr id="27" name="直线箭头连接符 26"/>
          <p:cNvCxnSpPr>
            <a:stCxn id="19" idx="3"/>
            <a:endCxn id="26" idx="1"/>
          </p:cNvCxnSpPr>
          <p:nvPr/>
        </p:nvCxnSpPr>
        <p:spPr>
          <a:xfrm>
            <a:off x="8929389" y="1178521"/>
            <a:ext cx="417065" cy="4321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 27"/>
          <p:cNvGrpSpPr/>
          <p:nvPr/>
        </p:nvGrpSpPr>
        <p:grpSpPr>
          <a:xfrm>
            <a:off x="3668605" y="4423995"/>
            <a:ext cx="1728193" cy="1203346"/>
            <a:chOff x="1728588" y="2233563"/>
            <a:chExt cx="1728193" cy="1203346"/>
          </a:xfrm>
        </p:grpSpPr>
        <p:sp>
          <p:nvSpPr>
            <p:cNvPr id="29" name="矩形 28"/>
            <p:cNvSpPr/>
            <p:nvPr/>
          </p:nvSpPr>
          <p:spPr>
            <a:xfrm>
              <a:off x="1728588" y="2233563"/>
              <a:ext cx="1728193" cy="120334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1100" dirty="0" smtClean="0"/>
                <a:t>路由与过滤</a:t>
              </a:r>
              <a:endParaRPr kumimoji="1" lang="en-US" altLang="zh-CN" sz="1100" dirty="0" smtClean="0"/>
            </a:p>
            <a:p>
              <a:pPr algn="ctr"/>
              <a:r>
                <a:rPr kumimoji="1" lang="en-US" altLang="zh-CN" sz="1100" dirty="0" err="1" smtClean="0"/>
                <a:t>zuul</a:t>
              </a:r>
              <a:endParaRPr kumimoji="1" lang="zh-CN" altLang="en-US" sz="1100" dirty="0" smtClean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820855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2335303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2839359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cxnSp>
        <p:nvCxnSpPr>
          <p:cNvPr id="33" name="直线箭头连接符 32"/>
          <p:cNvCxnSpPr>
            <a:stCxn id="29" idx="3"/>
            <a:endCxn id="9" idx="1"/>
          </p:cNvCxnSpPr>
          <p:nvPr/>
        </p:nvCxnSpPr>
        <p:spPr>
          <a:xfrm>
            <a:off x="5396798" y="5025668"/>
            <a:ext cx="879797" cy="36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云形 34"/>
          <p:cNvSpPr/>
          <p:nvPr/>
        </p:nvSpPr>
        <p:spPr>
          <a:xfrm>
            <a:off x="1645534" y="4726229"/>
            <a:ext cx="1337269" cy="56255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第三方</a:t>
            </a:r>
          </a:p>
        </p:txBody>
      </p:sp>
      <p:cxnSp>
        <p:nvCxnSpPr>
          <p:cNvPr id="36" name="直线箭头连接符 35"/>
          <p:cNvCxnSpPr>
            <a:stCxn id="35" idx="0"/>
            <a:endCxn id="29" idx="1"/>
          </p:cNvCxnSpPr>
          <p:nvPr/>
        </p:nvCxnSpPr>
        <p:spPr>
          <a:xfrm>
            <a:off x="2981689" y="5007507"/>
            <a:ext cx="686916" cy="181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5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-30903" y="-25956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六、服务链路追踪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90646" y="1023800"/>
            <a:ext cx="56321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在微服务架构模式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下，服务间的调用比较复杂，如图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所示，更夸张的如图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所示。这就给排查问题造成了很大的困难，通过引入服务链路跟踪，可以清晰地查看每一次调用在每一个节点的请求参数即返回结果。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Sleuth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原理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服务消费者在每一次调用后，都将请求和响应记录在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Sleuth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端。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3" name="组 42"/>
          <p:cNvGrpSpPr/>
          <p:nvPr/>
        </p:nvGrpSpPr>
        <p:grpSpPr>
          <a:xfrm>
            <a:off x="6625133" y="642046"/>
            <a:ext cx="4748007" cy="1256706"/>
            <a:chOff x="6625133" y="642046"/>
            <a:chExt cx="4748007" cy="1256706"/>
          </a:xfrm>
        </p:grpSpPr>
        <p:sp>
          <p:nvSpPr>
            <p:cNvPr id="23" name="矩形 22"/>
            <p:cNvSpPr/>
            <p:nvPr/>
          </p:nvSpPr>
          <p:spPr>
            <a:xfrm>
              <a:off x="7993285" y="890489"/>
              <a:ext cx="936104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i="1" dirty="0"/>
                <a:t>eureka-</a:t>
              </a:r>
              <a:r>
                <a:rPr lang="en-US" altLang="zh-CN" sz="1100" i="1" dirty="0" err="1"/>
                <a:t>zuul</a:t>
              </a:r>
              <a:endParaRPr kumimoji="1" lang="en-US" altLang="zh-CN" sz="1100" dirty="0" smtClean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9361437" y="642046"/>
              <a:ext cx="936104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client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6625133" y="890489"/>
              <a:ext cx="936104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Browser</a:t>
              </a:r>
            </a:p>
          </p:txBody>
        </p:sp>
        <p:cxnSp>
          <p:nvCxnSpPr>
            <p:cNvPr id="29" name="直线箭头连接符 28"/>
            <p:cNvCxnSpPr/>
            <p:nvPr/>
          </p:nvCxnSpPr>
          <p:spPr>
            <a:xfrm>
              <a:off x="7561237" y="1178521"/>
              <a:ext cx="43204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/>
            <p:cNvCxnSpPr/>
            <p:nvPr/>
          </p:nvCxnSpPr>
          <p:spPr>
            <a:xfrm flipV="1">
              <a:off x="8929389" y="930078"/>
              <a:ext cx="432048" cy="23380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9346454" y="1322688"/>
              <a:ext cx="936104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ribbon-</a:t>
              </a:r>
              <a:r>
                <a:rPr lang="en-US" altLang="zh-CN" sz="1100" dirty="0" err="1" smtClean="0"/>
                <a:t>hystrix</a:t>
              </a:r>
              <a:endParaRPr kumimoji="1" lang="en-US" altLang="zh-CN" sz="1100" dirty="0" smtClean="0"/>
            </a:p>
          </p:txBody>
        </p:sp>
        <p:cxnSp>
          <p:nvCxnSpPr>
            <p:cNvPr id="32" name="直线箭头连接符 31"/>
            <p:cNvCxnSpPr/>
            <p:nvPr/>
          </p:nvCxnSpPr>
          <p:spPr>
            <a:xfrm>
              <a:off x="8929389" y="1178521"/>
              <a:ext cx="417065" cy="43219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10796635" y="1322688"/>
              <a:ext cx="576505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smtClean="0"/>
                <a:t>。。。</a:t>
              </a:r>
              <a:endParaRPr kumimoji="1" lang="en-US" altLang="zh-CN" sz="1100" dirty="0" smtClean="0"/>
            </a:p>
          </p:txBody>
        </p:sp>
        <p:cxnSp>
          <p:nvCxnSpPr>
            <p:cNvPr id="34" name="直线箭头连接符 33"/>
            <p:cNvCxnSpPr>
              <a:stCxn id="31" idx="3"/>
              <a:endCxn id="33" idx="1"/>
            </p:cNvCxnSpPr>
            <p:nvPr/>
          </p:nvCxnSpPr>
          <p:spPr>
            <a:xfrm>
              <a:off x="10282558" y="1610720"/>
              <a:ext cx="51407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237" y="3200030"/>
            <a:ext cx="2471088" cy="2349636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8560186" y="206047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图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8461337" y="554966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图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728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9289" y="-38183"/>
            <a:ext cx="9937790" cy="513899"/>
          </a:xfrm>
        </p:spPr>
        <p:txBody>
          <a:bodyPr/>
          <a:lstStyle/>
          <a:p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Sleuth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（</a:t>
            </a:r>
            <a:r>
              <a:rPr lang="en-US" altLang="zh-CN" dirty="0" err="1" smtClean="0">
                <a:solidFill>
                  <a:srgbClr val="18A2EF"/>
                </a:solidFill>
                <a:latin typeface="+mj-ea"/>
                <a:ea typeface="+mj-ea"/>
              </a:rPr>
              <a:t>zipkin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Server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）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72896" y="736913"/>
            <a:ext cx="563215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i="1" dirty="0"/>
              <a:t> ./</a:t>
            </a:r>
            <a:r>
              <a:rPr lang="en-US" altLang="zh-CN" sz="2000" i="1" dirty="0" err="1"/>
              <a:t>deploylocal.sh</a:t>
            </a:r>
            <a:r>
              <a:rPr lang="en-US" altLang="zh-CN" sz="2000" i="1" dirty="0"/>
              <a:t> -a eureka-</a:t>
            </a:r>
            <a:r>
              <a:rPr lang="en-US" altLang="zh-CN" sz="2000" i="1" dirty="0" err="1"/>
              <a:t>zipkin</a:t>
            </a:r>
            <a:r>
              <a:rPr lang="en-US" altLang="zh-CN" sz="2000" i="1" dirty="0"/>
              <a:t>-server -b 8773 -c 8773 -d </a:t>
            </a:r>
            <a:r>
              <a:rPr lang="en-US" altLang="zh-CN" sz="2000" i="1" dirty="0" smtClean="0"/>
              <a:t>eureka-</a:t>
            </a:r>
            <a:r>
              <a:rPr lang="en-US" altLang="zh-CN" sz="2000" i="1" dirty="0" err="1" smtClean="0"/>
              <a:t>zipkin</a:t>
            </a:r>
            <a:r>
              <a:rPr lang="en-US" altLang="zh-CN" sz="2000" i="1" dirty="0" smtClean="0"/>
              <a:t>-server</a:t>
            </a:r>
          </a:p>
          <a:p>
            <a:pPr algn="just"/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、访问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http://localhost:8768/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-a/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hi?name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=111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i="1" kern="1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localhost:8768/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api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-a/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hi?name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=filter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查看结果</a:t>
            </a:r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、访问</a:t>
            </a:r>
            <a:r>
              <a:rPr lang="en-US" altLang="zh-CN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localhost:8773/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查看访问链路</a:t>
            </a:r>
            <a:endParaRPr lang="en-US" altLang="zh-CN" sz="20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小结：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微服务架构中引入了</a:t>
            </a:r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Sleuth(</a:t>
            </a:r>
            <a:r>
              <a:rPr lang="en-US" altLang="zh-CN" sz="2000" b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zipkin</a:t>
            </a:r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，同时</a:t>
            </a:r>
            <a:endParaRPr lang="en-US" altLang="zh-CN" sz="20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在服务消费者中引入</a:t>
            </a:r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Sleuth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19" name="矩形 18"/>
          <p:cNvSpPr/>
          <p:nvPr/>
        </p:nvSpPr>
        <p:spPr>
          <a:xfrm>
            <a:off x="7993285" y="890489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i="1" dirty="0"/>
              <a:t>eureka-</a:t>
            </a:r>
            <a:r>
              <a:rPr lang="en-US" altLang="zh-CN" sz="1100" i="1" dirty="0" err="1"/>
              <a:t>zuul</a:t>
            </a:r>
            <a:endParaRPr kumimoji="1" lang="en-US" altLang="zh-CN" sz="1100" dirty="0" smtClean="0"/>
          </a:p>
        </p:txBody>
      </p:sp>
      <p:sp>
        <p:nvSpPr>
          <p:cNvPr id="20" name="矩形 19"/>
          <p:cNvSpPr/>
          <p:nvPr/>
        </p:nvSpPr>
        <p:spPr>
          <a:xfrm>
            <a:off x="9361437" y="642046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Eureka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client</a:t>
            </a:r>
          </a:p>
        </p:txBody>
      </p:sp>
      <p:sp>
        <p:nvSpPr>
          <p:cNvPr id="21" name="矩形 20"/>
          <p:cNvSpPr/>
          <p:nvPr/>
        </p:nvSpPr>
        <p:spPr>
          <a:xfrm>
            <a:off x="6625133" y="890489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Browser</a:t>
            </a:r>
          </a:p>
        </p:txBody>
      </p:sp>
      <p:cxnSp>
        <p:nvCxnSpPr>
          <p:cNvPr id="3" name="直线箭头连接符 2"/>
          <p:cNvCxnSpPr>
            <a:stCxn id="21" idx="3"/>
            <a:endCxn id="19" idx="1"/>
          </p:cNvCxnSpPr>
          <p:nvPr/>
        </p:nvCxnSpPr>
        <p:spPr>
          <a:xfrm>
            <a:off x="7561237" y="1178521"/>
            <a:ext cx="4320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endCxn id="20" idx="1"/>
          </p:cNvCxnSpPr>
          <p:nvPr/>
        </p:nvCxnSpPr>
        <p:spPr>
          <a:xfrm flipV="1">
            <a:off x="8929389" y="930078"/>
            <a:ext cx="432048" cy="2338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346454" y="1322688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ribbon-</a:t>
            </a:r>
            <a:r>
              <a:rPr lang="en-US" altLang="zh-CN" sz="1100" dirty="0" err="1" smtClean="0"/>
              <a:t>hystrix</a:t>
            </a:r>
            <a:endParaRPr kumimoji="1" lang="en-US" altLang="zh-CN" sz="1100" dirty="0" smtClean="0"/>
          </a:p>
        </p:txBody>
      </p:sp>
      <p:cxnSp>
        <p:nvCxnSpPr>
          <p:cNvPr id="27" name="直线箭头连接符 26"/>
          <p:cNvCxnSpPr>
            <a:stCxn id="19" idx="3"/>
            <a:endCxn id="26" idx="1"/>
          </p:cNvCxnSpPr>
          <p:nvPr/>
        </p:nvCxnSpPr>
        <p:spPr>
          <a:xfrm>
            <a:off x="8929389" y="1178521"/>
            <a:ext cx="417065" cy="4321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 1"/>
          <p:cNvGrpSpPr/>
          <p:nvPr/>
        </p:nvGrpSpPr>
        <p:grpSpPr>
          <a:xfrm>
            <a:off x="3384773" y="4133985"/>
            <a:ext cx="7632393" cy="1784771"/>
            <a:chOff x="1645534" y="4136976"/>
            <a:chExt cx="7632393" cy="1784771"/>
          </a:xfrm>
        </p:grpSpPr>
        <p:grpSp>
          <p:nvGrpSpPr>
            <p:cNvPr id="24" name="组 23"/>
            <p:cNvGrpSpPr/>
            <p:nvPr/>
          </p:nvGrpSpPr>
          <p:grpSpPr>
            <a:xfrm>
              <a:off x="6276595" y="4136976"/>
              <a:ext cx="3001332" cy="1784771"/>
              <a:chOff x="2376661" y="4265216"/>
              <a:chExt cx="3001332" cy="1784771"/>
            </a:xfrm>
          </p:grpSpPr>
          <p:grpSp>
            <p:nvGrpSpPr>
              <p:cNvPr id="6" name="组 5"/>
              <p:cNvGrpSpPr/>
              <p:nvPr/>
            </p:nvGrpSpPr>
            <p:grpSpPr>
              <a:xfrm>
                <a:off x="2376661" y="4265216"/>
                <a:ext cx="3001332" cy="1784771"/>
                <a:chOff x="1512565" y="4033763"/>
                <a:chExt cx="3001332" cy="1784771"/>
              </a:xfrm>
            </p:grpSpPr>
            <p:grpSp>
              <p:nvGrpSpPr>
                <p:cNvPr id="8" name="组 7"/>
                <p:cNvGrpSpPr/>
                <p:nvPr/>
              </p:nvGrpSpPr>
              <p:grpSpPr>
                <a:xfrm>
                  <a:off x="1512565" y="4033763"/>
                  <a:ext cx="3001332" cy="1784771"/>
                  <a:chOff x="1872605" y="3641825"/>
                  <a:chExt cx="3001332" cy="1784771"/>
                </a:xfrm>
              </p:grpSpPr>
              <p:sp>
                <p:nvSpPr>
                  <p:cNvPr id="9" name="矩形 8"/>
                  <p:cNvSpPr/>
                  <p:nvPr/>
                </p:nvSpPr>
                <p:spPr>
                  <a:xfrm>
                    <a:off x="1872605" y="3641825"/>
                    <a:ext cx="3001332" cy="1784771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 smtClean="0"/>
                  </a:p>
                </p:txBody>
              </p:sp>
              <p:sp>
                <p:nvSpPr>
                  <p:cNvPr id="10" name="折角形 9"/>
                  <p:cNvSpPr/>
                  <p:nvPr/>
                </p:nvSpPr>
                <p:spPr>
                  <a:xfrm>
                    <a:off x="1973124" y="3846441"/>
                    <a:ext cx="1132823" cy="360040"/>
                  </a:xfrm>
                  <a:prstGeom prst="foldedCorner">
                    <a:avLst/>
                  </a:prstGeom>
                  <a:solidFill>
                    <a:srgbClr val="92D05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服务注册（</a:t>
                    </a:r>
                    <a:r>
                      <a:rPr kumimoji="1" lang="en-US" altLang="zh-CN" sz="1050" dirty="0" smtClean="0"/>
                      <a:t>Eureka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smtClean="0"/>
                      <a:t>Client</a:t>
                    </a:r>
                    <a:r>
                      <a:rPr kumimoji="1" lang="zh-CN" altLang="en-US" sz="1050" dirty="0" smtClean="0"/>
                      <a:t>）</a:t>
                    </a:r>
                  </a:p>
                </p:txBody>
              </p:sp>
              <p:grpSp>
                <p:nvGrpSpPr>
                  <p:cNvPr id="11" name="组 10"/>
                  <p:cNvGrpSpPr/>
                  <p:nvPr/>
                </p:nvGrpSpPr>
                <p:grpSpPr>
                  <a:xfrm>
                    <a:off x="3186967" y="3846441"/>
                    <a:ext cx="1571076" cy="1368152"/>
                    <a:chOff x="4115246" y="4105771"/>
                    <a:chExt cx="1597849" cy="1368152"/>
                  </a:xfrm>
                </p:grpSpPr>
                <p:sp>
                  <p:nvSpPr>
                    <p:cNvPr id="12" name="矩形 11"/>
                    <p:cNvSpPr/>
                    <p:nvPr/>
                  </p:nvSpPr>
                  <p:spPr>
                    <a:xfrm>
                      <a:off x="4115246" y="4105771"/>
                      <a:ext cx="1597849" cy="1368152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t"/>
                    <a:lstStyle/>
                    <a:p>
                      <a:pPr algn="ctr"/>
                      <a:r>
                        <a:rPr kumimoji="1" lang="en-US" altLang="zh-CN" sz="1100" dirty="0" smtClean="0"/>
                        <a:t>MicroService1</a:t>
                      </a:r>
                    </a:p>
                    <a:p>
                      <a:pPr algn="ctr"/>
                      <a:r>
                        <a:rPr kumimoji="1" lang="en-US" altLang="zh-CN" sz="1100" dirty="0" smtClean="0"/>
                        <a:t>cluster</a:t>
                      </a:r>
                      <a:endParaRPr kumimoji="1" lang="zh-CN" altLang="en-US" sz="1100" dirty="0" smtClean="0"/>
                    </a:p>
                  </p:txBody>
                </p:sp>
                <p:sp>
                  <p:nvSpPr>
                    <p:cNvPr id="14" name="矩形 13"/>
                    <p:cNvSpPr/>
                    <p:nvPr/>
                  </p:nvSpPr>
                  <p:spPr>
                    <a:xfrm>
                      <a:off x="4176861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smtClean="0"/>
                        <a:t>N1</a:t>
                      </a:r>
                      <a:endParaRPr kumimoji="1" lang="en-US" altLang="zh-CN" sz="1100" dirty="0" smtClean="0"/>
                    </a:p>
                  </p:txBody>
                </p:sp>
                <p:sp>
                  <p:nvSpPr>
                    <p:cNvPr id="15" name="矩形 14"/>
                    <p:cNvSpPr/>
                    <p:nvPr/>
                  </p:nvSpPr>
                  <p:spPr>
                    <a:xfrm>
                      <a:off x="4691309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dirty="0" smtClean="0"/>
                        <a:t>N2</a:t>
                      </a:r>
                    </a:p>
                  </p:txBody>
                </p:sp>
                <p:sp>
                  <p:nvSpPr>
                    <p:cNvPr id="16" name="矩形 15"/>
                    <p:cNvSpPr/>
                    <p:nvPr/>
                  </p:nvSpPr>
                  <p:spPr>
                    <a:xfrm>
                      <a:off x="5195365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dirty="0" smtClean="0"/>
                        <a:t>N..</a:t>
                      </a:r>
                    </a:p>
                  </p:txBody>
                </p:sp>
              </p:grpSp>
            </p:grpSp>
            <p:sp>
              <p:nvSpPr>
                <p:cNvPr id="17" name="折角形 16"/>
                <p:cNvSpPr/>
                <p:nvPr/>
              </p:nvSpPr>
              <p:spPr>
                <a:xfrm>
                  <a:off x="1614419" y="4623015"/>
                  <a:ext cx="1152128" cy="360040"/>
                </a:xfrm>
                <a:prstGeom prst="foldedCorner">
                  <a:avLst/>
                </a:prstGeom>
                <a:solidFill>
                  <a:schemeClr val="accent1"/>
                </a:solidFill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050" dirty="0" smtClean="0"/>
                    <a:t>客户端负载均衡（</a:t>
                  </a:r>
                  <a:r>
                    <a:rPr kumimoji="1" lang="en-US" altLang="zh-CN" sz="1050" dirty="0" smtClean="0"/>
                    <a:t>Ribbon</a:t>
                  </a:r>
                  <a:r>
                    <a:rPr kumimoji="1" lang="zh-CN" altLang="en-US" sz="1050" dirty="0" smtClean="0"/>
                    <a:t>）</a:t>
                  </a:r>
                </a:p>
              </p:txBody>
            </p:sp>
          </p:grpSp>
          <p:sp>
            <p:nvSpPr>
              <p:cNvPr id="25" name="折角形 24"/>
              <p:cNvSpPr/>
              <p:nvPr/>
            </p:nvSpPr>
            <p:spPr>
              <a:xfrm>
                <a:off x="2478663" y="5185891"/>
                <a:ext cx="1152128" cy="360040"/>
              </a:xfrm>
              <a:prstGeom prst="foldedCorner">
                <a:avLst/>
              </a:prstGeom>
              <a:solidFill>
                <a:srgbClr val="C00000"/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050" dirty="0" smtClean="0"/>
                  <a:t>断路器</a:t>
                </a:r>
                <a:r>
                  <a:rPr kumimoji="1" lang="en-US" altLang="zh-CN" sz="1050" dirty="0" smtClean="0"/>
                  <a:t>(</a:t>
                </a:r>
                <a:r>
                  <a:rPr kumimoji="1" lang="en-US" altLang="zh-CN" sz="1050" dirty="0" err="1" smtClean="0"/>
                  <a:t>Hystrix</a:t>
                </a:r>
                <a:r>
                  <a:rPr kumimoji="1" lang="en-US" altLang="zh-CN" sz="1050" dirty="0" smtClean="0"/>
                  <a:t>)</a:t>
                </a:r>
                <a:endParaRPr kumimoji="1" lang="zh-CN" altLang="en-US" sz="1050" dirty="0" smtClean="0"/>
              </a:p>
            </p:txBody>
          </p:sp>
        </p:grpSp>
        <p:grpSp>
          <p:nvGrpSpPr>
            <p:cNvPr id="28" name="组 27"/>
            <p:cNvGrpSpPr/>
            <p:nvPr/>
          </p:nvGrpSpPr>
          <p:grpSpPr>
            <a:xfrm>
              <a:off x="3668605" y="4423995"/>
              <a:ext cx="1728193" cy="1203346"/>
              <a:chOff x="1728588" y="2233563"/>
              <a:chExt cx="1728193" cy="1203346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1728588" y="2233563"/>
                <a:ext cx="1728193" cy="1203346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zh-CN" altLang="en-US" sz="1100" dirty="0" smtClean="0"/>
                  <a:t>路由与过滤</a:t>
                </a:r>
                <a:endParaRPr kumimoji="1" lang="en-US" altLang="zh-CN" sz="1100" dirty="0" smtClean="0"/>
              </a:p>
              <a:p>
                <a:pPr algn="ctr"/>
                <a:r>
                  <a:rPr kumimoji="1" lang="en-US" altLang="zh-CN" sz="1100" dirty="0" err="1" smtClean="0"/>
                  <a:t>zuul</a:t>
                </a:r>
                <a:endParaRPr kumimoji="1" lang="zh-CN" altLang="en-US" sz="1100" dirty="0" smtClean="0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1820855" y="2737619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smtClean="0"/>
                  <a:t>N1</a:t>
                </a:r>
                <a:endParaRPr kumimoji="1" lang="en-US" altLang="zh-CN" sz="1100" dirty="0" smtClean="0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335303" y="2737619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smtClean="0"/>
                  <a:t>N2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839359" y="2737619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smtClean="0"/>
                  <a:t>N..</a:t>
                </a:r>
              </a:p>
            </p:txBody>
          </p:sp>
        </p:grpSp>
        <p:cxnSp>
          <p:nvCxnSpPr>
            <p:cNvPr id="33" name="直线箭头连接符 32"/>
            <p:cNvCxnSpPr>
              <a:stCxn id="29" idx="3"/>
              <a:endCxn id="9" idx="1"/>
            </p:cNvCxnSpPr>
            <p:nvPr/>
          </p:nvCxnSpPr>
          <p:spPr>
            <a:xfrm>
              <a:off x="5396798" y="5025668"/>
              <a:ext cx="879797" cy="36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云形 34"/>
            <p:cNvSpPr/>
            <p:nvPr/>
          </p:nvSpPr>
          <p:spPr>
            <a:xfrm>
              <a:off x="1645534" y="4726229"/>
              <a:ext cx="1337269" cy="562556"/>
            </a:xfrm>
            <a:prstGeom prst="clou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第三方</a:t>
              </a:r>
            </a:p>
          </p:txBody>
        </p:sp>
        <p:cxnSp>
          <p:nvCxnSpPr>
            <p:cNvPr id="36" name="直线箭头连接符 35"/>
            <p:cNvCxnSpPr>
              <a:stCxn id="35" idx="0"/>
              <a:endCxn id="29" idx="1"/>
            </p:cNvCxnSpPr>
            <p:nvPr/>
          </p:nvCxnSpPr>
          <p:spPr>
            <a:xfrm>
              <a:off x="2981689" y="5007507"/>
              <a:ext cx="686916" cy="1816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折角形 33"/>
            <p:cNvSpPr/>
            <p:nvPr/>
          </p:nvSpPr>
          <p:spPr>
            <a:xfrm>
              <a:off x="6377114" y="5401915"/>
              <a:ext cx="1152128" cy="360040"/>
            </a:xfrm>
            <a:prstGeom prst="foldedCorner">
              <a:avLst/>
            </a:prstGeom>
            <a:solidFill>
              <a:srgbClr val="C0000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 smtClean="0"/>
                <a:t>Sleuth</a:t>
              </a:r>
              <a:r>
                <a:rPr kumimoji="1" lang="zh-CN" altLang="en-US" sz="1050" dirty="0" smtClean="0"/>
                <a:t> </a:t>
              </a:r>
              <a:r>
                <a:rPr kumimoji="1" lang="en-US" altLang="zh-CN" sz="1050" dirty="0" smtClean="0"/>
                <a:t>client</a:t>
              </a:r>
              <a:endParaRPr kumimoji="1" lang="zh-CN" altLang="en-US" sz="1050" dirty="0" smtClean="0"/>
            </a:p>
          </p:txBody>
        </p:sp>
      </p:grpSp>
      <p:grpSp>
        <p:nvGrpSpPr>
          <p:cNvPr id="37" name="组 36"/>
          <p:cNvGrpSpPr/>
          <p:nvPr/>
        </p:nvGrpSpPr>
        <p:grpSpPr>
          <a:xfrm>
            <a:off x="6837652" y="2393243"/>
            <a:ext cx="1713742" cy="1186431"/>
            <a:chOff x="7639966" y="2202489"/>
            <a:chExt cx="1713742" cy="1153365"/>
          </a:xfrm>
        </p:grpSpPr>
        <p:sp>
          <p:nvSpPr>
            <p:cNvPr id="38" name="矩形 37"/>
            <p:cNvSpPr/>
            <p:nvPr/>
          </p:nvSpPr>
          <p:spPr>
            <a:xfrm>
              <a:off x="7639966" y="2202489"/>
              <a:ext cx="1713742" cy="115336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smtClean="0"/>
                <a:t>Spring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cloud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Sleuth</a:t>
              </a:r>
            </a:p>
            <a:p>
              <a:pPr algn="ctr"/>
              <a:r>
                <a:rPr kumimoji="1" lang="en-US" altLang="zh-CN" sz="1100" dirty="0" smtClean="0"/>
                <a:t>(</a:t>
              </a:r>
              <a:r>
                <a:rPr kumimoji="1" lang="en-US" altLang="zh-CN" sz="1100" dirty="0" err="1" smtClean="0"/>
                <a:t>Zipkin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Server)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7755896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8270344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8774400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cxnSp>
        <p:nvCxnSpPr>
          <p:cNvPr id="42" name="直线箭头连接符 41"/>
          <p:cNvCxnSpPr>
            <a:stCxn id="34" idx="0"/>
            <a:endCxn id="38" idx="2"/>
          </p:cNvCxnSpPr>
          <p:nvPr/>
        </p:nvCxnSpPr>
        <p:spPr>
          <a:xfrm flipH="1" flipV="1">
            <a:off x="7694523" y="3579674"/>
            <a:ext cx="997894" cy="18192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65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9289" y="-38183"/>
            <a:ext cx="9937790" cy="513899"/>
          </a:xfrm>
        </p:spPr>
        <p:txBody>
          <a:bodyPr/>
          <a:lstStyle/>
          <a:p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Sleuth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（</a:t>
            </a:r>
            <a:r>
              <a:rPr lang="en-US" altLang="zh-CN" dirty="0" err="1" smtClean="0">
                <a:solidFill>
                  <a:srgbClr val="18A2EF"/>
                </a:solidFill>
                <a:latin typeface="+mj-ea"/>
                <a:ea typeface="+mj-ea"/>
              </a:rPr>
              <a:t>zipkin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Server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）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13" y="721395"/>
            <a:ext cx="6041981" cy="30972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2349" y="1729507"/>
            <a:ext cx="3701255" cy="23739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9109" y="496261"/>
            <a:ext cx="6186395" cy="140908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5093" y="4249787"/>
            <a:ext cx="4680520" cy="146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4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-30903" y="-25956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七、分布式配置中心 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Spring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cloud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r>
              <a:rPr lang="en-US" altLang="zh-CN" dirty="0" err="1" smtClean="0">
                <a:solidFill>
                  <a:srgbClr val="18A2EF"/>
                </a:solidFill>
                <a:latin typeface="+mj-ea"/>
                <a:ea typeface="+mj-ea"/>
              </a:rPr>
              <a:t>config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90646" y="1023800"/>
            <a:ext cx="563215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在微服务架构模式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每个项目都散落着各种配置文件，如果采用分布式的开发模式，需要的配置文件随着服务增加而不断增多。某一个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基础配置的变更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，都会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引起依赖此配置的服务的配置更新以及服务的重启。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原理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配置统一管理，当配置发生变化时，微服务自动更新配置，无需修改服务的配置。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只实现了服务的统一配置，并没有实现服务的自动更新配置，配置的更新在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中介绍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5" name="组 84"/>
          <p:cNvGrpSpPr/>
          <p:nvPr/>
        </p:nvGrpSpPr>
        <p:grpSpPr>
          <a:xfrm>
            <a:off x="7005617" y="866321"/>
            <a:ext cx="3867988" cy="4826287"/>
            <a:chOff x="6523980" y="866321"/>
            <a:chExt cx="3867988" cy="4826287"/>
          </a:xfrm>
        </p:grpSpPr>
        <p:grpSp>
          <p:nvGrpSpPr>
            <p:cNvPr id="76" name="组 75"/>
            <p:cNvGrpSpPr/>
            <p:nvPr/>
          </p:nvGrpSpPr>
          <p:grpSpPr>
            <a:xfrm>
              <a:off x="6523980" y="866321"/>
              <a:ext cx="3867988" cy="4826287"/>
              <a:chOff x="5609411" y="487895"/>
              <a:chExt cx="4297476" cy="4846808"/>
            </a:xfrm>
          </p:grpSpPr>
          <p:grpSp>
            <p:nvGrpSpPr>
              <p:cNvPr id="38" name="组 37"/>
              <p:cNvGrpSpPr/>
              <p:nvPr/>
            </p:nvGrpSpPr>
            <p:grpSpPr>
              <a:xfrm>
                <a:off x="5609411" y="3549932"/>
                <a:ext cx="4297476" cy="1784771"/>
                <a:chOff x="4059194" y="3617144"/>
                <a:chExt cx="4297476" cy="1784771"/>
              </a:xfrm>
            </p:grpSpPr>
            <p:grpSp>
              <p:nvGrpSpPr>
                <p:cNvPr id="39" name="组 38"/>
                <p:cNvGrpSpPr/>
                <p:nvPr/>
              </p:nvGrpSpPr>
              <p:grpSpPr>
                <a:xfrm>
                  <a:off x="4059194" y="3617144"/>
                  <a:ext cx="4297476" cy="1784771"/>
                  <a:chOff x="344349" y="3819823"/>
                  <a:chExt cx="4297476" cy="1784771"/>
                </a:xfrm>
              </p:grpSpPr>
              <p:grpSp>
                <p:nvGrpSpPr>
                  <p:cNvPr id="41" name="组 40"/>
                  <p:cNvGrpSpPr/>
                  <p:nvPr/>
                </p:nvGrpSpPr>
                <p:grpSpPr>
                  <a:xfrm>
                    <a:off x="344349" y="3819823"/>
                    <a:ext cx="4297476" cy="1784771"/>
                    <a:chOff x="1531512" y="3901155"/>
                    <a:chExt cx="4297476" cy="1784771"/>
                  </a:xfrm>
                </p:grpSpPr>
                <p:sp>
                  <p:nvSpPr>
                    <p:cNvPr id="43" name="矩形 42"/>
                    <p:cNvSpPr/>
                    <p:nvPr/>
                  </p:nvSpPr>
                  <p:spPr>
                    <a:xfrm>
                      <a:off x="1531512" y="3901155"/>
                      <a:ext cx="4297476" cy="1784771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dirty="0" smtClean="0"/>
                    </a:p>
                  </p:txBody>
                </p:sp>
                <p:grpSp>
                  <p:nvGrpSpPr>
                    <p:cNvPr id="44" name="组 43"/>
                    <p:cNvGrpSpPr/>
                    <p:nvPr/>
                  </p:nvGrpSpPr>
                  <p:grpSpPr>
                    <a:xfrm>
                      <a:off x="1687389" y="4105771"/>
                      <a:ext cx="4025706" cy="1440160"/>
                      <a:chOff x="1687389" y="4105771"/>
                      <a:chExt cx="4025706" cy="1440160"/>
                    </a:xfrm>
                  </p:grpSpPr>
                  <p:sp>
                    <p:nvSpPr>
                      <p:cNvPr id="45" name="折角形 44"/>
                      <p:cNvSpPr/>
                      <p:nvPr/>
                    </p:nvSpPr>
                    <p:spPr>
                      <a:xfrm>
                        <a:off x="2880717" y="4465811"/>
                        <a:ext cx="1152128" cy="360040"/>
                      </a:xfrm>
                      <a:prstGeom prst="foldedCorner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zh-CN" altLang="en-US" sz="1050" dirty="0" smtClean="0"/>
                          <a:t>客户端负载均衡（</a:t>
                        </a:r>
                        <a:r>
                          <a:rPr kumimoji="1" lang="en-US" altLang="zh-CN" sz="1050" dirty="0" smtClean="0"/>
                          <a:t>Ribbon</a:t>
                        </a:r>
                        <a:r>
                          <a:rPr kumimoji="1" lang="zh-CN" altLang="en-US" sz="1050" dirty="0" smtClean="0"/>
                          <a:t>）</a:t>
                        </a:r>
                      </a:p>
                    </p:txBody>
                  </p:sp>
                  <p:sp>
                    <p:nvSpPr>
                      <p:cNvPr id="46" name="折角形 45"/>
                      <p:cNvSpPr/>
                      <p:nvPr/>
                    </p:nvSpPr>
                    <p:spPr>
                      <a:xfrm>
                        <a:off x="2880717" y="4825851"/>
                        <a:ext cx="1152128" cy="360040"/>
                      </a:xfrm>
                      <a:prstGeom prst="foldedCorne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zh-CN" altLang="en-US" sz="1050" dirty="0" smtClean="0"/>
                          <a:t>断路器</a:t>
                        </a:r>
                        <a:r>
                          <a:rPr kumimoji="1" lang="en-US" altLang="zh-CN" sz="1050" dirty="0" smtClean="0"/>
                          <a:t>(</a:t>
                        </a:r>
                        <a:r>
                          <a:rPr kumimoji="1" lang="en-US" altLang="zh-CN" sz="1050" dirty="0" err="1" smtClean="0"/>
                          <a:t>Hystrix</a:t>
                        </a:r>
                        <a:r>
                          <a:rPr kumimoji="1" lang="en-US" altLang="zh-CN" sz="1050" dirty="0" smtClean="0"/>
                          <a:t>)</a:t>
                        </a:r>
                        <a:endParaRPr kumimoji="1" lang="zh-CN" altLang="en-US" sz="1050" dirty="0" smtClean="0"/>
                      </a:p>
                    </p:txBody>
                  </p:sp>
                  <p:sp>
                    <p:nvSpPr>
                      <p:cNvPr id="47" name="折角形 46"/>
                      <p:cNvSpPr/>
                      <p:nvPr/>
                    </p:nvSpPr>
                    <p:spPr>
                      <a:xfrm>
                        <a:off x="2880717" y="4105771"/>
                        <a:ext cx="1152128" cy="360040"/>
                      </a:xfrm>
                      <a:prstGeom prst="foldedCorner">
                        <a:avLst/>
                      </a:prstGeom>
                      <a:solidFill>
                        <a:srgbClr val="92D050"/>
                      </a:solidFill>
                      <a:ln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zh-CN" altLang="en-US" sz="1050" dirty="0" smtClean="0"/>
                          <a:t>服务注册（</a:t>
                        </a:r>
                        <a:r>
                          <a:rPr kumimoji="1" lang="en-US" altLang="zh-CN" sz="1050" dirty="0" smtClean="0"/>
                          <a:t>Eureka</a:t>
                        </a:r>
                        <a:r>
                          <a:rPr kumimoji="1" lang="zh-CN" altLang="en-US" sz="1050" dirty="0" smtClean="0"/>
                          <a:t> </a:t>
                        </a:r>
                        <a:r>
                          <a:rPr kumimoji="1" lang="en-US" altLang="zh-CN" sz="1050" dirty="0" smtClean="0"/>
                          <a:t>Client</a:t>
                        </a:r>
                        <a:r>
                          <a:rPr kumimoji="1" lang="zh-CN" altLang="en-US" sz="1050" dirty="0" smtClean="0"/>
                          <a:t>）</a:t>
                        </a:r>
                      </a:p>
                    </p:txBody>
                  </p:sp>
                  <p:grpSp>
                    <p:nvGrpSpPr>
                      <p:cNvPr id="48" name="组 47"/>
                      <p:cNvGrpSpPr/>
                      <p:nvPr/>
                    </p:nvGrpSpPr>
                    <p:grpSpPr>
                      <a:xfrm>
                        <a:off x="4115246" y="4105771"/>
                        <a:ext cx="1597849" cy="1368152"/>
                        <a:chOff x="4115246" y="4105771"/>
                        <a:chExt cx="1597849" cy="1368152"/>
                      </a:xfrm>
                    </p:grpSpPr>
                    <p:sp>
                      <p:nvSpPr>
                        <p:cNvPr id="52" name="矩形 51"/>
                        <p:cNvSpPr/>
                        <p:nvPr/>
                      </p:nvSpPr>
                      <p:spPr>
                        <a:xfrm>
                          <a:off x="4115246" y="4105771"/>
                          <a:ext cx="1597849" cy="1368152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t"/>
                        <a:lstStyle/>
                        <a:p>
                          <a:pPr algn="ctr"/>
                          <a:r>
                            <a:rPr kumimoji="1" lang="en-US" altLang="zh-CN" sz="1100" dirty="0" smtClean="0"/>
                            <a:t>MicroService1</a:t>
                          </a:r>
                        </a:p>
                        <a:p>
                          <a:pPr algn="ctr"/>
                          <a:r>
                            <a:rPr kumimoji="1" lang="en-US" altLang="zh-CN" sz="1100" dirty="0" smtClean="0"/>
                            <a:t>cluster</a:t>
                          </a:r>
                          <a:endParaRPr kumimoji="1" lang="zh-CN" altLang="en-US" sz="1100" dirty="0" smtClean="0"/>
                        </a:p>
                      </p:txBody>
                    </p:sp>
                    <p:sp>
                      <p:nvSpPr>
                        <p:cNvPr id="53" name="矩形 52"/>
                        <p:cNvSpPr/>
                        <p:nvPr/>
                      </p:nvSpPr>
                      <p:spPr>
                        <a:xfrm>
                          <a:off x="4176861" y="4753843"/>
                          <a:ext cx="421656" cy="576064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100" smtClean="0"/>
                            <a:t>N1</a:t>
                          </a:r>
                          <a:endParaRPr kumimoji="1" lang="en-US" altLang="zh-CN" sz="1100" dirty="0" smtClean="0"/>
                        </a:p>
                      </p:txBody>
                    </p:sp>
                    <p:sp>
                      <p:nvSpPr>
                        <p:cNvPr id="54" name="矩形 53"/>
                        <p:cNvSpPr/>
                        <p:nvPr/>
                      </p:nvSpPr>
                      <p:spPr>
                        <a:xfrm>
                          <a:off x="4691309" y="4753843"/>
                          <a:ext cx="421656" cy="576064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100" dirty="0" smtClean="0"/>
                            <a:t>N2</a:t>
                          </a:r>
                        </a:p>
                      </p:txBody>
                    </p:sp>
                    <p:sp>
                      <p:nvSpPr>
                        <p:cNvPr id="55" name="矩形 54"/>
                        <p:cNvSpPr/>
                        <p:nvPr/>
                      </p:nvSpPr>
                      <p:spPr>
                        <a:xfrm>
                          <a:off x="5195365" y="4753843"/>
                          <a:ext cx="421656" cy="576064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100" dirty="0" smtClean="0"/>
                            <a:t>N..</a:t>
                          </a:r>
                        </a:p>
                      </p:txBody>
                    </p:sp>
                  </p:grpSp>
                  <p:sp>
                    <p:nvSpPr>
                      <p:cNvPr id="49" name="折角形 48"/>
                      <p:cNvSpPr/>
                      <p:nvPr/>
                    </p:nvSpPr>
                    <p:spPr>
                      <a:xfrm>
                        <a:off x="1687389" y="4105771"/>
                        <a:ext cx="1152128" cy="360040"/>
                      </a:xfrm>
                      <a:prstGeom prst="foldedCorner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zh-CN" sz="1050" dirty="0" smtClean="0"/>
                          <a:t>Spring</a:t>
                        </a:r>
                        <a:r>
                          <a:rPr kumimoji="1" lang="zh-CN" altLang="en-US" sz="1050" dirty="0" smtClean="0"/>
                          <a:t> </a:t>
                        </a:r>
                        <a:r>
                          <a:rPr kumimoji="1" lang="en-US" altLang="zh-CN" sz="1050" dirty="0" err="1" smtClean="0"/>
                          <a:t>Config</a:t>
                        </a:r>
                        <a:r>
                          <a:rPr kumimoji="1" lang="zh-CN" altLang="en-US" sz="1050" dirty="0" smtClean="0"/>
                          <a:t> </a:t>
                        </a:r>
                        <a:r>
                          <a:rPr kumimoji="1" lang="en-US" altLang="zh-CN" sz="1050" dirty="0" smtClean="0"/>
                          <a:t>Client</a:t>
                        </a:r>
                        <a:endParaRPr kumimoji="1" lang="zh-CN" altLang="en-US" sz="1050" dirty="0" smtClean="0"/>
                      </a:p>
                    </p:txBody>
                  </p:sp>
                  <p:sp>
                    <p:nvSpPr>
                      <p:cNvPr id="51" name="折角形 50"/>
                      <p:cNvSpPr/>
                      <p:nvPr/>
                    </p:nvSpPr>
                    <p:spPr>
                      <a:xfrm>
                        <a:off x="2880717" y="5185891"/>
                        <a:ext cx="1152128" cy="360040"/>
                      </a:xfrm>
                      <a:prstGeom prst="foldedCorne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zh-CN" sz="1050" dirty="0" smtClean="0"/>
                          <a:t>Sleuth</a:t>
                        </a:r>
                        <a:r>
                          <a:rPr kumimoji="1" lang="zh-CN" altLang="en-US" sz="1050" dirty="0" smtClean="0"/>
                          <a:t> </a:t>
                        </a:r>
                        <a:r>
                          <a:rPr kumimoji="1" lang="en-US" altLang="zh-CN" sz="1050" dirty="0" smtClean="0"/>
                          <a:t>client</a:t>
                        </a:r>
                        <a:endParaRPr kumimoji="1" lang="zh-CN" altLang="en-US" sz="1050" dirty="0" smtClean="0"/>
                      </a:p>
                    </p:txBody>
                  </p:sp>
                </p:grpSp>
              </p:grpSp>
              <p:sp>
                <p:nvSpPr>
                  <p:cNvPr id="42" name="折角形 41"/>
                  <p:cNvSpPr/>
                  <p:nvPr/>
                </p:nvSpPr>
                <p:spPr>
                  <a:xfrm>
                    <a:off x="500226" y="4740498"/>
                    <a:ext cx="1152128" cy="360040"/>
                  </a:xfrm>
                  <a:prstGeom prst="foldedCorner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。。。</a:t>
                    </a:r>
                  </a:p>
                </p:txBody>
              </p:sp>
            </p:grpSp>
            <p:sp>
              <p:nvSpPr>
                <p:cNvPr id="40" name="折角形 39"/>
                <p:cNvSpPr/>
                <p:nvPr/>
              </p:nvSpPr>
              <p:spPr>
                <a:xfrm>
                  <a:off x="4215071" y="4177779"/>
                  <a:ext cx="1152128" cy="356019"/>
                </a:xfrm>
                <a:prstGeom prst="foldedCorner">
                  <a:avLst/>
                </a:prstGeom>
                <a:solidFill>
                  <a:srgbClr val="FFC000"/>
                </a:solidFill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50" dirty="0" smtClean="0"/>
                    <a:t>Spring</a:t>
                  </a:r>
                  <a:r>
                    <a:rPr kumimoji="1" lang="zh-CN" altLang="en-US" sz="1050" dirty="0" smtClean="0"/>
                    <a:t> </a:t>
                  </a:r>
                  <a:r>
                    <a:rPr kumimoji="1" lang="en-US" altLang="zh-CN" sz="1050" dirty="0" smtClean="0"/>
                    <a:t>bus</a:t>
                  </a:r>
                  <a:endParaRPr kumimoji="1" lang="zh-CN" altLang="en-US" sz="1050" dirty="0" smtClean="0"/>
                </a:p>
              </p:txBody>
            </p:sp>
          </p:grpSp>
          <p:grpSp>
            <p:nvGrpSpPr>
              <p:cNvPr id="75" name="组 74"/>
              <p:cNvGrpSpPr/>
              <p:nvPr/>
            </p:nvGrpSpPr>
            <p:grpSpPr>
              <a:xfrm>
                <a:off x="7113024" y="487895"/>
                <a:ext cx="1656184" cy="2541950"/>
                <a:chOff x="7113024" y="487895"/>
                <a:chExt cx="1656184" cy="2541950"/>
              </a:xfrm>
            </p:grpSpPr>
            <p:sp>
              <p:nvSpPr>
                <p:cNvPr id="29" name="罐形 28"/>
                <p:cNvSpPr/>
                <p:nvPr/>
              </p:nvSpPr>
              <p:spPr>
                <a:xfrm>
                  <a:off x="7761966" y="487895"/>
                  <a:ext cx="504056" cy="504056"/>
                </a:xfrm>
                <a:prstGeom prst="can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err="1" smtClean="0"/>
                    <a:t>git</a:t>
                  </a:r>
                  <a:endParaRPr kumimoji="1" lang="zh-CN" altLang="en-US" dirty="0" smtClean="0"/>
                </a:p>
              </p:txBody>
            </p:sp>
            <p:cxnSp>
              <p:nvCxnSpPr>
                <p:cNvPr id="57" name="直线箭头连接符 56"/>
                <p:cNvCxnSpPr>
                  <a:stCxn id="31" idx="0"/>
                </p:cNvCxnSpPr>
                <p:nvPr/>
              </p:nvCxnSpPr>
              <p:spPr>
                <a:xfrm flipH="1" flipV="1">
                  <a:off x="7934647" y="991951"/>
                  <a:ext cx="6470" cy="85251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箭头连接符 57"/>
                <p:cNvCxnSpPr/>
                <p:nvPr/>
              </p:nvCxnSpPr>
              <p:spPr>
                <a:xfrm>
                  <a:off x="8145475" y="1015015"/>
                  <a:ext cx="0" cy="84517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" name="组 26"/>
                <p:cNvGrpSpPr/>
                <p:nvPr/>
              </p:nvGrpSpPr>
              <p:grpSpPr>
                <a:xfrm>
                  <a:off x="7113024" y="1844465"/>
                  <a:ext cx="1656184" cy="1185380"/>
                  <a:chOff x="5565723" y="4892577"/>
                  <a:chExt cx="1656184" cy="1080120"/>
                </a:xfrm>
              </p:grpSpPr>
              <p:sp>
                <p:nvSpPr>
                  <p:cNvPr id="31" name="矩形 30"/>
                  <p:cNvSpPr/>
                  <p:nvPr/>
                </p:nvSpPr>
                <p:spPr>
                  <a:xfrm>
                    <a:off x="5565723" y="4892577"/>
                    <a:ext cx="1656184" cy="108012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kumimoji="1" lang="en-US" altLang="zh-CN" sz="1100" dirty="0" err="1" smtClean="0"/>
                      <a:t>Config</a:t>
                    </a:r>
                    <a:r>
                      <a:rPr kumimoji="1" lang="zh-CN" altLang="en-US" sz="1100" dirty="0" smtClean="0"/>
                      <a:t> </a:t>
                    </a:r>
                    <a:r>
                      <a:rPr kumimoji="1" lang="en-US" altLang="zh-CN" sz="1100" dirty="0" smtClean="0"/>
                      <a:t>Server</a:t>
                    </a:r>
                  </a:p>
                </p:txBody>
              </p:sp>
              <p:sp>
                <p:nvSpPr>
                  <p:cNvPr id="32" name="矩形 31"/>
                  <p:cNvSpPr/>
                  <p:nvPr/>
                </p:nvSpPr>
                <p:spPr>
                  <a:xfrm>
                    <a:off x="5632770" y="5308825"/>
                    <a:ext cx="421656" cy="57606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00" dirty="0" smtClean="0"/>
                      <a:t>N1</a:t>
                    </a:r>
                  </a:p>
                </p:txBody>
              </p:sp>
              <p:sp>
                <p:nvSpPr>
                  <p:cNvPr id="33" name="矩形 32"/>
                  <p:cNvSpPr/>
                  <p:nvPr/>
                </p:nvSpPr>
                <p:spPr>
                  <a:xfrm>
                    <a:off x="6147217" y="5308825"/>
                    <a:ext cx="421656" cy="57606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00" dirty="0" smtClean="0"/>
                      <a:t>N2</a:t>
                    </a:r>
                  </a:p>
                </p:txBody>
              </p:sp>
              <p:sp>
                <p:nvSpPr>
                  <p:cNvPr id="34" name="矩形 33"/>
                  <p:cNvSpPr/>
                  <p:nvPr/>
                </p:nvSpPr>
                <p:spPr>
                  <a:xfrm>
                    <a:off x="6651273" y="5308825"/>
                    <a:ext cx="421656" cy="57606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00" dirty="0" smtClean="0"/>
                      <a:t>N..</a:t>
                    </a:r>
                  </a:p>
                </p:txBody>
              </p:sp>
            </p:grpSp>
          </p:grpSp>
        </p:grpSp>
        <p:cxnSp>
          <p:nvCxnSpPr>
            <p:cNvPr id="80" name="直线箭头连接符 79"/>
            <p:cNvCxnSpPr>
              <a:endCxn id="31" idx="2"/>
            </p:cNvCxnSpPr>
            <p:nvPr/>
          </p:nvCxnSpPr>
          <p:spPr>
            <a:xfrm flipV="1">
              <a:off x="8616834" y="3397509"/>
              <a:ext cx="5822" cy="5178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箭头连接符 80"/>
            <p:cNvCxnSpPr/>
            <p:nvPr/>
          </p:nvCxnSpPr>
          <p:spPr>
            <a:xfrm flipH="1">
              <a:off x="8766038" y="3397509"/>
              <a:ext cx="9293" cy="5493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21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-30903" y="-25956"/>
            <a:ext cx="9937790" cy="513899"/>
          </a:xfrm>
        </p:spPr>
        <p:txBody>
          <a:bodyPr/>
          <a:lstStyle/>
          <a:p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Spring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cloud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r>
              <a:rPr lang="en-US" altLang="zh-CN" dirty="0" err="1" smtClean="0">
                <a:solidFill>
                  <a:srgbClr val="18A2EF"/>
                </a:solidFill>
                <a:latin typeface="+mj-ea"/>
                <a:ea typeface="+mj-ea"/>
              </a:rPr>
              <a:t>config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90646" y="1023800"/>
            <a:ext cx="563215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启动服务端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i="1" dirty="0"/>
              <a:t>./</a:t>
            </a:r>
            <a:r>
              <a:rPr lang="en-US" altLang="zh-CN" sz="2000" i="1" dirty="0" err="1"/>
              <a:t>deploylocal.sh</a:t>
            </a:r>
            <a:r>
              <a:rPr lang="en-US" altLang="zh-CN" sz="2000" i="1" dirty="0"/>
              <a:t> -a eureka-</a:t>
            </a:r>
            <a:r>
              <a:rPr lang="en-US" altLang="zh-CN" sz="2000" i="1" dirty="0" err="1"/>
              <a:t>config</a:t>
            </a:r>
            <a:r>
              <a:rPr lang="en-US" altLang="zh-CN" sz="2000" i="1" dirty="0"/>
              <a:t>-server -b 8888 -c 8888 -d </a:t>
            </a:r>
            <a:r>
              <a:rPr lang="en-US" altLang="zh-CN" sz="2000" i="1" dirty="0" smtClean="0"/>
              <a:t>eureka-</a:t>
            </a:r>
            <a:r>
              <a:rPr lang="en-US" altLang="zh-CN" sz="2000" i="1" dirty="0" err="1" smtClean="0"/>
              <a:t>config</a:t>
            </a:r>
            <a:r>
              <a:rPr lang="en-US" altLang="zh-CN" sz="2000" i="1" dirty="0" smtClean="0"/>
              <a:t>-server</a:t>
            </a:r>
          </a:p>
          <a:p>
            <a:pPr algn="just"/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启动客户端</a:t>
            </a:r>
            <a:endParaRPr lang="en-US" altLang="zh-CN" sz="20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i="1" dirty="0"/>
              <a:t>./</a:t>
            </a:r>
            <a:r>
              <a:rPr lang="en-US" altLang="zh-CN" sz="2000" i="1" dirty="0" err="1"/>
              <a:t>deploylocal.sh</a:t>
            </a:r>
            <a:r>
              <a:rPr lang="en-US" altLang="zh-CN" sz="2000" i="1" dirty="0"/>
              <a:t> -a eureka-</a:t>
            </a:r>
            <a:r>
              <a:rPr lang="en-US" altLang="zh-CN" sz="2000" i="1" dirty="0" err="1"/>
              <a:t>config</a:t>
            </a:r>
            <a:r>
              <a:rPr lang="en-US" altLang="zh-CN" sz="2000" i="1" dirty="0"/>
              <a:t>-client -b 8769 -c 8769 -d </a:t>
            </a:r>
            <a:r>
              <a:rPr lang="en-US" altLang="zh-CN" sz="2000" i="1" dirty="0" smtClean="0"/>
              <a:t>eureka-</a:t>
            </a:r>
            <a:r>
              <a:rPr lang="en-US" altLang="zh-CN" sz="2000" i="1" dirty="0" err="1" smtClean="0"/>
              <a:t>config</a:t>
            </a:r>
            <a:r>
              <a:rPr lang="en-US" altLang="zh-CN" sz="2000" i="1" dirty="0" smtClean="0"/>
              <a:t>-client</a:t>
            </a:r>
          </a:p>
          <a:p>
            <a:pPr algn="just"/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手动修改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config-center,git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提交，然后重启服务</a:t>
            </a:r>
            <a:endParaRPr lang="en-US" altLang="zh-CN" sz="20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9" name="组 98"/>
          <p:cNvGrpSpPr/>
          <p:nvPr/>
        </p:nvGrpSpPr>
        <p:grpSpPr>
          <a:xfrm>
            <a:off x="6409109" y="1513483"/>
            <a:ext cx="4582676" cy="590699"/>
            <a:chOff x="5905053" y="994792"/>
            <a:chExt cx="4582676" cy="590699"/>
          </a:xfrm>
        </p:grpSpPr>
        <p:sp>
          <p:nvSpPr>
            <p:cNvPr id="86" name="矩形 85"/>
            <p:cNvSpPr/>
            <p:nvPr/>
          </p:nvSpPr>
          <p:spPr>
            <a:xfrm>
              <a:off x="7273205" y="1009427"/>
              <a:ext cx="936104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eureka-</a:t>
              </a:r>
              <a:r>
                <a:rPr lang="en-US" altLang="zh-CN" sz="1100" dirty="0" err="1"/>
                <a:t>config</a:t>
              </a:r>
              <a:r>
                <a:rPr lang="en-US" altLang="zh-CN" sz="1100" dirty="0"/>
                <a:t>-client</a:t>
              </a:r>
              <a:endParaRPr kumimoji="1" lang="en-US" altLang="zh-CN" sz="1100" dirty="0" smtClean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8641357" y="994792"/>
              <a:ext cx="936104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err="1" smtClean="0"/>
                <a:t>config</a:t>
              </a:r>
              <a:r>
                <a:rPr kumimoji="1" lang="en-US" altLang="zh-CN" sz="1100" dirty="0" smtClean="0"/>
                <a:t>-server</a:t>
              </a:r>
            </a:p>
          </p:txBody>
        </p:sp>
        <p:sp>
          <p:nvSpPr>
            <p:cNvPr id="88" name="矩形 87"/>
            <p:cNvSpPr/>
            <p:nvPr/>
          </p:nvSpPr>
          <p:spPr>
            <a:xfrm>
              <a:off x="5905053" y="1009427"/>
              <a:ext cx="936104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Browser</a:t>
              </a:r>
            </a:p>
          </p:txBody>
        </p:sp>
        <p:cxnSp>
          <p:nvCxnSpPr>
            <p:cNvPr id="89" name="直线箭头连接符 88"/>
            <p:cNvCxnSpPr/>
            <p:nvPr/>
          </p:nvCxnSpPr>
          <p:spPr>
            <a:xfrm>
              <a:off x="6841157" y="1297459"/>
              <a:ext cx="43204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箭头连接符 89"/>
            <p:cNvCxnSpPr/>
            <p:nvPr/>
          </p:nvCxnSpPr>
          <p:spPr>
            <a:xfrm>
              <a:off x="8209309" y="1282824"/>
              <a:ext cx="43204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箭头连接符 91"/>
            <p:cNvCxnSpPr/>
            <p:nvPr/>
          </p:nvCxnSpPr>
          <p:spPr>
            <a:xfrm>
              <a:off x="9586866" y="1250105"/>
              <a:ext cx="43204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罐形 92"/>
            <p:cNvSpPr/>
            <p:nvPr/>
          </p:nvSpPr>
          <p:spPr>
            <a:xfrm>
              <a:off x="10034048" y="1062361"/>
              <a:ext cx="453681" cy="501922"/>
            </a:xfrm>
            <a:prstGeom prst="can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/>
                <a:t>git</a:t>
              </a:r>
              <a:endParaRPr kumimoji="1" lang="zh-CN" altLang="en-US" dirty="0" smtClean="0"/>
            </a:p>
          </p:txBody>
        </p:sp>
        <p:cxnSp>
          <p:nvCxnSpPr>
            <p:cNvPr id="94" name="直线箭头连接符 93"/>
            <p:cNvCxnSpPr/>
            <p:nvPr/>
          </p:nvCxnSpPr>
          <p:spPr>
            <a:xfrm flipH="1">
              <a:off x="9586866" y="1441475"/>
              <a:ext cx="4471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箭头连接符 97"/>
            <p:cNvCxnSpPr/>
            <p:nvPr/>
          </p:nvCxnSpPr>
          <p:spPr>
            <a:xfrm flipH="1">
              <a:off x="8182399" y="1441475"/>
              <a:ext cx="4471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44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-30903" y="-25956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八、分布式消息总线 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Spring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cloud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bus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90646" y="1023800"/>
            <a:ext cx="56321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原理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配置统一管理中心的配置发生变化时，手动发送消息到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RabbitMQ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RabbitMQ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通过消息总线推送到每一个微服务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微服务自动更新配置，从而实现配置更新。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7" name="组 76"/>
          <p:cNvGrpSpPr/>
          <p:nvPr/>
        </p:nvGrpSpPr>
        <p:grpSpPr>
          <a:xfrm>
            <a:off x="6193085" y="217339"/>
            <a:ext cx="5256583" cy="5706060"/>
            <a:chOff x="5609411" y="414667"/>
            <a:chExt cx="5840257" cy="5730321"/>
          </a:xfrm>
        </p:grpSpPr>
        <p:sp>
          <p:nvSpPr>
            <p:cNvPr id="36" name="矩形 35"/>
            <p:cNvSpPr/>
            <p:nvPr/>
          </p:nvSpPr>
          <p:spPr>
            <a:xfrm>
              <a:off x="5609411" y="5679601"/>
              <a:ext cx="5840257" cy="3703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9720966" y="5584600"/>
              <a:ext cx="1297165" cy="5603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/>
                <a:t>RabbitMQ</a:t>
              </a:r>
              <a:endParaRPr kumimoji="1" lang="zh-CN" altLang="en-US" dirty="0" smtClean="0"/>
            </a:p>
          </p:txBody>
        </p:sp>
        <p:grpSp>
          <p:nvGrpSpPr>
            <p:cNvPr id="76" name="组 75"/>
            <p:cNvGrpSpPr/>
            <p:nvPr/>
          </p:nvGrpSpPr>
          <p:grpSpPr>
            <a:xfrm>
              <a:off x="5609411" y="414667"/>
              <a:ext cx="5515352" cy="5264934"/>
              <a:chOff x="5609411" y="414667"/>
              <a:chExt cx="5515352" cy="5264934"/>
            </a:xfrm>
          </p:grpSpPr>
          <p:grpSp>
            <p:nvGrpSpPr>
              <p:cNvPr id="38" name="组 37"/>
              <p:cNvGrpSpPr/>
              <p:nvPr/>
            </p:nvGrpSpPr>
            <p:grpSpPr>
              <a:xfrm>
                <a:off x="5609411" y="3549932"/>
                <a:ext cx="4297476" cy="1784771"/>
                <a:chOff x="4059194" y="3617144"/>
                <a:chExt cx="4297476" cy="1784771"/>
              </a:xfrm>
            </p:grpSpPr>
            <p:grpSp>
              <p:nvGrpSpPr>
                <p:cNvPr id="39" name="组 38"/>
                <p:cNvGrpSpPr/>
                <p:nvPr/>
              </p:nvGrpSpPr>
              <p:grpSpPr>
                <a:xfrm>
                  <a:off x="4059194" y="3617144"/>
                  <a:ext cx="4297476" cy="1784771"/>
                  <a:chOff x="344349" y="3819823"/>
                  <a:chExt cx="4297476" cy="1784771"/>
                </a:xfrm>
              </p:grpSpPr>
              <p:grpSp>
                <p:nvGrpSpPr>
                  <p:cNvPr id="41" name="组 40"/>
                  <p:cNvGrpSpPr/>
                  <p:nvPr/>
                </p:nvGrpSpPr>
                <p:grpSpPr>
                  <a:xfrm>
                    <a:off x="344349" y="3819823"/>
                    <a:ext cx="4297476" cy="1784771"/>
                    <a:chOff x="1531512" y="3901155"/>
                    <a:chExt cx="4297476" cy="1784771"/>
                  </a:xfrm>
                </p:grpSpPr>
                <p:sp>
                  <p:nvSpPr>
                    <p:cNvPr id="43" name="矩形 42"/>
                    <p:cNvSpPr/>
                    <p:nvPr/>
                  </p:nvSpPr>
                  <p:spPr>
                    <a:xfrm>
                      <a:off x="1531512" y="3901155"/>
                      <a:ext cx="4297476" cy="1784771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dirty="0" smtClean="0"/>
                    </a:p>
                  </p:txBody>
                </p:sp>
                <p:grpSp>
                  <p:nvGrpSpPr>
                    <p:cNvPr id="44" name="组 43"/>
                    <p:cNvGrpSpPr/>
                    <p:nvPr/>
                  </p:nvGrpSpPr>
                  <p:grpSpPr>
                    <a:xfrm>
                      <a:off x="1687389" y="4105771"/>
                      <a:ext cx="4025706" cy="1440160"/>
                      <a:chOff x="1687389" y="4105771"/>
                      <a:chExt cx="4025706" cy="1440160"/>
                    </a:xfrm>
                  </p:grpSpPr>
                  <p:sp>
                    <p:nvSpPr>
                      <p:cNvPr id="45" name="折角形 44"/>
                      <p:cNvSpPr/>
                      <p:nvPr/>
                    </p:nvSpPr>
                    <p:spPr>
                      <a:xfrm>
                        <a:off x="2880717" y="4465811"/>
                        <a:ext cx="1152128" cy="360040"/>
                      </a:xfrm>
                      <a:prstGeom prst="foldedCorner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zh-CN" altLang="en-US" sz="1050" dirty="0" smtClean="0"/>
                          <a:t>客户端负载均衡（</a:t>
                        </a:r>
                        <a:r>
                          <a:rPr kumimoji="1" lang="en-US" altLang="zh-CN" sz="1050" dirty="0" smtClean="0"/>
                          <a:t>Ribbon</a:t>
                        </a:r>
                        <a:r>
                          <a:rPr kumimoji="1" lang="zh-CN" altLang="en-US" sz="1050" dirty="0" smtClean="0"/>
                          <a:t>）</a:t>
                        </a:r>
                      </a:p>
                    </p:txBody>
                  </p:sp>
                  <p:sp>
                    <p:nvSpPr>
                      <p:cNvPr id="46" name="折角形 45"/>
                      <p:cNvSpPr/>
                      <p:nvPr/>
                    </p:nvSpPr>
                    <p:spPr>
                      <a:xfrm>
                        <a:off x="2880717" y="4825851"/>
                        <a:ext cx="1152128" cy="360040"/>
                      </a:xfrm>
                      <a:prstGeom prst="foldedCorne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zh-CN" altLang="en-US" sz="1050" dirty="0" smtClean="0"/>
                          <a:t>断路器</a:t>
                        </a:r>
                        <a:r>
                          <a:rPr kumimoji="1" lang="en-US" altLang="zh-CN" sz="1050" dirty="0" smtClean="0"/>
                          <a:t>(</a:t>
                        </a:r>
                        <a:r>
                          <a:rPr kumimoji="1" lang="en-US" altLang="zh-CN" sz="1050" dirty="0" err="1" smtClean="0"/>
                          <a:t>Hystrix</a:t>
                        </a:r>
                        <a:r>
                          <a:rPr kumimoji="1" lang="en-US" altLang="zh-CN" sz="1050" dirty="0" smtClean="0"/>
                          <a:t>)</a:t>
                        </a:r>
                        <a:endParaRPr kumimoji="1" lang="zh-CN" altLang="en-US" sz="1050" dirty="0" smtClean="0"/>
                      </a:p>
                    </p:txBody>
                  </p:sp>
                  <p:sp>
                    <p:nvSpPr>
                      <p:cNvPr id="47" name="折角形 46"/>
                      <p:cNvSpPr/>
                      <p:nvPr/>
                    </p:nvSpPr>
                    <p:spPr>
                      <a:xfrm>
                        <a:off x="2880717" y="4105771"/>
                        <a:ext cx="1152128" cy="360040"/>
                      </a:xfrm>
                      <a:prstGeom prst="foldedCorner">
                        <a:avLst/>
                      </a:prstGeom>
                      <a:solidFill>
                        <a:srgbClr val="92D050"/>
                      </a:solidFill>
                      <a:ln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zh-CN" altLang="en-US" sz="1050" dirty="0" smtClean="0"/>
                          <a:t>服务注册（</a:t>
                        </a:r>
                        <a:r>
                          <a:rPr kumimoji="1" lang="en-US" altLang="zh-CN" sz="1050" dirty="0" smtClean="0"/>
                          <a:t>Eureka</a:t>
                        </a:r>
                        <a:r>
                          <a:rPr kumimoji="1" lang="zh-CN" altLang="en-US" sz="1050" dirty="0" smtClean="0"/>
                          <a:t> </a:t>
                        </a:r>
                        <a:r>
                          <a:rPr kumimoji="1" lang="en-US" altLang="zh-CN" sz="1050" dirty="0" smtClean="0"/>
                          <a:t>Client</a:t>
                        </a:r>
                        <a:r>
                          <a:rPr kumimoji="1" lang="zh-CN" altLang="en-US" sz="1050" dirty="0" smtClean="0"/>
                          <a:t>）</a:t>
                        </a:r>
                      </a:p>
                    </p:txBody>
                  </p:sp>
                  <p:grpSp>
                    <p:nvGrpSpPr>
                      <p:cNvPr id="48" name="组 47"/>
                      <p:cNvGrpSpPr/>
                      <p:nvPr/>
                    </p:nvGrpSpPr>
                    <p:grpSpPr>
                      <a:xfrm>
                        <a:off x="4115246" y="4105771"/>
                        <a:ext cx="1597849" cy="1368152"/>
                        <a:chOff x="4115246" y="4105771"/>
                        <a:chExt cx="1597849" cy="1368152"/>
                      </a:xfrm>
                    </p:grpSpPr>
                    <p:sp>
                      <p:nvSpPr>
                        <p:cNvPr id="52" name="矩形 51"/>
                        <p:cNvSpPr/>
                        <p:nvPr/>
                      </p:nvSpPr>
                      <p:spPr>
                        <a:xfrm>
                          <a:off x="4115246" y="4105771"/>
                          <a:ext cx="1597849" cy="1368152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t"/>
                        <a:lstStyle/>
                        <a:p>
                          <a:pPr algn="ctr"/>
                          <a:r>
                            <a:rPr kumimoji="1" lang="en-US" altLang="zh-CN" sz="1100" dirty="0" smtClean="0"/>
                            <a:t>MicroService1</a:t>
                          </a:r>
                        </a:p>
                        <a:p>
                          <a:pPr algn="ctr"/>
                          <a:r>
                            <a:rPr kumimoji="1" lang="en-US" altLang="zh-CN" sz="1100" dirty="0" smtClean="0"/>
                            <a:t>cluster</a:t>
                          </a:r>
                          <a:endParaRPr kumimoji="1" lang="zh-CN" altLang="en-US" sz="1100" dirty="0" smtClean="0"/>
                        </a:p>
                      </p:txBody>
                    </p:sp>
                    <p:sp>
                      <p:nvSpPr>
                        <p:cNvPr id="53" name="矩形 52"/>
                        <p:cNvSpPr/>
                        <p:nvPr/>
                      </p:nvSpPr>
                      <p:spPr>
                        <a:xfrm>
                          <a:off x="4176861" y="4753843"/>
                          <a:ext cx="421656" cy="576064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100" smtClean="0"/>
                            <a:t>N1</a:t>
                          </a:r>
                          <a:endParaRPr kumimoji="1" lang="en-US" altLang="zh-CN" sz="1100" dirty="0" smtClean="0"/>
                        </a:p>
                      </p:txBody>
                    </p:sp>
                    <p:sp>
                      <p:nvSpPr>
                        <p:cNvPr id="54" name="矩形 53"/>
                        <p:cNvSpPr/>
                        <p:nvPr/>
                      </p:nvSpPr>
                      <p:spPr>
                        <a:xfrm>
                          <a:off x="4691309" y="4753843"/>
                          <a:ext cx="421656" cy="576064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100" dirty="0" smtClean="0"/>
                            <a:t>N2</a:t>
                          </a:r>
                        </a:p>
                      </p:txBody>
                    </p:sp>
                    <p:sp>
                      <p:nvSpPr>
                        <p:cNvPr id="55" name="矩形 54"/>
                        <p:cNvSpPr/>
                        <p:nvPr/>
                      </p:nvSpPr>
                      <p:spPr>
                        <a:xfrm>
                          <a:off x="5195365" y="4753843"/>
                          <a:ext cx="421656" cy="576064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100" dirty="0" smtClean="0"/>
                            <a:t>N..</a:t>
                          </a:r>
                        </a:p>
                      </p:txBody>
                    </p:sp>
                  </p:grpSp>
                  <p:sp>
                    <p:nvSpPr>
                      <p:cNvPr id="49" name="折角形 48"/>
                      <p:cNvSpPr/>
                      <p:nvPr/>
                    </p:nvSpPr>
                    <p:spPr>
                      <a:xfrm>
                        <a:off x="1687389" y="4105771"/>
                        <a:ext cx="1152128" cy="360040"/>
                      </a:xfrm>
                      <a:prstGeom prst="foldedCorner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zh-CN" sz="1050" dirty="0" smtClean="0"/>
                          <a:t>Spring</a:t>
                        </a:r>
                        <a:r>
                          <a:rPr kumimoji="1" lang="zh-CN" altLang="en-US" sz="1050" dirty="0" smtClean="0"/>
                          <a:t> </a:t>
                        </a:r>
                        <a:r>
                          <a:rPr kumimoji="1" lang="en-US" altLang="zh-CN" sz="1050" dirty="0" err="1" smtClean="0"/>
                          <a:t>Config</a:t>
                        </a:r>
                        <a:r>
                          <a:rPr kumimoji="1" lang="zh-CN" altLang="en-US" sz="1050" dirty="0" smtClean="0"/>
                          <a:t> </a:t>
                        </a:r>
                        <a:r>
                          <a:rPr kumimoji="1" lang="en-US" altLang="zh-CN" sz="1050" dirty="0" smtClean="0"/>
                          <a:t>Client</a:t>
                        </a:r>
                        <a:endParaRPr kumimoji="1" lang="zh-CN" altLang="en-US" sz="1050" dirty="0" smtClean="0"/>
                      </a:p>
                    </p:txBody>
                  </p:sp>
                  <p:sp>
                    <p:nvSpPr>
                      <p:cNvPr id="51" name="折角形 50"/>
                      <p:cNvSpPr/>
                      <p:nvPr/>
                    </p:nvSpPr>
                    <p:spPr>
                      <a:xfrm>
                        <a:off x="2880717" y="5185891"/>
                        <a:ext cx="1152128" cy="360040"/>
                      </a:xfrm>
                      <a:prstGeom prst="foldedCorne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zh-CN" sz="1050" dirty="0" smtClean="0"/>
                          <a:t>Sleuth</a:t>
                        </a:r>
                        <a:r>
                          <a:rPr kumimoji="1" lang="zh-CN" altLang="en-US" sz="1050" dirty="0" smtClean="0"/>
                          <a:t> </a:t>
                        </a:r>
                        <a:r>
                          <a:rPr kumimoji="1" lang="en-US" altLang="zh-CN" sz="1050" dirty="0" smtClean="0"/>
                          <a:t>client</a:t>
                        </a:r>
                        <a:endParaRPr kumimoji="1" lang="zh-CN" altLang="en-US" sz="1050" dirty="0" smtClean="0"/>
                      </a:p>
                    </p:txBody>
                  </p:sp>
                </p:grpSp>
              </p:grpSp>
              <p:sp>
                <p:nvSpPr>
                  <p:cNvPr id="42" name="折角形 41"/>
                  <p:cNvSpPr/>
                  <p:nvPr/>
                </p:nvSpPr>
                <p:spPr>
                  <a:xfrm>
                    <a:off x="500226" y="4740498"/>
                    <a:ext cx="1152128" cy="360040"/>
                  </a:xfrm>
                  <a:prstGeom prst="foldedCorner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。。。</a:t>
                    </a:r>
                  </a:p>
                </p:txBody>
              </p:sp>
            </p:grpSp>
            <p:sp>
              <p:nvSpPr>
                <p:cNvPr id="40" name="折角形 39"/>
                <p:cNvSpPr/>
                <p:nvPr/>
              </p:nvSpPr>
              <p:spPr>
                <a:xfrm>
                  <a:off x="4215071" y="4177779"/>
                  <a:ext cx="1152128" cy="356019"/>
                </a:xfrm>
                <a:prstGeom prst="foldedCorner">
                  <a:avLst/>
                </a:prstGeom>
                <a:solidFill>
                  <a:srgbClr val="FFC000"/>
                </a:solidFill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50" dirty="0" smtClean="0"/>
                    <a:t>Spring</a:t>
                  </a:r>
                  <a:r>
                    <a:rPr kumimoji="1" lang="zh-CN" altLang="en-US" sz="1050" dirty="0" smtClean="0"/>
                    <a:t> </a:t>
                  </a:r>
                  <a:r>
                    <a:rPr kumimoji="1" lang="en-US" altLang="zh-CN" sz="1050" dirty="0" smtClean="0"/>
                    <a:t>bus</a:t>
                  </a:r>
                  <a:endParaRPr kumimoji="1" lang="zh-CN" altLang="en-US" sz="1050" dirty="0" smtClean="0"/>
                </a:p>
              </p:txBody>
            </p:sp>
          </p:grpSp>
          <p:grpSp>
            <p:nvGrpSpPr>
              <p:cNvPr id="75" name="组 74"/>
              <p:cNvGrpSpPr/>
              <p:nvPr/>
            </p:nvGrpSpPr>
            <p:grpSpPr>
              <a:xfrm>
                <a:off x="7758149" y="414667"/>
                <a:ext cx="3366614" cy="5264934"/>
                <a:chOff x="7758149" y="414667"/>
                <a:chExt cx="3366614" cy="5264934"/>
              </a:xfrm>
            </p:grpSpPr>
            <p:sp>
              <p:nvSpPr>
                <p:cNvPr id="29" name="罐形 28"/>
                <p:cNvSpPr/>
                <p:nvPr/>
              </p:nvSpPr>
              <p:spPr>
                <a:xfrm>
                  <a:off x="10117520" y="414667"/>
                  <a:ext cx="504056" cy="504056"/>
                </a:xfrm>
                <a:prstGeom prst="can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err="1" smtClean="0"/>
                    <a:t>git</a:t>
                  </a:r>
                  <a:endParaRPr kumimoji="1" lang="zh-CN" altLang="en-US" dirty="0" smtClean="0"/>
                </a:p>
              </p:txBody>
            </p:sp>
            <p:cxnSp>
              <p:nvCxnSpPr>
                <p:cNvPr id="57" name="直线箭头连接符 56"/>
                <p:cNvCxnSpPr>
                  <a:stCxn id="31" idx="0"/>
                </p:cNvCxnSpPr>
                <p:nvPr/>
              </p:nvCxnSpPr>
              <p:spPr>
                <a:xfrm flipH="1" flipV="1">
                  <a:off x="10290201" y="918723"/>
                  <a:ext cx="6470" cy="85251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箭头连接符 57"/>
                <p:cNvCxnSpPr/>
                <p:nvPr/>
              </p:nvCxnSpPr>
              <p:spPr>
                <a:xfrm>
                  <a:off x="10501029" y="941786"/>
                  <a:ext cx="0" cy="84517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4" name="组 73"/>
                <p:cNvGrpSpPr/>
                <p:nvPr/>
              </p:nvGrpSpPr>
              <p:grpSpPr>
                <a:xfrm>
                  <a:off x="7758149" y="1771236"/>
                  <a:ext cx="3366614" cy="3908365"/>
                  <a:chOff x="7758149" y="1771236"/>
                  <a:chExt cx="3366614" cy="3908365"/>
                </a:xfrm>
              </p:grpSpPr>
              <p:grpSp>
                <p:nvGrpSpPr>
                  <p:cNvPr id="27" name="组 26"/>
                  <p:cNvGrpSpPr/>
                  <p:nvPr/>
                </p:nvGrpSpPr>
                <p:grpSpPr>
                  <a:xfrm>
                    <a:off x="9468579" y="1771236"/>
                    <a:ext cx="1656184" cy="1185380"/>
                    <a:chOff x="7921278" y="4825851"/>
                    <a:chExt cx="1656184" cy="1080120"/>
                  </a:xfrm>
                </p:grpSpPr>
                <p:sp>
                  <p:nvSpPr>
                    <p:cNvPr id="31" name="矩形 30"/>
                    <p:cNvSpPr/>
                    <p:nvPr/>
                  </p:nvSpPr>
                  <p:spPr>
                    <a:xfrm>
                      <a:off x="7921278" y="4825851"/>
                      <a:ext cx="1656184" cy="108012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t"/>
                    <a:lstStyle/>
                    <a:p>
                      <a:pPr algn="ctr"/>
                      <a:r>
                        <a:rPr kumimoji="1" lang="en-US" altLang="zh-CN" sz="1100" dirty="0" err="1" smtClean="0"/>
                        <a:t>Config</a:t>
                      </a:r>
                      <a:r>
                        <a:rPr kumimoji="1" lang="zh-CN" altLang="en-US" sz="1100" dirty="0" smtClean="0"/>
                        <a:t> </a:t>
                      </a:r>
                      <a:r>
                        <a:rPr kumimoji="1" lang="en-US" altLang="zh-CN" sz="1100" dirty="0" smtClean="0"/>
                        <a:t>Server</a:t>
                      </a:r>
                    </a:p>
                  </p:txBody>
                </p:sp>
                <p:sp>
                  <p:nvSpPr>
                    <p:cNvPr id="32" name="矩形 31"/>
                    <p:cNvSpPr/>
                    <p:nvPr/>
                  </p:nvSpPr>
                  <p:spPr>
                    <a:xfrm>
                      <a:off x="8017624" y="5257899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smtClean="0"/>
                        <a:t>N1</a:t>
                      </a:r>
                      <a:endParaRPr kumimoji="1" lang="en-US" altLang="zh-CN" sz="1100" dirty="0" smtClean="0"/>
                    </a:p>
                  </p:txBody>
                </p:sp>
                <p:sp>
                  <p:nvSpPr>
                    <p:cNvPr id="33" name="矩形 32"/>
                    <p:cNvSpPr/>
                    <p:nvPr/>
                  </p:nvSpPr>
                  <p:spPr>
                    <a:xfrm>
                      <a:off x="8532072" y="5257899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dirty="0" smtClean="0"/>
                        <a:t>N2</a:t>
                      </a:r>
                    </a:p>
                  </p:txBody>
                </p:sp>
                <p:sp>
                  <p:nvSpPr>
                    <p:cNvPr id="34" name="矩形 33"/>
                    <p:cNvSpPr/>
                    <p:nvPr/>
                  </p:nvSpPr>
                  <p:spPr>
                    <a:xfrm>
                      <a:off x="9036128" y="5257899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dirty="0" smtClean="0"/>
                        <a:t>N..</a:t>
                      </a:r>
                    </a:p>
                  </p:txBody>
                </p:sp>
              </p:grpSp>
              <p:cxnSp>
                <p:nvCxnSpPr>
                  <p:cNvPr id="56" name="直线箭头连接符 55"/>
                  <p:cNvCxnSpPr>
                    <a:stCxn id="43" idx="0"/>
                    <a:endCxn id="31" idx="1"/>
                  </p:cNvCxnSpPr>
                  <p:nvPr/>
                </p:nvCxnSpPr>
                <p:spPr>
                  <a:xfrm flipV="1">
                    <a:off x="7758149" y="2363926"/>
                    <a:ext cx="1710430" cy="1186006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直线箭头连接符 59"/>
                  <p:cNvCxnSpPr/>
                  <p:nvPr/>
                </p:nvCxnSpPr>
                <p:spPr>
                  <a:xfrm flipH="1">
                    <a:off x="8110744" y="2696046"/>
                    <a:ext cx="1326548" cy="913041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直线箭头连接符 61"/>
                  <p:cNvCxnSpPr/>
                  <p:nvPr/>
                </p:nvCxnSpPr>
                <p:spPr>
                  <a:xfrm>
                    <a:off x="10583429" y="2972592"/>
                    <a:ext cx="0" cy="2612008"/>
                  </a:xfrm>
                  <a:prstGeom prst="straightConnector1">
                    <a:avLst/>
                  </a:prstGeom>
                  <a:ln w="28575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直线箭头连接符 65"/>
                  <p:cNvCxnSpPr/>
                  <p:nvPr/>
                </p:nvCxnSpPr>
                <p:spPr>
                  <a:xfrm flipV="1">
                    <a:off x="8676416" y="5327316"/>
                    <a:ext cx="0" cy="352285"/>
                  </a:xfrm>
                  <a:prstGeom prst="straightConnector1">
                    <a:avLst/>
                  </a:prstGeom>
                  <a:ln w="28575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112120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一、系统</a:t>
            </a:r>
            <a:r>
              <a:rPr lang="zh-CN" altLang="en-US" dirty="0">
                <a:solidFill>
                  <a:srgbClr val="18A2EF"/>
                </a:solidFill>
                <a:latin typeface="+mj-ea"/>
                <a:ea typeface="+mj-ea"/>
              </a:rPr>
              <a:t>架构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815" y="760307"/>
            <a:ext cx="9880597" cy="508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8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-30903" y="-25956"/>
            <a:ext cx="9937790" cy="513899"/>
          </a:xfrm>
        </p:spPr>
        <p:txBody>
          <a:bodyPr/>
          <a:lstStyle/>
          <a:p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Spring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cloud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bus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90646" y="1081435"/>
            <a:ext cx="563215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RabbitMQ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dirty="0" err="1"/>
              <a:t>docker</a:t>
            </a:r>
            <a:r>
              <a:rPr lang="en-US" altLang="zh-CN" sz="2000" dirty="0"/>
              <a:t> run --name </a:t>
            </a:r>
            <a:r>
              <a:rPr lang="en-US" altLang="zh-CN" sz="2000" dirty="0" err="1"/>
              <a:t>rabbitmq</a:t>
            </a:r>
            <a:r>
              <a:rPr lang="en-US" altLang="zh-CN" sz="2000" dirty="0"/>
              <a:t>-west -d -p 15672:15672 -p 5672:5672 -p 25672:25672 </a:t>
            </a:r>
            <a:r>
              <a:rPr lang="en-US" altLang="zh-CN" sz="2000" dirty="0" smtClean="0"/>
              <a:t>rabbitmq:3-management</a:t>
            </a:r>
          </a:p>
          <a:p>
            <a:pPr algn="just"/>
            <a:endParaRPr lang="en-US" altLang="zh-CN" sz="2000" dirty="0" smtClean="0"/>
          </a:p>
          <a:p>
            <a:pPr algn="just"/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启动客户端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0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i="1" dirty="0"/>
              <a:t>./</a:t>
            </a:r>
            <a:r>
              <a:rPr lang="en-US" altLang="zh-CN" sz="2000" i="1" dirty="0" err="1"/>
              <a:t>deploylocal.sh</a:t>
            </a:r>
            <a:r>
              <a:rPr lang="en-US" altLang="zh-CN" sz="2000" i="1" dirty="0"/>
              <a:t> -a eureka-</a:t>
            </a:r>
            <a:r>
              <a:rPr lang="en-US" altLang="zh-CN" sz="2000" i="1" dirty="0" err="1"/>
              <a:t>config</a:t>
            </a:r>
            <a:r>
              <a:rPr lang="en-US" altLang="zh-CN" sz="2000" i="1" dirty="0"/>
              <a:t>-client -b 8769 -c 8769 -d </a:t>
            </a:r>
            <a:r>
              <a:rPr lang="en-US" altLang="zh-CN" sz="2000" i="1" dirty="0" smtClean="0"/>
              <a:t>eureka-</a:t>
            </a:r>
            <a:r>
              <a:rPr lang="en-US" altLang="zh-CN" sz="2000" i="1" dirty="0" err="1" smtClean="0"/>
              <a:t>config</a:t>
            </a:r>
            <a:r>
              <a:rPr lang="en-US" altLang="zh-CN" sz="2000" i="1" dirty="0" smtClean="0"/>
              <a:t>-client</a:t>
            </a:r>
          </a:p>
          <a:p>
            <a:pPr algn="just"/>
            <a:endParaRPr lang="en-US" altLang="zh-CN" sz="2000" i="1" dirty="0" smtClean="0"/>
          </a:p>
          <a:p>
            <a:pPr algn="just"/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手动修改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config-center,git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提交，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发送刷新消息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altLang="zh-CN" sz="2000" dirty="0"/>
              <a:t>curl -X POST http://localhost:8769/bus/refresh</a:t>
            </a:r>
            <a:endParaRPr lang="en-US" altLang="zh-CN" sz="20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9" name="组 98"/>
          <p:cNvGrpSpPr/>
          <p:nvPr/>
        </p:nvGrpSpPr>
        <p:grpSpPr>
          <a:xfrm>
            <a:off x="6409109" y="1513483"/>
            <a:ext cx="4582676" cy="590699"/>
            <a:chOff x="5905053" y="994792"/>
            <a:chExt cx="4582676" cy="590699"/>
          </a:xfrm>
        </p:grpSpPr>
        <p:sp>
          <p:nvSpPr>
            <p:cNvPr id="86" name="矩形 85"/>
            <p:cNvSpPr/>
            <p:nvPr/>
          </p:nvSpPr>
          <p:spPr>
            <a:xfrm>
              <a:off x="7273205" y="1009427"/>
              <a:ext cx="936104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eureka-</a:t>
              </a:r>
              <a:r>
                <a:rPr lang="en-US" altLang="zh-CN" sz="1100" dirty="0" err="1"/>
                <a:t>config</a:t>
              </a:r>
              <a:r>
                <a:rPr lang="en-US" altLang="zh-CN" sz="1100" dirty="0"/>
                <a:t>-client</a:t>
              </a:r>
              <a:endParaRPr kumimoji="1" lang="en-US" altLang="zh-CN" sz="1100" dirty="0" smtClean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8641357" y="994792"/>
              <a:ext cx="936104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err="1" smtClean="0"/>
                <a:t>config</a:t>
              </a:r>
              <a:r>
                <a:rPr kumimoji="1" lang="en-US" altLang="zh-CN" sz="1100" dirty="0" smtClean="0"/>
                <a:t>-server</a:t>
              </a:r>
            </a:p>
          </p:txBody>
        </p:sp>
        <p:sp>
          <p:nvSpPr>
            <p:cNvPr id="88" name="矩形 87"/>
            <p:cNvSpPr/>
            <p:nvPr/>
          </p:nvSpPr>
          <p:spPr>
            <a:xfrm>
              <a:off x="5905053" y="1009427"/>
              <a:ext cx="936104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Browser</a:t>
              </a:r>
            </a:p>
          </p:txBody>
        </p:sp>
        <p:cxnSp>
          <p:nvCxnSpPr>
            <p:cNvPr id="89" name="直线箭头连接符 88"/>
            <p:cNvCxnSpPr/>
            <p:nvPr/>
          </p:nvCxnSpPr>
          <p:spPr>
            <a:xfrm>
              <a:off x="6841157" y="1297459"/>
              <a:ext cx="43204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箭头连接符 89"/>
            <p:cNvCxnSpPr/>
            <p:nvPr/>
          </p:nvCxnSpPr>
          <p:spPr>
            <a:xfrm>
              <a:off x="8209309" y="1282824"/>
              <a:ext cx="43204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箭头连接符 91"/>
            <p:cNvCxnSpPr/>
            <p:nvPr/>
          </p:nvCxnSpPr>
          <p:spPr>
            <a:xfrm>
              <a:off x="9586866" y="1250105"/>
              <a:ext cx="43204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罐形 92"/>
            <p:cNvSpPr/>
            <p:nvPr/>
          </p:nvSpPr>
          <p:spPr>
            <a:xfrm>
              <a:off x="10034048" y="1062361"/>
              <a:ext cx="453681" cy="501922"/>
            </a:xfrm>
            <a:prstGeom prst="can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/>
                <a:t>git</a:t>
              </a:r>
              <a:endParaRPr kumimoji="1" lang="zh-CN" altLang="en-US" dirty="0" smtClean="0"/>
            </a:p>
          </p:txBody>
        </p:sp>
        <p:cxnSp>
          <p:nvCxnSpPr>
            <p:cNvPr id="94" name="直线箭头连接符 93"/>
            <p:cNvCxnSpPr/>
            <p:nvPr/>
          </p:nvCxnSpPr>
          <p:spPr>
            <a:xfrm flipH="1">
              <a:off x="9586866" y="1441475"/>
              <a:ext cx="4471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箭头连接符 97"/>
            <p:cNvCxnSpPr/>
            <p:nvPr/>
          </p:nvCxnSpPr>
          <p:spPr>
            <a:xfrm flipH="1">
              <a:off x="8182399" y="1441475"/>
              <a:ext cx="4471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56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-30903" y="-25956"/>
            <a:ext cx="9937790" cy="51389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九、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Monitor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集成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Spring-boot-admin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90646" y="1023800"/>
            <a:ext cx="56321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启动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90646" y="1023800"/>
            <a:ext cx="56321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启动</a:t>
            </a:r>
            <a:endParaRPr lang="en-US" altLang="zh-CN" sz="2000" kern="1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i="1" smtClean="0"/>
              <a:t>./</a:t>
            </a:r>
            <a:r>
              <a:rPr lang="en-US" altLang="zh-CN" sz="2000" i="1" dirty="0" err="1"/>
              <a:t>deploylocal.sh</a:t>
            </a:r>
            <a:r>
              <a:rPr lang="en-US" altLang="zh-CN" sz="2000" i="1" dirty="0"/>
              <a:t> -a eureka-monitor -b 6789 -c 6789 -d eureka-monitor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26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-30903" y="-25956"/>
            <a:ext cx="9937790" cy="51389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十、</a:t>
            </a:r>
            <a:r>
              <a:rPr lang="en-US" altLang="zh-CN" dirty="0" err="1" smtClean="0">
                <a:solidFill>
                  <a:srgbClr val="18A2EF"/>
                </a:solidFill>
                <a:latin typeface="+mj-ea"/>
                <a:ea typeface="+mj-ea"/>
              </a:rPr>
              <a:t>Docker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部署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90646" y="1023800"/>
            <a:ext cx="56321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启动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90646" y="1023800"/>
            <a:ext cx="56321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启动</a:t>
            </a:r>
            <a:endParaRPr lang="en-US" altLang="zh-CN" sz="2000" kern="1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i="1" smtClean="0"/>
              <a:t>./</a:t>
            </a:r>
            <a:r>
              <a:rPr lang="en-US" altLang="zh-CN" sz="2000" i="1" dirty="0" err="1"/>
              <a:t>deploylocal.sh</a:t>
            </a:r>
            <a:r>
              <a:rPr lang="en-US" altLang="zh-CN" sz="2000" i="1" dirty="0"/>
              <a:t> -a eureka-monitor -b 6789 -c 6789 -d eureka-monitor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24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-30903" y="-25956"/>
            <a:ext cx="9937790" cy="51389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十一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、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下一步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44413" y="937419"/>
            <a:ext cx="563215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搭建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基本架构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微服务的开发标准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端、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、桌面程序的开发标准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01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32445" y="649387"/>
            <a:ext cx="9937790" cy="51389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18A2EF"/>
                </a:solidFill>
              </a:rPr>
              <a:t>遗留</a:t>
            </a:r>
            <a:endParaRPr lang="zh-CN" altLang="en-US" dirty="0">
              <a:solidFill>
                <a:srgbClr val="18A2EF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900946"/>
              </p:ext>
            </p:extLst>
          </p:nvPr>
        </p:nvGraphicFramePr>
        <p:xfrm>
          <a:off x="648469" y="2449587"/>
          <a:ext cx="10513168" cy="1598876"/>
        </p:xfrm>
        <a:graphic>
          <a:graphicData uri="http://schemas.openxmlformats.org/drawingml/2006/table">
            <a:tbl>
              <a:tblPr/>
              <a:tblGrid>
                <a:gridCol w="2474290"/>
                <a:gridCol w="4763779"/>
                <a:gridCol w="3275099"/>
              </a:tblGrid>
              <a:tr h="249100">
                <a:tc>
                  <a:txBody>
                    <a:bodyPr/>
                    <a:lstStyle/>
                    <a:p>
                      <a:r>
                        <a:rPr lang="zh-CN" altLang="en-US" sz="1700" b="1" dirty="0" smtClean="0">
                          <a:effectLst/>
                        </a:rPr>
                        <a:t>问题</a:t>
                      </a:r>
                      <a:endParaRPr 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b="1" dirty="0" smtClean="0">
                          <a:effectLst/>
                        </a:rPr>
                        <a:t>描述</a:t>
                      </a:r>
                      <a:endParaRPr 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effectLst/>
                        </a:rPr>
                        <a:t>NOTE</a:t>
                      </a:r>
                      <a:endParaRPr 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08"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effectLst/>
                        </a:rPr>
                        <a:t>微服务粒度划分问题</a:t>
                      </a:r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700" dirty="0" smtClean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08"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effectLst/>
                        </a:rPr>
                        <a:t>数据库和缓存</a:t>
                      </a:r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effectLst/>
                        </a:rPr>
                        <a:t>使用标准</a:t>
                      </a:r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700" dirty="0" smtClean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08"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effectLst/>
                        </a:rPr>
                        <a:t>SSO</a:t>
                      </a:r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700" dirty="0" smtClean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08">
                <a:tc>
                  <a:txBody>
                    <a:bodyPr/>
                    <a:lstStyle/>
                    <a:p>
                      <a:r>
                        <a:rPr lang="en-US" altLang="zh-CN" sz="1700" dirty="0" err="1" smtClean="0">
                          <a:effectLst/>
                        </a:rPr>
                        <a:t>RabbitMQ</a:t>
                      </a:r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effectLst/>
                        </a:rPr>
                        <a:t>异步消息处理</a:t>
                      </a:r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700" dirty="0" smtClean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93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861" y="2161555"/>
            <a:ext cx="3528392" cy="134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4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0" y="22613"/>
            <a:ext cx="2911368" cy="513899"/>
          </a:xfrm>
        </p:spPr>
        <p:txBody>
          <a:bodyPr/>
          <a:lstStyle/>
          <a:p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Spring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Cloud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4" name="云形 3"/>
          <p:cNvSpPr/>
          <p:nvPr/>
        </p:nvSpPr>
        <p:spPr>
          <a:xfrm>
            <a:off x="445556" y="2304255"/>
            <a:ext cx="720080" cy="360040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grpSp>
        <p:nvGrpSpPr>
          <p:cNvPr id="26" name="组 25"/>
          <p:cNvGrpSpPr/>
          <p:nvPr/>
        </p:nvGrpSpPr>
        <p:grpSpPr>
          <a:xfrm>
            <a:off x="4489231" y="1975382"/>
            <a:ext cx="2808312" cy="1224136"/>
            <a:chOff x="3528789" y="361356"/>
            <a:chExt cx="2808312" cy="1224136"/>
          </a:xfrm>
        </p:grpSpPr>
        <p:sp>
          <p:nvSpPr>
            <p:cNvPr id="25" name="矩形 24"/>
            <p:cNvSpPr/>
            <p:nvPr/>
          </p:nvSpPr>
          <p:spPr>
            <a:xfrm>
              <a:off x="3528789" y="361356"/>
              <a:ext cx="2808312" cy="122413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 dirty="0" smtClean="0"/>
                <a:t>服务注册与发现中心</a:t>
              </a:r>
              <a:endParaRPr kumimoji="1" lang="en-US" altLang="zh-CN" sz="1100" dirty="0" smtClean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335060" y="446000"/>
              <a:ext cx="1048419" cy="4043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Server1</a:t>
              </a:r>
              <a:endParaRPr kumimoji="1" lang="zh-CN" altLang="en-US" sz="1100" dirty="0" smtClean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5070098" y="1123593"/>
              <a:ext cx="1048419" cy="4043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Server3</a:t>
              </a:r>
              <a:endParaRPr kumimoji="1" lang="zh-CN" altLang="en-US" sz="1100" dirty="0" smtClean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3660099" y="1123593"/>
              <a:ext cx="1048419" cy="4043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Server2</a:t>
              </a:r>
              <a:endParaRPr kumimoji="1" lang="zh-CN" altLang="en-US" sz="1100" dirty="0" smtClean="0"/>
            </a:p>
          </p:txBody>
        </p:sp>
      </p:grpSp>
      <p:grpSp>
        <p:nvGrpSpPr>
          <p:cNvPr id="67" name="组 66"/>
          <p:cNvGrpSpPr/>
          <p:nvPr/>
        </p:nvGrpSpPr>
        <p:grpSpPr>
          <a:xfrm>
            <a:off x="1800597" y="1966321"/>
            <a:ext cx="1728193" cy="1203346"/>
            <a:chOff x="1728588" y="2233563"/>
            <a:chExt cx="1728193" cy="1203346"/>
          </a:xfrm>
        </p:grpSpPr>
        <p:sp>
          <p:nvSpPr>
            <p:cNvPr id="5" name="矩形 4"/>
            <p:cNvSpPr/>
            <p:nvPr/>
          </p:nvSpPr>
          <p:spPr>
            <a:xfrm>
              <a:off x="1728588" y="2233563"/>
              <a:ext cx="1728193" cy="120334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1100" dirty="0" smtClean="0"/>
                <a:t>路由与过滤</a:t>
              </a:r>
              <a:endParaRPr kumimoji="1" lang="en-US" altLang="zh-CN" sz="1100" dirty="0" smtClean="0"/>
            </a:p>
            <a:p>
              <a:pPr algn="ctr"/>
              <a:r>
                <a:rPr kumimoji="1" lang="en-US" altLang="zh-CN" sz="1100" dirty="0" err="1" smtClean="0"/>
                <a:t>zuul</a:t>
              </a:r>
              <a:endParaRPr kumimoji="1" lang="zh-CN" altLang="en-US" sz="1100" dirty="0" smtClean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1820855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35303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2839359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8713365" y="2003733"/>
            <a:ext cx="2376264" cy="1185380"/>
            <a:chOff x="8713365" y="2003733"/>
            <a:chExt cx="2376264" cy="1185380"/>
          </a:xfrm>
        </p:grpSpPr>
        <p:grpSp>
          <p:nvGrpSpPr>
            <p:cNvPr id="66" name="组 65"/>
            <p:cNvGrpSpPr/>
            <p:nvPr/>
          </p:nvGrpSpPr>
          <p:grpSpPr>
            <a:xfrm>
              <a:off x="8713365" y="2003733"/>
              <a:ext cx="1656184" cy="1185380"/>
              <a:chOff x="7921278" y="4825851"/>
              <a:chExt cx="1656184" cy="108012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7921278" y="4825851"/>
                <a:ext cx="1656184" cy="108012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zh-CN" sz="1100" dirty="0" err="1" smtClean="0"/>
                  <a:t>Config</a:t>
                </a:r>
                <a:r>
                  <a:rPr kumimoji="1" lang="zh-CN" altLang="en-US" sz="1100" dirty="0" smtClean="0"/>
                  <a:t> </a:t>
                </a:r>
                <a:r>
                  <a:rPr kumimoji="1" lang="en-US" altLang="zh-CN" sz="1100" dirty="0" smtClean="0"/>
                  <a:t>Server</a:t>
                </a: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8017624" y="5257899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smtClean="0"/>
                  <a:t>N1</a:t>
                </a:r>
                <a:endParaRPr kumimoji="1" lang="en-US" altLang="zh-CN" sz="1100" dirty="0" smtClean="0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8532072" y="5257899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smtClean="0"/>
                  <a:t>N2</a:t>
                </a: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9036128" y="5257899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smtClean="0"/>
                  <a:t>N..</a:t>
                </a:r>
              </a:p>
            </p:txBody>
          </p:sp>
        </p:grpSp>
        <p:grpSp>
          <p:nvGrpSpPr>
            <p:cNvPr id="70" name="组 69"/>
            <p:cNvGrpSpPr/>
            <p:nvPr/>
          </p:nvGrpSpPr>
          <p:grpSpPr>
            <a:xfrm>
              <a:off x="10585573" y="2071671"/>
              <a:ext cx="504056" cy="1037024"/>
              <a:chOff x="10801597" y="4220875"/>
              <a:chExt cx="504056" cy="1037024"/>
            </a:xfrm>
          </p:grpSpPr>
          <p:sp>
            <p:nvSpPr>
              <p:cNvPr id="68" name="罐形 67"/>
              <p:cNvSpPr/>
              <p:nvPr/>
            </p:nvSpPr>
            <p:spPr>
              <a:xfrm>
                <a:off x="10801597" y="4220875"/>
                <a:ext cx="504056" cy="504056"/>
              </a:xfrm>
              <a:prstGeom prst="can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err="1" smtClean="0"/>
                  <a:t>git</a:t>
                </a:r>
                <a:endParaRPr kumimoji="1" lang="zh-CN" altLang="en-US" dirty="0" smtClean="0"/>
              </a:p>
            </p:txBody>
          </p:sp>
          <p:sp>
            <p:nvSpPr>
              <p:cNvPr id="69" name="罐形 68"/>
              <p:cNvSpPr/>
              <p:nvPr/>
            </p:nvSpPr>
            <p:spPr>
              <a:xfrm>
                <a:off x="10801597" y="4753843"/>
                <a:ext cx="504056" cy="504056"/>
              </a:xfrm>
              <a:prstGeom prst="can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mtClean="0"/>
                  <a:t>svn</a:t>
                </a:r>
                <a:endParaRPr kumimoji="1" lang="zh-CN" altLang="en-US" dirty="0" smtClean="0"/>
              </a:p>
            </p:txBody>
          </p:sp>
        </p:grpSp>
      </p:grpSp>
      <p:grpSp>
        <p:nvGrpSpPr>
          <p:cNvPr id="102" name="组 101"/>
          <p:cNvGrpSpPr/>
          <p:nvPr/>
        </p:nvGrpSpPr>
        <p:grpSpPr>
          <a:xfrm>
            <a:off x="1296541" y="5673897"/>
            <a:ext cx="10153128" cy="432048"/>
            <a:chOff x="864493" y="5673897"/>
            <a:chExt cx="10153128" cy="432048"/>
          </a:xfrm>
        </p:grpSpPr>
        <p:sp>
          <p:nvSpPr>
            <p:cNvPr id="71" name="矩形 70"/>
            <p:cNvSpPr/>
            <p:nvPr/>
          </p:nvSpPr>
          <p:spPr>
            <a:xfrm>
              <a:off x="864493" y="5764427"/>
              <a:ext cx="10153128" cy="2855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/>
            </a:p>
          </p:txBody>
        </p:sp>
        <p:sp>
          <p:nvSpPr>
            <p:cNvPr id="72" name="矩形 71"/>
            <p:cNvSpPr/>
            <p:nvPr/>
          </p:nvSpPr>
          <p:spPr>
            <a:xfrm>
              <a:off x="8144022" y="5673897"/>
              <a:ext cx="1440160" cy="4320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/>
                <a:t>RabbitMQ</a:t>
              </a:r>
              <a:endParaRPr kumimoji="1" lang="zh-CN" altLang="en-US" dirty="0" smtClean="0"/>
            </a:p>
          </p:txBody>
        </p:sp>
      </p:grpSp>
      <p:grpSp>
        <p:nvGrpSpPr>
          <p:cNvPr id="83" name="组 82"/>
          <p:cNvGrpSpPr/>
          <p:nvPr/>
        </p:nvGrpSpPr>
        <p:grpSpPr>
          <a:xfrm>
            <a:off x="4568465" y="76525"/>
            <a:ext cx="1713742" cy="1172900"/>
            <a:chOff x="7639966" y="1069328"/>
            <a:chExt cx="1713742" cy="1080120"/>
          </a:xfrm>
        </p:grpSpPr>
        <p:sp>
          <p:nvSpPr>
            <p:cNvPr id="19" name="矩形 18"/>
            <p:cNvSpPr/>
            <p:nvPr/>
          </p:nvSpPr>
          <p:spPr>
            <a:xfrm>
              <a:off x="7639966" y="1069328"/>
              <a:ext cx="1713742" cy="108012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smtClean="0"/>
                <a:t>Turbine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 smtClean="0"/>
                <a:t>Server</a:t>
              </a:r>
            </a:p>
            <a:p>
              <a:pPr algn="ctr"/>
              <a:r>
                <a:rPr kumimoji="1" lang="en-US" altLang="zh-CN" sz="1100" dirty="0" smtClean="0"/>
                <a:t>(</a:t>
              </a:r>
              <a:r>
                <a:rPr kumimoji="1" lang="zh-CN" altLang="en-US" sz="1100" dirty="0" smtClean="0"/>
                <a:t>配置监视的集群</a:t>
              </a:r>
              <a:r>
                <a:rPr kumimoji="1" lang="en-US" altLang="zh-CN" sz="1100" dirty="0" smtClean="0"/>
                <a:t>)</a:t>
              </a:r>
            </a:p>
          </p:txBody>
        </p:sp>
        <p:sp>
          <p:nvSpPr>
            <p:cNvPr id="76" name="矩形 75"/>
            <p:cNvSpPr/>
            <p:nvPr/>
          </p:nvSpPr>
          <p:spPr>
            <a:xfrm>
              <a:off x="7755896" y="1528075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8270344" y="1528075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78" name="矩形 77"/>
            <p:cNvSpPr/>
            <p:nvPr/>
          </p:nvSpPr>
          <p:spPr>
            <a:xfrm>
              <a:off x="8774400" y="1528075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grpSp>
        <p:nvGrpSpPr>
          <p:cNvPr id="82" name="组 81"/>
          <p:cNvGrpSpPr/>
          <p:nvPr/>
        </p:nvGrpSpPr>
        <p:grpSpPr>
          <a:xfrm>
            <a:off x="6505174" y="76525"/>
            <a:ext cx="1713742" cy="1186431"/>
            <a:chOff x="7639966" y="2202489"/>
            <a:chExt cx="1713742" cy="1153365"/>
          </a:xfrm>
        </p:grpSpPr>
        <p:sp>
          <p:nvSpPr>
            <p:cNvPr id="20" name="矩形 19"/>
            <p:cNvSpPr/>
            <p:nvPr/>
          </p:nvSpPr>
          <p:spPr>
            <a:xfrm>
              <a:off x="7639966" y="2202489"/>
              <a:ext cx="1713742" cy="115336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smtClean="0"/>
                <a:t>Spring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cloud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Sleuth</a:t>
              </a:r>
            </a:p>
            <a:p>
              <a:pPr algn="ctr"/>
              <a:r>
                <a:rPr kumimoji="1" lang="en-US" altLang="zh-CN" sz="1100" dirty="0" smtClean="0"/>
                <a:t>(</a:t>
              </a:r>
              <a:r>
                <a:rPr kumimoji="1" lang="en-US" altLang="zh-CN" sz="1100" dirty="0" err="1" smtClean="0"/>
                <a:t>Zipkin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Server)</a:t>
              </a:r>
            </a:p>
          </p:txBody>
        </p:sp>
        <p:sp>
          <p:nvSpPr>
            <p:cNvPr id="79" name="矩形 78"/>
            <p:cNvSpPr/>
            <p:nvPr/>
          </p:nvSpPr>
          <p:spPr>
            <a:xfrm>
              <a:off x="7755896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8270344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81" name="矩形 80"/>
            <p:cNvSpPr/>
            <p:nvPr/>
          </p:nvSpPr>
          <p:spPr>
            <a:xfrm>
              <a:off x="8774400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cxnSp>
        <p:nvCxnSpPr>
          <p:cNvPr id="11" name="直线箭头连接符 10"/>
          <p:cNvCxnSpPr>
            <a:stCxn id="5" idx="3"/>
            <a:endCxn id="25" idx="1"/>
          </p:cNvCxnSpPr>
          <p:nvPr/>
        </p:nvCxnSpPr>
        <p:spPr>
          <a:xfrm>
            <a:off x="3528790" y="2567994"/>
            <a:ext cx="960441" cy="194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stCxn id="19" idx="2"/>
          </p:cNvCxnSpPr>
          <p:nvPr/>
        </p:nvCxnSpPr>
        <p:spPr>
          <a:xfrm>
            <a:off x="5425336" y="1249425"/>
            <a:ext cx="0" cy="7622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/>
          <p:nvPr/>
        </p:nvCxnSpPr>
        <p:spPr>
          <a:xfrm>
            <a:off x="7135552" y="1310106"/>
            <a:ext cx="1" cy="6631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21" idx="1"/>
            <a:endCxn id="25" idx="3"/>
          </p:cNvCxnSpPr>
          <p:nvPr/>
        </p:nvCxnSpPr>
        <p:spPr>
          <a:xfrm flipH="1" flipV="1">
            <a:off x="7297543" y="2587450"/>
            <a:ext cx="1415822" cy="89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/>
          <p:nvPr/>
        </p:nvCxnSpPr>
        <p:spPr>
          <a:xfrm flipV="1">
            <a:off x="5893387" y="3206399"/>
            <a:ext cx="1" cy="3612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 34"/>
          <p:cNvGrpSpPr/>
          <p:nvPr/>
        </p:nvGrpSpPr>
        <p:grpSpPr>
          <a:xfrm>
            <a:off x="4059194" y="3617144"/>
            <a:ext cx="4297476" cy="1784771"/>
            <a:chOff x="4059194" y="3617144"/>
            <a:chExt cx="4297476" cy="1784771"/>
          </a:xfrm>
        </p:grpSpPr>
        <p:grpSp>
          <p:nvGrpSpPr>
            <p:cNvPr id="106" name="组 105"/>
            <p:cNvGrpSpPr/>
            <p:nvPr/>
          </p:nvGrpSpPr>
          <p:grpSpPr>
            <a:xfrm>
              <a:off x="4059194" y="3617144"/>
              <a:ext cx="4297476" cy="1784771"/>
              <a:chOff x="344349" y="3819823"/>
              <a:chExt cx="4297476" cy="1784771"/>
            </a:xfrm>
          </p:grpSpPr>
          <p:grpSp>
            <p:nvGrpSpPr>
              <p:cNvPr id="88" name="组 87"/>
              <p:cNvGrpSpPr/>
              <p:nvPr/>
            </p:nvGrpSpPr>
            <p:grpSpPr>
              <a:xfrm>
                <a:off x="344349" y="3819823"/>
                <a:ext cx="4297476" cy="1784771"/>
                <a:chOff x="1531512" y="3901155"/>
                <a:chExt cx="4297476" cy="1784771"/>
              </a:xfrm>
            </p:grpSpPr>
            <p:sp>
              <p:nvSpPr>
                <p:cNvPr id="85" name="矩形 84"/>
                <p:cNvSpPr/>
                <p:nvPr/>
              </p:nvSpPr>
              <p:spPr>
                <a:xfrm>
                  <a:off x="1531512" y="3901155"/>
                  <a:ext cx="4297476" cy="1784771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 smtClean="0"/>
                </a:p>
              </p:txBody>
            </p:sp>
            <p:grpSp>
              <p:nvGrpSpPr>
                <p:cNvPr id="86" name="组 85"/>
                <p:cNvGrpSpPr/>
                <p:nvPr/>
              </p:nvGrpSpPr>
              <p:grpSpPr>
                <a:xfrm>
                  <a:off x="1687389" y="4105771"/>
                  <a:ext cx="4025706" cy="1440160"/>
                  <a:chOff x="1687389" y="4105771"/>
                  <a:chExt cx="4025706" cy="1440160"/>
                </a:xfrm>
              </p:grpSpPr>
              <p:sp>
                <p:nvSpPr>
                  <p:cNvPr id="16" name="折角形 15"/>
                  <p:cNvSpPr/>
                  <p:nvPr/>
                </p:nvSpPr>
                <p:spPr>
                  <a:xfrm>
                    <a:off x="2880717" y="4465811"/>
                    <a:ext cx="1152128" cy="360040"/>
                  </a:xfrm>
                  <a:prstGeom prst="foldedCorne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客户端负载均衡（</a:t>
                    </a:r>
                    <a:r>
                      <a:rPr kumimoji="1" lang="en-US" altLang="zh-CN" sz="1050" dirty="0" smtClean="0"/>
                      <a:t>Ribbon</a:t>
                    </a:r>
                    <a:r>
                      <a:rPr kumimoji="1" lang="zh-CN" altLang="en-US" sz="1050" dirty="0" smtClean="0"/>
                      <a:t>）</a:t>
                    </a:r>
                  </a:p>
                </p:txBody>
              </p:sp>
              <p:sp>
                <p:nvSpPr>
                  <p:cNvPr id="17" name="折角形 16"/>
                  <p:cNvSpPr/>
                  <p:nvPr/>
                </p:nvSpPr>
                <p:spPr>
                  <a:xfrm>
                    <a:off x="2880717" y="4825851"/>
                    <a:ext cx="1152128" cy="360040"/>
                  </a:xfrm>
                  <a:prstGeom prst="foldedCorner">
                    <a:avLst/>
                  </a:prstGeom>
                  <a:solidFill>
                    <a:srgbClr val="C0000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断路器</a:t>
                    </a:r>
                    <a:r>
                      <a:rPr kumimoji="1" lang="en-US" altLang="zh-CN" sz="1050" dirty="0" smtClean="0"/>
                      <a:t>(</a:t>
                    </a:r>
                    <a:r>
                      <a:rPr kumimoji="1" lang="en-US" altLang="zh-CN" sz="1050" dirty="0" err="1" smtClean="0"/>
                      <a:t>Hystrix</a:t>
                    </a:r>
                    <a:r>
                      <a:rPr kumimoji="1" lang="en-US" altLang="zh-CN" sz="1050" dirty="0" smtClean="0"/>
                      <a:t>)</a:t>
                    </a:r>
                    <a:endParaRPr kumimoji="1" lang="zh-CN" altLang="en-US" sz="1050" dirty="0" smtClean="0"/>
                  </a:p>
                </p:txBody>
              </p:sp>
              <p:sp>
                <p:nvSpPr>
                  <p:cNvPr id="18" name="折角形 17"/>
                  <p:cNvSpPr/>
                  <p:nvPr/>
                </p:nvSpPr>
                <p:spPr>
                  <a:xfrm>
                    <a:off x="2880717" y="4105771"/>
                    <a:ext cx="1152128" cy="360040"/>
                  </a:xfrm>
                  <a:prstGeom prst="foldedCorner">
                    <a:avLst/>
                  </a:prstGeom>
                  <a:solidFill>
                    <a:srgbClr val="92D05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服务注册（</a:t>
                    </a:r>
                    <a:r>
                      <a:rPr kumimoji="1" lang="en-US" altLang="zh-CN" sz="1050" dirty="0" smtClean="0"/>
                      <a:t>Eureka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smtClean="0"/>
                      <a:t>Client</a:t>
                    </a:r>
                    <a:r>
                      <a:rPr kumimoji="1" lang="zh-CN" altLang="en-US" sz="1050" dirty="0" smtClean="0"/>
                      <a:t>）</a:t>
                    </a:r>
                  </a:p>
                </p:txBody>
              </p:sp>
              <p:grpSp>
                <p:nvGrpSpPr>
                  <p:cNvPr id="84" name="组 83"/>
                  <p:cNvGrpSpPr/>
                  <p:nvPr/>
                </p:nvGrpSpPr>
                <p:grpSpPr>
                  <a:xfrm>
                    <a:off x="4115246" y="4105771"/>
                    <a:ext cx="1597849" cy="1368152"/>
                    <a:chOff x="4115246" y="4105771"/>
                    <a:chExt cx="1597849" cy="1368152"/>
                  </a:xfrm>
                </p:grpSpPr>
                <p:sp>
                  <p:nvSpPr>
                    <p:cNvPr id="6" name="矩形 5"/>
                    <p:cNvSpPr/>
                    <p:nvPr/>
                  </p:nvSpPr>
                  <p:spPr>
                    <a:xfrm>
                      <a:off x="4115246" y="4105771"/>
                      <a:ext cx="1597849" cy="1368152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t"/>
                    <a:lstStyle/>
                    <a:p>
                      <a:pPr algn="ctr"/>
                      <a:r>
                        <a:rPr kumimoji="1" lang="en-US" altLang="zh-CN" sz="1100" dirty="0" smtClean="0"/>
                        <a:t>MicroService1</a:t>
                      </a:r>
                    </a:p>
                    <a:p>
                      <a:pPr algn="ctr"/>
                      <a:r>
                        <a:rPr kumimoji="1" lang="en-US" altLang="zh-CN" sz="1100" dirty="0" smtClean="0"/>
                        <a:t>cluster</a:t>
                      </a:r>
                      <a:endParaRPr kumimoji="1" lang="zh-CN" altLang="en-US" sz="1100" dirty="0" smtClean="0"/>
                    </a:p>
                  </p:txBody>
                </p:sp>
                <p:sp>
                  <p:nvSpPr>
                    <p:cNvPr id="9" name="矩形 8"/>
                    <p:cNvSpPr/>
                    <p:nvPr/>
                  </p:nvSpPr>
                  <p:spPr>
                    <a:xfrm>
                      <a:off x="4176861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smtClean="0"/>
                        <a:t>N1</a:t>
                      </a:r>
                      <a:endParaRPr kumimoji="1" lang="en-US" altLang="zh-CN" sz="1100" dirty="0" smtClean="0"/>
                    </a:p>
                  </p:txBody>
                </p:sp>
                <p:sp>
                  <p:nvSpPr>
                    <p:cNvPr id="10" name="矩形 9"/>
                    <p:cNvSpPr/>
                    <p:nvPr/>
                  </p:nvSpPr>
                  <p:spPr>
                    <a:xfrm>
                      <a:off x="4691309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dirty="0" smtClean="0"/>
                        <a:t>N2</a:t>
                      </a:r>
                    </a:p>
                  </p:txBody>
                </p:sp>
                <p:sp>
                  <p:nvSpPr>
                    <p:cNvPr id="27" name="矩形 26"/>
                    <p:cNvSpPr/>
                    <p:nvPr/>
                  </p:nvSpPr>
                  <p:spPr>
                    <a:xfrm>
                      <a:off x="5195365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dirty="0" smtClean="0"/>
                        <a:t>N..</a:t>
                      </a:r>
                    </a:p>
                  </p:txBody>
                </p:sp>
              </p:grpSp>
              <p:sp>
                <p:nvSpPr>
                  <p:cNvPr id="54" name="折角形 53"/>
                  <p:cNvSpPr/>
                  <p:nvPr/>
                </p:nvSpPr>
                <p:spPr>
                  <a:xfrm>
                    <a:off x="1687389" y="4105771"/>
                    <a:ext cx="1152128" cy="360040"/>
                  </a:xfrm>
                  <a:prstGeom prst="foldedCorner">
                    <a:avLst/>
                  </a:prstGeom>
                  <a:solidFill>
                    <a:schemeClr val="accent3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050" dirty="0" smtClean="0"/>
                      <a:t>Spring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err="1" smtClean="0"/>
                      <a:t>Config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smtClean="0"/>
                      <a:t>Client</a:t>
                    </a:r>
                    <a:endParaRPr kumimoji="1" lang="zh-CN" altLang="en-US" sz="1050" dirty="0" smtClean="0"/>
                  </a:p>
                </p:txBody>
              </p:sp>
              <p:sp>
                <p:nvSpPr>
                  <p:cNvPr id="73" name="折角形 72"/>
                  <p:cNvSpPr/>
                  <p:nvPr/>
                </p:nvSpPr>
                <p:spPr>
                  <a:xfrm>
                    <a:off x="2880717" y="5185891"/>
                    <a:ext cx="1152128" cy="360040"/>
                  </a:xfrm>
                  <a:prstGeom prst="foldedCorner">
                    <a:avLst/>
                  </a:prstGeom>
                  <a:solidFill>
                    <a:srgbClr val="C0000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050" dirty="0" smtClean="0"/>
                      <a:t>Sleuth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smtClean="0"/>
                      <a:t>client</a:t>
                    </a:r>
                    <a:endParaRPr kumimoji="1" lang="zh-CN" altLang="en-US" sz="1050" dirty="0" smtClean="0"/>
                  </a:p>
                </p:txBody>
              </p:sp>
            </p:grpSp>
          </p:grpSp>
          <p:sp>
            <p:nvSpPr>
              <p:cNvPr id="103" name="折角形 102"/>
              <p:cNvSpPr/>
              <p:nvPr/>
            </p:nvSpPr>
            <p:spPr>
              <a:xfrm>
                <a:off x="500226" y="4740498"/>
                <a:ext cx="1152128" cy="360040"/>
              </a:xfrm>
              <a:prstGeom prst="foldedCorner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050" dirty="0" smtClean="0"/>
                  <a:t>。。。</a:t>
                </a:r>
              </a:p>
            </p:txBody>
          </p:sp>
        </p:grpSp>
        <p:sp>
          <p:nvSpPr>
            <p:cNvPr id="74" name="折角形 73"/>
            <p:cNvSpPr/>
            <p:nvPr/>
          </p:nvSpPr>
          <p:spPr>
            <a:xfrm>
              <a:off x="4215071" y="4177779"/>
              <a:ext cx="1152128" cy="356019"/>
            </a:xfrm>
            <a:prstGeom prst="foldedCorner">
              <a:avLst/>
            </a:prstGeom>
            <a:solidFill>
              <a:srgbClr val="FFC00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 smtClean="0"/>
                <a:t>Spring</a:t>
              </a:r>
              <a:r>
                <a:rPr kumimoji="1" lang="zh-CN" altLang="en-US" sz="1050" dirty="0" smtClean="0"/>
                <a:t> </a:t>
              </a:r>
              <a:r>
                <a:rPr kumimoji="1" lang="en-US" altLang="zh-CN" sz="1050" dirty="0" smtClean="0"/>
                <a:t>bus</a:t>
              </a:r>
              <a:endParaRPr kumimoji="1" lang="zh-CN" altLang="en-US" sz="1050" dirty="0" smtClean="0"/>
            </a:p>
          </p:txBody>
        </p:sp>
      </p:grpSp>
      <p:cxnSp>
        <p:nvCxnSpPr>
          <p:cNvPr id="75" name="直线箭头连接符 74"/>
          <p:cNvCxnSpPr>
            <a:stCxn id="69" idx="1"/>
            <a:endCxn id="21" idx="3"/>
          </p:cNvCxnSpPr>
          <p:nvPr/>
        </p:nvCxnSpPr>
        <p:spPr>
          <a:xfrm flipH="1" flipV="1">
            <a:off x="10369549" y="2596423"/>
            <a:ext cx="468052" cy="8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21" idx="2"/>
          </p:cNvCxnSpPr>
          <p:nvPr/>
        </p:nvCxnSpPr>
        <p:spPr>
          <a:xfrm flipH="1">
            <a:off x="9500508" y="3189113"/>
            <a:ext cx="40949" cy="24847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/>
          <p:cNvCxnSpPr>
            <a:endCxn id="85" idx="2"/>
          </p:cNvCxnSpPr>
          <p:nvPr/>
        </p:nvCxnSpPr>
        <p:spPr>
          <a:xfrm flipV="1">
            <a:off x="6207932" y="5401915"/>
            <a:ext cx="0" cy="3600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/>
          <p:cNvCxnSpPr/>
          <p:nvPr/>
        </p:nvCxnSpPr>
        <p:spPr>
          <a:xfrm flipV="1">
            <a:off x="7850436" y="1310106"/>
            <a:ext cx="0" cy="22823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85" idx="1"/>
          </p:cNvCxnSpPr>
          <p:nvPr/>
        </p:nvCxnSpPr>
        <p:spPr>
          <a:xfrm rot="10800000" flipH="1">
            <a:off x="4059193" y="1262956"/>
            <a:ext cx="625201" cy="3246574"/>
          </a:xfrm>
          <a:prstGeom prst="bentConnector4">
            <a:avLst>
              <a:gd name="adj1" fmla="val -36564"/>
              <a:gd name="adj2" fmla="val 8643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5"/>
          <p:cNvCxnSpPr>
            <a:stCxn id="85" idx="3"/>
          </p:cNvCxnSpPr>
          <p:nvPr/>
        </p:nvCxnSpPr>
        <p:spPr>
          <a:xfrm flipV="1">
            <a:off x="8356670" y="3189113"/>
            <a:ext cx="715461" cy="132041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连接符 96"/>
          <p:cNvCxnSpPr/>
          <p:nvPr/>
        </p:nvCxnSpPr>
        <p:spPr>
          <a:xfrm rot="16200000" flipH="1">
            <a:off x="2622319" y="3269489"/>
            <a:ext cx="1548070" cy="1394500"/>
          </a:xfrm>
          <a:prstGeom prst="bentConnector3">
            <a:avLst>
              <a:gd name="adj1" fmla="val 1008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19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0" y="22613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架构简化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4" name="云形 3"/>
          <p:cNvSpPr/>
          <p:nvPr/>
        </p:nvSpPr>
        <p:spPr>
          <a:xfrm>
            <a:off x="445556" y="2304255"/>
            <a:ext cx="720080" cy="360040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grpSp>
        <p:nvGrpSpPr>
          <p:cNvPr id="26" name="组 25"/>
          <p:cNvGrpSpPr/>
          <p:nvPr/>
        </p:nvGrpSpPr>
        <p:grpSpPr>
          <a:xfrm>
            <a:off x="4157452" y="269194"/>
            <a:ext cx="2808312" cy="1224136"/>
            <a:chOff x="3528789" y="361356"/>
            <a:chExt cx="2808312" cy="1224136"/>
          </a:xfrm>
        </p:grpSpPr>
        <p:sp>
          <p:nvSpPr>
            <p:cNvPr id="25" name="矩形 24"/>
            <p:cNvSpPr/>
            <p:nvPr/>
          </p:nvSpPr>
          <p:spPr>
            <a:xfrm>
              <a:off x="3528789" y="361356"/>
              <a:ext cx="2808312" cy="122413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zh-CN" sz="1100" dirty="0" smtClean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335060" y="446000"/>
              <a:ext cx="1048419" cy="4043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Server1</a:t>
              </a:r>
              <a:endParaRPr kumimoji="1" lang="zh-CN" altLang="en-US" sz="1100" dirty="0" smtClean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5070098" y="1030338"/>
              <a:ext cx="1048419" cy="4043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Server3</a:t>
              </a:r>
              <a:endParaRPr kumimoji="1" lang="zh-CN" altLang="en-US" sz="1100" dirty="0" smtClean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3660099" y="1030338"/>
              <a:ext cx="1048419" cy="4043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Server2</a:t>
              </a:r>
              <a:endParaRPr kumimoji="1" lang="zh-CN" altLang="en-US" sz="1100" dirty="0" smtClean="0"/>
            </a:p>
          </p:txBody>
        </p:sp>
      </p:grpSp>
      <p:grpSp>
        <p:nvGrpSpPr>
          <p:cNvPr id="67" name="组 66"/>
          <p:cNvGrpSpPr/>
          <p:nvPr/>
        </p:nvGrpSpPr>
        <p:grpSpPr>
          <a:xfrm>
            <a:off x="1800597" y="1966321"/>
            <a:ext cx="1728193" cy="1203346"/>
            <a:chOff x="1728588" y="2233563"/>
            <a:chExt cx="1728193" cy="1203346"/>
          </a:xfrm>
        </p:grpSpPr>
        <p:sp>
          <p:nvSpPr>
            <p:cNvPr id="5" name="矩形 4"/>
            <p:cNvSpPr/>
            <p:nvPr/>
          </p:nvSpPr>
          <p:spPr>
            <a:xfrm>
              <a:off x="1728588" y="2233563"/>
              <a:ext cx="1728193" cy="120334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1100" dirty="0" smtClean="0"/>
                <a:t>路由与过滤</a:t>
              </a:r>
              <a:endParaRPr kumimoji="1" lang="en-US" altLang="zh-CN" sz="1100" dirty="0" smtClean="0"/>
            </a:p>
            <a:p>
              <a:pPr algn="ctr"/>
              <a:r>
                <a:rPr kumimoji="1" lang="en-US" altLang="zh-CN" sz="1100" dirty="0" err="1" smtClean="0"/>
                <a:t>zuul</a:t>
              </a:r>
              <a:endParaRPr kumimoji="1" lang="zh-CN" altLang="en-US" sz="1100" dirty="0" smtClean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1820855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35303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2839359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8713365" y="2003733"/>
            <a:ext cx="2376264" cy="1185380"/>
            <a:chOff x="8713365" y="2003733"/>
            <a:chExt cx="2376264" cy="1185380"/>
          </a:xfrm>
        </p:grpSpPr>
        <p:grpSp>
          <p:nvGrpSpPr>
            <p:cNvPr id="66" name="组 65"/>
            <p:cNvGrpSpPr/>
            <p:nvPr/>
          </p:nvGrpSpPr>
          <p:grpSpPr>
            <a:xfrm>
              <a:off x="8713365" y="2003733"/>
              <a:ext cx="1656184" cy="1185380"/>
              <a:chOff x="7921278" y="4825851"/>
              <a:chExt cx="1656184" cy="108012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7921278" y="4825851"/>
                <a:ext cx="1656184" cy="108012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zh-CN" sz="1100" dirty="0" err="1" smtClean="0"/>
                  <a:t>Config</a:t>
                </a:r>
                <a:r>
                  <a:rPr kumimoji="1" lang="zh-CN" altLang="en-US" sz="1100" dirty="0" smtClean="0"/>
                  <a:t> </a:t>
                </a:r>
                <a:r>
                  <a:rPr kumimoji="1" lang="en-US" altLang="zh-CN" sz="1100" dirty="0" smtClean="0"/>
                  <a:t>Server</a:t>
                </a: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8017624" y="5257899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smtClean="0"/>
                  <a:t>N1</a:t>
                </a:r>
                <a:endParaRPr kumimoji="1" lang="en-US" altLang="zh-CN" sz="1100" dirty="0" smtClean="0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8532072" y="5257899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smtClean="0"/>
                  <a:t>N2</a:t>
                </a: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9036128" y="5257899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smtClean="0"/>
                  <a:t>N..</a:t>
                </a:r>
              </a:p>
            </p:txBody>
          </p:sp>
        </p:grpSp>
        <p:grpSp>
          <p:nvGrpSpPr>
            <p:cNvPr id="70" name="组 69"/>
            <p:cNvGrpSpPr/>
            <p:nvPr/>
          </p:nvGrpSpPr>
          <p:grpSpPr>
            <a:xfrm>
              <a:off x="10585573" y="2071671"/>
              <a:ext cx="504056" cy="1037024"/>
              <a:chOff x="10801597" y="4220875"/>
              <a:chExt cx="504056" cy="1037024"/>
            </a:xfrm>
          </p:grpSpPr>
          <p:sp>
            <p:nvSpPr>
              <p:cNvPr id="68" name="罐形 67"/>
              <p:cNvSpPr/>
              <p:nvPr/>
            </p:nvSpPr>
            <p:spPr>
              <a:xfrm>
                <a:off x="10801597" y="4220875"/>
                <a:ext cx="504056" cy="504056"/>
              </a:xfrm>
              <a:prstGeom prst="can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err="1" smtClean="0"/>
                  <a:t>git</a:t>
                </a:r>
                <a:endParaRPr kumimoji="1" lang="zh-CN" altLang="en-US" dirty="0" smtClean="0"/>
              </a:p>
            </p:txBody>
          </p:sp>
          <p:sp>
            <p:nvSpPr>
              <p:cNvPr id="69" name="罐形 68"/>
              <p:cNvSpPr/>
              <p:nvPr/>
            </p:nvSpPr>
            <p:spPr>
              <a:xfrm>
                <a:off x="10801597" y="4753843"/>
                <a:ext cx="504056" cy="504056"/>
              </a:xfrm>
              <a:prstGeom prst="can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mtClean="0"/>
                  <a:t>svn</a:t>
                </a:r>
                <a:endParaRPr kumimoji="1" lang="zh-CN" altLang="en-US" dirty="0" smtClean="0"/>
              </a:p>
            </p:txBody>
          </p:sp>
        </p:grpSp>
      </p:grpSp>
      <p:grpSp>
        <p:nvGrpSpPr>
          <p:cNvPr id="102" name="组 101"/>
          <p:cNvGrpSpPr/>
          <p:nvPr/>
        </p:nvGrpSpPr>
        <p:grpSpPr>
          <a:xfrm>
            <a:off x="1296541" y="5673897"/>
            <a:ext cx="10153128" cy="432048"/>
            <a:chOff x="864493" y="5673897"/>
            <a:chExt cx="10153128" cy="432048"/>
          </a:xfrm>
        </p:grpSpPr>
        <p:sp>
          <p:nvSpPr>
            <p:cNvPr id="71" name="矩形 70"/>
            <p:cNvSpPr/>
            <p:nvPr/>
          </p:nvSpPr>
          <p:spPr>
            <a:xfrm>
              <a:off x="864493" y="5764427"/>
              <a:ext cx="10153128" cy="2855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/>
            </a:p>
          </p:txBody>
        </p:sp>
        <p:sp>
          <p:nvSpPr>
            <p:cNvPr id="72" name="矩形 71"/>
            <p:cNvSpPr/>
            <p:nvPr/>
          </p:nvSpPr>
          <p:spPr>
            <a:xfrm>
              <a:off x="8144022" y="5673897"/>
              <a:ext cx="1440160" cy="4320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/>
                <a:t>RabbitMQ</a:t>
              </a:r>
              <a:endParaRPr kumimoji="1" lang="zh-CN" altLang="en-US" dirty="0" smtClean="0"/>
            </a:p>
          </p:txBody>
        </p:sp>
      </p:grpSp>
      <p:grpSp>
        <p:nvGrpSpPr>
          <p:cNvPr id="83" name="组 82"/>
          <p:cNvGrpSpPr/>
          <p:nvPr/>
        </p:nvGrpSpPr>
        <p:grpSpPr>
          <a:xfrm>
            <a:off x="4075433" y="2003733"/>
            <a:ext cx="1713742" cy="1172900"/>
            <a:chOff x="7639966" y="1069328"/>
            <a:chExt cx="1713742" cy="1080120"/>
          </a:xfrm>
        </p:grpSpPr>
        <p:sp>
          <p:nvSpPr>
            <p:cNvPr id="19" name="矩形 18"/>
            <p:cNvSpPr/>
            <p:nvPr/>
          </p:nvSpPr>
          <p:spPr>
            <a:xfrm>
              <a:off x="7639966" y="1069328"/>
              <a:ext cx="1713742" cy="108012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smtClean="0"/>
                <a:t>Turbine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 smtClean="0"/>
                <a:t>Server</a:t>
              </a:r>
            </a:p>
            <a:p>
              <a:pPr algn="ctr"/>
              <a:r>
                <a:rPr kumimoji="1" lang="en-US" altLang="zh-CN" sz="1100" dirty="0" smtClean="0"/>
                <a:t>(</a:t>
              </a:r>
              <a:r>
                <a:rPr kumimoji="1" lang="zh-CN" altLang="en-US" sz="1100" dirty="0" smtClean="0"/>
                <a:t>配置监视的集群</a:t>
              </a:r>
              <a:r>
                <a:rPr kumimoji="1" lang="en-US" altLang="zh-CN" sz="1100" dirty="0" smtClean="0"/>
                <a:t>)</a:t>
              </a:r>
            </a:p>
          </p:txBody>
        </p:sp>
        <p:sp>
          <p:nvSpPr>
            <p:cNvPr id="76" name="矩形 75"/>
            <p:cNvSpPr/>
            <p:nvPr/>
          </p:nvSpPr>
          <p:spPr>
            <a:xfrm>
              <a:off x="7755896" y="1528075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8270344" y="1528075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78" name="矩形 77"/>
            <p:cNvSpPr/>
            <p:nvPr/>
          </p:nvSpPr>
          <p:spPr>
            <a:xfrm>
              <a:off x="8774400" y="1528075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grpSp>
        <p:nvGrpSpPr>
          <p:cNvPr id="82" name="组 81"/>
          <p:cNvGrpSpPr/>
          <p:nvPr/>
        </p:nvGrpSpPr>
        <p:grpSpPr>
          <a:xfrm>
            <a:off x="6012142" y="2003733"/>
            <a:ext cx="1713742" cy="1186431"/>
            <a:chOff x="7639966" y="2202489"/>
            <a:chExt cx="1713742" cy="1153365"/>
          </a:xfrm>
        </p:grpSpPr>
        <p:sp>
          <p:nvSpPr>
            <p:cNvPr id="20" name="矩形 19"/>
            <p:cNvSpPr/>
            <p:nvPr/>
          </p:nvSpPr>
          <p:spPr>
            <a:xfrm>
              <a:off x="7639966" y="2202489"/>
              <a:ext cx="1713742" cy="115336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smtClean="0"/>
                <a:t>Spring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cloud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Sleuth</a:t>
              </a:r>
            </a:p>
            <a:p>
              <a:pPr algn="ctr"/>
              <a:r>
                <a:rPr kumimoji="1" lang="en-US" altLang="zh-CN" sz="1100" dirty="0" smtClean="0"/>
                <a:t>(</a:t>
              </a:r>
              <a:r>
                <a:rPr kumimoji="1" lang="en-US" altLang="zh-CN" sz="1100" dirty="0" err="1" smtClean="0"/>
                <a:t>Zipkin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Server)</a:t>
              </a:r>
            </a:p>
          </p:txBody>
        </p:sp>
        <p:sp>
          <p:nvSpPr>
            <p:cNvPr id="79" name="矩形 78"/>
            <p:cNvSpPr/>
            <p:nvPr/>
          </p:nvSpPr>
          <p:spPr>
            <a:xfrm>
              <a:off x="7755896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8270344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81" name="矩形 80"/>
            <p:cNvSpPr/>
            <p:nvPr/>
          </p:nvSpPr>
          <p:spPr>
            <a:xfrm>
              <a:off x="8774400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grpSp>
        <p:nvGrpSpPr>
          <p:cNvPr id="74" name="组 73"/>
          <p:cNvGrpSpPr/>
          <p:nvPr/>
        </p:nvGrpSpPr>
        <p:grpSpPr>
          <a:xfrm>
            <a:off x="3816821" y="3674785"/>
            <a:ext cx="4297476" cy="1784771"/>
            <a:chOff x="4059194" y="3617144"/>
            <a:chExt cx="4297476" cy="1784771"/>
          </a:xfrm>
        </p:grpSpPr>
        <p:grpSp>
          <p:nvGrpSpPr>
            <p:cNvPr id="75" name="组 74"/>
            <p:cNvGrpSpPr/>
            <p:nvPr/>
          </p:nvGrpSpPr>
          <p:grpSpPr>
            <a:xfrm>
              <a:off x="4059194" y="3617144"/>
              <a:ext cx="4297476" cy="1784771"/>
              <a:chOff x="344349" y="3819823"/>
              <a:chExt cx="4297476" cy="1784771"/>
            </a:xfrm>
          </p:grpSpPr>
          <p:grpSp>
            <p:nvGrpSpPr>
              <p:cNvPr id="89" name="组 88"/>
              <p:cNvGrpSpPr/>
              <p:nvPr/>
            </p:nvGrpSpPr>
            <p:grpSpPr>
              <a:xfrm>
                <a:off x="344349" y="3819823"/>
                <a:ext cx="4297476" cy="1784771"/>
                <a:chOff x="1531512" y="3901155"/>
                <a:chExt cx="4297476" cy="1784771"/>
              </a:xfrm>
            </p:grpSpPr>
            <p:sp>
              <p:nvSpPr>
                <p:cNvPr id="91" name="矩形 90"/>
                <p:cNvSpPr/>
                <p:nvPr/>
              </p:nvSpPr>
              <p:spPr>
                <a:xfrm>
                  <a:off x="1531512" y="3901155"/>
                  <a:ext cx="4297476" cy="1784771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 smtClean="0"/>
                </a:p>
              </p:txBody>
            </p:sp>
            <p:grpSp>
              <p:nvGrpSpPr>
                <p:cNvPr id="92" name="组 91"/>
                <p:cNvGrpSpPr/>
                <p:nvPr/>
              </p:nvGrpSpPr>
              <p:grpSpPr>
                <a:xfrm>
                  <a:off x="1687389" y="4105771"/>
                  <a:ext cx="4025706" cy="1440160"/>
                  <a:chOff x="1687389" y="4105771"/>
                  <a:chExt cx="4025706" cy="1440160"/>
                </a:xfrm>
              </p:grpSpPr>
              <p:sp>
                <p:nvSpPr>
                  <p:cNvPr id="93" name="折角形 92"/>
                  <p:cNvSpPr/>
                  <p:nvPr/>
                </p:nvSpPr>
                <p:spPr>
                  <a:xfrm>
                    <a:off x="2880717" y="4465811"/>
                    <a:ext cx="1152128" cy="360040"/>
                  </a:xfrm>
                  <a:prstGeom prst="foldedCorne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客户端负载均衡（</a:t>
                    </a:r>
                    <a:r>
                      <a:rPr kumimoji="1" lang="en-US" altLang="zh-CN" sz="1050" dirty="0" smtClean="0"/>
                      <a:t>Ribbon</a:t>
                    </a:r>
                    <a:r>
                      <a:rPr kumimoji="1" lang="zh-CN" altLang="en-US" sz="1050" dirty="0" smtClean="0"/>
                      <a:t>）</a:t>
                    </a:r>
                  </a:p>
                </p:txBody>
              </p:sp>
              <p:sp>
                <p:nvSpPr>
                  <p:cNvPr id="94" name="折角形 93"/>
                  <p:cNvSpPr/>
                  <p:nvPr/>
                </p:nvSpPr>
                <p:spPr>
                  <a:xfrm>
                    <a:off x="2880717" y="4825851"/>
                    <a:ext cx="1152128" cy="360040"/>
                  </a:xfrm>
                  <a:prstGeom prst="foldedCorner">
                    <a:avLst/>
                  </a:prstGeom>
                  <a:solidFill>
                    <a:srgbClr val="C0000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断路器</a:t>
                    </a:r>
                    <a:r>
                      <a:rPr kumimoji="1" lang="en-US" altLang="zh-CN" sz="1050" dirty="0" smtClean="0"/>
                      <a:t>(</a:t>
                    </a:r>
                    <a:r>
                      <a:rPr kumimoji="1" lang="en-US" altLang="zh-CN" sz="1050" dirty="0" err="1" smtClean="0"/>
                      <a:t>Hystrix</a:t>
                    </a:r>
                    <a:r>
                      <a:rPr kumimoji="1" lang="en-US" altLang="zh-CN" sz="1050" dirty="0" smtClean="0"/>
                      <a:t>)</a:t>
                    </a:r>
                    <a:endParaRPr kumimoji="1" lang="zh-CN" altLang="en-US" sz="1050" dirty="0" smtClean="0"/>
                  </a:p>
                </p:txBody>
              </p:sp>
              <p:sp>
                <p:nvSpPr>
                  <p:cNvPr id="95" name="折角形 94"/>
                  <p:cNvSpPr/>
                  <p:nvPr/>
                </p:nvSpPr>
                <p:spPr>
                  <a:xfrm>
                    <a:off x="2880717" y="4105771"/>
                    <a:ext cx="1152128" cy="360040"/>
                  </a:xfrm>
                  <a:prstGeom prst="foldedCorner">
                    <a:avLst/>
                  </a:prstGeom>
                  <a:solidFill>
                    <a:srgbClr val="92D05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服务注册（</a:t>
                    </a:r>
                    <a:r>
                      <a:rPr kumimoji="1" lang="en-US" altLang="zh-CN" sz="1050" dirty="0" smtClean="0"/>
                      <a:t>Eureka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smtClean="0"/>
                      <a:t>Client</a:t>
                    </a:r>
                    <a:r>
                      <a:rPr kumimoji="1" lang="zh-CN" altLang="en-US" sz="1050" dirty="0" smtClean="0"/>
                      <a:t>）</a:t>
                    </a:r>
                  </a:p>
                </p:txBody>
              </p:sp>
              <p:grpSp>
                <p:nvGrpSpPr>
                  <p:cNvPr id="96" name="组 95"/>
                  <p:cNvGrpSpPr/>
                  <p:nvPr/>
                </p:nvGrpSpPr>
                <p:grpSpPr>
                  <a:xfrm>
                    <a:off x="4115246" y="4105771"/>
                    <a:ext cx="1597849" cy="1368152"/>
                    <a:chOff x="4115246" y="4105771"/>
                    <a:chExt cx="1597849" cy="1368152"/>
                  </a:xfrm>
                </p:grpSpPr>
                <p:sp>
                  <p:nvSpPr>
                    <p:cNvPr id="99" name="矩形 98"/>
                    <p:cNvSpPr/>
                    <p:nvPr/>
                  </p:nvSpPr>
                  <p:spPr>
                    <a:xfrm>
                      <a:off x="4115246" y="4105771"/>
                      <a:ext cx="1597849" cy="1368152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t"/>
                    <a:lstStyle/>
                    <a:p>
                      <a:pPr algn="ctr"/>
                      <a:r>
                        <a:rPr kumimoji="1" lang="en-US" altLang="zh-CN" sz="1100" dirty="0" smtClean="0"/>
                        <a:t>MicroService1</a:t>
                      </a:r>
                    </a:p>
                    <a:p>
                      <a:pPr algn="ctr"/>
                      <a:r>
                        <a:rPr kumimoji="1" lang="en-US" altLang="zh-CN" sz="1100" dirty="0" smtClean="0"/>
                        <a:t>cluster</a:t>
                      </a:r>
                      <a:endParaRPr kumimoji="1" lang="zh-CN" altLang="en-US" sz="1100" dirty="0" smtClean="0"/>
                    </a:p>
                  </p:txBody>
                </p:sp>
                <p:sp>
                  <p:nvSpPr>
                    <p:cNvPr id="100" name="矩形 99"/>
                    <p:cNvSpPr/>
                    <p:nvPr/>
                  </p:nvSpPr>
                  <p:spPr>
                    <a:xfrm>
                      <a:off x="4176861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smtClean="0"/>
                        <a:t>N1</a:t>
                      </a:r>
                      <a:endParaRPr kumimoji="1" lang="en-US" altLang="zh-CN" sz="1100" dirty="0" smtClean="0"/>
                    </a:p>
                  </p:txBody>
                </p:sp>
                <p:sp>
                  <p:nvSpPr>
                    <p:cNvPr id="101" name="矩形 100"/>
                    <p:cNvSpPr/>
                    <p:nvPr/>
                  </p:nvSpPr>
                  <p:spPr>
                    <a:xfrm>
                      <a:off x="4691309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dirty="0" smtClean="0"/>
                        <a:t>N2</a:t>
                      </a:r>
                    </a:p>
                  </p:txBody>
                </p:sp>
                <p:sp>
                  <p:nvSpPr>
                    <p:cNvPr id="104" name="矩形 103"/>
                    <p:cNvSpPr/>
                    <p:nvPr/>
                  </p:nvSpPr>
                  <p:spPr>
                    <a:xfrm>
                      <a:off x="5195365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dirty="0" smtClean="0"/>
                        <a:t>N..</a:t>
                      </a:r>
                    </a:p>
                  </p:txBody>
                </p:sp>
              </p:grpSp>
              <p:sp>
                <p:nvSpPr>
                  <p:cNvPr id="97" name="折角形 96"/>
                  <p:cNvSpPr/>
                  <p:nvPr/>
                </p:nvSpPr>
                <p:spPr>
                  <a:xfrm>
                    <a:off x="1687389" y="4105771"/>
                    <a:ext cx="1152128" cy="360040"/>
                  </a:xfrm>
                  <a:prstGeom prst="foldedCorner">
                    <a:avLst/>
                  </a:prstGeom>
                  <a:solidFill>
                    <a:schemeClr val="accent3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050" dirty="0" smtClean="0"/>
                      <a:t>Spring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err="1" smtClean="0"/>
                      <a:t>Config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smtClean="0"/>
                      <a:t>Client</a:t>
                    </a:r>
                    <a:endParaRPr kumimoji="1" lang="zh-CN" altLang="en-US" sz="1050" dirty="0" smtClean="0"/>
                  </a:p>
                </p:txBody>
              </p:sp>
              <p:sp>
                <p:nvSpPr>
                  <p:cNvPr id="98" name="折角形 97"/>
                  <p:cNvSpPr/>
                  <p:nvPr/>
                </p:nvSpPr>
                <p:spPr>
                  <a:xfrm>
                    <a:off x="2880717" y="5185891"/>
                    <a:ext cx="1152128" cy="360040"/>
                  </a:xfrm>
                  <a:prstGeom prst="foldedCorner">
                    <a:avLst/>
                  </a:prstGeom>
                  <a:solidFill>
                    <a:srgbClr val="C0000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050" dirty="0" smtClean="0"/>
                      <a:t>Sleuth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smtClean="0"/>
                      <a:t>client</a:t>
                    </a:r>
                    <a:endParaRPr kumimoji="1" lang="zh-CN" altLang="en-US" sz="1050" dirty="0" smtClean="0"/>
                  </a:p>
                </p:txBody>
              </p:sp>
            </p:grpSp>
          </p:grpSp>
          <p:sp>
            <p:nvSpPr>
              <p:cNvPr id="90" name="折角形 89"/>
              <p:cNvSpPr/>
              <p:nvPr/>
            </p:nvSpPr>
            <p:spPr>
              <a:xfrm>
                <a:off x="500226" y="4740498"/>
                <a:ext cx="1152128" cy="360040"/>
              </a:xfrm>
              <a:prstGeom prst="foldedCorner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050" dirty="0" smtClean="0"/>
                  <a:t>。。。</a:t>
                </a:r>
              </a:p>
            </p:txBody>
          </p:sp>
        </p:grpSp>
        <p:sp>
          <p:nvSpPr>
            <p:cNvPr id="87" name="折角形 86"/>
            <p:cNvSpPr/>
            <p:nvPr/>
          </p:nvSpPr>
          <p:spPr>
            <a:xfrm>
              <a:off x="4215071" y="4177779"/>
              <a:ext cx="1152128" cy="356019"/>
            </a:xfrm>
            <a:prstGeom prst="foldedCorner">
              <a:avLst/>
            </a:prstGeom>
            <a:solidFill>
              <a:srgbClr val="FFC00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 smtClean="0"/>
                <a:t>Spring</a:t>
              </a:r>
              <a:r>
                <a:rPr kumimoji="1" lang="zh-CN" altLang="en-US" sz="1050" dirty="0" smtClean="0"/>
                <a:t> </a:t>
              </a:r>
              <a:r>
                <a:rPr kumimoji="1" lang="en-US" altLang="zh-CN" sz="1050" dirty="0" smtClean="0"/>
                <a:t>bus</a:t>
              </a:r>
              <a:endParaRPr kumimoji="1" lang="zh-CN" altLang="en-US" sz="1050" dirty="0" smtClean="0"/>
            </a:p>
          </p:txBody>
        </p:sp>
      </p:grpSp>
      <p:cxnSp>
        <p:nvCxnSpPr>
          <p:cNvPr id="8" name="直线连接符 7"/>
          <p:cNvCxnSpPr/>
          <p:nvPr/>
        </p:nvCxnSpPr>
        <p:spPr>
          <a:xfrm>
            <a:off x="3816821" y="145331"/>
            <a:ext cx="0" cy="33843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" name="直线连接符 104"/>
          <p:cNvCxnSpPr/>
          <p:nvPr/>
        </p:nvCxnSpPr>
        <p:spPr>
          <a:xfrm flipH="1">
            <a:off x="3528791" y="3313683"/>
            <a:ext cx="770485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2" name="直线连接符 121"/>
          <p:cNvCxnSpPr/>
          <p:nvPr/>
        </p:nvCxnSpPr>
        <p:spPr>
          <a:xfrm flipH="1">
            <a:off x="1080517" y="5545931"/>
            <a:ext cx="930910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3" name="直线连接符 122"/>
          <p:cNvCxnSpPr/>
          <p:nvPr/>
        </p:nvCxnSpPr>
        <p:spPr>
          <a:xfrm>
            <a:off x="1165636" y="5459556"/>
            <a:ext cx="0" cy="5005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29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0" y="-12692"/>
            <a:ext cx="9937790" cy="513899"/>
          </a:xfrm>
        </p:spPr>
        <p:txBody>
          <a:bodyPr/>
          <a:lstStyle/>
          <a:p>
            <a:r>
              <a:rPr lang="zh-CN" altLang="en-US" dirty="0">
                <a:solidFill>
                  <a:srgbClr val="18A2EF"/>
                </a:solidFill>
                <a:latin typeface="+mj-ea"/>
              </a:rPr>
              <a:t>架构简化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4" name="云形 3"/>
          <p:cNvSpPr/>
          <p:nvPr/>
        </p:nvSpPr>
        <p:spPr>
          <a:xfrm>
            <a:off x="576461" y="1585491"/>
            <a:ext cx="720080" cy="360040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grpSp>
        <p:nvGrpSpPr>
          <p:cNvPr id="67" name="组 66"/>
          <p:cNvGrpSpPr/>
          <p:nvPr/>
        </p:nvGrpSpPr>
        <p:grpSpPr>
          <a:xfrm>
            <a:off x="1931502" y="1247557"/>
            <a:ext cx="1728193" cy="1203346"/>
            <a:chOff x="1728588" y="2233563"/>
            <a:chExt cx="1728193" cy="1203346"/>
          </a:xfrm>
        </p:grpSpPr>
        <p:sp>
          <p:nvSpPr>
            <p:cNvPr id="5" name="矩形 4"/>
            <p:cNvSpPr/>
            <p:nvPr/>
          </p:nvSpPr>
          <p:spPr>
            <a:xfrm>
              <a:off x="1728588" y="2233563"/>
              <a:ext cx="1728193" cy="120334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1100" dirty="0" smtClean="0"/>
                <a:t>路由与过滤</a:t>
              </a:r>
              <a:endParaRPr kumimoji="1" lang="en-US" altLang="zh-CN" sz="1100" dirty="0" smtClean="0"/>
            </a:p>
            <a:p>
              <a:pPr algn="ctr"/>
              <a:r>
                <a:rPr kumimoji="1" lang="en-US" altLang="zh-CN" sz="1100" dirty="0" err="1" smtClean="0"/>
                <a:t>zuul</a:t>
              </a:r>
              <a:endParaRPr kumimoji="1" lang="zh-CN" altLang="en-US" sz="1100" dirty="0" smtClean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1820855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35303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2839359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grpSp>
        <p:nvGrpSpPr>
          <p:cNvPr id="74" name="组 73"/>
          <p:cNvGrpSpPr/>
          <p:nvPr/>
        </p:nvGrpSpPr>
        <p:grpSpPr>
          <a:xfrm>
            <a:off x="4355272" y="1147259"/>
            <a:ext cx="4297476" cy="1784771"/>
            <a:chOff x="4059194" y="3617144"/>
            <a:chExt cx="4297476" cy="1784771"/>
          </a:xfrm>
        </p:grpSpPr>
        <p:grpSp>
          <p:nvGrpSpPr>
            <p:cNvPr id="75" name="组 74"/>
            <p:cNvGrpSpPr/>
            <p:nvPr/>
          </p:nvGrpSpPr>
          <p:grpSpPr>
            <a:xfrm>
              <a:off x="4059194" y="3617144"/>
              <a:ext cx="4297476" cy="1784771"/>
              <a:chOff x="344349" y="3819823"/>
              <a:chExt cx="4297476" cy="1784771"/>
            </a:xfrm>
          </p:grpSpPr>
          <p:grpSp>
            <p:nvGrpSpPr>
              <p:cNvPr id="89" name="组 88"/>
              <p:cNvGrpSpPr/>
              <p:nvPr/>
            </p:nvGrpSpPr>
            <p:grpSpPr>
              <a:xfrm>
                <a:off x="344349" y="3819823"/>
                <a:ext cx="4297476" cy="1784771"/>
                <a:chOff x="1531512" y="3901155"/>
                <a:chExt cx="4297476" cy="1784771"/>
              </a:xfrm>
            </p:grpSpPr>
            <p:sp>
              <p:nvSpPr>
                <p:cNvPr id="91" name="矩形 90"/>
                <p:cNvSpPr/>
                <p:nvPr/>
              </p:nvSpPr>
              <p:spPr>
                <a:xfrm>
                  <a:off x="1531512" y="3901155"/>
                  <a:ext cx="4297476" cy="1784771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 smtClean="0"/>
                </a:p>
              </p:txBody>
            </p:sp>
            <p:grpSp>
              <p:nvGrpSpPr>
                <p:cNvPr id="92" name="组 91"/>
                <p:cNvGrpSpPr/>
                <p:nvPr/>
              </p:nvGrpSpPr>
              <p:grpSpPr>
                <a:xfrm>
                  <a:off x="1687389" y="4105771"/>
                  <a:ext cx="4025706" cy="1440160"/>
                  <a:chOff x="1687389" y="4105771"/>
                  <a:chExt cx="4025706" cy="1440160"/>
                </a:xfrm>
              </p:grpSpPr>
              <p:sp>
                <p:nvSpPr>
                  <p:cNvPr id="93" name="折角形 92"/>
                  <p:cNvSpPr/>
                  <p:nvPr/>
                </p:nvSpPr>
                <p:spPr>
                  <a:xfrm>
                    <a:off x="2880717" y="4465811"/>
                    <a:ext cx="1152128" cy="360040"/>
                  </a:xfrm>
                  <a:prstGeom prst="foldedCorne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客户端负载均衡（</a:t>
                    </a:r>
                    <a:r>
                      <a:rPr kumimoji="1" lang="en-US" altLang="zh-CN" sz="1050" dirty="0" smtClean="0"/>
                      <a:t>Ribbon</a:t>
                    </a:r>
                    <a:r>
                      <a:rPr kumimoji="1" lang="zh-CN" altLang="en-US" sz="1050" dirty="0" smtClean="0"/>
                      <a:t>）</a:t>
                    </a:r>
                  </a:p>
                </p:txBody>
              </p:sp>
              <p:sp>
                <p:nvSpPr>
                  <p:cNvPr id="94" name="折角形 93"/>
                  <p:cNvSpPr/>
                  <p:nvPr/>
                </p:nvSpPr>
                <p:spPr>
                  <a:xfrm>
                    <a:off x="2880717" y="4825851"/>
                    <a:ext cx="1152128" cy="360040"/>
                  </a:xfrm>
                  <a:prstGeom prst="foldedCorner">
                    <a:avLst/>
                  </a:prstGeom>
                  <a:solidFill>
                    <a:srgbClr val="C0000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断路器</a:t>
                    </a:r>
                    <a:r>
                      <a:rPr kumimoji="1" lang="en-US" altLang="zh-CN" sz="1050" dirty="0" smtClean="0"/>
                      <a:t>(</a:t>
                    </a:r>
                    <a:r>
                      <a:rPr kumimoji="1" lang="en-US" altLang="zh-CN" sz="1050" dirty="0" err="1" smtClean="0"/>
                      <a:t>Hystrix</a:t>
                    </a:r>
                    <a:r>
                      <a:rPr kumimoji="1" lang="en-US" altLang="zh-CN" sz="1050" dirty="0" smtClean="0"/>
                      <a:t>)</a:t>
                    </a:r>
                    <a:endParaRPr kumimoji="1" lang="zh-CN" altLang="en-US" sz="1050" dirty="0" smtClean="0"/>
                  </a:p>
                </p:txBody>
              </p:sp>
              <p:sp>
                <p:nvSpPr>
                  <p:cNvPr id="95" name="折角形 94"/>
                  <p:cNvSpPr/>
                  <p:nvPr/>
                </p:nvSpPr>
                <p:spPr>
                  <a:xfrm>
                    <a:off x="2880717" y="4105771"/>
                    <a:ext cx="1152128" cy="360040"/>
                  </a:xfrm>
                  <a:prstGeom prst="foldedCorner">
                    <a:avLst/>
                  </a:prstGeom>
                  <a:solidFill>
                    <a:srgbClr val="92D05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服务注册（</a:t>
                    </a:r>
                    <a:r>
                      <a:rPr kumimoji="1" lang="en-US" altLang="zh-CN" sz="1050" dirty="0" smtClean="0"/>
                      <a:t>Eureka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smtClean="0"/>
                      <a:t>Client</a:t>
                    </a:r>
                    <a:r>
                      <a:rPr kumimoji="1" lang="zh-CN" altLang="en-US" sz="1050" dirty="0" smtClean="0"/>
                      <a:t>）</a:t>
                    </a:r>
                  </a:p>
                </p:txBody>
              </p:sp>
              <p:grpSp>
                <p:nvGrpSpPr>
                  <p:cNvPr id="96" name="组 95"/>
                  <p:cNvGrpSpPr/>
                  <p:nvPr/>
                </p:nvGrpSpPr>
                <p:grpSpPr>
                  <a:xfrm>
                    <a:off x="4115246" y="4105771"/>
                    <a:ext cx="1597849" cy="1368152"/>
                    <a:chOff x="4115246" y="4105771"/>
                    <a:chExt cx="1597849" cy="1368152"/>
                  </a:xfrm>
                </p:grpSpPr>
                <p:sp>
                  <p:nvSpPr>
                    <p:cNvPr id="99" name="矩形 98"/>
                    <p:cNvSpPr/>
                    <p:nvPr/>
                  </p:nvSpPr>
                  <p:spPr>
                    <a:xfrm>
                      <a:off x="4115246" y="4105771"/>
                      <a:ext cx="1597849" cy="1368152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t"/>
                    <a:lstStyle/>
                    <a:p>
                      <a:pPr algn="ctr"/>
                      <a:r>
                        <a:rPr kumimoji="1" lang="en-US" altLang="zh-CN" sz="1100" dirty="0" smtClean="0"/>
                        <a:t>MicroService1</a:t>
                      </a:r>
                    </a:p>
                    <a:p>
                      <a:pPr algn="ctr"/>
                      <a:r>
                        <a:rPr kumimoji="1" lang="en-US" altLang="zh-CN" sz="1100" dirty="0" smtClean="0"/>
                        <a:t>cluster</a:t>
                      </a:r>
                      <a:endParaRPr kumimoji="1" lang="zh-CN" altLang="en-US" sz="1100" dirty="0" smtClean="0"/>
                    </a:p>
                  </p:txBody>
                </p:sp>
                <p:sp>
                  <p:nvSpPr>
                    <p:cNvPr id="100" name="矩形 99"/>
                    <p:cNvSpPr/>
                    <p:nvPr/>
                  </p:nvSpPr>
                  <p:spPr>
                    <a:xfrm>
                      <a:off x="4176861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smtClean="0"/>
                        <a:t>N1</a:t>
                      </a:r>
                      <a:endParaRPr kumimoji="1" lang="en-US" altLang="zh-CN" sz="1100" dirty="0" smtClean="0"/>
                    </a:p>
                  </p:txBody>
                </p:sp>
                <p:sp>
                  <p:nvSpPr>
                    <p:cNvPr id="101" name="矩形 100"/>
                    <p:cNvSpPr/>
                    <p:nvPr/>
                  </p:nvSpPr>
                  <p:spPr>
                    <a:xfrm>
                      <a:off x="4691309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dirty="0" smtClean="0"/>
                        <a:t>N2</a:t>
                      </a:r>
                    </a:p>
                  </p:txBody>
                </p:sp>
                <p:sp>
                  <p:nvSpPr>
                    <p:cNvPr id="104" name="矩形 103"/>
                    <p:cNvSpPr/>
                    <p:nvPr/>
                  </p:nvSpPr>
                  <p:spPr>
                    <a:xfrm>
                      <a:off x="5195365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dirty="0" smtClean="0"/>
                        <a:t>N..</a:t>
                      </a:r>
                    </a:p>
                  </p:txBody>
                </p:sp>
              </p:grpSp>
              <p:sp>
                <p:nvSpPr>
                  <p:cNvPr id="97" name="折角形 96"/>
                  <p:cNvSpPr/>
                  <p:nvPr/>
                </p:nvSpPr>
                <p:spPr>
                  <a:xfrm>
                    <a:off x="1687389" y="4105771"/>
                    <a:ext cx="1152128" cy="360040"/>
                  </a:xfrm>
                  <a:prstGeom prst="foldedCorner">
                    <a:avLst/>
                  </a:prstGeom>
                  <a:solidFill>
                    <a:schemeClr val="accent3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050" dirty="0" smtClean="0"/>
                      <a:t>Spring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err="1" smtClean="0"/>
                      <a:t>Config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smtClean="0"/>
                      <a:t>Client</a:t>
                    </a:r>
                    <a:endParaRPr kumimoji="1" lang="zh-CN" altLang="en-US" sz="1050" dirty="0" smtClean="0"/>
                  </a:p>
                </p:txBody>
              </p:sp>
              <p:sp>
                <p:nvSpPr>
                  <p:cNvPr id="98" name="折角形 97"/>
                  <p:cNvSpPr/>
                  <p:nvPr/>
                </p:nvSpPr>
                <p:spPr>
                  <a:xfrm>
                    <a:off x="2880717" y="5185891"/>
                    <a:ext cx="1152128" cy="360040"/>
                  </a:xfrm>
                  <a:prstGeom prst="foldedCorner">
                    <a:avLst/>
                  </a:prstGeom>
                  <a:solidFill>
                    <a:srgbClr val="C0000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050" dirty="0" smtClean="0"/>
                      <a:t>Sleuth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smtClean="0"/>
                      <a:t>client</a:t>
                    </a:r>
                    <a:endParaRPr kumimoji="1" lang="zh-CN" altLang="en-US" sz="1050" dirty="0" smtClean="0"/>
                  </a:p>
                </p:txBody>
              </p:sp>
            </p:grpSp>
          </p:grpSp>
          <p:sp>
            <p:nvSpPr>
              <p:cNvPr id="90" name="折角形 89"/>
              <p:cNvSpPr/>
              <p:nvPr/>
            </p:nvSpPr>
            <p:spPr>
              <a:xfrm>
                <a:off x="500226" y="4740498"/>
                <a:ext cx="1152128" cy="360040"/>
              </a:xfrm>
              <a:prstGeom prst="foldedCorner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050" dirty="0" smtClean="0"/>
                  <a:t>。。。</a:t>
                </a:r>
              </a:p>
            </p:txBody>
          </p:sp>
        </p:grpSp>
        <p:sp>
          <p:nvSpPr>
            <p:cNvPr id="87" name="折角形 86"/>
            <p:cNvSpPr/>
            <p:nvPr/>
          </p:nvSpPr>
          <p:spPr>
            <a:xfrm>
              <a:off x="4215071" y="4177779"/>
              <a:ext cx="1152128" cy="356019"/>
            </a:xfrm>
            <a:prstGeom prst="foldedCorner">
              <a:avLst/>
            </a:prstGeom>
            <a:solidFill>
              <a:srgbClr val="FFC00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 smtClean="0"/>
                <a:t>Spring</a:t>
              </a:r>
              <a:r>
                <a:rPr kumimoji="1" lang="zh-CN" altLang="en-US" sz="1050" dirty="0" smtClean="0"/>
                <a:t> </a:t>
              </a:r>
              <a:r>
                <a:rPr kumimoji="1" lang="en-US" altLang="zh-CN" sz="1050" dirty="0" smtClean="0"/>
                <a:t>bus</a:t>
              </a:r>
              <a:endParaRPr kumimoji="1" lang="zh-CN" altLang="en-US" sz="1050" dirty="0" smtClean="0"/>
            </a:p>
          </p:txBody>
        </p:sp>
      </p:grpSp>
      <p:sp>
        <p:nvSpPr>
          <p:cNvPr id="57" name="云形 56"/>
          <p:cNvSpPr/>
          <p:nvPr/>
        </p:nvSpPr>
        <p:spPr>
          <a:xfrm>
            <a:off x="732729" y="4653546"/>
            <a:ext cx="720080" cy="360040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grpSp>
        <p:nvGrpSpPr>
          <p:cNvPr id="64" name="组 63"/>
          <p:cNvGrpSpPr/>
          <p:nvPr/>
        </p:nvGrpSpPr>
        <p:grpSpPr>
          <a:xfrm>
            <a:off x="4710518" y="4325816"/>
            <a:ext cx="1535192" cy="1368152"/>
            <a:chOff x="6870758" y="2070639"/>
            <a:chExt cx="1535192" cy="1368152"/>
          </a:xfrm>
        </p:grpSpPr>
        <p:sp>
          <p:nvSpPr>
            <p:cNvPr id="65" name="矩形 64"/>
            <p:cNvSpPr/>
            <p:nvPr/>
          </p:nvSpPr>
          <p:spPr>
            <a:xfrm>
              <a:off x="6870758" y="2070639"/>
              <a:ext cx="1535192" cy="136815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smtClean="0"/>
                <a:t>MicroService1</a:t>
              </a:r>
            </a:p>
            <a:p>
              <a:pPr algn="ctr"/>
              <a:r>
                <a:rPr kumimoji="1" lang="en-US" altLang="zh-CN" sz="1100" dirty="0" smtClean="0"/>
                <a:t>cluster</a:t>
              </a:r>
              <a:endParaRPr kumimoji="1" lang="zh-CN" altLang="en-US" sz="1100" dirty="0" smtClean="0"/>
            </a:p>
          </p:txBody>
        </p:sp>
        <p:sp>
          <p:nvSpPr>
            <p:cNvPr id="73" name="矩形 72"/>
            <p:cNvSpPr/>
            <p:nvPr/>
          </p:nvSpPr>
          <p:spPr>
            <a:xfrm>
              <a:off x="6929957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84" name="矩形 83"/>
            <p:cNvSpPr/>
            <p:nvPr/>
          </p:nvSpPr>
          <p:spPr>
            <a:xfrm>
              <a:off x="742423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85" name="矩形 84"/>
            <p:cNvSpPr/>
            <p:nvPr/>
          </p:nvSpPr>
          <p:spPr>
            <a:xfrm>
              <a:off x="790852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75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0" y="-12692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二、服务注册与发现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grpSp>
        <p:nvGrpSpPr>
          <p:cNvPr id="32" name="组 31"/>
          <p:cNvGrpSpPr/>
          <p:nvPr/>
        </p:nvGrpSpPr>
        <p:grpSpPr>
          <a:xfrm>
            <a:off x="8929389" y="937419"/>
            <a:ext cx="1535192" cy="1368152"/>
            <a:chOff x="6870758" y="2070639"/>
            <a:chExt cx="1535192" cy="1368152"/>
          </a:xfrm>
        </p:grpSpPr>
        <p:sp>
          <p:nvSpPr>
            <p:cNvPr id="33" name="矩形 32"/>
            <p:cNvSpPr/>
            <p:nvPr/>
          </p:nvSpPr>
          <p:spPr>
            <a:xfrm>
              <a:off x="6870758" y="2070639"/>
              <a:ext cx="1535192" cy="136815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smtClean="0"/>
                <a:t>MicroService1</a:t>
              </a:r>
            </a:p>
            <a:p>
              <a:pPr algn="ctr"/>
              <a:r>
                <a:rPr kumimoji="1" lang="en-US" altLang="zh-CN" sz="1100" dirty="0" smtClean="0"/>
                <a:t>cluster</a:t>
              </a:r>
              <a:endParaRPr kumimoji="1" lang="zh-CN" altLang="en-US" sz="1100" dirty="0" smtClean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6929957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742423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790852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8946461" y="2593603"/>
            <a:ext cx="1535192" cy="1368152"/>
            <a:chOff x="6870758" y="2070639"/>
            <a:chExt cx="1535192" cy="1368152"/>
          </a:xfrm>
        </p:grpSpPr>
        <p:sp>
          <p:nvSpPr>
            <p:cNvPr id="41" name="矩形 40"/>
            <p:cNvSpPr/>
            <p:nvPr/>
          </p:nvSpPr>
          <p:spPr>
            <a:xfrm>
              <a:off x="6870758" y="2070639"/>
              <a:ext cx="1535192" cy="136815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smtClean="0"/>
                <a:t>MicroService2</a:t>
              </a:r>
            </a:p>
            <a:p>
              <a:pPr algn="ctr"/>
              <a:r>
                <a:rPr kumimoji="1" lang="en-US" altLang="zh-CN" sz="1100" dirty="0" smtClean="0"/>
                <a:t>cluster</a:t>
              </a:r>
              <a:endParaRPr kumimoji="1" lang="zh-CN" altLang="en-US" sz="1100" dirty="0" smtClean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6929957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742423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790852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sp>
        <p:nvSpPr>
          <p:cNvPr id="46" name="矩形 45"/>
          <p:cNvSpPr/>
          <p:nvPr/>
        </p:nvSpPr>
        <p:spPr>
          <a:xfrm>
            <a:off x="8929389" y="4249787"/>
            <a:ext cx="1535192" cy="5040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en-US" altLang="zh-CN" sz="1100" dirty="0" smtClean="0"/>
          </a:p>
          <a:p>
            <a:pPr algn="ctr"/>
            <a:r>
              <a:rPr kumimoji="1" lang="en-US" altLang="zh-CN" sz="1100" dirty="0" smtClean="0"/>
              <a:t>M</a:t>
            </a:r>
            <a:r>
              <a:rPr kumimoji="1" lang="mr-IN" altLang="zh-CN" sz="1100" dirty="0" smtClean="0"/>
              <a:t>……</a:t>
            </a:r>
            <a:r>
              <a:rPr kumimoji="1" lang="en-US" altLang="zh-CN" sz="1100" dirty="0" smtClean="0"/>
              <a:t>.</a:t>
            </a:r>
            <a:endParaRPr kumimoji="1" lang="zh-CN" altLang="en-US" sz="1100" dirty="0" smtClean="0"/>
          </a:p>
        </p:txBody>
      </p:sp>
      <p:sp>
        <p:nvSpPr>
          <p:cNvPr id="50" name="矩形 49"/>
          <p:cNvSpPr/>
          <p:nvPr/>
        </p:nvSpPr>
        <p:spPr>
          <a:xfrm>
            <a:off x="272896" y="736913"/>
            <a:ext cx="563215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采用右图的架构中，要实现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对其他服务的访问，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必须知道每个集群的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VIP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，每个集群的配置</a:t>
            </a:r>
            <a:r>
              <a:rPr lang="mr-IN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，在面向服务管理的微服务体系中，这是一件非常恐怖的事情，试想有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个微服务。。。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解决方法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为我们提供了服务注册与发现组件，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Eureka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，包括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Eureka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、自动集群，无需集群配置，基本上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配置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、通过服务名称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(VIP)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访问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云形 50"/>
          <p:cNvSpPr/>
          <p:nvPr/>
        </p:nvSpPr>
        <p:spPr>
          <a:xfrm>
            <a:off x="7129189" y="2665611"/>
            <a:ext cx="720080" cy="360040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 smtClean="0"/>
          </a:p>
        </p:txBody>
      </p:sp>
      <p:cxnSp>
        <p:nvCxnSpPr>
          <p:cNvPr id="6" name="直线箭头连接符 5"/>
          <p:cNvCxnSpPr>
            <a:stCxn id="51" idx="0"/>
            <a:endCxn id="33" idx="1"/>
          </p:cNvCxnSpPr>
          <p:nvPr/>
        </p:nvCxnSpPr>
        <p:spPr>
          <a:xfrm flipV="1">
            <a:off x="7848669" y="1621495"/>
            <a:ext cx="1080720" cy="12241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51" idx="0"/>
            <a:endCxn id="41" idx="1"/>
          </p:cNvCxnSpPr>
          <p:nvPr/>
        </p:nvCxnSpPr>
        <p:spPr>
          <a:xfrm>
            <a:off x="7848669" y="2845631"/>
            <a:ext cx="1097792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stCxn id="51" idx="0"/>
            <a:endCxn id="46" idx="1"/>
          </p:cNvCxnSpPr>
          <p:nvPr/>
        </p:nvCxnSpPr>
        <p:spPr>
          <a:xfrm>
            <a:off x="7848669" y="2845631"/>
            <a:ext cx="1080720" cy="1656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05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6435" y="25228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服务注册与发现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72896" y="736913"/>
            <a:ext cx="563215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ureke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Eureka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  <a:p>
            <a:pPr algn="just"/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i="1" dirty="0"/>
              <a:t>./</a:t>
            </a:r>
            <a:r>
              <a:rPr lang="en-US" altLang="zh-CN" sz="2000" i="1" dirty="0" err="1"/>
              <a:t>deploylocal.sh</a:t>
            </a:r>
            <a:r>
              <a:rPr lang="en-US" altLang="zh-CN" sz="2000" i="1" dirty="0"/>
              <a:t> -a eureka-server -b 8761 -c 8761 -d </a:t>
            </a:r>
            <a:r>
              <a:rPr lang="en-US" altLang="zh-CN" sz="2000" i="1" dirty="0" smtClean="0"/>
              <a:t>eureka-server</a:t>
            </a:r>
          </a:p>
          <a:p>
            <a:pPr algn="just"/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i="1" dirty="0"/>
              <a:t>./</a:t>
            </a:r>
            <a:r>
              <a:rPr lang="en-US" altLang="zh-CN" sz="2000" i="1" dirty="0" err="1"/>
              <a:t>deploylocal.sh</a:t>
            </a:r>
            <a:r>
              <a:rPr lang="en-US" altLang="zh-CN" sz="2000" i="1" dirty="0"/>
              <a:t> -a eureka-client -b 8762 -c 8762 -d </a:t>
            </a:r>
            <a:r>
              <a:rPr lang="en-US" altLang="zh-CN" sz="2000" i="1" dirty="0" smtClean="0"/>
              <a:t>eureka-client</a:t>
            </a:r>
          </a:p>
          <a:p>
            <a:pPr algn="just"/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i="1" dirty="0"/>
              <a:t>./</a:t>
            </a:r>
            <a:r>
              <a:rPr lang="en-US" altLang="zh-CN" sz="2000" i="1" dirty="0" err="1"/>
              <a:t>deploylocal.sh</a:t>
            </a:r>
            <a:r>
              <a:rPr lang="en-US" altLang="zh-CN" sz="2000" i="1" dirty="0"/>
              <a:t> -a eureka-client -b 8763 -c 8763 -d eureka-client1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小结：微服务引入了自动注册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085" y="431972"/>
            <a:ext cx="4174837" cy="3186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125" y="2521595"/>
            <a:ext cx="4417099" cy="3295397"/>
          </a:xfrm>
          <a:prstGeom prst="rect">
            <a:avLst/>
          </a:prstGeom>
        </p:spPr>
      </p:pic>
      <p:grpSp>
        <p:nvGrpSpPr>
          <p:cNvPr id="4" name="组 3"/>
          <p:cNvGrpSpPr/>
          <p:nvPr/>
        </p:nvGrpSpPr>
        <p:grpSpPr>
          <a:xfrm>
            <a:off x="1872605" y="4121200"/>
            <a:ext cx="3001332" cy="1784771"/>
            <a:chOff x="1872605" y="3641825"/>
            <a:chExt cx="3001332" cy="1784771"/>
          </a:xfrm>
        </p:grpSpPr>
        <p:sp>
          <p:nvSpPr>
            <p:cNvPr id="26" name="矩形 25"/>
            <p:cNvSpPr/>
            <p:nvPr/>
          </p:nvSpPr>
          <p:spPr>
            <a:xfrm>
              <a:off x="1872605" y="3641825"/>
              <a:ext cx="3001332" cy="178477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/>
            </a:p>
          </p:txBody>
        </p:sp>
        <p:sp>
          <p:nvSpPr>
            <p:cNvPr id="30" name="折角形 29"/>
            <p:cNvSpPr/>
            <p:nvPr/>
          </p:nvSpPr>
          <p:spPr>
            <a:xfrm>
              <a:off x="1973124" y="3846441"/>
              <a:ext cx="1132823" cy="360040"/>
            </a:xfrm>
            <a:prstGeom prst="foldedCorner">
              <a:avLst/>
            </a:prstGeom>
            <a:solidFill>
              <a:srgbClr val="92D05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50" dirty="0" smtClean="0"/>
                <a:t>服务注册（</a:t>
              </a:r>
              <a:r>
                <a:rPr kumimoji="1" lang="en-US" altLang="zh-CN" sz="1050" dirty="0" smtClean="0"/>
                <a:t>Eureka</a:t>
              </a:r>
              <a:r>
                <a:rPr kumimoji="1" lang="zh-CN" altLang="en-US" sz="1050" dirty="0" smtClean="0"/>
                <a:t> </a:t>
              </a:r>
              <a:r>
                <a:rPr kumimoji="1" lang="en-US" altLang="zh-CN" sz="1050" dirty="0" smtClean="0"/>
                <a:t>Client</a:t>
              </a:r>
              <a:r>
                <a:rPr kumimoji="1" lang="zh-CN" altLang="en-US" sz="1050" dirty="0" smtClean="0"/>
                <a:t>）</a:t>
              </a:r>
            </a:p>
          </p:txBody>
        </p:sp>
        <p:grpSp>
          <p:nvGrpSpPr>
            <p:cNvPr id="31" name="组 30"/>
            <p:cNvGrpSpPr/>
            <p:nvPr/>
          </p:nvGrpSpPr>
          <p:grpSpPr>
            <a:xfrm>
              <a:off x="3186967" y="3846441"/>
              <a:ext cx="1571076" cy="1368152"/>
              <a:chOff x="4115246" y="4105771"/>
              <a:chExt cx="1597849" cy="1368152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4115246" y="4105771"/>
                <a:ext cx="1597849" cy="1368152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zh-CN" sz="1100" dirty="0" smtClean="0"/>
                  <a:t>MicroService1</a:t>
                </a:r>
              </a:p>
              <a:p>
                <a:pPr algn="ctr"/>
                <a:r>
                  <a:rPr kumimoji="1" lang="en-US" altLang="zh-CN" sz="1100" dirty="0" smtClean="0"/>
                  <a:t>cluster</a:t>
                </a:r>
                <a:endParaRPr kumimoji="1" lang="zh-CN" altLang="en-US" sz="1100" dirty="0" smtClean="0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176861" y="4753843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smtClean="0"/>
                  <a:t>N1</a:t>
                </a:r>
                <a:endParaRPr kumimoji="1" lang="en-US" altLang="zh-CN" sz="1100" dirty="0" smtClean="0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4691309" y="4753843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smtClean="0"/>
                  <a:t>N2</a:t>
                </a: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195365" y="4753843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smtClean="0"/>
                  <a:t>N..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568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0" y="-12692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三、客户端负载均衡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grpSp>
        <p:nvGrpSpPr>
          <p:cNvPr id="32" name="组 31"/>
          <p:cNvGrpSpPr/>
          <p:nvPr/>
        </p:nvGrpSpPr>
        <p:grpSpPr>
          <a:xfrm>
            <a:off x="9645128" y="1599146"/>
            <a:ext cx="1535192" cy="1368152"/>
            <a:chOff x="6870758" y="2070639"/>
            <a:chExt cx="1535192" cy="1368152"/>
          </a:xfrm>
        </p:grpSpPr>
        <p:sp>
          <p:nvSpPr>
            <p:cNvPr id="33" name="矩形 32"/>
            <p:cNvSpPr/>
            <p:nvPr/>
          </p:nvSpPr>
          <p:spPr>
            <a:xfrm>
              <a:off x="6870758" y="2070639"/>
              <a:ext cx="1535192" cy="136815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err="1" smtClean="0"/>
                <a:t>MicroServiceB</a:t>
              </a:r>
              <a:endParaRPr kumimoji="1" lang="en-US" altLang="zh-CN" sz="1100" dirty="0" smtClean="0"/>
            </a:p>
            <a:p>
              <a:pPr algn="ctr"/>
              <a:r>
                <a:rPr kumimoji="1" lang="en-US" altLang="zh-CN" sz="1100" dirty="0" smtClean="0"/>
                <a:t>cluster</a:t>
              </a:r>
              <a:endParaRPr kumimoji="1" lang="zh-CN" altLang="en-US" sz="1100" dirty="0" smtClean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6929957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742423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790852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sp>
        <p:nvSpPr>
          <p:cNvPr id="50" name="矩形 49"/>
          <p:cNvSpPr/>
          <p:nvPr/>
        </p:nvSpPr>
        <p:spPr>
          <a:xfrm>
            <a:off x="272896" y="736913"/>
            <a:ext cx="563215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原理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每个微服务向注册中心注册，同时获取注册中心的服务注册表保存到本地，通过心跳机制实现与注册中心的同步，这样就实现了两个目的。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、客户端知道即将访问的微服务有几个运行的实例。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、根据不同的负载均衡算法访问服务的不同的实例。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Ribbon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提供的客户端负载均衡组件，通过简单的配置可以实现客户端负载均衡。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组 18"/>
          <p:cNvGrpSpPr/>
          <p:nvPr/>
        </p:nvGrpSpPr>
        <p:grpSpPr>
          <a:xfrm>
            <a:off x="6921453" y="1599146"/>
            <a:ext cx="1535192" cy="1368152"/>
            <a:chOff x="6870758" y="2070639"/>
            <a:chExt cx="1535192" cy="1368152"/>
          </a:xfrm>
        </p:grpSpPr>
        <p:sp>
          <p:nvSpPr>
            <p:cNvPr id="20" name="矩形 19"/>
            <p:cNvSpPr/>
            <p:nvPr/>
          </p:nvSpPr>
          <p:spPr>
            <a:xfrm>
              <a:off x="6870758" y="2070639"/>
              <a:ext cx="1535192" cy="136815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err="1" smtClean="0"/>
                <a:t>MicroServiceA</a:t>
              </a:r>
              <a:endParaRPr kumimoji="1" lang="en-US" altLang="zh-CN" sz="1100" dirty="0" smtClean="0"/>
            </a:p>
            <a:p>
              <a:pPr algn="ctr"/>
              <a:r>
                <a:rPr kumimoji="1" lang="en-US" altLang="zh-CN" sz="1100" dirty="0" smtClean="0"/>
                <a:t>cluster</a:t>
              </a:r>
              <a:endParaRPr kumimoji="1" lang="zh-CN" altLang="en-US" sz="1100" dirty="0" smtClean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6929957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742423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7908522" y="2705056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7677487" y="4190947"/>
            <a:ext cx="2808312" cy="1224136"/>
            <a:chOff x="3528789" y="361356"/>
            <a:chExt cx="2808312" cy="1224136"/>
          </a:xfrm>
        </p:grpSpPr>
        <p:sp>
          <p:nvSpPr>
            <p:cNvPr id="25" name="矩形 24"/>
            <p:cNvSpPr/>
            <p:nvPr/>
          </p:nvSpPr>
          <p:spPr>
            <a:xfrm>
              <a:off x="3528789" y="361356"/>
              <a:ext cx="2808312" cy="122413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 dirty="0" smtClean="0"/>
                <a:t>服务注册与发现中心</a:t>
              </a:r>
              <a:endParaRPr kumimoji="1" lang="en-US" altLang="zh-CN" sz="1100" dirty="0" smtClean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4335060" y="446000"/>
              <a:ext cx="1048419" cy="4043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Server1</a:t>
              </a:r>
              <a:endParaRPr kumimoji="1" lang="zh-CN" altLang="en-US" sz="1100" dirty="0" smtClean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5070098" y="1123593"/>
              <a:ext cx="1048419" cy="4043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Server3</a:t>
              </a:r>
              <a:endParaRPr kumimoji="1" lang="zh-CN" altLang="en-US" sz="1100" dirty="0" smtClean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3660099" y="1123593"/>
              <a:ext cx="1048419" cy="4043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Server2</a:t>
              </a:r>
              <a:endParaRPr kumimoji="1" lang="zh-CN" altLang="en-US" sz="1100" dirty="0" smtClean="0"/>
            </a:p>
          </p:txBody>
        </p:sp>
      </p:grpSp>
      <p:cxnSp>
        <p:nvCxnSpPr>
          <p:cNvPr id="3" name="直线箭头连接符 2"/>
          <p:cNvCxnSpPr>
            <a:stCxn id="23" idx="2"/>
          </p:cNvCxnSpPr>
          <p:nvPr/>
        </p:nvCxnSpPr>
        <p:spPr>
          <a:xfrm flipH="1">
            <a:off x="8161777" y="2809627"/>
            <a:ext cx="1" cy="1367665"/>
          </a:xfrm>
          <a:prstGeom prst="straightConnector1">
            <a:avLst/>
          </a:prstGeom>
          <a:ln w="28575">
            <a:solidFill>
              <a:schemeClr val="accent5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34" idx="2"/>
          </p:cNvCxnSpPr>
          <p:nvPr/>
        </p:nvCxnSpPr>
        <p:spPr>
          <a:xfrm flipH="1">
            <a:off x="9906887" y="2823282"/>
            <a:ext cx="1" cy="1367665"/>
          </a:xfrm>
          <a:prstGeom prst="straightConnector1">
            <a:avLst/>
          </a:prstGeom>
          <a:ln w="28575">
            <a:solidFill>
              <a:schemeClr val="accent5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 flipH="1">
            <a:off x="10352850" y="2823282"/>
            <a:ext cx="1" cy="1367665"/>
          </a:xfrm>
          <a:prstGeom prst="straightConnector1">
            <a:avLst/>
          </a:prstGeom>
          <a:ln w="28575">
            <a:solidFill>
              <a:schemeClr val="accent5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endCxn id="25" idx="3"/>
          </p:cNvCxnSpPr>
          <p:nvPr/>
        </p:nvCxnSpPr>
        <p:spPr>
          <a:xfrm rot="5400000">
            <a:off x="9695760" y="3613322"/>
            <a:ext cx="1979733" cy="399653"/>
          </a:xfrm>
          <a:prstGeom prst="bentConnector2">
            <a:avLst/>
          </a:prstGeom>
          <a:ln w="28575">
            <a:solidFill>
              <a:schemeClr val="accent5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/>
          <p:nvPr/>
        </p:nvCxnSpPr>
        <p:spPr>
          <a:xfrm flipH="1">
            <a:off x="7679113" y="2823282"/>
            <a:ext cx="1" cy="1367665"/>
          </a:xfrm>
          <a:prstGeom prst="straightConnector1">
            <a:avLst/>
          </a:prstGeom>
          <a:ln w="28575">
            <a:solidFill>
              <a:schemeClr val="accent5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21" idx="2"/>
            <a:endCxn id="25" idx="1"/>
          </p:cNvCxnSpPr>
          <p:nvPr/>
        </p:nvCxnSpPr>
        <p:spPr>
          <a:xfrm rot="16200000" flipH="1">
            <a:off x="6440484" y="3566011"/>
            <a:ext cx="1979733" cy="494274"/>
          </a:xfrm>
          <a:prstGeom prst="bentConnector2">
            <a:avLst/>
          </a:prstGeom>
          <a:ln w="28575">
            <a:solidFill>
              <a:schemeClr val="accent5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23" idx="0"/>
            <a:endCxn id="35" idx="0"/>
          </p:cNvCxnSpPr>
          <p:nvPr/>
        </p:nvCxnSpPr>
        <p:spPr>
          <a:xfrm rot="16200000" flipH="1">
            <a:off x="9274642" y="1120698"/>
            <a:ext cx="13655" cy="2239385"/>
          </a:xfrm>
          <a:prstGeom prst="bentConnector3">
            <a:avLst>
              <a:gd name="adj1" fmla="val -167411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23" idx="0"/>
            <a:endCxn id="36" idx="0"/>
          </p:cNvCxnSpPr>
          <p:nvPr/>
        </p:nvCxnSpPr>
        <p:spPr>
          <a:xfrm rot="16200000" flipH="1">
            <a:off x="9516787" y="878553"/>
            <a:ext cx="13655" cy="2723675"/>
          </a:xfrm>
          <a:prstGeom prst="bentConnector3">
            <a:avLst>
              <a:gd name="adj1" fmla="val -167411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23" idx="0"/>
            <a:endCxn id="34" idx="0"/>
          </p:cNvCxnSpPr>
          <p:nvPr/>
        </p:nvCxnSpPr>
        <p:spPr>
          <a:xfrm rot="16200000" flipH="1">
            <a:off x="9027505" y="1367835"/>
            <a:ext cx="13655" cy="1745110"/>
          </a:xfrm>
          <a:prstGeom prst="bentConnector3">
            <a:avLst>
              <a:gd name="adj1" fmla="val -167411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30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6435" y="25228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客户端负载均衡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72896" y="736913"/>
            <a:ext cx="563215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i="1" dirty="0" smtClean="0"/>
              <a:t> ./</a:t>
            </a:r>
            <a:r>
              <a:rPr lang="en-US" altLang="zh-CN" sz="2000" i="1" dirty="0" err="1" smtClean="0"/>
              <a:t>deploylocal.sh</a:t>
            </a:r>
            <a:r>
              <a:rPr lang="en-US" altLang="zh-CN" sz="2000" i="1" dirty="0" smtClean="0"/>
              <a:t> -a eureka-ribbon -b 8764 -c 8764 -d eureka-ribbon</a:t>
            </a:r>
          </a:p>
          <a:p>
            <a:pPr algn="just"/>
            <a:endParaRPr lang="en-US" altLang="zh-CN" sz="20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、访问</a:t>
            </a:r>
            <a:r>
              <a:rPr lang="en-US" altLang="zh-CN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localhost:8764/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hi?name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=111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多次刷新，看到不同的结果</a:t>
            </a:r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小结：微服务引入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了客户端负载均衡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129" y="2665611"/>
            <a:ext cx="5976664" cy="1257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129" y="4309495"/>
            <a:ext cx="6171492" cy="1739900"/>
          </a:xfrm>
          <a:prstGeom prst="rect">
            <a:avLst/>
          </a:prstGeom>
        </p:spPr>
      </p:pic>
      <p:grpSp>
        <p:nvGrpSpPr>
          <p:cNvPr id="6" name="组 5"/>
          <p:cNvGrpSpPr/>
          <p:nvPr/>
        </p:nvGrpSpPr>
        <p:grpSpPr>
          <a:xfrm>
            <a:off x="1512565" y="4033763"/>
            <a:ext cx="3001332" cy="1784771"/>
            <a:chOff x="1512565" y="4033763"/>
            <a:chExt cx="3001332" cy="1784771"/>
          </a:xfrm>
        </p:grpSpPr>
        <p:grpSp>
          <p:nvGrpSpPr>
            <p:cNvPr id="8" name="组 7"/>
            <p:cNvGrpSpPr/>
            <p:nvPr/>
          </p:nvGrpSpPr>
          <p:grpSpPr>
            <a:xfrm>
              <a:off x="1512565" y="4033763"/>
              <a:ext cx="3001332" cy="1784771"/>
              <a:chOff x="1872605" y="3641825"/>
              <a:chExt cx="3001332" cy="1784771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872605" y="3641825"/>
                <a:ext cx="3001332" cy="178477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 smtClean="0"/>
              </a:p>
            </p:txBody>
          </p:sp>
          <p:sp>
            <p:nvSpPr>
              <p:cNvPr id="10" name="折角形 9"/>
              <p:cNvSpPr/>
              <p:nvPr/>
            </p:nvSpPr>
            <p:spPr>
              <a:xfrm>
                <a:off x="1973124" y="3846441"/>
                <a:ext cx="1132823" cy="360040"/>
              </a:xfrm>
              <a:prstGeom prst="foldedCorner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050" dirty="0" smtClean="0"/>
                  <a:t>服务注册（</a:t>
                </a:r>
                <a:r>
                  <a:rPr kumimoji="1" lang="en-US" altLang="zh-CN" sz="1050" dirty="0" smtClean="0"/>
                  <a:t>Eureka</a:t>
                </a:r>
                <a:r>
                  <a:rPr kumimoji="1" lang="zh-CN" altLang="en-US" sz="1050" dirty="0" smtClean="0"/>
                  <a:t> </a:t>
                </a:r>
                <a:r>
                  <a:rPr kumimoji="1" lang="en-US" altLang="zh-CN" sz="1050" dirty="0" smtClean="0"/>
                  <a:t>Client</a:t>
                </a:r>
                <a:r>
                  <a:rPr kumimoji="1" lang="zh-CN" altLang="en-US" sz="1050" dirty="0" smtClean="0"/>
                  <a:t>）</a:t>
                </a:r>
              </a:p>
            </p:txBody>
          </p:sp>
          <p:grpSp>
            <p:nvGrpSpPr>
              <p:cNvPr id="11" name="组 10"/>
              <p:cNvGrpSpPr/>
              <p:nvPr/>
            </p:nvGrpSpPr>
            <p:grpSpPr>
              <a:xfrm>
                <a:off x="3186967" y="3846441"/>
                <a:ext cx="1571076" cy="1368152"/>
                <a:chOff x="4115246" y="4105771"/>
                <a:chExt cx="1597849" cy="1368152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4115246" y="4105771"/>
                  <a:ext cx="1597849" cy="136815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zh-CN" sz="1100" dirty="0" smtClean="0"/>
                    <a:t>MicroService1</a:t>
                  </a:r>
                </a:p>
                <a:p>
                  <a:pPr algn="ctr"/>
                  <a:r>
                    <a:rPr kumimoji="1" lang="en-US" altLang="zh-CN" sz="1100" dirty="0" smtClean="0"/>
                    <a:t>cluster</a:t>
                  </a:r>
                  <a:endParaRPr kumimoji="1" lang="zh-CN" altLang="en-US" sz="1100" dirty="0" smtClean="0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4176861" y="4753843"/>
                  <a:ext cx="421656" cy="576064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smtClean="0"/>
                    <a:t>N1</a:t>
                  </a:r>
                  <a:endParaRPr kumimoji="1" lang="en-US" altLang="zh-CN" sz="1100" dirty="0" smtClean="0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4691309" y="4753843"/>
                  <a:ext cx="421656" cy="576064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dirty="0" smtClean="0"/>
                    <a:t>N2</a:t>
                  </a:r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5195365" y="4753843"/>
                  <a:ext cx="421656" cy="576064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dirty="0" smtClean="0"/>
                    <a:t>N..</a:t>
                  </a:r>
                </a:p>
              </p:txBody>
            </p:sp>
          </p:grpSp>
        </p:grpSp>
        <p:sp>
          <p:nvSpPr>
            <p:cNvPr id="17" name="折角形 16"/>
            <p:cNvSpPr/>
            <p:nvPr/>
          </p:nvSpPr>
          <p:spPr>
            <a:xfrm>
              <a:off x="1614419" y="4623015"/>
              <a:ext cx="1152128" cy="360040"/>
            </a:xfrm>
            <a:prstGeom prst="foldedCorner">
              <a:avLst/>
            </a:prstGeom>
            <a:solidFill>
              <a:schemeClr val="accent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50" dirty="0" smtClean="0"/>
                <a:t>客户端负载均衡（</a:t>
              </a:r>
              <a:r>
                <a:rPr kumimoji="1" lang="en-US" altLang="zh-CN" sz="1050" dirty="0" smtClean="0"/>
                <a:t>Ribbon</a:t>
              </a:r>
              <a:r>
                <a:rPr kumimoji="1" lang="zh-CN" altLang="en-US" sz="1050" dirty="0" smtClean="0"/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131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>
        <a:noAutofit/>
      </a:bodyPr>
      <a:lstStyle>
        <a:defPPr marL="342900" indent="-342900">
          <a:spcBef>
            <a:spcPct val="20000"/>
          </a:spcBef>
          <a:defRPr dirty="0">
            <a:latin typeface="Noto Sans S Chinese Black Bold"/>
            <a:cs typeface="Noto Sans S Chinese Black Bold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11208</TotalTime>
  <Words>1783</Words>
  <Application>Microsoft Macintosh PowerPoint</Application>
  <PresentationFormat>自定义</PresentationFormat>
  <Paragraphs>438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 Unicode MS</vt:lpstr>
      <vt:lpstr>Calibri</vt:lpstr>
      <vt:lpstr>Mangal</vt:lpstr>
      <vt:lpstr>Noto Sans S Chinese Black Bold</vt:lpstr>
      <vt:lpstr>Noto Sans S Chinese Medium</vt:lpstr>
      <vt:lpstr>Times New Roman</vt:lpstr>
      <vt:lpstr>Wingdings</vt:lpstr>
      <vt:lpstr>华文细黑</vt:lpstr>
      <vt:lpstr>宋体</vt:lpstr>
      <vt:lpstr>微软雅黑</vt:lpstr>
      <vt:lpstr>Arial</vt:lpstr>
      <vt:lpstr>自定义设计</vt:lpstr>
      <vt:lpstr>1_Office 主题</vt:lpstr>
      <vt:lpstr>PowerPoint 演示文稿</vt:lpstr>
      <vt:lpstr>一、系统架构</vt:lpstr>
      <vt:lpstr>Spring Cloud</vt:lpstr>
      <vt:lpstr>架构简化 </vt:lpstr>
      <vt:lpstr>架构简化 </vt:lpstr>
      <vt:lpstr>二、服务注册与发现 </vt:lpstr>
      <vt:lpstr>服务注册与发现 </vt:lpstr>
      <vt:lpstr>三、客户端负载均衡 </vt:lpstr>
      <vt:lpstr>客户端负载均衡</vt:lpstr>
      <vt:lpstr>四、断路器 </vt:lpstr>
      <vt:lpstr>断路器</vt:lpstr>
      <vt:lpstr>五、服务路由与过滤 </vt:lpstr>
      <vt:lpstr>gateway</vt:lpstr>
      <vt:lpstr>六、服务链路追踪 </vt:lpstr>
      <vt:lpstr>Sleuth（zipkin Server）</vt:lpstr>
      <vt:lpstr>Sleuth（zipkin Server）</vt:lpstr>
      <vt:lpstr>七、分布式配置中心 Spring cloud config </vt:lpstr>
      <vt:lpstr>Spring cloud config </vt:lpstr>
      <vt:lpstr>八、分布式消息总线 Spring cloud bus</vt:lpstr>
      <vt:lpstr>Spring cloud bus </vt:lpstr>
      <vt:lpstr>九、Monitor集成Spring-boot-admin </vt:lpstr>
      <vt:lpstr>十、Docker部署</vt:lpstr>
      <vt:lpstr>十一、下一步</vt:lpstr>
      <vt:lpstr>遗留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snailchen</dc:creator>
  <cp:lastModifiedBy>马晓辉</cp:lastModifiedBy>
  <cp:revision>1092</cp:revision>
  <dcterms:created xsi:type="dcterms:W3CDTF">2011-12-12T03:01:00Z</dcterms:created>
  <dcterms:modified xsi:type="dcterms:W3CDTF">2018-01-28T14:41:18Z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