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5" r:id="rId3"/>
  </p:sldMasterIdLst>
  <p:notesMasterIdLst>
    <p:notesMasterId r:id="rId19"/>
  </p:notesMasterIdLst>
  <p:handoutMasterIdLst>
    <p:handoutMasterId r:id="rId20"/>
  </p:handoutMasterIdLst>
  <p:sldIdLst>
    <p:sldId id="449" r:id="rId4"/>
    <p:sldId id="481" r:id="rId5"/>
    <p:sldId id="466" r:id="rId6"/>
    <p:sldId id="467" r:id="rId7"/>
    <p:sldId id="482" r:id="rId8"/>
    <p:sldId id="479" r:id="rId9"/>
    <p:sldId id="471" r:id="rId10"/>
    <p:sldId id="469" r:id="rId11"/>
    <p:sldId id="470" r:id="rId12"/>
    <p:sldId id="472" r:id="rId13"/>
    <p:sldId id="473" r:id="rId14"/>
    <p:sldId id="474" r:id="rId15"/>
    <p:sldId id="475" r:id="rId16"/>
    <p:sldId id="478" r:id="rId17"/>
    <p:sldId id="465" r:id="rId18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>
      <p:ext uri="{19B8F6BF-5375-455C-9EA6-DF929625EA0E}">
        <p15:presenceInfo xmlns:p15="http://schemas.microsoft.com/office/powerpoint/2012/main" userId="snail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90CC3D"/>
    <a:srgbClr val="FF40FF"/>
    <a:srgbClr val="18A2EF"/>
    <a:srgbClr val="000000"/>
    <a:srgbClr val="99CC00"/>
    <a:srgbClr val="0091AB"/>
    <a:srgbClr val="00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8" autoAdjust="0"/>
    <p:restoredTop sz="84956" autoAdjust="0"/>
  </p:normalViewPr>
  <p:slideViewPr>
    <p:cSldViewPr showGuides="1">
      <p:cViewPr varScale="1">
        <p:scale>
          <a:sx n="68" d="100"/>
          <a:sy n="68" d="100"/>
        </p:scale>
        <p:origin x="834" y="54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2016/12/29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9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82CE-A7A4-9942-8EFD-0A89DF8102E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3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82CE-A7A4-9942-8EFD-0A89DF8102E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774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0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8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" name="图片 5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图片 7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87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10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199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7" y="6225616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ack2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 userDrawn="1"/>
        </p:nvSpPr>
        <p:spPr bwMode="auto">
          <a:xfrm>
            <a:off x="0" y="6144778"/>
            <a:ext cx="3492629" cy="359997"/>
          </a:xfrm>
          <a:prstGeom prst="rect">
            <a:avLst/>
          </a:prstGeom>
          <a:solidFill>
            <a:srgbClr val="90CC3D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476626" y="6144778"/>
            <a:ext cx="8045449" cy="359997"/>
          </a:xfrm>
          <a:prstGeom prst="rect">
            <a:avLst/>
          </a:prstGeom>
          <a:solidFill>
            <a:srgbClr val="18A2EF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62" r:id="rId5"/>
    <p:sldLayoutId id="2147483664" r:id="rId6"/>
    <p:sldLayoutId id="214748366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ISV</a:t>
            </a:r>
            <a:r>
              <a:rPr lang="zh-CN" altLang="en-US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技术对接规范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杭州数梦工场科技有限公司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2016-12-26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pic>
        <p:nvPicPr>
          <p:cNvPr id="14" name="图片 13" descr="logo中文为主(彩色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7" y="354353"/>
            <a:ext cx="1764000" cy="1159130"/>
          </a:xfrm>
          <a:prstGeom prst="rect">
            <a:avLst/>
          </a:prstGeom>
        </p:spPr>
      </p:pic>
      <p:grpSp>
        <p:nvGrpSpPr>
          <p:cNvPr id="15" name="组 14"/>
          <p:cNvGrpSpPr/>
          <p:nvPr/>
        </p:nvGrpSpPr>
        <p:grpSpPr>
          <a:xfrm>
            <a:off x="0" y="3431319"/>
            <a:ext cx="11522075" cy="1299430"/>
            <a:chOff x="0" y="3241675"/>
            <a:chExt cx="11522075" cy="1299430"/>
          </a:xfrm>
        </p:grpSpPr>
        <p:pic>
          <p:nvPicPr>
            <p:cNvPr id="16" name="图片 15" descr="Comp_8078783329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3" t="17789" r="9323" b="25071"/>
            <a:stretch/>
          </p:blipFill>
          <p:spPr>
            <a:xfrm>
              <a:off x="0" y="3244850"/>
              <a:ext cx="1944000" cy="1293081"/>
            </a:xfrm>
            <a:prstGeom prst="rect">
              <a:avLst/>
            </a:prstGeom>
          </p:spPr>
        </p:pic>
        <p:pic>
          <p:nvPicPr>
            <p:cNvPr id="19" name="图片 18" descr="Comp_8063217336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309" y="3244023"/>
              <a:ext cx="1944000" cy="1294734"/>
            </a:xfrm>
            <a:prstGeom prst="rect">
              <a:avLst/>
            </a:prstGeom>
          </p:spPr>
        </p:pic>
        <p:pic>
          <p:nvPicPr>
            <p:cNvPr id="20" name="图片 19" descr="Comp_8072899986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/>
            <a:stretch/>
          </p:blipFill>
          <p:spPr>
            <a:xfrm>
              <a:off x="3846618" y="3243390"/>
              <a:ext cx="1945747" cy="1296000"/>
            </a:xfrm>
            <a:prstGeom prst="rect">
              <a:avLst/>
            </a:prstGeom>
          </p:spPr>
        </p:pic>
        <p:pic>
          <p:nvPicPr>
            <p:cNvPr id="21" name="图片 20" descr="Comp_8049127417.jp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" t="-72" r="-253" b="28019"/>
            <a:stretch/>
          </p:blipFill>
          <p:spPr>
            <a:xfrm>
              <a:off x="5771674" y="3241675"/>
              <a:ext cx="1946276" cy="1299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图片 21" descr="Comp_8051917180.jp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5" t="11556" r="24661" b="26344"/>
            <a:stretch/>
          </p:blipFill>
          <p:spPr>
            <a:xfrm>
              <a:off x="7697259" y="3243364"/>
              <a:ext cx="1913858" cy="1296052"/>
            </a:xfrm>
            <a:prstGeom prst="rect">
              <a:avLst/>
            </a:prstGeom>
          </p:spPr>
        </p:pic>
        <p:pic>
          <p:nvPicPr>
            <p:cNvPr id="23" name="图片 22" descr="Comp_8076345794.jpg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" r="1503"/>
            <a:stretch/>
          </p:blipFill>
          <p:spPr>
            <a:xfrm>
              <a:off x="9590428" y="3243318"/>
              <a:ext cx="1931647" cy="1296144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9505453" y="546552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2060"/>
                </a:solidFill>
              </a:rPr>
              <a:t>傲云天</a:t>
            </a:r>
            <a:r>
              <a:rPr kumimoji="1" lang="zh-CN" altLang="en-US" dirty="0" smtClean="0">
                <a:solidFill>
                  <a:srgbClr val="002060"/>
                </a:solidFill>
              </a:rPr>
              <a:t> </a:t>
            </a:r>
            <a:r>
              <a:rPr kumimoji="1" lang="en-US" altLang="zh-CN" dirty="0" smtClean="0">
                <a:solidFill>
                  <a:srgbClr val="002060"/>
                </a:solidFill>
              </a:rPr>
              <a:t>0249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 smtClean="0">
                <a:solidFill>
                  <a:srgbClr val="002060"/>
                </a:solidFill>
                <a:latin typeface="+mj-ea"/>
                <a:ea typeface="+mj-ea"/>
              </a:rPr>
              <a:t>易时科技</a:t>
            </a:r>
            <a:endParaRPr lang="zh-CN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579" y="505371"/>
            <a:ext cx="9937790" cy="513899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rgbClr val="18A2EF"/>
                </a:solidFill>
                <a:latin typeface="+mn-ea"/>
                <a:ea typeface="+mn-ea"/>
              </a:rPr>
              <a:t>基础服务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2525" y="1585491"/>
            <a:ext cx="94948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短信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数梦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阿里大于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，提供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HSF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邮件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：数梦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（基于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阿里云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DirectMail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，提供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HSF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</a:p>
          <a:p>
            <a:pPr algn="just"/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站内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数梦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TDC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，提供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HSF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待办：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数梦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TDC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，提供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HSF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2791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453" y="505371"/>
            <a:ext cx="9937790" cy="513899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rgbClr val="18A2EF"/>
                </a:solidFill>
                <a:latin typeface="+mn-ea"/>
                <a:ea typeface="+mn-ea"/>
              </a:rPr>
              <a:t>其他模块对接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8509" y="1729507"/>
            <a:ext cx="101531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统一使用数梦用户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中心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，提供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HSF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权限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：统一使用数梦权限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中心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，提供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HSF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ISV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定义具体权限编码规则，并导入权限中心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URL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权限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、菜单权限、页面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元素权限控制由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ISV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自行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其他业务模块：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根据业务识别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453" y="289347"/>
            <a:ext cx="9937790" cy="513899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rgbClr val="18A2EF"/>
                </a:solidFill>
                <a:latin typeface="+mj-ea"/>
                <a:ea typeface="+mj-ea"/>
              </a:rPr>
              <a:t>其他</a:t>
            </a:r>
            <a:r>
              <a:rPr lang="zh-CN" altLang="en-US" sz="3200" dirty="0">
                <a:solidFill>
                  <a:srgbClr val="18A2EF"/>
                </a:solidFill>
                <a:latin typeface="+mj-ea"/>
                <a:ea typeface="+mj-ea"/>
              </a:rPr>
              <a:t>要求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8509" y="1163716"/>
            <a:ext cx="100811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日志：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遵循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数梦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规范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：遵循数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梦数据库开发设计规范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环境部署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：开发环境由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ISV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自主部署，不作限制；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生产环境由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ISV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可部署交付件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、依赖的第三方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软件和部署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文档。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HSF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，交付件必须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包形式。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文档规范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遵循数梦概要设计文档规范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遵循数梦接口说明文档规范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 algn="just">
              <a:buFont typeface="Wingdings" panose="05000000000000000000" pitchFamily="2" charset="2"/>
              <a:buChar char="l"/>
            </a:pP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HSF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接口若仅后端使用，只需提供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；否则，需提供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格式的接口说明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文档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 algn="just">
              <a:buFont typeface="Wingdings" panose="05000000000000000000" pitchFamily="2" charset="2"/>
              <a:buChar char="l"/>
            </a:pP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接口需提供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格式的接口说明文档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 algn="just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接口注释</a:t>
            </a:r>
            <a:r>
              <a:rPr lang="zh-CN" altLang="en-US" sz="2000" dirty="0"/>
              <a:t>一定要符合</a:t>
            </a:r>
            <a:r>
              <a:rPr lang="en-US" altLang="zh-CN" sz="2000" dirty="0" err="1"/>
              <a:t>javadoc</a:t>
            </a:r>
            <a:r>
              <a:rPr lang="zh-CN" altLang="en-US" sz="2000" dirty="0"/>
              <a:t>规范且注释要</a:t>
            </a:r>
            <a:r>
              <a:rPr lang="zh-CN" altLang="en-US" sz="2000" dirty="0" smtClean="0"/>
              <a:t>完整</a:t>
            </a:r>
            <a:endParaRPr lang="en-US" altLang="zh-CN" sz="2000" dirty="0" smtClean="0"/>
          </a:p>
          <a:p>
            <a:pPr marL="1714500" lvl="3" indent="-342900" algn="just">
              <a:buFont typeface="Wingdings" panose="05000000000000000000" pitchFamily="2" charset="2"/>
              <a:buChar char="l"/>
            </a:pPr>
            <a:r>
              <a:rPr lang="zh-CN" altLang="en-US" sz="2000" dirty="0"/>
              <a:t>接口变更后，必须同步更新接口文档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404818" y="3614643"/>
            <a:ext cx="10160106" cy="5319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24752" y="385991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公司内网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84415" y="301190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阿里云</a:t>
            </a:r>
            <a:r>
              <a:rPr lang="en-US" altLang="zh-CN" dirty="0" smtClean="0"/>
              <a:t>-DOP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20677" y="4044580"/>
            <a:ext cx="2016224" cy="11710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编译服务器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89" y="4366617"/>
            <a:ext cx="584293" cy="584293"/>
          </a:xfrm>
          <a:prstGeom prst="rect">
            <a:avLst/>
          </a:prstGeom>
        </p:spPr>
      </p:pic>
      <p:cxnSp>
        <p:nvCxnSpPr>
          <p:cNvPr id="9" name="直线箭头连接符 9"/>
          <p:cNvCxnSpPr/>
          <p:nvPr/>
        </p:nvCxnSpPr>
        <p:spPr>
          <a:xfrm flipV="1">
            <a:off x="3528789" y="2985002"/>
            <a:ext cx="0" cy="1006246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916721" y="2284728"/>
            <a:ext cx="1224136" cy="7377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ocker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镜像仓库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812704" y="721887"/>
            <a:ext cx="2141600" cy="173038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7371985" y="707920"/>
            <a:ext cx="2053198" cy="171704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4260735" y="399448"/>
            <a:ext cx="6612870" cy="22761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8" name="矩形 17"/>
          <p:cNvSpPr/>
          <p:nvPr/>
        </p:nvSpPr>
        <p:spPr>
          <a:xfrm>
            <a:off x="5425381" y="1046458"/>
            <a:ext cx="801776" cy="232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  <a:endParaRPr kumimoji="1" lang="zh-CN" altLang="en-US" dirty="0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902" y="660179"/>
            <a:ext cx="758876" cy="75887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426127" y="1586740"/>
            <a:ext cx="801776" cy="232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uaa</a:t>
            </a:r>
            <a:endParaRPr kumimoji="1" lang="zh-CN" altLang="en-US" dirty="0" smtClean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039" y="1207302"/>
            <a:ext cx="758876" cy="75887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440428" y="2171453"/>
            <a:ext cx="801776" cy="232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xxx</a:t>
            </a:r>
            <a:endParaRPr kumimoji="1" lang="zh-CN" altLang="en-US" dirty="0" smtClean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589" y="1792015"/>
            <a:ext cx="758876" cy="75887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973601" y="1023188"/>
            <a:ext cx="801776" cy="232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idc</a:t>
            </a:r>
            <a:endParaRPr kumimoji="1" lang="zh-CN" altLang="en-US" dirty="0" smtClean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65" y="655074"/>
            <a:ext cx="758876" cy="75887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944704" y="1620200"/>
            <a:ext cx="801776" cy="232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 smtClean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65" y="1211957"/>
            <a:ext cx="758876" cy="758876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919641" y="2132352"/>
            <a:ext cx="801776" cy="232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 smtClean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65" y="1718592"/>
            <a:ext cx="758876" cy="758876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99945" y="77591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369680" y="693419"/>
            <a:ext cx="156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#..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612230" y="721887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集群</a:t>
            </a:r>
            <a:endParaRPr kumimoji="1"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553" y="1712193"/>
            <a:ext cx="802005" cy="781685"/>
          </a:xfrm>
          <a:prstGeom prst="rect">
            <a:avLst/>
          </a:prstGeom>
        </p:spPr>
      </p:pic>
      <p:cxnSp>
        <p:nvCxnSpPr>
          <p:cNvPr id="34" name="直线箭头连接符 9"/>
          <p:cNvCxnSpPr/>
          <p:nvPr/>
        </p:nvCxnSpPr>
        <p:spPr>
          <a:xfrm flipV="1">
            <a:off x="3528789" y="1570578"/>
            <a:ext cx="1241960" cy="687976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392" y="532557"/>
            <a:ext cx="758876" cy="758876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2581165" y="1188755"/>
            <a:ext cx="1029894" cy="257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gorouter</a:t>
            </a:r>
            <a:endParaRPr kumimoji="1" lang="zh-CN" altLang="en-US" dirty="0" smtClean="0"/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5826269" y="3635176"/>
            <a:ext cx="15047" cy="21987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278763" y="384218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阿里云</a:t>
            </a:r>
            <a:r>
              <a:rPr lang="en-US" altLang="zh-CN" dirty="0" smtClean="0"/>
              <a:t>-ISV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4260735" y="5373305"/>
            <a:ext cx="1224136" cy="7377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Gitlab</a:t>
            </a:r>
            <a:endParaRPr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2" y="765912"/>
            <a:ext cx="804666" cy="804666"/>
          </a:xfrm>
          <a:prstGeom prst="rect">
            <a:avLst/>
          </a:prstGeom>
        </p:spPr>
      </p:pic>
      <p:cxnSp>
        <p:nvCxnSpPr>
          <p:cNvPr id="56" name="直接连接符 55"/>
          <p:cNvCxnSpPr/>
          <p:nvPr/>
        </p:nvCxnSpPr>
        <p:spPr>
          <a:xfrm flipH="1" flipV="1">
            <a:off x="1953415" y="279173"/>
            <a:ext cx="33725" cy="327078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3494430" y="962630"/>
            <a:ext cx="1561905" cy="19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1" idx="1"/>
          </p:cNvCxnSpPr>
          <p:nvPr/>
        </p:nvCxnSpPr>
        <p:spPr>
          <a:xfrm flipH="1" flipV="1">
            <a:off x="3548825" y="1034199"/>
            <a:ext cx="1440214" cy="55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9" idx="1"/>
          </p:cNvCxnSpPr>
          <p:nvPr/>
        </p:nvCxnSpPr>
        <p:spPr>
          <a:xfrm flipH="1" flipV="1">
            <a:off x="3631095" y="1027029"/>
            <a:ext cx="3916070" cy="107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 rot="827011">
            <a:off x="3831570" y="1066557"/>
            <a:ext cx="137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动态注册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59031" y="3127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网站访问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3059525" y="3473223"/>
            <a:ext cx="110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镜像发布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8" name="直线箭头连接符 9"/>
          <p:cNvCxnSpPr/>
          <p:nvPr/>
        </p:nvCxnSpPr>
        <p:spPr>
          <a:xfrm>
            <a:off x="1408038" y="1142019"/>
            <a:ext cx="1090753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1563230" y="4998073"/>
            <a:ext cx="2458323" cy="70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913029" y="5143668"/>
            <a:ext cx="1171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版本发布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187100" y="5365786"/>
            <a:ext cx="2484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submodule update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H="1" flipV="1">
            <a:off x="4645423" y="4557726"/>
            <a:ext cx="367619" cy="75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652113" y="4699623"/>
            <a:ext cx="1171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镜像构建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“tomcat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06" y="3973349"/>
            <a:ext cx="2907322" cy="193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矩形 89"/>
          <p:cNvSpPr/>
          <p:nvPr/>
        </p:nvSpPr>
        <p:spPr>
          <a:xfrm>
            <a:off x="6954304" y="2950936"/>
            <a:ext cx="1584006" cy="4893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HSF</a:t>
            </a:r>
            <a:r>
              <a:rPr kumimoji="1" lang="zh-CN" altLang="en-US" dirty="0" smtClean="0"/>
              <a:t>注册中心</a:t>
            </a:r>
          </a:p>
        </p:txBody>
      </p:sp>
      <p:cxnSp>
        <p:nvCxnSpPr>
          <p:cNvPr id="91" name="直线箭头连接符 9"/>
          <p:cNvCxnSpPr/>
          <p:nvPr/>
        </p:nvCxnSpPr>
        <p:spPr>
          <a:xfrm flipV="1">
            <a:off x="8289900" y="3433765"/>
            <a:ext cx="1" cy="756023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"/>
          <p:cNvCxnSpPr/>
          <p:nvPr/>
        </p:nvCxnSpPr>
        <p:spPr>
          <a:xfrm flipV="1">
            <a:off x="7149724" y="2215886"/>
            <a:ext cx="1" cy="756023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953651" y="2950936"/>
            <a:ext cx="1584006" cy="4893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网关</a:t>
            </a:r>
          </a:p>
        </p:txBody>
      </p:sp>
      <p:cxnSp>
        <p:nvCxnSpPr>
          <p:cNvPr id="97" name="直线箭头连接符 9"/>
          <p:cNvCxnSpPr/>
          <p:nvPr/>
        </p:nvCxnSpPr>
        <p:spPr>
          <a:xfrm flipH="1" flipV="1">
            <a:off x="5909344" y="3496787"/>
            <a:ext cx="1029692" cy="1020025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464102" y="3804581"/>
            <a:ext cx="110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REST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98584" y="3690637"/>
            <a:ext cx="110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HSF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7" name="标题 1"/>
          <p:cNvSpPr>
            <a:spLocks noGrp="1"/>
          </p:cNvSpPr>
          <p:nvPr>
            <p:ph type="title"/>
          </p:nvPr>
        </p:nvSpPr>
        <p:spPr>
          <a:xfrm>
            <a:off x="0" y="91751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联调环境</a:t>
            </a:r>
            <a:endParaRPr lang="zh-CN" altLang="en-US" dirty="0">
              <a:solidFill>
                <a:srgbClr val="18A2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联调环境资源一览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37537"/>
              </p:ext>
            </p:extLst>
          </p:nvPr>
        </p:nvGraphicFramePr>
        <p:xfrm>
          <a:off x="504453" y="2449587"/>
          <a:ext cx="10605570" cy="635552"/>
        </p:xfrm>
        <a:graphic>
          <a:graphicData uri="http://schemas.openxmlformats.org/drawingml/2006/table">
            <a:tbl>
              <a:tblPr/>
              <a:tblGrid>
                <a:gridCol w="2496037"/>
                <a:gridCol w="4805649"/>
                <a:gridCol w="3303884"/>
              </a:tblGrid>
              <a:tr h="249100"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KEY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VALUE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NOTE</a:t>
                      </a:r>
                      <a:endParaRPr lang="en-US" sz="170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ffectLst/>
                        </a:rPr>
                        <a:t>联调环境注册中心</a:t>
                      </a: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10.172.205.232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HSF</a:t>
                      </a:r>
                      <a:r>
                        <a:rPr lang="zh-CN" altLang="en-US" sz="17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注册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8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ogo中文为主(彩色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29" y="1801515"/>
            <a:ext cx="3600000" cy="23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57324" y="864691"/>
            <a:ext cx="4979" cy="45133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719634" y="856245"/>
            <a:ext cx="27951" cy="45713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66146" y="1091479"/>
            <a:ext cx="964339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90" b="1" dirty="0"/>
              <a:t>消费者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55063" y="1089989"/>
            <a:ext cx="94008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90" b="1" dirty="0"/>
              <a:t>经销商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166341" y="1089989"/>
            <a:ext cx="99924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90" b="1" dirty="0"/>
              <a:t>主机厂</a:t>
            </a:r>
          </a:p>
        </p:txBody>
      </p:sp>
      <p:sp>
        <p:nvSpPr>
          <p:cNvPr id="11" name="矩形 10"/>
          <p:cNvSpPr/>
          <p:nvPr/>
        </p:nvSpPr>
        <p:spPr>
          <a:xfrm>
            <a:off x="3663919" y="2132859"/>
            <a:ext cx="3786274" cy="17758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89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维保服务</a:t>
            </a:r>
            <a:endParaRPr lang="en-US" altLang="zh-CN" sz="189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17431" y="3234474"/>
            <a:ext cx="1166410" cy="3243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经销商备件管理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17432" y="3589537"/>
            <a:ext cx="1952273" cy="3160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技术支持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17432" y="2532316"/>
            <a:ext cx="1952271" cy="334111"/>
          </a:xfrm>
          <a:prstGeom prst="rect">
            <a:avLst/>
          </a:prstGeom>
          <a:solidFill>
            <a:srgbClr val="00C483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售后活动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17431" y="2903214"/>
            <a:ext cx="1952272" cy="2920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索赔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98621" y="3234473"/>
            <a:ext cx="1734684" cy="32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主机厂备件管理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6835" y="2132980"/>
            <a:ext cx="949843" cy="447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售后助手（</a:t>
            </a:r>
            <a:r>
              <a:rPr lang="en-US" altLang="zh-CN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PAD</a:t>
            </a: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）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86201" y="3967079"/>
            <a:ext cx="761066" cy="486174"/>
          </a:xfrm>
          <a:prstGeom prst="rect">
            <a:avLst/>
          </a:prstGeom>
          <a:solidFill>
            <a:srgbClr val="00C483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会员积分卡券管理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53961" y="3509703"/>
            <a:ext cx="928964" cy="395891"/>
          </a:xfrm>
          <a:prstGeom prst="rect">
            <a:avLst/>
          </a:prstGeom>
          <a:solidFill>
            <a:srgbClr val="00C483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经销商管理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13803" y="2532316"/>
            <a:ext cx="1019502" cy="3341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经销商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运营分析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53960" y="2640115"/>
            <a:ext cx="937660" cy="3561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客户管理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53960" y="3055607"/>
            <a:ext cx="937660" cy="398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车辆管理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22573" y="3967079"/>
            <a:ext cx="879459" cy="4840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诊断仪系统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（</a:t>
            </a:r>
            <a:r>
              <a:rPr lang="en-US" altLang="zh-CN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GLDS</a:t>
            </a: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）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17433" y="3967080"/>
            <a:ext cx="632034" cy="4861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en-US" altLang="zh-CN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EPC</a:t>
            </a:r>
          </a:p>
        </p:txBody>
      </p:sp>
      <p:sp>
        <p:nvSpPr>
          <p:cNvPr id="26" name="矩形 25"/>
          <p:cNvSpPr/>
          <p:nvPr/>
        </p:nvSpPr>
        <p:spPr>
          <a:xfrm>
            <a:off x="9507061" y="3967080"/>
            <a:ext cx="1026243" cy="4840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en-US" altLang="zh-CN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GVFS</a:t>
            </a:r>
          </a:p>
        </p:txBody>
      </p:sp>
      <p:sp>
        <p:nvSpPr>
          <p:cNvPr id="27" name="矩形 26"/>
          <p:cNvSpPr/>
          <p:nvPr/>
        </p:nvSpPr>
        <p:spPr>
          <a:xfrm>
            <a:off x="832815" y="2670662"/>
            <a:ext cx="1634367" cy="637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消费者</a:t>
            </a:r>
            <a:r>
              <a:rPr lang="en-US" altLang="zh-CN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APP</a:t>
            </a:r>
          </a:p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（预约管理、维保信息查看等）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07852" y="3589537"/>
            <a:ext cx="1025454" cy="3122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技术支持助手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（手机端）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2815" y="2132979"/>
            <a:ext cx="1634367" cy="452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品牌网站</a:t>
            </a:r>
            <a:endParaRPr lang="en-US" altLang="zh-CN" sz="1134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（服务预约）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60399" y="3964277"/>
            <a:ext cx="720297" cy="4868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车联网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38320" y="3964907"/>
            <a:ext cx="953300" cy="4861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维修数据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管理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53251" y="5701412"/>
            <a:ext cx="498482" cy="2795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1"/>
          </a:p>
        </p:txBody>
      </p:sp>
      <p:sp>
        <p:nvSpPr>
          <p:cNvPr id="33" name="文本框 32"/>
          <p:cNvSpPr txBox="1"/>
          <p:nvPr/>
        </p:nvSpPr>
        <p:spPr>
          <a:xfrm>
            <a:off x="1688814" y="5652138"/>
            <a:ext cx="8734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90" b="1" dirty="0"/>
              <a:t>易时</a:t>
            </a:r>
          </a:p>
        </p:txBody>
      </p:sp>
      <p:sp>
        <p:nvSpPr>
          <p:cNvPr id="34" name="矩形 33"/>
          <p:cNvSpPr/>
          <p:nvPr/>
        </p:nvSpPr>
        <p:spPr>
          <a:xfrm>
            <a:off x="6087719" y="5701412"/>
            <a:ext cx="498482" cy="2795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1"/>
          </a:p>
        </p:txBody>
      </p:sp>
      <p:sp>
        <p:nvSpPr>
          <p:cNvPr id="35" name="文本框 34"/>
          <p:cNvSpPr txBox="1"/>
          <p:nvPr/>
        </p:nvSpPr>
        <p:spPr>
          <a:xfrm>
            <a:off x="6771508" y="5652138"/>
            <a:ext cx="1746438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90" b="1" dirty="0"/>
              <a:t>外部系统</a:t>
            </a:r>
          </a:p>
        </p:txBody>
      </p:sp>
      <p:sp>
        <p:nvSpPr>
          <p:cNvPr id="36" name="矩形 35"/>
          <p:cNvSpPr/>
          <p:nvPr/>
        </p:nvSpPr>
        <p:spPr>
          <a:xfrm>
            <a:off x="1731133" y="3396633"/>
            <a:ext cx="735730" cy="4896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地图服务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513802" y="2903214"/>
            <a:ext cx="1026243" cy="293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三包监控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2814" y="3396633"/>
            <a:ext cx="820504" cy="489606"/>
          </a:xfrm>
          <a:prstGeom prst="rect">
            <a:avLst/>
          </a:prstGeom>
          <a:solidFill>
            <a:srgbClr val="00C483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备件商城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43909" y="3967079"/>
            <a:ext cx="801445" cy="4840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视频监控系统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22578" y="5701411"/>
            <a:ext cx="498482" cy="279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1"/>
          </a:p>
        </p:txBody>
      </p:sp>
      <p:sp>
        <p:nvSpPr>
          <p:cNvPr id="41" name="文本框 40"/>
          <p:cNvSpPr txBox="1"/>
          <p:nvPr/>
        </p:nvSpPr>
        <p:spPr>
          <a:xfrm>
            <a:off x="5106367" y="5652138"/>
            <a:ext cx="8734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90" b="1" dirty="0"/>
              <a:t>微软</a:t>
            </a:r>
          </a:p>
        </p:txBody>
      </p:sp>
      <p:sp>
        <p:nvSpPr>
          <p:cNvPr id="42" name="矩形 41"/>
          <p:cNvSpPr/>
          <p:nvPr/>
        </p:nvSpPr>
        <p:spPr>
          <a:xfrm>
            <a:off x="6985036" y="3964907"/>
            <a:ext cx="463618" cy="486174"/>
          </a:xfrm>
          <a:prstGeom prst="rect">
            <a:avLst/>
          </a:prstGeom>
          <a:solidFill>
            <a:srgbClr val="00C483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保险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208921" y="3967080"/>
            <a:ext cx="1260782" cy="4840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投诉管理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17432" y="2132858"/>
            <a:ext cx="1950626" cy="355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服务产品包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507061" y="2132858"/>
            <a:ext cx="1026243" cy="351367"/>
          </a:xfrm>
          <a:prstGeom prst="rect">
            <a:avLst/>
          </a:prstGeom>
          <a:solidFill>
            <a:srgbClr val="00C483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区域巡视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40545" y="3974780"/>
            <a:ext cx="1632249" cy="505162"/>
          </a:xfrm>
          <a:prstGeom prst="rect">
            <a:avLst/>
          </a:prstGeom>
          <a:solidFill>
            <a:srgbClr val="00C483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134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车主生态圈</a:t>
            </a:r>
            <a:endParaRPr lang="en-US" altLang="zh-CN" sz="1134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9384" y="5702971"/>
            <a:ext cx="498482" cy="279579"/>
          </a:xfrm>
          <a:prstGeom prst="rect">
            <a:avLst/>
          </a:prstGeom>
          <a:solidFill>
            <a:srgbClr val="00C4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1"/>
          </a:p>
        </p:txBody>
      </p:sp>
      <p:sp>
        <p:nvSpPr>
          <p:cNvPr id="48" name="文本框 47"/>
          <p:cNvSpPr txBox="1"/>
          <p:nvPr/>
        </p:nvSpPr>
        <p:spPr>
          <a:xfrm>
            <a:off x="3334947" y="5653697"/>
            <a:ext cx="8734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90" b="1" dirty="0"/>
              <a:t>阿里</a:t>
            </a:r>
          </a:p>
        </p:txBody>
      </p:sp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售后全景蓝图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40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</p:spPr>
        <p:txBody>
          <a:bodyPr/>
          <a:lstStyle/>
          <a:p>
            <a:r>
              <a:rPr lang="zh-CN" altLang="en-US" dirty="0">
                <a:solidFill>
                  <a:srgbClr val="18A2EF"/>
                </a:solidFill>
                <a:latin typeface="+mj-ea"/>
                <a:ea typeface="+mj-ea"/>
              </a:rPr>
              <a:t>系统架构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97" y="865411"/>
            <a:ext cx="8909244" cy="51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461" y="289347"/>
            <a:ext cx="9937790" cy="513899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rgbClr val="18A2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系统分层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880717" y="2017539"/>
            <a:ext cx="6480720" cy="0"/>
          </a:xfrm>
          <a:prstGeom prst="line">
            <a:avLst/>
          </a:prstGeom>
          <a:ln w="28575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880717" y="2953643"/>
            <a:ext cx="6480720" cy="0"/>
          </a:xfrm>
          <a:prstGeom prst="line">
            <a:avLst/>
          </a:prstGeom>
          <a:ln w="28575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80717" y="3889747"/>
            <a:ext cx="6480720" cy="0"/>
          </a:xfrm>
          <a:prstGeom prst="line">
            <a:avLst/>
          </a:prstGeom>
          <a:ln w="28575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80717" y="4897859"/>
            <a:ext cx="6480720" cy="0"/>
          </a:xfrm>
          <a:prstGeom prst="line">
            <a:avLst/>
          </a:prstGeom>
          <a:ln w="28575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40557" y="144147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表现层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40557" y="232986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96988" y="3218263"/>
            <a:ext cx="142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组合服务层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06752" y="4236624"/>
            <a:ext cx="142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72551" y="5262458"/>
            <a:ext cx="8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16" name="圆柱形 15"/>
          <p:cNvSpPr/>
          <p:nvPr/>
        </p:nvSpPr>
        <p:spPr>
          <a:xfrm>
            <a:off x="3456781" y="5262458"/>
            <a:ext cx="792088" cy="499497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3528789" y="539262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2060"/>
                </a:solidFill>
              </a:rPr>
              <a:t>用户</a:t>
            </a:r>
            <a:endParaRPr lang="zh-CN" altLang="en-US" sz="1600" b="1" dirty="0">
              <a:solidFill>
                <a:srgbClr val="002060"/>
              </a:solidFill>
            </a:endParaRPr>
          </a:p>
        </p:txBody>
      </p:sp>
      <p:sp>
        <p:nvSpPr>
          <p:cNvPr id="19" name="圆柱形 18"/>
          <p:cNvSpPr/>
          <p:nvPr/>
        </p:nvSpPr>
        <p:spPr>
          <a:xfrm>
            <a:off x="5328071" y="5262457"/>
            <a:ext cx="792088" cy="499497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5400079" y="539262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2060"/>
                </a:solidFill>
              </a:rPr>
              <a:t>机构</a:t>
            </a:r>
          </a:p>
        </p:txBody>
      </p:sp>
      <p:sp>
        <p:nvSpPr>
          <p:cNvPr id="23" name="矩形 22"/>
          <p:cNvSpPr/>
          <p:nvPr/>
        </p:nvSpPr>
        <p:spPr>
          <a:xfrm>
            <a:off x="3348769" y="4177888"/>
            <a:ext cx="1008112" cy="4868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用户</a:t>
            </a:r>
            <a:endParaRPr lang="en-US" altLang="zh-CN" sz="1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0577" y="4177888"/>
            <a:ext cx="1008112" cy="4868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机构</a:t>
            </a:r>
            <a:endParaRPr lang="en-US" altLang="zh-CN" sz="1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48769" y="3159527"/>
            <a:ext cx="1008112" cy="486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用户中心</a:t>
            </a:r>
            <a:endParaRPr lang="en-US" altLang="zh-CN" sz="1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48769" y="1306086"/>
            <a:ext cx="1008112" cy="4868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网站</a:t>
            </a:r>
            <a:endParaRPr lang="en-US" altLang="zh-CN" sz="1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20577" y="1280548"/>
            <a:ext cx="1008112" cy="4868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PAD</a:t>
            </a:r>
            <a:endParaRPr lang="en-US" altLang="zh-CN" sz="1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88108" y="1286908"/>
            <a:ext cx="1008112" cy="4868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APP</a:t>
            </a:r>
            <a:endParaRPr lang="en-US" altLang="zh-CN" sz="1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48769" y="2223423"/>
            <a:ext cx="1008112" cy="48680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73643" tIns="36822" rIns="73643" bIns="36822" rtlCol="0" anchor="ctr"/>
          <a:lstStyle/>
          <a:p>
            <a:pPr algn="ctr" defTabSz="552332">
              <a:defRPr/>
            </a:pP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Helvetica Light"/>
              </a:rPr>
              <a:t>用户管理</a:t>
            </a:r>
            <a:endParaRPr lang="en-US" altLang="zh-CN" sz="1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Helvetica Light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9500776" y="1523950"/>
            <a:ext cx="1326671" cy="699473"/>
          </a:xfrm>
          <a:prstGeom prst="upArrow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2" name="上箭头 31"/>
          <p:cNvSpPr/>
          <p:nvPr/>
        </p:nvSpPr>
        <p:spPr>
          <a:xfrm rot="10800000">
            <a:off x="9535980" y="2649766"/>
            <a:ext cx="1291467" cy="699473"/>
          </a:xfrm>
          <a:prstGeom prst="upArrow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9847295" y="1819932"/>
            <a:ext cx="64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REST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890015" y="2814836"/>
            <a:ext cx="6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HSF</a:t>
            </a:r>
            <a:endParaRPr lang="zh-CN" altLang="en-US" dirty="0"/>
          </a:p>
        </p:txBody>
      </p:sp>
      <p:sp>
        <p:nvSpPr>
          <p:cNvPr id="35" name="左大括号 34"/>
          <p:cNvSpPr/>
          <p:nvPr/>
        </p:nvSpPr>
        <p:spPr>
          <a:xfrm>
            <a:off x="954282" y="3385691"/>
            <a:ext cx="198243" cy="104456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4158" y="3295742"/>
            <a:ext cx="37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能力中心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3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461" y="289347"/>
            <a:ext cx="9937790" cy="513899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solidFill>
                  <a:srgbClr val="18A2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UI</a:t>
            </a:r>
            <a:r>
              <a:rPr lang="zh-CN" altLang="en-US" sz="3200" dirty="0" smtClean="0">
                <a:solidFill>
                  <a:srgbClr val="18A2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规范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4493" y="1369467"/>
            <a:ext cx="99432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遵循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梦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吉利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端：</a:t>
            </a:r>
            <a:r>
              <a:rPr lang="de-DE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de-DE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121.43.191.117</a:t>
            </a:r>
          </a:p>
          <a:p>
            <a:pPr indent="252058" algn="just"/>
            <a:r>
              <a:rPr lang="de-DE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端： 参考演示环境（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http://member.it.cmait.top:8090/member/mainPage 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移动端：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：易时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输出设计稿后，与吉利方确认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端：目前暂由数梦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统一设计并输出设计稿，后续若发生需求变更，由易时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UED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输出设计稿。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453" y="433363"/>
            <a:ext cx="9937790" cy="513899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solidFill>
                  <a:srgbClr val="18A2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WEB</a:t>
            </a:r>
            <a:r>
              <a:rPr lang="zh-CN" altLang="en-US" sz="3200" dirty="0" smtClean="0">
                <a:solidFill>
                  <a:srgbClr val="18A2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前端规范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8509" y="1585491"/>
            <a:ext cx="99432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2058"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样式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</a:p>
          <a:p>
            <a:pPr indent="252058" algn="just"/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脚本语言：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模板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引擎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推荐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Handlebars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，支持前端渲染和后端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渲染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前端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插件、框架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推荐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select2</a:t>
            </a:r>
          </a:p>
          <a:p>
            <a:pPr indent="252058" algn="just"/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工程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：源代码和交付件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分离、混淆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压缩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等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(</a:t>
            </a:r>
            <a:r>
              <a:rPr lang="zh-CN" altLang="en-US" sz="2000" kern="1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推荐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gulp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58" algn="just"/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浏览器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支持：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IE9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及以上、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2" y="361355"/>
            <a:ext cx="9937790" cy="513899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rgbClr val="18A2EF"/>
                </a:solidFill>
                <a:latin typeface="+mj-ea"/>
                <a:ea typeface="+mj-ea"/>
              </a:rPr>
              <a:t>移动端</a:t>
            </a:r>
            <a:r>
              <a:rPr lang="zh-CN" altLang="en-US" sz="3200" dirty="0">
                <a:solidFill>
                  <a:srgbClr val="18A2EF"/>
                </a:solidFill>
                <a:latin typeface="+mj-ea"/>
                <a:ea typeface="+mj-ea"/>
              </a:rPr>
              <a:t>规范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2206" y="1267769"/>
            <a:ext cx="88906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前后端采用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接口对接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推送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阿里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百川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兼容性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iOS7.0 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以上，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4.0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及以上，兼容市场主流分辨率和机型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地图服务：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高德地图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为主，允许存在部分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iOS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Objective-C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为主，允许存在部分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消费者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方式开发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zh-CN" altLang="en-US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工程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Java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JS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交付件代码进行混淆，并提供混淆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脚本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453" y="361355"/>
            <a:ext cx="9937790" cy="513899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rgbClr val="18A2EF"/>
                </a:solidFill>
                <a:latin typeface="+mj-ea"/>
                <a:ea typeface="+mj-ea"/>
              </a:rPr>
              <a:t>后端</a:t>
            </a:r>
            <a:r>
              <a:rPr lang="zh-CN" altLang="en-US" sz="3200" dirty="0">
                <a:solidFill>
                  <a:srgbClr val="18A2EF"/>
                </a:solidFill>
                <a:latin typeface="+mj-ea"/>
                <a:ea typeface="+mj-ea"/>
              </a:rPr>
              <a:t>规范</a:t>
            </a:r>
            <a:r>
              <a:rPr lang="zh-CN" altLang="en-US" sz="3200" dirty="0" smtClean="0">
                <a:solidFill>
                  <a:srgbClr val="18A2EF"/>
                </a:solidFill>
                <a:latin typeface="+mj-ea"/>
                <a:ea typeface="+mj-ea"/>
              </a:rPr>
              <a:t>（一）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2248" y="1585491"/>
            <a:ext cx="85573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整体架构：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采用分布式架构，使用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分布式服务框架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HSF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    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中心使用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EDAS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的配置中心，应用可被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EDAS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管控</a:t>
            </a: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开发语言：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JDK1.8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开发框架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SpringMVC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</a:p>
          <a:p>
            <a:pPr algn="just"/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服务器：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阿里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 7.0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（使用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EDAS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情况下）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461" y="361355"/>
            <a:ext cx="9937790" cy="513899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rgbClr val="18A2EF"/>
                </a:solidFill>
                <a:latin typeface="+mj-ea"/>
                <a:ea typeface="+mj-ea"/>
              </a:rPr>
              <a:t>后端</a:t>
            </a:r>
            <a:r>
              <a:rPr lang="zh-CN" altLang="en-US" sz="3200" dirty="0">
                <a:solidFill>
                  <a:srgbClr val="18A2EF"/>
                </a:solidFill>
                <a:latin typeface="+mj-ea"/>
                <a:ea typeface="+mj-ea"/>
              </a:rPr>
              <a:t>规范</a:t>
            </a:r>
            <a:r>
              <a:rPr lang="zh-CN" altLang="en-US" sz="3200" dirty="0" smtClean="0">
                <a:solidFill>
                  <a:srgbClr val="18A2EF"/>
                </a:solidFill>
                <a:latin typeface="+mj-ea"/>
                <a:ea typeface="+mj-ea"/>
              </a:rPr>
              <a:t>（二）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0557" y="1369467"/>
            <a:ext cx="80652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缓存：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阿里云数据库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Memcache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型数据库：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阿里云数据库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关系型数据库：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阿里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云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RDS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对象存储（附件、图片等）：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阿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云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OSS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消息队列：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阿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云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RocketMQ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视频服务：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阿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云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视频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直播服务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企业服务总线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：阿</a:t>
            </a:r>
            <a:r>
              <a:rPr lang="zh-CN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云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CSB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404040"/>
      </a:dk1>
      <a:lt1>
        <a:sysClr val="window" lastClr="FFFFFF"/>
      </a:lt1>
      <a:dk2>
        <a:srgbClr val="1F497D"/>
      </a:dk2>
      <a:lt2>
        <a:srgbClr val="EEECE1"/>
      </a:lt2>
      <a:accent1>
        <a:srgbClr val="18A2EF"/>
      </a:accent1>
      <a:accent2>
        <a:srgbClr val="0070C0"/>
      </a:accent2>
      <a:accent3>
        <a:srgbClr val="00B050"/>
      </a:accent3>
      <a:accent4>
        <a:srgbClr val="009999"/>
      </a:accent4>
      <a:accent5>
        <a:srgbClr val="FEE0A3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5328</TotalTime>
  <Words>810</Words>
  <Application>Microsoft Office PowerPoint</Application>
  <PresentationFormat>自定义</PresentationFormat>
  <Paragraphs>204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 Unicode MS</vt:lpstr>
      <vt:lpstr>Helvetica Light</vt:lpstr>
      <vt:lpstr>Noto Sans S Chinese Black Bold</vt:lpstr>
      <vt:lpstr>Noto Sans S Chinese Medium</vt:lpstr>
      <vt:lpstr>华文细黑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自定义设计</vt:lpstr>
      <vt:lpstr>Office 主题</vt:lpstr>
      <vt:lpstr>1_Office 主题</vt:lpstr>
      <vt:lpstr>PowerPoint 演示文稿</vt:lpstr>
      <vt:lpstr>售后全景蓝图</vt:lpstr>
      <vt:lpstr>系统架构</vt:lpstr>
      <vt:lpstr>系统分层</vt:lpstr>
      <vt:lpstr>UI规范</vt:lpstr>
      <vt:lpstr>WEB前端规范</vt:lpstr>
      <vt:lpstr>移动端规范</vt:lpstr>
      <vt:lpstr>后端规范（一）</vt:lpstr>
      <vt:lpstr>后端规范（二）</vt:lpstr>
      <vt:lpstr>基础服务</vt:lpstr>
      <vt:lpstr>其他模块对接</vt:lpstr>
      <vt:lpstr>其他要求</vt:lpstr>
      <vt:lpstr>联调环境</vt:lpstr>
      <vt:lpstr>联调环境资源一览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BigApp</cp:lastModifiedBy>
  <cp:revision>861</cp:revision>
  <dcterms:created xsi:type="dcterms:W3CDTF">2011-12-12T03:01:00Z</dcterms:created>
  <dcterms:modified xsi:type="dcterms:W3CDTF">2016-12-29T08:40:52Z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