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8"/>
  </p:notesMasterIdLst>
  <p:handoutMasterIdLst>
    <p:handoutMasterId r:id="rId9"/>
  </p:handoutMasterIdLst>
  <p:sldIdLst>
    <p:sldId id="449" r:id="rId3"/>
    <p:sldId id="515" r:id="rId4"/>
    <p:sldId id="516" r:id="rId5"/>
    <p:sldId id="508" r:id="rId6"/>
    <p:sldId id="465" r:id="rId7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00"/>
    <a:srgbClr val="404040"/>
    <a:srgbClr val="FFFFFF"/>
    <a:srgbClr val="90CC3D"/>
    <a:srgbClr val="FF40FF"/>
    <a:srgbClr val="18A2EF"/>
    <a:srgbClr val="0000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4821" autoAdjust="0"/>
  </p:normalViewPr>
  <p:slideViewPr>
    <p:cSldViewPr showGuides="1">
      <p:cViewPr varScale="1">
        <p:scale>
          <a:sx n="101" d="100"/>
          <a:sy n="101" d="100"/>
        </p:scale>
        <p:origin x="208" y="424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9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ETCloud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系统架构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3935"/>
            <a:ext cx="919491" cy="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55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413" y="1996747"/>
            <a:ext cx="6408713" cy="43456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11436" y="2089547"/>
            <a:ext cx="5853658" cy="276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84574" y="2233563"/>
            <a:ext cx="4464496" cy="82077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113983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管理系统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4444614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移动</a:t>
            </a:r>
            <a:r>
              <a:rPr kumimoji="1" lang="en-US" altLang="zh-CN" sz="1400" dirty="0" smtClean="0"/>
              <a:t>App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656582" y="3756397"/>
            <a:ext cx="4464496" cy="73870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能力中心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MircoService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5759" y="4962785"/>
            <a:ext cx="5889335" cy="1231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云资源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8" y="701117"/>
            <a:ext cx="465132" cy="465132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1760350" y="655841"/>
            <a:ext cx="860403" cy="583664"/>
            <a:chOff x="1420754" y="642998"/>
            <a:chExt cx="860403" cy="5836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54" y="662143"/>
              <a:ext cx="465132" cy="4651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025" y="642998"/>
              <a:ext cx="465132" cy="46513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445" y="761530"/>
              <a:ext cx="465132" cy="465132"/>
            </a:xfrm>
            <a:prstGeom prst="rect">
              <a:avLst/>
            </a:prstGeom>
          </p:spPr>
        </p:pic>
      </p:grpSp>
      <p:grpSp>
        <p:nvGrpSpPr>
          <p:cNvPr id="80" name="组 79"/>
          <p:cNvGrpSpPr/>
          <p:nvPr/>
        </p:nvGrpSpPr>
        <p:grpSpPr>
          <a:xfrm>
            <a:off x="3016357" y="1271526"/>
            <a:ext cx="465132" cy="653322"/>
            <a:chOff x="970029" y="1322406"/>
            <a:chExt cx="465132" cy="65332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010074" y="1729507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/>
                <a:t>SLB</a:t>
              </a:r>
              <a:endParaRPr kumimoji="1" lang="zh-CN" altLang="en-US" sz="1000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4138109" y="1280566"/>
            <a:ext cx="465132" cy="657853"/>
            <a:chOff x="1998138" y="1287678"/>
            <a:chExt cx="465132" cy="65785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011734" y="168392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CDN</a:t>
              </a:r>
              <a:endParaRPr kumimoji="1" lang="zh-CN" altLang="en-US" sz="1050" dirty="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000303" y="5397570"/>
            <a:ext cx="465132" cy="654637"/>
            <a:chOff x="4053437" y="786838"/>
            <a:chExt cx="465132" cy="65463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7" y="786838"/>
              <a:ext cx="465132" cy="465132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4095337" y="1187559"/>
              <a:ext cx="385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ECS</a:t>
              </a:r>
              <a:endParaRPr kumimoji="1" lang="zh-CN" altLang="en-US" sz="1050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2409899" y="5368927"/>
            <a:ext cx="468000" cy="668695"/>
            <a:chOff x="5365078" y="882680"/>
            <a:chExt cx="468000" cy="66869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8" y="882680"/>
              <a:ext cx="468000" cy="468000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5396939" y="1297459"/>
              <a:ext cx="404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RDS</a:t>
              </a:r>
              <a:endParaRPr kumimoji="1" lang="zh-CN" altLang="en-US" sz="1050" dirty="0"/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4269835" y="5368927"/>
            <a:ext cx="479618" cy="631220"/>
            <a:chOff x="6337101" y="882263"/>
            <a:chExt cx="479618" cy="63122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84" y="882263"/>
              <a:ext cx="465132" cy="465132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6337101" y="1259567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err="1" smtClean="0"/>
                <a:t>Redis</a:t>
              </a:r>
              <a:endParaRPr kumimoji="1" lang="zh-CN" altLang="en-US" sz="1050" dirty="0"/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5503247" y="5368927"/>
            <a:ext cx="465132" cy="624754"/>
            <a:chOff x="7495215" y="854613"/>
            <a:chExt cx="465132" cy="62475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215" y="854613"/>
              <a:ext cx="465132" cy="465132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7526444" y="1225451"/>
              <a:ext cx="4026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VPC</a:t>
              </a:r>
              <a:endParaRPr kumimoji="1" lang="zh-CN" altLang="en-US" sz="1050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477638" y="3820887"/>
            <a:ext cx="459322" cy="564962"/>
            <a:chOff x="4545094" y="1108130"/>
            <a:chExt cx="473926" cy="661786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020" y="1108130"/>
              <a:ext cx="468000" cy="468000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4545094" y="15160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集群</a:t>
              </a:r>
              <a:endParaRPr kumimoji="1" lang="zh-CN" altLang="en-US" sz="1050" dirty="0"/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4" y="3904377"/>
            <a:ext cx="473600" cy="397983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432445" y="2089547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ETCloud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94712" y="3213091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Zull</a:t>
            </a:r>
            <a:r>
              <a:rPr kumimoji="1"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/Eureka</a:t>
            </a:r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803083" y="2161555"/>
            <a:ext cx="915177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25090" y="23775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行为</a:t>
            </a:r>
            <a:endParaRPr kumimoji="1" lang="en-US" altLang="zh-CN" sz="1100" dirty="0"/>
          </a:p>
          <a:p>
            <a:pPr algn="ctr"/>
            <a:r>
              <a:rPr kumimoji="1" lang="zh-CN" altLang="en-US" sz="1100" dirty="0"/>
              <a:t>日志</a:t>
            </a:r>
          </a:p>
        </p:txBody>
      </p:sp>
      <p:sp>
        <p:nvSpPr>
          <p:cNvPr id="104" name="矩形 103"/>
          <p:cNvSpPr/>
          <p:nvPr/>
        </p:nvSpPr>
        <p:spPr>
          <a:xfrm>
            <a:off x="7925090" y="32904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业务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7925090" y="4082567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系统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6" name="右箭头 105"/>
          <p:cNvSpPr/>
          <p:nvPr/>
        </p:nvSpPr>
        <p:spPr>
          <a:xfrm>
            <a:off x="7422116" y="329025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8903708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右箭头 107"/>
          <p:cNvSpPr/>
          <p:nvPr/>
        </p:nvSpPr>
        <p:spPr>
          <a:xfrm>
            <a:off x="8939641" y="3436547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8939641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7" name="组 126"/>
          <p:cNvGrpSpPr/>
          <p:nvPr/>
        </p:nvGrpSpPr>
        <p:grpSpPr>
          <a:xfrm>
            <a:off x="6841157" y="3163757"/>
            <a:ext cx="740908" cy="772328"/>
            <a:chOff x="6620238" y="3163757"/>
            <a:chExt cx="740908" cy="772328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141" y="3163757"/>
              <a:ext cx="468000" cy="468000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6620238" y="3682169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日志收集</a:t>
              </a:r>
              <a:endParaRPr kumimoji="1" lang="zh-CN" altLang="en-US" sz="1050" dirty="0"/>
            </a:p>
          </p:txBody>
        </p:sp>
      </p:grpSp>
      <p:grpSp>
        <p:nvGrpSpPr>
          <p:cNvPr id="122" name="组 121"/>
          <p:cNvGrpSpPr/>
          <p:nvPr/>
        </p:nvGrpSpPr>
        <p:grpSpPr>
          <a:xfrm>
            <a:off x="9247428" y="2330138"/>
            <a:ext cx="721672" cy="693236"/>
            <a:chOff x="9026509" y="2330138"/>
            <a:chExt cx="721672" cy="69323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2330138"/>
              <a:ext cx="468000" cy="468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9026509" y="2769458"/>
              <a:ext cx="7216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行为分析</a:t>
              </a:r>
              <a:endParaRPr kumimoji="1" lang="zh-CN" altLang="en-US" sz="1050" dirty="0"/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9354318" y="3131438"/>
            <a:ext cx="836356" cy="468000"/>
            <a:chOff x="9133399" y="3059430"/>
            <a:chExt cx="836356" cy="468000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399" y="3059430"/>
              <a:ext cx="468000" cy="468000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9515785" y="316329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查询</a:t>
              </a:r>
              <a:endParaRPr kumimoji="1" lang="zh-CN" altLang="en-US" sz="1050" dirty="0"/>
            </a:p>
          </p:txBody>
        </p:sp>
      </p:grpSp>
      <p:grpSp>
        <p:nvGrpSpPr>
          <p:cNvPr id="121" name="组 120"/>
          <p:cNvGrpSpPr/>
          <p:nvPr/>
        </p:nvGrpSpPr>
        <p:grpSpPr>
          <a:xfrm>
            <a:off x="9366332" y="3670422"/>
            <a:ext cx="864096" cy="435349"/>
            <a:chOff x="9145413" y="3709780"/>
            <a:chExt cx="864096" cy="435349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413" y="3709780"/>
              <a:ext cx="468000" cy="435349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9555539" y="380912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归档</a:t>
              </a:r>
              <a:endParaRPr kumimoji="1" lang="zh-CN" altLang="en-US" sz="1050" dirty="0"/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9349811" y="4213835"/>
            <a:ext cx="534587" cy="653017"/>
            <a:chOff x="9128892" y="4213835"/>
            <a:chExt cx="534587" cy="6530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4213835"/>
              <a:ext cx="468000" cy="468000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9148594" y="4612936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ARMS</a:t>
              </a:r>
              <a:endParaRPr kumimoji="1" lang="zh-CN" altLang="en-US" sz="1050" dirty="0"/>
            </a:p>
          </p:txBody>
        </p:sp>
      </p:grpSp>
      <p:sp>
        <p:nvSpPr>
          <p:cNvPr id="115" name="右箭头 114"/>
          <p:cNvSpPr/>
          <p:nvPr/>
        </p:nvSpPr>
        <p:spPr>
          <a:xfrm>
            <a:off x="9971133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右箭头 115"/>
          <p:cNvSpPr/>
          <p:nvPr/>
        </p:nvSpPr>
        <p:spPr>
          <a:xfrm>
            <a:off x="10061026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535651" y="4169083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实时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运维</a:t>
            </a:r>
            <a:endParaRPr kumimoji="1" lang="en-US" altLang="zh-CN" sz="1100" dirty="0"/>
          </a:p>
        </p:txBody>
      </p:sp>
      <p:sp>
        <p:nvSpPr>
          <p:cNvPr id="118" name="矩形 117"/>
          <p:cNvSpPr/>
          <p:nvPr/>
        </p:nvSpPr>
        <p:spPr>
          <a:xfrm>
            <a:off x="10518460" y="2281129"/>
            <a:ext cx="676005" cy="28802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推荐</a:t>
            </a:r>
            <a:endParaRPr kumimoji="1" lang="en-US" altLang="zh-CN" sz="11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10518461" y="2805053"/>
            <a:ext cx="676005" cy="29260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搜索</a:t>
            </a:r>
            <a:endParaRPr kumimoji="1" lang="en-US" altLang="zh-CN" sz="1100" dirty="0" smtClean="0"/>
          </a:p>
        </p:txBody>
      </p:sp>
      <p:grpSp>
        <p:nvGrpSpPr>
          <p:cNvPr id="131" name="组 130"/>
          <p:cNvGrpSpPr/>
          <p:nvPr/>
        </p:nvGrpSpPr>
        <p:grpSpPr>
          <a:xfrm>
            <a:off x="7053986" y="5335516"/>
            <a:ext cx="723275" cy="720591"/>
            <a:chOff x="7053986" y="5505765"/>
            <a:chExt cx="723275" cy="720591"/>
          </a:xfrm>
        </p:grpSpPr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71" y="5505765"/>
              <a:ext cx="468000" cy="468000"/>
            </a:xfrm>
            <a:prstGeom prst="rect">
              <a:avLst/>
            </a:prstGeom>
          </p:spPr>
        </p:pic>
        <p:sp>
          <p:nvSpPr>
            <p:cNvPr id="128" name="文本框 127"/>
            <p:cNvSpPr txBox="1"/>
            <p:nvPr/>
          </p:nvSpPr>
          <p:spPr>
            <a:xfrm>
              <a:off x="7053986" y="59724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商业数据</a:t>
              </a:r>
              <a:endParaRPr kumimoji="1" lang="zh-CN" altLang="en-US" sz="1050" dirty="0"/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8417835" y="5329907"/>
            <a:ext cx="723275" cy="721916"/>
            <a:chOff x="8239898" y="5509979"/>
            <a:chExt cx="723275" cy="721916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118" y="5509979"/>
              <a:ext cx="468000" cy="468000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8239898" y="597797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数据仓库</a:t>
              </a:r>
              <a:endParaRPr kumimoji="1" lang="zh-CN" altLang="en-US" sz="1050" dirty="0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9742770" y="5329907"/>
            <a:ext cx="830677" cy="664746"/>
            <a:chOff x="9361437" y="5457249"/>
            <a:chExt cx="830677" cy="664746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509" y="5457249"/>
              <a:ext cx="468000" cy="46800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9361437" y="5868079"/>
              <a:ext cx="8306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数据分析</a:t>
              </a:r>
              <a:r>
                <a:rPr kumimoji="1" lang="en-US" altLang="zh-CN" sz="1050" dirty="0" smtClean="0"/>
                <a:t>BI</a:t>
              </a:r>
              <a:endParaRPr kumimoji="1" lang="zh-CN" altLang="en-US" sz="1050" dirty="0"/>
            </a:p>
          </p:txBody>
        </p:sp>
      </p:grpSp>
      <p:sp>
        <p:nvSpPr>
          <p:cNvPr id="134" name="右箭头 133"/>
          <p:cNvSpPr/>
          <p:nvPr/>
        </p:nvSpPr>
        <p:spPr>
          <a:xfrm>
            <a:off x="7951019" y="5494869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右箭头 134"/>
          <p:cNvSpPr/>
          <p:nvPr/>
        </p:nvSpPr>
        <p:spPr>
          <a:xfrm>
            <a:off x="9334697" y="551782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7" name="直线连接符 136"/>
          <p:cNvCxnSpPr/>
          <p:nvPr/>
        </p:nvCxnSpPr>
        <p:spPr>
          <a:xfrm>
            <a:off x="6694238" y="655841"/>
            <a:ext cx="74911" cy="568657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H="1">
            <a:off x="144413" y="1955312"/>
            <a:ext cx="112332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 flipH="1">
            <a:off x="6768751" y="4962785"/>
            <a:ext cx="4608910" cy="70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10100780" y="1480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异构环境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左右箭头 152"/>
          <p:cNvSpPr/>
          <p:nvPr/>
        </p:nvSpPr>
        <p:spPr>
          <a:xfrm>
            <a:off x="6446711" y="1085321"/>
            <a:ext cx="500860" cy="2826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8" name="组 157"/>
          <p:cNvGrpSpPr/>
          <p:nvPr/>
        </p:nvGrpSpPr>
        <p:grpSpPr>
          <a:xfrm>
            <a:off x="5533537" y="907790"/>
            <a:ext cx="878767" cy="803509"/>
            <a:chOff x="5040957" y="865411"/>
            <a:chExt cx="878767" cy="803509"/>
          </a:xfrm>
        </p:grpSpPr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971" y="865411"/>
              <a:ext cx="468000" cy="406825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5040957" y="1253422"/>
              <a:ext cx="8787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/>
                <a:t>Gateway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</a:p>
            <a:p>
              <a:pPr algn="ctr"/>
              <a:r>
                <a:rPr kumimoji="1" lang="en-US" altLang="zh-CN" sz="1050" dirty="0" smtClean="0"/>
                <a:t>Restful</a:t>
              </a:r>
              <a:endParaRPr kumimoji="1" lang="zh-CN" altLang="en-US" sz="1050" dirty="0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7246967" y="865411"/>
            <a:ext cx="777777" cy="709200"/>
            <a:chOff x="7246967" y="1116672"/>
            <a:chExt cx="777777" cy="709200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119" y="1116672"/>
              <a:ext cx="468000" cy="468000"/>
            </a:xfrm>
            <a:prstGeom prst="rect">
              <a:avLst/>
            </a:prstGeom>
          </p:spPr>
        </p:pic>
        <p:sp>
          <p:nvSpPr>
            <p:cNvPr id="160" name="文本框 159"/>
            <p:cNvSpPr txBox="1"/>
            <p:nvPr/>
          </p:nvSpPr>
          <p:spPr>
            <a:xfrm>
              <a:off x="7246967" y="1571956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Restful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  <a:endParaRPr kumimoji="1"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2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55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技术体系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89" name="云形 88"/>
          <p:cNvSpPr/>
          <p:nvPr/>
        </p:nvSpPr>
        <p:spPr>
          <a:xfrm>
            <a:off x="216421" y="2536329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93" name="组 92"/>
          <p:cNvGrpSpPr/>
          <p:nvPr/>
        </p:nvGrpSpPr>
        <p:grpSpPr>
          <a:xfrm>
            <a:off x="4260096" y="2207456"/>
            <a:ext cx="2808312" cy="1224136"/>
            <a:chOff x="3528789" y="361356"/>
            <a:chExt cx="2808312" cy="1224136"/>
          </a:xfrm>
        </p:grpSpPr>
        <p:sp>
          <p:nvSpPr>
            <p:cNvPr id="136" name="矩形 135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1571462" y="2198395"/>
            <a:ext cx="1728193" cy="1203346"/>
            <a:chOff x="1728588" y="2233563"/>
            <a:chExt cx="1728193" cy="1203346"/>
          </a:xfrm>
        </p:grpSpPr>
        <p:sp>
          <p:nvSpPr>
            <p:cNvPr id="143" name="矩形 142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48" name="组 147"/>
          <p:cNvGrpSpPr/>
          <p:nvPr/>
        </p:nvGrpSpPr>
        <p:grpSpPr>
          <a:xfrm>
            <a:off x="8534465" y="2198395"/>
            <a:ext cx="2376264" cy="1185380"/>
            <a:chOff x="8713365" y="2003733"/>
            <a:chExt cx="2376264" cy="1185380"/>
          </a:xfrm>
        </p:grpSpPr>
        <p:grpSp>
          <p:nvGrpSpPr>
            <p:cNvPr id="149" name="组 148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151" name="罐形 150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155" name="罐形 154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65" name="组 164"/>
          <p:cNvGrpSpPr/>
          <p:nvPr/>
        </p:nvGrpSpPr>
        <p:grpSpPr>
          <a:xfrm>
            <a:off x="1067406" y="5905971"/>
            <a:ext cx="10153128" cy="432048"/>
            <a:chOff x="864493" y="5673897"/>
            <a:chExt cx="10153128" cy="432048"/>
          </a:xfrm>
        </p:grpSpPr>
        <p:sp>
          <p:nvSpPr>
            <p:cNvPr id="166" name="矩形 165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168" name="组 167"/>
          <p:cNvGrpSpPr/>
          <p:nvPr/>
        </p:nvGrpSpPr>
        <p:grpSpPr>
          <a:xfrm>
            <a:off x="4339330" y="308599"/>
            <a:ext cx="1713742" cy="1172900"/>
            <a:chOff x="7639966" y="1069328"/>
            <a:chExt cx="1713742" cy="1080120"/>
          </a:xfrm>
        </p:grpSpPr>
        <p:sp>
          <p:nvSpPr>
            <p:cNvPr id="169" name="矩形 16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276039" y="308599"/>
            <a:ext cx="1713742" cy="1186431"/>
            <a:chOff x="7639966" y="2202489"/>
            <a:chExt cx="1713742" cy="1153365"/>
          </a:xfrm>
        </p:grpSpPr>
        <p:sp>
          <p:nvSpPr>
            <p:cNvPr id="174" name="矩形 173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78" name="直线箭头连接符 177"/>
          <p:cNvCxnSpPr>
            <a:stCxn id="138" idx="3"/>
          </p:cNvCxnSpPr>
          <p:nvPr/>
        </p:nvCxnSpPr>
        <p:spPr>
          <a:xfrm>
            <a:off x="3299655" y="2800068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62" idx="2"/>
          </p:cNvCxnSpPr>
          <p:nvPr/>
        </p:nvCxnSpPr>
        <p:spPr>
          <a:xfrm>
            <a:off x="5196201" y="1481499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/>
          <p:nvPr/>
        </p:nvCxnSpPr>
        <p:spPr>
          <a:xfrm>
            <a:off x="6906417" y="1542180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64" idx="1"/>
          </p:cNvCxnSpPr>
          <p:nvPr/>
        </p:nvCxnSpPr>
        <p:spPr>
          <a:xfrm flipH="1">
            <a:off x="7068408" y="2791085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/>
          <p:nvPr/>
        </p:nvCxnSpPr>
        <p:spPr>
          <a:xfrm flipV="1">
            <a:off x="5664252" y="3438473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 182"/>
          <p:cNvGrpSpPr/>
          <p:nvPr/>
        </p:nvGrpSpPr>
        <p:grpSpPr>
          <a:xfrm>
            <a:off x="3830059" y="3849218"/>
            <a:ext cx="4297476" cy="1784771"/>
            <a:chOff x="4059194" y="3617144"/>
            <a:chExt cx="4297476" cy="1784771"/>
          </a:xfrm>
        </p:grpSpPr>
        <p:grpSp>
          <p:nvGrpSpPr>
            <p:cNvPr id="184" name="组 183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186" name="组 185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189" name="组 188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90" name="折角形 189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91" name="折角形 190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2" name="折角形 191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93" name="组 192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97" name="矩形 196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98" name="矩形 197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194" name="折角形 19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5" name="折角形 194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87" name="折角形 186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185" name="折角形 184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200" name="直线箭头连接符 199"/>
          <p:cNvCxnSpPr>
            <a:endCxn id="164" idx="3"/>
          </p:cNvCxnSpPr>
          <p:nvPr/>
        </p:nvCxnSpPr>
        <p:spPr>
          <a:xfrm flipH="1" flipV="1">
            <a:off x="10190649" y="2791085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>
            <a:stCxn id="164" idx="2"/>
          </p:cNvCxnSpPr>
          <p:nvPr/>
        </p:nvCxnSpPr>
        <p:spPr>
          <a:xfrm flipH="1">
            <a:off x="9321608" y="3383775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/>
          <p:cNvCxnSpPr/>
          <p:nvPr/>
        </p:nvCxnSpPr>
        <p:spPr>
          <a:xfrm flipV="1">
            <a:off x="5978797" y="5633989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V="1">
            <a:off x="7621301" y="1542180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/>
          <p:nvPr/>
        </p:nvCxnSpPr>
        <p:spPr>
          <a:xfrm rot="10800000" flipH="1">
            <a:off x="3830058" y="1495030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/>
          <p:nvPr/>
        </p:nvCxnSpPr>
        <p:spPr>
          <a:xfrm flipV="1">
            <a:off x="8127535" y="3421187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/>
          <p:nvPr/>
        </p:nvCxnSpPr>
        <p:spPr>
          <a:xfrm rot="16200000" flipH="1">
            <a:off x="2393184" y="3501563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84891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开发标准化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2593603"/>
            <a:ext cx="24466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15372</TotalTime>
  <Words>178</Words>
  <Application>Microsoft Macintosh PowerPoint</Application>
  <PresentationFormat>自定义</PresentationFormat>
  <Paragraphs>91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Calibri</vt:lpstr>
      <vt:lpstr>Noto Sans S Chinese Black Bold</vt:lpstr>
      <vt:lpstr>Noto Sans S Chinese Medium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系统架构</vt:lpstr>
      <vt:lpstr>技术体系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1249</cp:revision>
  <dcterms:created xsi:type="dcterms:W3CDTF">2011-12-12T03:01:00Z</dcterms:created>
  <dcterms:modified xsi:type="dcterms:W3CDTF">2018-03-08T05:38:59Z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