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5" r:id="rId2"/>
  </p:sldMasterIdLst>
  <p:notesMasterIdLst>
    <p:notesMasterId r:id="rId30"/>
  </p:notesMasterIdLst>
  <p:handoutMasterIdLst>
    <p:handoutMasterId r:id="rId31"/>
  </p:handoutMasterIdLst>
  <p:sldIdLst>
    <p:sldId id="449" r:id="rId3"/>
    <p:sldId id="466" r:id="rId4"/>
    <p:sldId id="511" r:id="rId5"/>
    <p:sldId id="489" r:id="rId6"/>
    <p:sldId id="488" r:id="rId7"/>
    <p:sldId id="490" r:id="rId8"/>
    <p:sldId id="491" r:id="rId9"/>
    <p:sldId id="493" r:id="rId10"/>
    <p:sldId id="494" r:id="rId11"/>
    <p:sldId id="495" r:id="rId12"/>
    <p:sldId id="496" r:id="rId13"/>
    <p:sldId id="497" r:id="rId14"/>
    <p:sldId id="498" r:id="rId15"/>
    <p:sldId id="499" r:id="rId16"/>
    <p:sldId id="500" r:id="rId17"/>
    <p:sldId id="501" r:id="rId18"/>
    <p:sldId id="502" r:id="rId19"/>
    <p:sldId id="505" r:id="rId20"/>
    <p:sldId id="503" r:id="rId21"/>
    <p:sldId id="504" r:id="rId22"/>
    <p:sldId id="506" r:id="rId23"/>
    <p:sldId id="507" r:id="rId24"/>
    <p:sldId id="510" r:id="rId25"/>
    <p:sldId id="512" r:id="rId26"/>
    <p:sldId id="509" r:id="rId27"/>
    <p:sldId id="508" r:id="rId28"/>
    <p:sldId id="465" r:id="rId29"/>
  </p:sldIdLst>
  <p:sldSz cx="11522075" cy="648335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74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2023">
          <p15:clr>
            <a:srgbClr val="A4A3A4"/>
          </p15:clr>
        </p15:guide>
        <p15:guide id="4" pos="360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nailchen" initials="c0214" lastIdx="1" clrIdx="0">
    <p:extLst/>
  </p:cmAuthor>
  <p:cmAuthor id="2" name="马晓辉" initials="马晓辉" lastIdx="0" clrIdx="1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FFFFFF"/>
    <a:srgbClr val="90CC3D"/>
    <a:srgbClr val="FF40FF"/>
    <a:srgbClr val="18A2EF"/>
    <a:srgbClr val="000000"/>
    <a:srgbClr val="99CC00"/>
    <a:srgbClr val="0091AB"/>
    <a:srgbClr val="009900"/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84796" autoAdjust="0"/>
  </p:normalViewPr>
  <p:slideViewPr>
    <p:cSldViewPr showGuides="1">
      <p:cViewPr varScale="1">
        <p:scale>
          <a:sx n="89" d="100"/>
          <a:sy n="89" d="100"/>
        </p:scale>
        <p:origin x="200" y="344"/>
      </p:cViewPr>
      <p:guideLst>
        <p:guide orient="horz" pos="2174"/>
        <p:guide pos="2880"/>
        <p:guide orient="horz" pos="2023"/>
        <p:guide pos="360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5" d="100"/>
          <a:sy n="85" d="100"/>
        </p:scale>
        <p:origin x="3928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notesMaster" Target="notesMasters/notesMaster1.xml"/><Relationship Id="rId31" Type="http://schemas.openxmlformats.org/officeDocument/2006/relationships/handoutMaster" Target="handoutMasters/handoutMaster1.xml"/><Relationship Id="rId32" Type="http://schemas.openxmlformats.org/officeDocument/2006/relationships/commentAuthors" Target="commentAuthors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221E8D-25D8-AF4C-A093-C2A82D5E84AD}" type="datetimeFigureOut">
              <a:rPr kumimoji="1" lang="zh-CN" altLang="en-US" smtClean="0"/>
              <a:t>2018/3/8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CDA668-67F9-8F4F-924D-D752A5B6F28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935336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B42849-82B9-482D-AFE1-E5E990AEC528}" type="datetimeFigureOut">
              <a:rPr lang="zh-CN" altLang="en-US" smtClean="0"/>
              <a:t>2018/3/8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C43D9F-348C-4EFA-BA8C-BCBE316224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61371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-5422900" y="0"/>
            <a:ext cx="10955338" cy="6165850"/>
          </a:xfrm>
        </p:spPr>
      </p:sp>
      <p:sp>
        <p:nvSpPr>
          <p:cNvPr id="9219" name="备注占位符 2"/>
          <p:cNvSpPr>
            <a:spLocks noGrp="1" noRot="1" noChangeAspect="1" noChangeArrowheads="1"/>
          </p:cNvSpPr>
          <p:nvPr>
            <p:ph type="body" idx="1"/>
          </p:nvPr>
        </p:nvSpPr>
        <p:spPr bwMode="auto">
          <a:xfrm>
            <a:off x="3598863" y="2708275"/>
            <a:ext cx="4752975" cy="5048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/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9978055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43D9F-348C-4EFA-BA8C-BCBE316224D1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69768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43D9F-348C-4EFA-BA8C-BCBE316224D1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82089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43D9F-348C-4EFA-BA8C-BCBE316224D1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24904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43D9F-348C-4EFA-BA8C-BCBE316224D1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10589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43D9F-348C-4EFA-BA8C-BCBE316224D1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63886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43D9F-348C-4EFA-BA8C-BCBE316224D1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39075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43D9F-348C-4EFA-BA8C-BCBE316224D1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88628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43D9F-348C-4EFA-BA8C-BCBE316224D1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55630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43D9F-348C-4EFA-BA8C-BCBE316224D1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04847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43D9F-348C-4EFA-BA8C-BCBE316224D1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70236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43D9F-348C-4EFA-BA8C-BCBE316224D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07081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43D9F-348C-4EFA-BA8C-BCBE316224D1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587346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43D9F-348C-4EFA-BA8C-BCBE316224D1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24166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43D9F-348C-4EFA-BA8C-BCBE316224D1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79608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43D9F-348C-4EFA-BA8C-BCBE316224D1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256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43D9F-348C-4EFA-BA8C-BCBE316224D1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37732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43D9F-348C-4EFA-BA8C-BCBE316224D1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483733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43D9F-348C-4EFA-BA8C-BCBE316224D1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870171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PPT</a:t>
            </a:r>
            <a:r>
              <a:rPr lang="zh-CN" altLang="en-US" dirty="0" smtClean="0"/>
              <a:t>封底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43D9F-348C-4EFA-BA8C-BCBE316224D1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26329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43D9F-348C-4EFA-BA8C-BCBE316224D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87168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43D9F-348C-4EFA-BA8C-BCBE316224D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1069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43D9F-348C-4EFA-BA8C-BCBE316224D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60126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43D9F-348C-4EFA-BA8C-BCBE316224D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91973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43D9F-348C-4EFA-BA8C-BCBE316224D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80188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43D9F-348C-4EFA-BA8C-BCBE316224D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97945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43D9F-348C-4EFA-BA8C-BCBE316224D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8639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eg"/><Relationship Id="rId3" Type="http://schemas.openxmlformats.org/officeDocument/2006/relationships/image" Target="../media/image3.png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12011" y="246409"/>
            <a:ext cx="9937790" cy="513899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TextBox 20"/>
          <p:cNvSpPr txBox="1"/>
          <p:nvPr userDrawn="1"/>
        </p:nvSpPr>
        <p:spPr>
          <a:xfrm>
            <a:off x="10124436" y="6225615"/>
            <a:ext cx="13150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59B5867-DE59-46F3-AFF3-A11EED7B06D6}" type="slidenum">
              <a:rPr lang="zh-CN" altLang="en-US" sz="100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‹#›</a:t>
            </a:fld>
            <a:endParaRPr lang="zh-CN" altLang="en-US" sz="100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842652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12011" y="246409"/>
            <a:ext cx="9937790" cy="513899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TextBox 20"/>
          <p:cNvSpPr txBox="1"/>
          <p:nvPr userDrawn="1"/>
        </p:nvSpPr>
        <p:spPr>
          <a:xfrm>
            <a:off x="10124436" y="6225615"/>
            <a:ext cx="13150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59B5867-DE59-46F3-AFF3-A11EED7B06D6}" type="slidenum">
              <a:rPr lang="zh-CN" altLang="en-US" sz="100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‹#›</a:t>
            </a:fld>
            <a:endParaRPr lang="zh-CN" altLang="en-US" sz="100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389823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12011" y="246409"/>
            <a:ext cx="9937790" cy="513899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TextBox 20"/>
          <p:cNvSpPr txBox="1"/>
          <p:nvPr userDrawn="1"/>
        </p:nvSpPr>
        <p:spPr>
          <a:xfrm>
            <a:off x="10124436" y="6225615"/>
            <a:ext cx="13150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59B5867-DE59-46F3-AFF3-A11EED7B06D6}" type="slidenum">
              <a:rPr lang="zh-CN" altLang="en-US" sz="100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‹#›</a:t>
            </a:fld>
            <a:endParaRPr lang="zh-CN" altLang="en-US" sz="100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796163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12011" y="246409"/>
            <a:ext cx="9937790" cy="513899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TextBox 20"/>
          <p:cNvSpPr txBox="1"/>
          <p:nvPr userDrawn="1"/>
        </p:nvSpPr>
        <p:spPr>
          <a:xfrm>
            <a:off x="10124436" y="6225615"/>
            <a:ext cx="13150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59B5867-DE59-46F3-AFF3-A11EED7B06D6}" type="slidenum">
              <a:rPr lang="zh-CN" altLang="en-US" sz="100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‹#›</a:t>
            </a:fld>
            <a:endParaRPr lang="zh-CN" altLang="en-US" sz="100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079821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12011" y="246409"/>
            <a:ext cx="9937790" cy="513899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TextBox 20"/>
          <p:cNvSpPr txBox="1"/>
          <p:nvPr userDrawn="1"/>
        </p:nvSpPr>
        <p:spPr>
          <a:xfrm>
            <a:off x="10124436" y="6225615"/>
            <a:ext cx="13150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59B5867-DE59-46F3-AFF3-A11EED7B06D6}" type="slidenum">
              <a:rPr lang="zh-CN" altLang="en-US" sz="100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‹#›</a:t>
            </a:fld>
            <a:endParaRPr lang="zh-CN" altLang="en-US" sz="100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511379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12011" y="246409"/>
            <a:ext cx="9937790" cy="513899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TextBox 20"/>
          <p:cNvSpPr txBox="1"/>
          <p:nvPr userDrawn="1"/>
        </p:nvSpPr>
        <p:spPr>
          <a:xfrm>
            <a:off x="10124436" y="6225615"/>
            <a:ext cx="13150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59B5867-DE59-46F3-AFF3-A11EED7B06D6}" type="slidenum">
              <a:rPr lang="zh-CN" altLang="en-US" sz="100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‹#›</a:t>
            </a:fld>
            <a:endParaRPr lang="zh-CN" altLang="en-US" sz="100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577139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12011" y="246409"/>
            <a:ext cx="9937790" cy="513899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TextBox 20"/>
          <p:cNvSpPr txBox="1"/>
          <p:nvPr userDrawn="1"/>
        </p:nvSpPr>
        <p:spPr>
          <a:xfrm>
            <a:off x="10124436" y="6225615"/>
            <a:ext cx="13150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59B5867-DE59-46F3-AFF3-A11EED7B06D6}" type="slidenum">
              <a:rPr lang="zh-CN" altLang="en-US" sz="100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‹#›</a:t>
            </a:fld>
            <a:endParaRPr lang="zh-CN" altLang="en-US" sz="100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924336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12011" y="246409"/>
            <a:ext cx="9937790" cy="513899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TextBox 20"/>
          <p:cNvSpPr txBox="1"/>
          <p:nvPr userDrawn="1"/>
        </p:nvSpPr>
        <p:spPr>
          <a:xfrm>
            <a:off x="10124436" y="6225615"/>
            <a:ext cx="13150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59B5867-DE59-46F3-AFF3-A11EED7B06D6}" type="slidenum">
              <a:rPr lang="zh-CN" altLang="en-US" sz="100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‹#›</a:t>
            </a:fld>
            <a:endParaRPr lang="zh-CN" altLang="en-US" sz="100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000644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12011" y="246409"/>
            <a:ext cx="9937790" cy="513899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TextBox 20"/>
          <p:cNvSpPr txBox="1"/>
          <p:nvPr userDrawn="1"/>
        </p:nvSpPr>
        <p:spPr>
          <a:xfrm>
            <a:off x="10124436" y="6225615"/>
            <a:ext cx="13150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59B5867-DE59-46F3-AFF3-A11EED7B06D6}" type="slidenum">
              <a:rPr lang="zh-CN" altLang="en-US" sz="100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‹#›</a:t>
            </a:fld>
            <a:endParaRPr lang="zh-CN" altLang="en-US" sz="100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021701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12011" y="246409"/>
            <a:ext cx="9937790" cy="513899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TextBox 20"/>
          <p:cNvSpPr txBox="1"/>
          <p:nvPr userDrawn="1"/>
        </p:nvSpPr>
        <p:spPr>
          <a:xfrm>
            <a:off x="10124436" y="6225615"/>
            <a:ext cx="13150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59B5867-DE59-46F3-AFF3-A11EED7B06D6}" type="slidenum">
              <a:rPr lang="zh-CN" altLang="en-US" sz="100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‹#›</a:t>
            </a:fld>
            <a:endParaRPr lang="zh-CN" altLang="en-US" sz="100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685199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12011" y="246409"/>
            <a:ext cx="9937790" cy="513899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TextBox 20"/>
          <p:cNvSpPr txBox="1"/>
          <p:nvPr userDrawn="1"/>
        </p:nvSpPr>
        <p:spPr>
          <a:xfrm>
            <a:off x="10124436" y="6225615"/>
            <a:ext cx="13150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59B5867-DE59-46F3-AFF3-A11EED7B06D6}" type="slidenum">
              <a:rPr lang="zh-CN" altLang="en-US" sz="100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‹#›</a:t>
            </a:fld>
            <a:endParaRPr lang="zh-CN" altLang="en-US" sz="100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009488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12011" y="246409"/>
            <a:ext cx="9937790" cy="513899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TextBox 20"/>
          <p:cNvSpPr txBox="1"/>
          <p:nvPr userDrawn="1"/>
        </p:nvSpPr>
        <p:spPr>
          <a:xfrm>
            <a:off x="10124436" y="6225615"/>
            <a:ext cx="13150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59B5867-DE59-46F3-AFF3-A11EED7B06D6}" type="slidenum">
              <a:rPr lang="zh-CN" altLang="en-US" sz="100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‹#›</a:t>
            </a:fld>
            <a:endParaRPr lang="zh-CN" altLang="en-US" sz="100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599869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12011" y="246409"/>
            <a:ext cx="9937790" cy="513899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TextBox 20"/>
          <p:cNvSpPr txBox="1"/>
          <p:nvPr userDrawn="1"/>
        </p:nvSpPr>
        <p:spPr>
          <a:xfrm>
            <a:off x="10124436" y="6225615"/>
            <a:ext cx="13150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59B5867-DE59-46F3-AFF3-A11EED7B06D6}" type="slidenum">
              <a:rPr lang="zh-CN" altLang="en-US" sz="100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‹#›</a:t>
            </a:fld>
            <a:endParaRPr lang="zh-CN" altLang="en-US" sz="100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555077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12011" y="246409"/>
            <a:ext cx="9937790" cy="513899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TextBox 20"/>
          <p:cNvSpPr txBox="1"/>
          <p:nvPr userDrawn="1"/>
        </p:nvSpPr>
        <p:spPr>
          <a:xfrm>
            <a:off x="10124436" y="6225615"/>
            <a:ext cx="13150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59B5867-DE59-46F3-AFF3-A11EED7B06D6}" type="slidenum">
              <a:rPr lang="zh-CN" altLang="en-US" sz="100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‹#›</a:t>
            </a:fld>
            <a:endParaRPr lang="zh-CN" altLang="en-US" sz="100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865657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12011" y="246409"/>
            <a:ext cx="9937790" cy="513899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TextBox 20"/>
          <p:cNvSpPr txBox="1"/>
          <p:nvPr userDrawn="1"/>
        </p:nvSpPr>
        <p:spPr>
          <a:xfrm>
            <a:off x="10124436" y="6225615"/>
            <a:ext cx="13150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59B5867-DE59-46F3-AFF3-A11EED7B06D6}" type="slidenum">
              <a:rPr lang="zh-CN" altLang="en-US" sz="100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‹#›</a:t>
            </a:fld>
            <a:endParaRPr lang="zh-CN" altLang="en-US" sz="100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025375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12011" y="246409"/>
            <a:ext cx="9937790" cy="513899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TextBox 20"/>
          <p:cNvSpPr txBox="1"/>
          <p:nvPr userDrawn="1"/>
        </p:nvSpPr>
        <p:spPr>
          <a:xfrm>
            <a:off x="10124436" y="6225615"/>
            <a:ext cx="13150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59B5867-DE59-46F3-AFF3-A11EED7B06D6}" type="slidenum">
              <a:rPr lang="zh-CN" altLang="en-US" sz="100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‹#›</a:t>
            </a:fld>
            <a:endParaRPr lang="zh-CN" altLang="en-US" sz="100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47805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12011" y="246409"/>
            <a:ext cx="9937790" cy="513899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TextBox 20"/>
          <p:cNvSpPr txBox="1"/>
          <p:nvPr userDrawn="1"/>
        </p:nvSpPr>
        <p:spPr>
          <a:xfrm>
            <a:off x="10124436" y="6225615"/>
            <a:ext cx="13150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59B5867-DE59-46F3-AFF3-A11EED7B06D6}" type="slidenum">
              <a:rPr lang="zh-CN" altLang="en-US" sz="100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‹#›</a:t>
            </a:fld>
            <a:endParaRPr lang="zh-CN" altLang="en-US" sz="100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910357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12011" y="246409"/>
            <a:ext cx="9937790" cy="513899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TextBox 20"/>
          <p:cNvSpPr txBox="1"/>
          <p:nvPr userDrawn="1"/>
        </p:nvSpPr>
        <p:spPr>
          <a:xfrm>
            <a:off x="10124436" y="6225615"/>
            <a:ext cx="13150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59B5867-DE59-46F3-AFF3-A11EED7B06D6}" type="slidenum">
              <a:rPr lang="zh-CN" altLang="en-US" sz="100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‹#›</a:t>
            </a:fld>
            <a:endParaRPr lang="zh-CN" altLang="en-US" sz="100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384927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12011" y="246409"/>
            <a:ext cx="9937790" cy="513899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TextBox 20"/>
          <p:cNvSpPr txBox="1"/>
          <p:nvPr userDrawn="1"/>
        </p:nvSpPr>
        <p:spPr>
          <a:xfrm>
            <a:off x="10124436" y="6225615"/>
            <a:ext cx="13150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59B5867-DE59-46F3-AFF3-A11EED7B06D6}" type="slidenum">
              <a:rPr lang="zh-CN" altLang="en-US" sz="100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‹#›</a:t>
            </a:fld>
            <a:endParaRPr lang="zh-CN" altLang="en-US" sz="100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64151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12011" y="246409"/>
            <a:ext cx="9937790" cy="513899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TextBox 20"/>
          <p:cNvSpPr txBox="1"/>
          <p:nvPr userDrawn="1"/>
        </p:nvSpPr>
        <p:spPr>
          <a:xfrm>
            <a:off x="10124436" y="6225615"/>
            <a:ext cx="13150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59B5867-DE59-46F3-AFF3-A11EED7B06D6}" type="slidenum">
              <a:rPr lang="zh-CN" altLang="en-US" sz="100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‹#›</a:t>
            </a:fld>
            <a:endParaRPr lang="zh-CN" altLang="en-US" sz="100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706570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4511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4210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47086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图片 26" descr="1232.jpg"/>
          <p:cNvPicPr>
            <a:picLocks noChangeAspect="1"/>
          </p:cNvPicPr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-1" y="0"/>
            <a:ext cx="11522075" cy="6013805"/>
          </a:xfrm>
          <a:prstGeom prst="rect">
            <a:avLst/>
          </a:prstGeom>
        </p:spPr>
      </p:pic>
      <p:pic>
        <p:nvPicPr>
          <p:cNvPr id="2" name="图片 1" descr="logo白色中文为主(彩色)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614" y="289348"/>
            <a:ext cx="1655999" cy="108816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0"/>
            <a:ext cx="11522075" cy="5964644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 descr="logo白色中文为主(彩色)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4813" y="1729507"/>
            <a:ext cx="3600000" cy="236557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40260" y="1061049"/>
            <a:ext cx="8641556" cy="2257166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40260" y="3405260"/>
            <a:ext cx="8641556" cy="156530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0050748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12011" y="246409"/>
            <a:ext cx="9937790" cy="513899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TextBox 20"/>
          <p:cNvSpPr txBox="1"/>
          <p:nvPr userDrawn="1"/>
        </p:nvSpPr>
        <p:spPr>
          <a:xfrm>
            <a:off x="10124436" y="6225615"/>
            <a:ext cx="13150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59B5867-DE59-46F3-AFF3-A11EED7B06D6}" type="slidenum">
              <a:rPr lang="zh-CN" altLang="en-US" sz="100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‹#›</a:t>
            </a:fld>
            <a:endParaRPr lang="zh-CN" altLang="en-US" sz="100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5" name="图片 4" descr="标识20150225.png"/>
          <p:cNvPicPr/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0" y="6084547"/>
            <a:ext cx="453908" cy="426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183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6831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 userDrawn="1"/>
        </p:nvSpPr>
        <p:spPr>
          <a:xfrm>
            <a:off x="10124436" y="6225615"/>
            <a:ext cx="13150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59B5867-DE59-46F3-AFF3-A11EED7B06D6}" type="slidenum">
              <a:rPr lang="zh-CN" altLang="en-US" sz="100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‹#›</a:t>
            </a:fld>
            <a:endParaRPr lang="zh-CN" altLang="en-US" sz="100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12011" y="246409"/>
            <a:ext cx="9937790" cy="513899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TextBox 20"/>
          <p:cNvSpPr txBox="1"/>
          <p:nvPr userDrawn="1"/>
        </p:nvSpPr>
        <p:spPr>
          <a:xfrm>
            <a:off x="10124436" y="6225615"/>
            <a:ext cx="13150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59B5867-DE59-46F3-AFF3-A11EED7B06D6}" type="slidenum">
              <a:rPr lang="zh-CN" altLang="en-US" sz="100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‹#›</a:t>
            </a:fld>
            <a:endParaRPr lang="zh-CN" altLang="en-US" sz="100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5" name="图片 4" descr="标识20150225.png"/>
          <p:cNvPicPr/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0" y="6084547"/>
            <a:ext cx="453908" cy="426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5478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12011" y="246409"/>
            <a:ext cx="9937790" cy="513899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TextBox 20"/>
          <p:cNvSpPr txBox="1"/>
          <p:nvPr userDrawn="1"/>
        </p:nvSpPr>
        <p:spPr>
          <a:xfrm>
            <a:off x="10124436" y="6225615"/>
            <a:ext cx="13150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59B5867-DE59-46F3-AFF3-A11EED7B06D6}" type="slidenum">
              <a:rPr lang="zh-CN" altLang="en-US" sz="100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‹#›</a:t>
            </a:fld>
            <a:endParaRPr lang="zh-CN" altLang="en-US" sz="100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5" name="图片 4" descr="标识20150225.png"/>
          <p:cNvPicPr/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0" y="6084547"/>
            <a:ext cx="453908" cy="426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8055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12011" y="246409"/>
            <a:ext cx="9937790" cy="513899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TextBox 20"/>
          <p:cNvSpPr txBox="1"/>
          <p:nvPr userDrawn="1"/>
        </p:nvSpPr>
        <p:spPr>
          <a:xfrm>
            <a:off x="10124436" y="6225615"/>
            <a:ext cx="13150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59B5867-DE59-46F3-AFF3-A11EED7B06D6}" type="slidenum">
              <a:rPr lang="zh-CN" altLang="en-US" sz="100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‹#›</a:t>
            </a:fld>
            <a:endParaRPr lang="zh-CN" altLang="en-US" sz="100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5" name="图片 4" descr="标识20150225.png"/>
          <p:cNvPicPr/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0" y="6084547"/>
            <a:ext cx="453908" cy="426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5513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12011" y="246409"/>
            <a:ext cx="9937790" cy="513899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TextBox 20"/>
          <p:cNvSpPr txBox="1"/>
          <p:nvPr userDrawn="1"/>
        </p:nvSpPr>
        <p:spPr>
          <a:xfrm>
            <a:off x="10124436" y="6225615"/>
            <a:ext cx="13150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59B5867-DE59-46F3-AFF3-A11EED7B06D6}" type="slidenum">
              <a:rPr lang="zh-CN" altLang="en-US" sz="100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‹#›</a:t>
            </a:fld>
            <a:endParaRPr lang="zh-CN" altLang="en-US" sz="100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5" name="图片 4" descr="标识20150225.png"/>
          <p:cNvPicPr/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0" y="6084547"/>
            <a:ext cx="453908" cy="426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6894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12011" y="246409"/>
            <a:ext cx="9937790" cy="513899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TextBox 20"/>
          <p:cNvSpPr txBox="1"/>
          <p:nvPr userDrawn="1"/>
        </p:nvSpPr>
        <p:spPr>
          <a:xfrm>
            <a:off x="10124436" y="6225615"/>
            <a:ext cx="13150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59B5867-DE59-46F3-AFF3-A11EED7B06D6}" type="slidenum">
              <a:rPr lang="zh-CN" altLang="en-US" sz="100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‹#›</a:t>
            </a:fld>
            <a:endParaRPr lang="zh-CN" altLang="en-US" sz="100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5" name="图片 4" descr="标识20150225.png"/>
          <p:cNvPicPr/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0" y="6084547"/>
            <a:ext cx="453908" cy="426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3340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12011" y="246409"/>
            <a:ext cx="9937790" cy="513899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TextBox 20"/>
          <p:cNvSpPr txBox="1"/>
          <p:nvPr userDrawn="1"/>
        </p:nvSpPr>
        <p:spPr>
          <a:xfrm>
            <a:off x="10124436" y="6225615"/>
            <a:ext cx="13150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59B5867-DE59-46F3-AFF3-A11EED7B06D6}" type="slidenum">
              <a:rPr lang="zh-CN" altLang="en-US" sz="100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‹#›</a:t>
            </a:fld>
            <a:endParaRPr lang="zh-CN" altLang="en-US" sz="100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5" name="图片 4" descr="标识20150225.png"/>
          <p:cNvPicPr/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0" y="6084547"/>
            <a:ext cx="453908" cy="426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4802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12011" y="246409"/>
            <a:ext cx="9937790" cy="513899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TextBox 20"/>
          <p:cNvSpPr txBox="1"/>
          <p:nvPr userDrawn="1"/>
        </p:nvSpPr>
        <p:spPr>
          <a:xfrm>
            <a:off x="10124436" y="6225615"/>
            <a:ext cx="13150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59B5867-DE59-46F3-AFF3-A11EED7B06D6}" type="slidenum">
              <a:rPr lang="zh-CN" altLang="en-US" sz="100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‹#›</a:t>
            </a:fld>
            <a:endParaRPr lang="zh-CN" altLang="en-US" sz="100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5" name="图片 4" descr="标识20150225.png"/>
          <p:cNvPicPr/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0" y="6084547"/>
            <a:ext cx="453908" cy="426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2989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12011" y="246409"/>
            <a:ext cx="9937790" cy="513899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TextBox 20"/>
          <p:cNvSpPr txBox="1"/>
          <p:nvPr userDrawn="1"/>
        </p:nvSpPr>
        <p:spPr>
          <a:xfrm>
            <a:off x="10124436" y="6225615"/>
            <a:ext cx="13150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59B5867-DE59-46F3-AFF3-A11EED7B06D6}" type="slidenum">
              <a:rPr lang="zh-CN" altLang="en-US" sz="100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‹#›</a:t>
            </a:fld>
            <a:endParaRPr lang="zh-CN" altLang="en-US" sz="100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5" name="图片 4" descr="标识20150225.png"/>
          <p:cNvPicPr/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0" y="6084547"/>
            <a:ext cx="453908" cy="426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8479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12011" y="246409"/>
            <a:ext cx="9937790" cy="513899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TextBox 20"/>
          <p:cNvSpPr txBox="1"/>
          <p:nvPr userDrawn="1"/>
        </p:nvSpPr>
        <p:spPr>
          <a:xfrm>
            <a:off x="10124436" y="6225615"/>
            <a:ext cx="13150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59B5867-DE59-46F3-AFF3-A11EED7B06D6}" type="slidenum">
              <a:rPr lang="zh-CN" altLang="en-US" sz="100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‹#›</a:t>
            </a:fld>
            <a:endParaRPr lang="zh-CN" altLang="en-US" sz="100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5" name="图片 4" descr="标识20150225.png"/>
          <p:cNvPicPr/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0" y="6084547"/>
            <a:ext cx="453908" cy="426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9242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12011" y="246409"/>
            <a:ext cx="9937790" cy="513899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TextBox 20"/>
          <p:cNvSpPr txBox="1"/>
          <p:nvPr userDrawn="1"/>
        </p:nvSpPr>
        <p:spPr>
          <a:xfrm>
            <a:off x="10124436" y="6225615"/>
            <a:ext cx="13150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59B5867-DE59-46F3-AFF3-A11EED7B06D6}" type="slidenum">
              <a:rPr lang="zh-CN" altLang="en-US" sz="100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‹#›</a:t>
            </a:fld>
            <a:endParaRPr lang="zh-CN" altLang="en-US" sz="100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5" name="图片 4" descr="标识20150225.png"/>
          <p:cNvPicPr/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0" y="6084547"/>
            <a:ext cx="453908" cy="426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555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1522075" cy="616928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20"/>
          <p:cNvSpPr txBox="1"/>
          <p:nvPr userDrawn="1"/>
        </p:nvSpPr>
        <p:spPr>
          <a:xfrm>
            <a:off x="10124436" y="6225615"/>
            <a:ext cx="13150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59B5867-DE59-46F3-AFF3-A11EED7B06D6}" type="slidenum">
              <a:rPr lang="zh-CN" altLang="en-US" sz="100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‹#›</a:t>
            </a:fld>
            <a:endParaRPr lang="zh-CN" altLang="en-US" sz="100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12011" y="246409"/>
            <a:ext cx="9937790" cy="513899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TextBox 20"/>
          <p:cNvSpPr txBox="1"/>
          <p:nvPr userDrawn="1"/>
        </p:nvSpPr>
        <p:spPr>
          <a:xfrm>
            <a:off x="10124436" y="6225615"/>
            <a:ext cx="13150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59B5867-DE59-46F3-AFF3-A11EED7B06D6}" type="slidenum">
              <a:rPr lang="zh-CN" altLang="en-US" sz="100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‹#›</a:t>
            </a:fld>
            <a:endParaRPr lang="zh-CN" altLang="en-US" sz="100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5" name="图片 4" descr="标识20150225.png"/>
          <p:cNvPicPr/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0" y="6084547"/>
            <a:ext cx="453908" cy="426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6936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12011" y="246409"/>
            <a:ext cx="9937790" cy="513899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TextBox 20"/>
          <p:cNvSpPr txBox="1"/>
          <p:nvPr userDrawn="1"/>
        </p:nvSpPr>
        <p:spPr>
          <a:xfrm>
            <a:off x="10124436" y="6225615"/>
            <a:ext cx="13150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59B5867-DE59-46F3-AFF3-A11EED7B06D6}" type="slidenum">
              <a:rPr lang="zh-CN" altLang="en-US" sz="100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‹#›</a:t>
            </a:fld>
            <a:endParaRPr lang="zh-CN" altLang="en-US" sz="100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5" name="图片 4" descr="标识20150225.png"/>
          <p:cNvPicPr/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0" y="6084547"/>
            <a:ext cx="453908" cy="426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9481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12011" y="246409"/>
            <a:ext cx="9937790" cy="513899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TextBox 20"/>
          <p:cNvSpPr txBox="1"/>
          <p:nvPr userDrawn="1"/>
        </p:nvSpPr>
        <p:spPr>
          <a:xfrm>
            <a:off x="10124436" y="6225615"/>
            <a:ext cx="13150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59B5867-DE59-46F3-AFF3-A11EED7B06D6}" type="slidenum">
              <a:rPr lang="zh-CN" altLang="en-US" sz="100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‹#›</a:t>
            </a:fld>
            <a:endParaRPr lang="zh-CN" altLang="en-US" sz="100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5" name="图片 4" descr="标识20150225.png"/>
          <p:cNvPicPr/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0" y="6084547"/>
            <a:ext cx="453908" cy="426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5807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12011" y="246409"/>
            <a:ext cx="9937790" cy="513899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TextBox 20"/>
          <p:cNvSpPr txBox="1"/>
          <p:nvPr userDrawn="1"/>
        </p:nvSpPr>
        <p:spPr>
          <a:xfrm>
            <a:off x="10124436" y="6225615"/>
            <a:ext cx="13150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59B5867-DE59-46F3-AFF3-A11EED7B06D6}" type="slidenum">
              <a:rPr lang="zh-CN" altLang="en-US" sz="100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‹#›</a:t>
            </a:fld>
            <a:endParaRPr lang="zh-CN" altLang="en-US" sz="100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5" name="图片 4" descr="标识20150225.png"/>
          <p:cNvPicPr/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0" y="6084547"/>
            <a:ext cx="453908" cy="426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2757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12011" y="246409"/>
            <a:ext cx="9937790" cy="513899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TextBox 20"/>
          <p:cNvSpPr txBox="1"/>
          <p:nvPr userDrawn="1"/>
        </p:nvSpPr>
        <p:spPr>
          <a:xfrm>
            <a:off x="10124436" y="6225615"/>
            <a:ext cx="13150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59B5867-DE59-46F3-AFF3-A11EED7B06D6}" type="slidenum">
              <a:rPr lang="zh-CN" altLang="en-US" sz="100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‹#›</a:t>
            </a:fld>
            <a:endParaRPr lang="zh-CN" altLang="en-US" sz="100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5" name="图片 4" descr="标识20150225.png"/>
          <p:cNvPicPr/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0" y="6084547"/>
            <a:ext cx="453908" cy="426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1048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12011" y="246409"/>
            <a:ext cx="9937790" cy="513899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TextBox 20"/>
          <p:cNvSpPr txBox="1"/>
          <p:nvPr userDrawn="1"/>
        </p:nvSpPr>
        <p:spPr>
          <a:xfrm>
            <a:off x="10124436" y="6225615"/>
            <a:ext cx="13150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59B5867-DE59-46F3-AFF3-A11EED7B06D6}" type="slidenum">
              <a:rPr lang="zh-CN" altLang="en-US" sz="100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‹#›</a:t>
            </a:fld>
            <a:endParaRPr lang="zh-CN" altLang="en-US" sz="100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5" name="图片 4" descr="标识20150225.png"/>
          <p:cNvPicPr/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0" y="6084547"/>
            <a:ext cx="453908" cy="426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1819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12011" y="246409"/>
            <a:ext cx="9937790" cy="513899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TextBox 20"/>
          <p:cNvSpPr txBox="1"/>
          <p:nvPr userDrawn="1"/>
        </p:nvSpPr>
        <p:spPr>
          <a:xfrm>
            <a:off x="10124436" y="6225615"/>
            <a:ext cx="13150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59B5867-DE59-46F3-AFF3-A11EED7B06D6}" type="slidenum">
              <a:rPr lang="zh-CN" altLang="en-US" sz="100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‹#›</a:t>
            </a:fld>
            <a:endParaRPr lang="zh-CN" altLang="en-US" sz="100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5" name="图片 4" descr="标识20150225.png"/>
          <p:cNvPicPr/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0" y="6084547"/>
            <a:ext cx="453908" cy="426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3162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12011" y="246409"/>
            <a:ext cx="9937790" cy="513899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TextBox 20"/>
          <p:cNvSpPr txBox="1"/>
          <p:nvPr userDrawn="1"/>
        </p:nvSpPr>
        <p:spPr>
          <a:xfrm>
            <a:off x="10124436" y="6225615"/>
            <a:ext cx="13150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59B5867-DE59-46F3-AFF3-A11EED7B06D6}" type="slidenum">
              <a:rPr lang="zh-CN" altLang="en-US" sz="100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‹#›</a:t>
            </a:fld>
            <a:endParaRPr lang="zh-CN" altLang="en-US" sz="100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5" name="图片 4" descr="标识20150225.png"/>
          <p:cNvPicPr/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0" y="6084547"/>
            <a:ext cx="453908" cy="426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1858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12011" y="246409"/>
            <a:ext cx="9937790" cy="513899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TextBox 20"/>
          <p:cNvSpPr txBox="1"/>
          <p:nvPr userDrawn="1"/>
        </p:nvSpPr>
        <p:spPr>
          <a:xfrm>
            <a:off x="10124436" y="6225615"/>
            <a:ext cx="13150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59B5867-DE59-46F3-AFF3-A11EED7B06D6}" type="slidenum">
              <a:rPr lang="zh-CN" altLang="en-US" sz="100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‹#›</a:t>
            </a:fld>
            <a:endParaRPr lang="zh-CN" altLang="en-US" sz="100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5" name="图片 4" descr="标识20150225.png"/>
          <p:cNvPicPr/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0" y="6084547"/>
            <a:ext cx="453908" cy="426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7227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12011" y="246409"/>
            <a:ext cx="9937790" cy="513899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TextBox 20"/>
          <p:cNvSpPr txBox="1"/>
          <p:nvPr userDrawn="1"/>
        </p:nvSpPr>
        <p:spPr>
          <a:xfrm>
            <a:off x="10124436" y="6225615"/>
            <a:ext cx="13150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59B5867-DE59-46F3-AFF3-A11EED7B06D6}" type="slidenum">
              <a:rPr lang="zh-CN" altLang="en-US" sz="100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‹#›</a:t>
            </a:fld>
            <a:endParaRPr lang="zh-CN" altLang="en-US" sz="100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5" name="图片 4" descr="标识20150225.png"/>
          <p:cNvPicPr/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0" y="6084547"/>
            <a:ext cx="453908" cy="426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520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12011" y="246409"/>
            <a:ext cx="9937790" cy="513899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TextBox 20"/>
          <p:cNvSpPr txBox="1"/>
          <p:nvPr userDrawn="1"/>
        </p:nvSpPr>
        <p:spPr>
          <a:xfrm>
            <a:off x="10124436" y="6225615"/>
            <a:ext cx="13150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59B5867-DE59-46F3-AFF3-A11EED7B06D6}" type="slidenum">
              <a:rPr lang="zh-CN" altLang="en-US" sz="100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‹#›</a:t>
            </a:fld>
            <a:endParaRPr lang="zh-CN" altLang="en-US" sz="100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5" name="图片 4" descr="标识20150225.png"/>
          <p:cNvPicPr/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0" y="6084547"/>
            <a:ext cx="453908" cy="426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07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2863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12011" y="246409"/>
            <a:ext cx="9937790" cy="513899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TextBox 20"/>
          <p:cNvSpPr txBox="1"/>
          <p:nvPr userDrawn="1"/>
        </p:nvSpPr>
        <p:spPr>
          <a:xfrm>
            <a:off x="10124436" y="6225615"/>
            <a:ext cx="13150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59B5867-DE59-46F3-AFF3-A11EED7B06D6}" type="slidenum">
              <a:rPr lang="zh-CN" altLang="en-US" sz="100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‹#›</a:t>
            </a:fld>
            <a:endParaRPr lang="zh-CN" altLang="en-US" sz="100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214973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12011" y="246409"/>
            <a:ext cx="9937790" cy="513899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TextBox 20"/>
          <p:cNvSpPr txBox="1"/>
          <p:nvPr userDrawn="1"/>
        </p:nvSpPr>
        <p:spPr>
          <a:xfrm>
            <a:off x="10124436" y="6225615"/>
            <a:ext cx="13150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59B5867-DE59-46F3-AFF3-A11EED7B06D6}" type="slidenum">
              <a:rPr lang="zh-CN" altLang="en-US" sz="100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‹#›</a:t>
            </a:fld>
            <a:endParaRPr lang="zh-CN" altLang="en-US" sz="100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350207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slideLayout" Target="../slideLayouts/slideLayout28.xml"/><Relationship Id="rId29" Type="http://schemas.openxmlformats.org/officeDocument/2006/relationships/slideLayout" Target="../slideLayouts/slideLayout29.xml"/><Relationship Id="rId30" Type="http://schemas.openxmlformats.org/officeDocument/2006/relationships/slideLayout" Target="../slideLayouts/slideLayout30.xml"/><Relationship Id="rId3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9.xml"/><Relationship Id="rId20" Type="http://schemas.openxmlformats.org/officeDocument/2006/relationships/slideLayout" Target="../slideLayouts/slideLayout50.xml"/><Relationship Id="rId21" Type="http://schemas.openxmlformats.org/officeDocument/2006/relationships/slideLayout" Target="../slideLayouts/slideLayout51.xml"/><Relationship Id="rId22" Type="http://schemas.openxmlformats.org/officeDocument/2006/relationships/slideLayout" Target="../slideLayouts/slideLayout52.xml"/><Relationship Id="rId23" Type="http://schemas.openxmlformats.org/officeDocument/2006/relationships/slideLayout" Target="../slideLayouts/slideLayout53.xml"/><Relationship Id="rId24" Type="http://schemas.openxmlformats.org/officeDocument/2006/relationships/slideLayout" Target="../slideLayouts/slideLayout54.xml"/><Relationship Id="rId25" Type="http://schemas.openxmlformats.org/officeDocument/2006/relationships/slideLayout" Target="../slideLayouts/slideLayout55.xml"/><Relationship Id="rId26" Type="http://schemas.openxmlformats.org/officeDocument/2006/relationships/slideLayout" Target="../slideLayouts/slideLayout56.xml"/><Relationship Id="rId27" Type="http://schemas.openxmlformats.org/officeDocument/2006/relationships/slideLayout" Target="../slideLayouts/slideLayout57.xml"/><Relationship Id="rId28" Type="http://schemas.openxmlformats.org/officeDocument/2006/relationships/slideLayout" Target="../slideLayouts/slideLayout58.xml"/><Relationship Id="rId29" Type="http://schemas.openxmlformats.org/officeDocument/2006/relationships/slideLayout" Target="../slideLayouts/slideLayout59.xml"/><Relationship Id="rId30" Type="http://schemas.openxmlformats.org/officeDocument/2006/relationships/slideLayout" Target="../slideLayouts/slideLayout60.xml"/><Relationship Id="rId31" Type="http://schemas.openxmlformats.org/officeDocument/2006/relationships/theme" Target="../theme/theme2.xml"/><Relationship Id="rId32" Type="http://schemas.openxmlformats.org/officeDocument/2006/relationships/image" Target="../media/image1.png"/><Relationship Id="rId10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2.xml"/><Relationship Id="rId13" Type="http://schemas.openxmlformats.org/officeDocument/2006/relationships/slideLayout" Target="../slideLayouts/slideLayout43.xml"/><Relationship Id="rId14" Type="http://schemas.openxmlformats.org/officeDocument/2006/relationships/slideLayout" Target="../slideLayouts/slideLayout44.xml"/><Relationship Id="rId15" Type="http://schemas.openxmlformats.org/officeDocument/2006/relationships/slideLayout" Target="../slideLayouts/slideLayout45.xml"/><Relationship Id="rId16" Type="http://schemas.openxmlformats.org/officeDocument/2006/relationships/slideLayout" Target="../slideLayouts/slideLayout46.xml"/><Relationship Id="rId17" Type="http://schemas.openxmlformats.org/officeDocument/2006/relationships/slideLayout" Target="../slideLayouts/slideLayout47.xml"/><Relationship Id="rId18" Type="http://schemas.openxmlformats.org/officeDocument/2006/relationships/slideLayout" Target="../slideLayouts/slideLayout48.xml"/><Relationship Id="rId19" Type="http://schemas.openxmlformats.org/officeDocument/2006/relationships/slideLayout" Target="../slideLayouts/slideLayout49.xml"/><Relationship Id="rId1" Type="http://schemas.openxmlformats.org/officeDocument/2006/relationships/slideLayout" Target="../slideLayouts/slideLayout31.xml"/><Relationship Id="rId2" Type="http://schemas.openxmlformats.org/officeDocument/2006/relationships/slideLayout" Target="../slideLayouts/slideLayout32.xml"/><Relationship Id="rId3" Type="http://schemas.openxmlformats.org/officeDocument/2006/relationships/slideLayout" Target="../slideLayouts/slideLayout33.xml"/><Relationship Id="rId4" Type="http://schemas.openxmlformats.org/officeDocument/2006/relationships/slideLayout" Target="../slideLayouts/slideLayout34.xml"/><Relationship Id="rId5" Type="http://schemas.openxmlformats.org/officeDocument/2006/relationships/slideLayout" Target="../slideLayouts/slideLayout35.xml"/><Relationship Id="rId6" Type="http://schemas.openxmlformats.org/officeDocument/2006/relationships/slideLayout" Target="../slideLayouts/slideLayout36.xml"/><Relationship Id="rId7" Type="http://schemas.openxmlformats.org/officeDocument/2006/relationships/slideLayout" Target="../slideLayouts/slideLayout37.xml"/><Relationship Id="rId8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66" r:id="rId3"/>
    <p:sldLayoutId id="2147483651" r:id="rId4"/>
    <p:sldLayoutId id="2147483652" r:id="rId5"/>
    <p:sldLayoutId id="2147483654" r:id="rId6"/>
    <p:sldLayoutId id="2147483662" r:id="rId7"/>
    <p:sldLayoutId id="2147483809" r:id="rId8"/>
    <p:sldLayoutId id="2147483810" r:id="rId9"/>
    <p:sldLayoutId id="2147483811" r:id="rId10"/>
    <p:sldLayoutId id="2147483812" r:id="rId11"/>
    <p:sldLayoutId id="2147483813" r:id="rId12"/>
    <p:sldLayoutId id="2147483814" r:id="rId13"/>
    <p:sldLayoutId id="2147483815" r:id="rId14"/>
    <p:sldLayoutId id="2147483816" r:id="rId15"/>
    <p:sldLayoutId id="2147483817" r:id="rId16"/>
    <p:sldLayoutId id="2147483818" r:id="rId17"/>
    <p:sldLayoutId id="2147483819" r:id="rId18"/>
    <p:sldLayoutId id="2147483820" r:id="rId19"/>
    <p:sldLayoutId id="2147483821" r:id="rId20"/>
    <p:sldLayoutId id="2147483822" r:id="rId21"/>
    <p:sldLayoutId id="2147483823" r:id="rId22"/>
    <p:sldLayoutId id="2147483824" r:id="rId23"/>
    <p:sldLayoutId id="2147483825" r:id="rId24"/>
    <p:sldLayoutId id="2147483826" r:id="rId25"/>
    <p:sldLayoutId id="2147483827" r:id="rId26"/>
    <p:sldLayoutId id="2147483828" r:id="rId27"/>
    <p:sldLayoutId id="2147483829" r:id="rId28"/>
    <p:sldLayoutId id="2147483786" r:id="rId29"/>
    <p:sldLayoutId id="2147483808" r:id="rId30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back2.png"/>
          <p:cNvPicPr>
            <a:picLocks noChangeAspect="1"/>
          </p:cNvPicPr>
          <p:nvPr userDrawn="1"/>
        </p:nvPicPr>
        <p:blipFill>
          <a:blip r:embed="rId32" cstate="print"/>
          <a:stretch>
            <a:fillRect/>
          </a:stretch>
        </p:blipFill>
        <p:spPr>
          <a:xfrm>
            <a:off x="0" y="0"/>
            <a:ext cx="11522075" cy="6483350"/>
          </a:xfrm>
          <a:prstGeom prst="rect">
            <a:avLst/>
          </a:prstGeom>
        </p:spPr>
      </p:pic>
      <p:grpSp>
        <p:nvGrpSpPr>
          <p:cNvPr id="3" name="组合 2"/>
          <p:cNvGrpSpPr/>
          <p:nvPr userDrawn="1"/>
        </p:nvGrpSpPr>
        <p:grpSpPr>
          <a:xfrm>
            <a:off x="0" y="5964645"/>
            <a:ext cx="11522075" cy="518706"/>
            <a:chOff x="0" y="6524625"/>
            <a:chExt cx="9144000" cy="333375"/>
          </a:xfrm>
        </p:grpSpPr>
        <p:sp>
          <p:nvSpPr>
            <p:cNvPr id="5" name="矩形 2"/>
            <p:cNvSpPr>
              <a:spLocks noChangeArrowheads="1"/>
            </p:cNvSpPr>
            <p:nvPr userDrawn="1"/>
          </p:nvSpPr>
          <p:spPr bwMode="auto">
            <a:xfrm>
              <a:off x="0" y="6524625"/>
              <a:ext cx="2771775" cy="333375"/>
            </a:xfrm>
            <a:prstGeom prst="rect">
              <a:avLst/>
            </a:prstGeom>
            <a:solidFill>
              <a:srgbClr val="90CC3D"/>
            </a:solidFill>
            <a:ln>
              <a:noFill/>
            </a:ln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mtClean="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" name="矩形 3"/>
            <p:cNvSpPr>
              <a:spLocks noChangeArrowheads="1"/>
            </p:cNvSpPr>
            <p:nvPr userDrawn="1"/>
          </p:nvSpPr>
          <p:spPr bwMode="auto">
            <a:xfrm>
              <a:off x="2759075" y="6524625"/>
              <a:ext cx="6384925" cy="333375"/>
            </a:xfrm>
            <a:prstGeom prst="rect">
              <a:avLst/>
            </a:prstGeom>
            <a:solidFill>
              <a:srgbClr val="18A2EF"/>
            </a:solidFill>
            <a:ln>
              <a:noFill/>
            </a:ln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mtClean="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9" name="TextBox 8"/>
          <p:cNvSpPr txBox="1"/>
          <p:nvPr userDrawn="1"/>
        </p:nvSpPr>
        <p:spPr>
          <a:xfrm>
            <a:off x="9027500" y="6100793"/>
            <a:ext cx="24498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s-ES" altLang="zh-CN" sz="1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华文细黑"/>
                <a:ea typeface="华文细黑"/>
                <a:cs typeface="华文细黑"/>
              </a:rPr>
              <a:t>©</a:t>
            </a:r>
            <a:r>
              <a:rPr kumimoji="0" lang="zh-CN" alt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华文细黑"/>
                <a:ea typeface="华文细黑"/>
                <a:cs typeface="华文细黑"/>
              </a:rPr>
              <a:t>杭州数梦工场科技有限公司</a:t>
            </a:r>
            <a:endParaRPr lang="zh-CN" altLang="en-US" dirty="0">
              <a:latin typeface="华文细黑"/>
              <a:ea typeface="华文细黑"/>
              <a:cs typeface="华文细黑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7" r:id="rId7"/>
    <p:sldLayoutId id="2147483668" r:id="rId8"/>
    <p:sldLayoutId id="2147483830" r:id="rId9"/>
    <p:sldLayoutId id="2147483831" r:id="rId10"/>
    <p:sldLayoutId id="2147483832" r:id="rId11"/>
    <p:sldLayoutId id="2147483833" r:id="rId12"/>
    <p:sldLayoutId id="2147483834" r:id="rId13"/>
    <p:sldLayoutId id="2147483835" r:id="rId14"/>
    <p:sldLayoutId id="2147483836" r:id="rId15"/>
    <p:sldLayoutId id="2147483837" r:id="rId16"/>
    <p:sldLayoutId id="2147483838" r:id="rId17"/>
    <p:sldLayoutId id="2147483839" r:id="rId18"/>
    <p:sldLayoutId id="2147483840" r:id="rId19"/>
    <p:sldLayoutId id="2147483841" r:id="rId20"/>
    <p:sldLayoutId id="2147483842" r:id="rId21"/>
    <p:sldLayoutId id="2147483843" r:id="rId22"/>
    <p:sldLayoutId id="2147483844" r:id="rId23"/>
    <p:sldLayoutId id="2147483845" r:id="rId24"/>
    <p:sldLayoutId id="2147483846" r:id="rId25"/>
    <p:sldLayoutId id="2147483847" r:id="rId26"/>
    <p:sldLayoutId id="2147483848" r:id="rId27"/>
    <p:sldLayoutId id="2147483849" r:id="rId28"/>
    <p:sldLayoutId id="2147483850" r:id="rId29"/>
    <p:sldLayoutId id="2147483851" r:id="rId30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4" Type="http://schemas.openxmlformats.org/officeDocument/2006/relationships/image" Target="../media/image7.jpeg"/><Relationship Id="rId5" Type="http://schemas.openxmlformats.org/officeDocument/2006/relationships/image" Target="../media/image8.jpeg"/><Relationship Id="rId6" Type="http://schemas.openxmlformats.org/officeDocument/2006/relationships/image" Target="../media/image9.jpeg"/><Relationship Id="rId7" Type="http://schemas.openxmlformats.org/officeDocument/2006/relationships/image" Target="../media/image10.jpeg"/><Relationship Id="rId8" Type="http://schemas.openxmlformats.org/officeDocument/2006/relationships/image" Target="../media/image11.jpeg"/><Relationship Id="rId9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://localhost:8768/api-a/hi?name=filter&#26597;&#30475;&#32467;&#26524;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image" Target="../media/image23.png"/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标题 20"/>
          <p:cNvSpPr txBox="1">
            <a:spLocks noChangeArrowheads="1"/>
          </p:cNvSpPr>
          <p:nvPr/>
        </p:nvSpPr>
        <p:spPr bwMode="auto">
          <a:xfrm>
            <a:off x="3737653" y="2062299"/>
            <a:ext cx="4068042" cy="603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3600" b="1" dirty="0" smtClean="0">
                <a:solidFill>
                  <a:srgbClr val="90CC3D"/>
                </a:solidFill>
                <a:latin typeface="微软雅黑" pitchFamily="34" charset="-122"/>
                <a:ea typeface="微软雅黑" pitchFamily="34" charset="-122"/>
                <a:cs typeface="Noto Sans S Chinese Black Bold"/>
                <a:sym typeface="Noto Sans S Chinese Medium" panose="020B0600000000000000" pitchFamily="34" charset="-122"/>
              </a:rPr>
              <a:t>Spring</a:t>
            </a:r>
            <a:r>
              <a:rPr lang="zh-CN" altLang="en-US" sz="3600" b="1" dirty="0" smtClean="0">
                <a:solidFill>
                  <a:srgbClr val="90CC3D"/>
                </a:solidFill>
                <a:latin typeface="微软雅黑" pitchFamily="34" charset="-122"/>
                <a:ea typeface="微软雅黑" pitchFamily="34" charset="-122"/>
                <a:cs typeface="Noto Sans S Chinese Black Bold"/>
                <a:sym typeface="Noto Sans S Chinese Medium" panose="020B0600000000000000" pitchFamily="34" charset="-122"/>
              </a:rPr>
              <a:t> </a:t>
            </a:r>
            <a:r>
              <a:rPr lang="en-US" altLang="zh-CN" sz="3600" b="1" dirty="0" smtClean="0">
                <a:solidFill>
                  <a:srgbClr val="90CC3D"/>
                </a:solidFill>
                <a:latin typeface="微软雅黑" pitchFamily="34" charset="-122"/>
                <a:ea typeface="微软雅黑" pitchFamily="34" charset="-122"/>
                <a:cs typeface="Noto Sans S Chinese Black Bold"/>
                <a:sym typeface="Noto Sans S Chinese Medium" panose="020B0600000000000000" pitchFamily="34" charset="-122"/>
              </a:rPr>
              <a:t>Cloud</a:t>
            </a:r>
            <a:endParaRPr lang="zh-CN" altLang="en-US" sz="3600" b="1" dirty="0" smtClean="0">
              <a:solidFill>
                <a:srgbClr val="90CC3D"/>
              </a:solidFill>
              <a:latin typeface="微软雅黑" pitchFamily="34" charset="-122"/>
              <a:ea typeface="微软雅黑" pitchFamily="34" charset="-122"/>
              <a:cs typeface="Noto Sans S Chinese Black Bold"/>
              <a:sym typeface="Noto Sans S Chinese Medium" panose="020B0600000000000000" pitchFamily="34" charset="-122"/>
            </a:endParaRPr>
          </a:p>
        </p:txBody>
      </p:sp>
      <p:sp>
        <p:nvSpPr>
          <p:cNvPr id="7" name="Rectangle 21"/>
          <p:cNvSpPr>
            <a:spLocks noChangeArrowheads="1"/>
          </p:cNvSpPr>
          <p:nvPr/>
        </p:nvSpPr>
        <p:spPr bwMode="auto">
          <a:xfrm>
            <a:off x="182563" y="5834856"/>
            <a:ext cx="1261854" cy="2769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5" tIns="45712" rIns="91425" bIns="45712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zh-CN" sz="1200" dirty="0">
                <a:solidFill>
                  <a:srgbClr val="6E6E6E"/>
                </a:solidFill>
                <a:latin typeface="华文细黑"/>
                <a:ea typeface="华文细黑"/>
                <a:cs typeface="华文细黑"/>
                <a:sym typeface="微软雅黑" panose="020B0503020204020204" pitchFamily="34" charset="-122"/>
              </a:rPr>
              <a:t>密级</a:t>
            </a:r>
            <a:r>
              <a:rPr lang="zh-CN" altLang="zh-CN" sz="1200" dirty="0" smtClean="0">
                <a:solidFill>
                  <a:srgbClr val="6E6E6E"/>
                </a:solidFill>
                <a:latin typeface="华文细黑"/>
                <a:ea typeface="华文细黑"/>
                <a:cs typeface="华文细黑"/>
                <a:sym typeface="微软雅黑" panose="020B0503020204020204" pitchFamily="34" charset="-122"/>
              </a:rPr>
              <a:t>：对内公开</a:t>
            </a:r>
            <a:endParaRPr lang="zh-CN" altLang="zh-CN" sz="1200" dirty="0">
              <a:solidFill>
                <a:srgbClr val="6E6E6E"/>
              </a:solidFill>
              <a:latin typeface="华文细黑"/>
              <a:ea typeface="华文细黑"/>
              <a:cs typeface="华文细黑"/>
              <a:sym typeface="微软雅黑" panose="020B0503020204020204" pitchFamily="34" charset="-122"/>
            </a:endParaRPr>
          </a:p>
        </p:txBody>
      </p:sp>
      <p:sp>
        <p:nvSpPr>
          <p:cNvPr id="8" name="Text Box 23"/>
          <p:cNvSpPr>
            <a:spLocks noChangeArrowheads="1"/>
          </p:cNvSpPr>
          <p:nvPr/>
        </p:nvSpPr>
        <p:spPr bwMode="auto">
          <a:xfrm>
            <a:off x="182563" y="6093619"/>
            <a:ext cx="2444750" cy="2769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12" rIns="91425" bIns="45712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sz="1200" dirty="0" smtClean="0">
                <a:solidFill>
                  <a:srgbClr val="6E6E6E"/>
                </a:solidFill>
                <a:latin typeface="华文细黑"/>
                <a:ea typeface="华文细黑"/>
                <a:cs typeface="华文细黑"/>
                <a:sym typeface="微软雅黑" panose="020B0503020204020204" pitchFamily="34" charset="-122"/>
              </a:rPr>
              <a:t>浙江易时</a:t>
            </a:r>
            <a:r>
              <a:rPr lang="zh-CN" altLang="zh-CN" sz="1200" dirty="0" smtClean="0">
                <a:solidFill>
                  <a:srgbClr val="6E6E6E"/>
                </a:solidFill>
                <a:latin typeface="华文细黑"/>
                <a:ea typeface="华文细黑"/>
                <a:cs typeface="华文细黑"/>
                <a:sym typeface="微软雅黑" panose="020B0503020204020204" pitchFamily="34" charset="-122"/>
              </a:rPr>
              <a:t>科技</a:t>
            </a:r>
            <a:r>
              <a:rPr lang="zh-CN" altLang="zh-CN" sz="1200" dirty="0">
                <a:solidFill>
                  <a:srgbClr val="6E6E6E"/>
                </a:solidFill>
                <a:latin typeface="华文细黑"/>
                <a:ea typeface="华文细黑"/>
                <a:cs typeface="华文细黑"/>
                <a:sym typeface="微软雅黑" panose="020B0503020204020204" pitchFamily="34" charset="-122"/>
              </a:rPr>
              <a:t>有限公司</a:t>
            </a:r>
          </a:p>
        </p:txBody>
      </p:sp>
      <p:sp>
        <p:nvSpPr>
          <p:cNvPr id="9" name="TextBox 6"/>
          <p:cNvSpPr>
            <a:spLocks noChangeArrowheads="1"/>
          </p:cNvSpPr>
          <p:nvPr/>
        </p:nvSpPr>
        <p:spPr bwMode="auto">
          <a:xfrm>
            <a:off x="182563" y="5545931"/>
            <a:ext cx="266382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1200" dirty="0" smtClean="0">
                <a:solidFill>
                  <a:srgbClr val="6E6E6E"/>
                </a:solidFill>
                <a:latin typeface="华文细黑"/>
                <a:ea typeface="华文细黑"/>
                <a:cs typeface="华文细黑"/>
                <a:sym typeface="微软雅黑" panose="020B0503020204020204" pitchFamily="34" charset="-122"/>
              </a:rPr>
              <a:t>日期：</a:t>
            </a:r>
            <a:r>
              <a:rPr lang="en-US" altLang="zh-CN" sz="1200" dirty="0" smtClean="0">
                <a:solidFill>
                  <a:srgbClr val="6E6E6E"/>
                </a:solidFill>
                <a:latin typeface="华文细黑"/>
                <a:ea typeface="华文细黑"/>
                <a:cs typeface="华文细黑"/>
                <a:sym typeface="微软雅黑" panose="020B0503020204020204" pitchFamily="34" charset="-122"/>
              </a:rPr>
              <a:t>2018-01-24</a:t>
            </a:r>
            <a:endParaRPr lang="zh-CN" altLang="en-US" dirty="0">
              <a:latin typeface="华文细黑"/>
              <a:ea typeface="华文细黑"/>
              <a:cs typeface="华文细黑"/>
            </a:endParaRPr>
          </a:p>
        </p:txBody>
      </p:sp>
      <p:grpSp>
        <p:nvGrpSpPr>
          <p:cNvPr id="15" name="组 14"/>
          <p:cNvGrpSpPr/>
          <p:nvPr/>
        </p:nvGrpSpPr>
        <p:grpSpPr>
          <a:xfrm>
            <a:off x="0" y="3431319"/>
            <a:ext cx="11522075" cy="1299430"/>
            <a:chOff x="0" y="3241675"/>
            <a:chExt cx="11522075" cy="1299430"/>
          </a:xfrm>
        </p:grpSpPr>
        <p:pic>
          <p:nvPicPr>
            <p:cNvPr id="16" name="图片 15" descr="Comp_8078783329.jp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363" t="17789" r="9323" b="25071"/>
            <a:stretch/>
          </p:blipFill>
          <p:spPr>
            <a:xfrm>
              <a:off x="0" y="3244850"/>
              <a:ext cx="1944000" cy="1293081"/>
            </a:xfrm>
            <a:prstGeom prst="rect">
              <a:avLst/>
            </a:prstGeom>
          </p:spPr>
        </p:pic>
        <p:pic>
          <p:nvPicPr>
            <p:cNvPr id="19" name="图片 18" descr="Comp_8063217336.jpg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23309" y="3244023"/>
              <a:ext cx="1944000" cy="1294734"/>
            </a:xfrm>
            <a:prstGeom prst="rect">
              <a:avLst/>
            </a:prstGeom>
          </p:spPr>
        </p:pic>
        <p:pic>
          <p:nvPicPr>
            <p:cNvPr id="20" name="图片 19" descr="Comp_8072899986.jpg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16"/>
            <a:stretch/>
          </p:blipFill>
          <p:spPr>
            <a:xfrm>
              <a:off x="3846618" y="3243390"/>
              <a:ext cx="1945747" cy="1296000"/>
            </a:xfrm>
            <a:prstGeom prst="rect">
              <a:avLst/>
            </a:prstGeom>
          </p:spPr>
        </p:pic>
        <p:pic>
          <p:nvPicPr>
            <p:cNvPr id="21" name="图片 20" descr="Comp_8049127417.jpg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7" t="-72" r="-253" b="28019"/>
            <a:stretch/>
          </p:blipFill>
          <p:spPr>
            <a:xfrm>
              <a:off x="5771674" y="3241675"/>
              <a:ext cx="1946276" cy="129943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" name="图片 21" descr="Comp_8051917180.jpg"/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265" t="11556" r="24661" b="26344"/>
            <a:stretch/>
          </p:blipFill>
          <p:spPr>
            <a:xfrm>
              <a:off x="7697259" y="3243364"/>
              <a:ext cx="1913858" cy="1296052"/>
            </a:xfrm>
            <a:prstGeom prst="rect">
              <a:avLst/>
            </a:prstGeom>
          </p:spPr>
        </p:pic>
        <p:pic>
          <p:nvPicPr>
            <p:cNvPr id="23" name="图片 22" descr="Comp_8076345794.jpg"/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30" r="1503"/>
            <a:stretch/>
          </p:blipFill>
          <p:spPr>
            <a:xfrm>
              <a:off x="9590428" y="3243318"/>
              <a:ext cx="1931647" cy="1296144"/>
            </a:xfrm>
            <a:prstGeom prst="rect">
              <a:avLst/>
            </a:prstGeom>
          </p:spPr>
        </p:pic>
      </p:grpSp>
      <p:sp>
        <p:nvSpPr>
          <p:cNvPr id="18" name="文本框 17"/>
          <p:cNvSpPr txBox="1"/>
          <p:nvPr/>
        </p:nvSpPr>
        <p:spPr>
          <a:xfrm>
            <a:off x="9590428" y="5465524"/>
            <a:ext cx="930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>
                <a:solidFill>
                  <a:srgbClr val="002060"/>
                </a:solidFill>
              </a:rPr>
              <a:t>马晓辉</a:t>
            </a:r>
            <a:r>
              <a:rPr kumimoji="1" lang="zh-CN" altLang="en-US" dirty="0">
                <a:solidFill>
                  <a:srgbClr val="002060"/>
                </a:solidFill>
              </a:rPr>
              <a:t> 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7057181" y="2876477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002060"/>
                </a:solidFill>
                <a:latin typeface="+mj-ea"/>
                <a:ea typeface="+mj-ea"/>
              </a:rPr>
              <a:t>——  </a:t>
            </a:r>
            <a:r>
              <a:rPr lang="zh-CN" altLang="en-US" dirty="0" smtClean="0">
                <a:solidFill>
                  <a:srgbClr val="002060"/>
                </a:solidFill>
                <a:latin typeface="+mj-ea"/>
                <a:ea typeface="+mj-ea"/>
              </a:rPr>
              <a:t>易时科技</a:t>
            </a:r>
            <a:endParaRPr lang="zh-CN" altLang="en-US" dirty="0">
              <a:solidFill>
                <a:srgbClr val="002060"/>
              </a:solidFill>
              <a:latin typeface="+mj-ea"/>
              <a:ea typeface="+mj-ea"/>
            </a:endParaRP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83728" y="186290"/>
            <a:ext cx="1904901" cy="726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152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title"/>
          </p:nvPr>
        </p:nvSpPr>
        <p:spPr>
          <a:xfrm>
            <a:off x="46435" y="25228"/>
            <a:ext cx="9937790" cy="513899"/>
          </a:xfrm>
        </p:spPr>
        <p:txBody>
          <a:bodyPr/>
          <a:lstStyle/>
          <a:p>
            <a:r>
              <a:rPr lang="zh-CN" altLang="en-US" dirty="0" smtClean="0">
                <a:solidFill>
                  <a:srgbClr val="18A2EF"/>
                </a:solidFill>
                <a:latin typeface="+mj-ea"/>
                <a:ea typeface="+mj-ea"/>
              </a:rPr>
              <a:t>客户端负载均衡</a:t>
            </a:r>
            <a:endParaRPr lang="zh-CN" altLang="en-US" dirty="0">
              <a:solidFill>
                <a:srgbClr val="18A2EF"/>
              </a:solidFill>
              <a:latin typeface="+mj-ea"/>
              <a:ea typeface="+mj-ea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272896" y="736913"/>
            <a:ext cx="5632157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n-US" altLang="zh-CN" sz="20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zh-CN" altLang="en-US" sz="20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举例</a:t>
            </a:r>
            <a:r>
              <a:rPr lang="zh-CN" altLang="zh-CN" sz="20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altLang="zh-CN" sz="2000" kern="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000" i="1" dirty="0" smtClean="0"/>
              <a:t> ./</a:t>
            </a:r>
            <a:r>
              <a:rPr lang="en-US" altLang="zh-CN" sz="2000" i="1" dirty="0" err="1" smtClean="0"/>
              <a:t>deploylocal.sh</a:t>
            </a:r>
            <a:r>
              <a:rPr lang="en-US" altLang="zh-CN" sz="2000" i="1" dirty="0" smtClean="0"/>
              <a:t> -a eureka-ribbon -b 8764 -c 8764 -d eureka-ribbon</a:t>
            </a:r>
          </a:p>
          <a:p>
            <a:pPr algn="just"/>
            <a:endParaRPr lang="en-US" altLang="zh-CN" sz="2000" i="1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2000" i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000" i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、访问</a:t>
            </a:r>
            <a:r>
              <a:rPr lang="en-US" altLang="zh-CN" sz="2000" i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http://</a:t>
            </a:r>
            <a:r>
              <a:rPr lang="en-US" altLang="zh-CN" sz="2000" i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localhost:8764/</a:t>
            </a:r>
            <a:r>
              <a:rPr lang="en-US" altLang="zh-CN" sz="2000" i="1" kern="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hi?name</a:t>
            </a:r>
            <a:r>
              <a:rPr lang="en-US" altLang="zh-CN" sz="2000" i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=111</a:t>
            </a:r>
            <a:r>
              <a:rPr lang="zh-CN" altLang="en-US" sz="2000" i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多次刷新，看到不同的结果</a:t>
            </a:r>
            <a:endParaRPr lang="en-US" altLang="zh-CN" sz="2000" i="1" kern="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CN" sz="2000" i="1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CN" sz="2000" i="1" kern="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zh-CN" altLang="en-US" sz="20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小结：微服务引入</a:t>
            </a:r>
            <a:r>
              <a:rPr lang="zh-CN" altLang="en-US" sz="20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了客户端负载均衡</a:t>
            </a:r>
            <a:endParaRPr lang="en-US" altLang="zh-CN" sz="20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6129" y="2665611"/>
            <a:ext cx="5976664" cy="12573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6129" y="4309495"/>
            <a:ext cx="6171492" cy="1739900"/>
          </a:xfrm>
          <a:prstGeom prst="rect">
            <a:avLst/>
          </a:prstGeom>
        </p:spPr>
      </p:pic>
      <p:grpSp>
        <p:nvGrpSpPr>
          <p:cNvPr id="6" name="组 5"/>
          <p:cNvGrpSpPr/>
          <p:nvPr/>
        </p:nvGrpSpPr>
        <p:grpSpPr>
          <a:xfrm>
            <a:off x="1512565" y="4033763"/>
            <a:ext cx="3001332" cy="1784771"/>
            <a:chOff x="1512565" y="4033763"/>
            <a:chExt cx="3001332" cy="1784771"/>
          </a:xfrm>
        </p:grpSpPr>
        <p:grpSp>
          <p:nvGrpSpPr>
            <p:cNvPr id="8" name="组 7"/>
            <p:cNvGrpSpPr/>
            <p:nvPr/>
          </p:nvGrpSpPr>
          <p:grpSpPr>
            <a:xfrm>
              <a:off x="1512565" y="4033763"/>
              <a:ext cx="3001332" cy="1784771"/>
              <a:chOff x="1872605" y="3641825"/>
              <a:chExt cx="3001332" cy="1784771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1872605" y="3641825"/>
                <a:ext cx="3001332" cy="1784771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 smtClean="0"/>
              </a:p>
            </p:txBody>
          </p:sp>
          <p:sp>
            <p:nvSpPr>
              <p:cNvPr id="10" name="折角形 9"/>
              <p:cNvSpPr/>
              <p:nvPr/>
            </p:nvSpPr>
            <p:spPr>
              <a:xfrm>
                <a:off x="1973124" y="3846441"/>
                <a:ext cx="1132823" cy="360040"/>
              </a:xfrm>
              <a:prstGeom prst="foldedCorner">
                <a:avLst/>
              </a:prstGeom>
              <a:solidFill>
                <a:srgbClr val="92D050"/>
              </a:solid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1050" dirty="0" smtClean="0"/>
                  <a:t>服务注册（</a:t>
                </a:r>
                <a:r>
                  <a:rPr kumimoji="1" lang="en-US" altLang="zh-CN" sz="1050" dirty="0" smtClean="0"/>
                  <a:t>Eureka</a:t>
                </a:r>
                <a:r>
                  <a:rPr kumimoji="1" lang="zh-CN" altLang="en-US" sz="1050" dirty="0" smtClean="0"/>
                  <a:t> </a:t>
                </a:r>
                <a:r>
                  <a:rPr kumimoji="1" lang="en-US" altLang="zh-CN" sz="1050" dirty="0" smtClean="0"/>
                  <a:t>Client</a:t>
                </a:r>
                <a:r>
                  <a:rPr kumimoji="1" lang="zh-CN" altLang="en-US" sz="1050" dirty="0" smtClean="0"/>
                  <a:t>）</a:t>
                </a:r>
              </a:p>
            </p:txBody>
          </p:sp>
          <p:grpSp>
            <p:nvGrpSpPr>
              <p:cNvPr id="11" name="组 10"/>
              <p:cNvGrpSpPr/>
              <p:nvPr/>
            </p:nvGrpSpPr>
            <p:grpSpPr>
              <a:xfrm>
                <a:off x="3186967" y="3846441"/>
                <a:ext cx="1571076" cy="1368152"/>
                <a:chOff x="4115246" y="4105771"/>
                <a:chExt cx="1597849" cy="1368152"/>
              </a:xfrm>
            </p:grpSpPr>
            <p:sp>
              <p:nvSpPr>
                <p:cNvPr id="12" name="矩形 11"/>
                <p:cNvSpPr/>
                <p:nvPr/>
              </p:nvSpPr>
              <p:spPr>
                <a:xfrm>
                  <a:off x="4115246" y="4105771"/>
                  <a:ext cx="1597849" cy="1368152"/>
                </a:xfrm>
                <a:prstGeom prst="rect">
                  <a:avLst/>
                </a:prstGeom>
                <a:ln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t"/>
                <a:lstStyle/>
                <a:p>
                  <a:pPr algn="ctr"/>
                  <a:r>
                    <a:rPr kumimoji="1" lang="en-US" altLang="zh-CN" sz="1100" dirty="0" smtClean="0"/>
                    <a:t>MicroService1</a:t>
                  </a:r>
                </a:p>
                <a:p>
                  <a:pPr algn="ctr"/>
                  <a:r>
                    <a:rPr kumimoji="1" lang="en-US" altLang="zh-CN" sz="1100" dirty="0" smtClean="0"/>
                    <a:t>cluster</a:t>
                  </a:r>
                  <a:endParaRPr kumimoji="1" lang="zh-CN" altLang="en-US" sz="1100" dirty="0" smtClean="0"/>
                </a:p>
              </p:txBody>
            </p:sp>
            <p:sp>
              <p:nvSpPr>
                <p:cNvPr id="14" name="矩形 13"/>
                <p:cNvSpPr/>
                <p:nvPr/>
              </p:nvSpPr>
              <p:spPr>
                <a:xfrm>
                  <a:off x="4176861" y="4753843"/>
                  <a:ext cx="421656" cy="576064"/>
                </a:xfrm>
                <a:prstGeom prst="rect">
                  <a:avLst/>
                </a:prstGeom>
                <a:ln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100" smtClean="0"/>
                    <a:t>N1</a:t>
                  </a:r>
                  <a:endParaRPr kumimoji="1" lang="en-US" altLang="zh-CN" sz="1100" dirty="0" smtClean="0"/>
                </a:p>
              </p:txBody>
            </p:sp>
            <p:sp>
              <p:nvSpPr>
                <p:cNvPr id="15" name="矩形 14"/>
                <p:cNvSpPr/>
                <p:nvPr/>
              </p:nvSpPr>
              <p:spPr>
                <a:xfrm>
                  <a:off x="4691309" y="4753843"/>
                  <a:ext cx="421656" cy="576064"/>
                </a:xfrm>
                <a:prstGeom prst="rect">
                  <a:avLst/>
                </a:prstGeom>
                <a:ln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100" dirty="0" smtClean="0"/>
                    <a:t>N2</a:t>
                  </a:r>
                </a:p>
              </p:txBody>
            </p:sp>
            <p:sp>
              <p:nvSpPr>
                <p:cNvPr id="16" name="矩形 15"/>
                <p:cNvSpPr/>
                <p:nvPr/>
              </p:nvSpPr>
              <p:spPr>
                <a:xfrm>
                  <a:off x="5195365" y="4753843"/>
                  <a:ext cx="421656" cy="576064"/>
                </a:xfrm>
                <a:prstGeom prst="rect">
                  <a:avLst/>
                </a:prstGeom>
                <a:ln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100" dirty="0" smtClean="0"/>
                    <a:t>N..</a:t>
                  </a:r>
                </a:p>
              </p:txBody>
            </p:sp>
          </p:grpSp>
        </p:grpSp>
        <p:sp>
          <p:nvSpPr>
            <p:cNvPr id="17" name="折角形 16"/>
            <p:cNvSpPr/>
            <p:nvPr/>
          </p:nvSpPr>
          <p:spPr>
            <a:xfrm>
              <a:off x="1614419" y="4623015"/>
              <a:ext cx="1152128" cy="360040"/>
            </a:xfrm>
            <a:prstGeom prst="foldedCorner">
              <a:avLst/>
            </a:prstGeom>
            <a:solidFill>
              <a:schemeClr val="accent1"/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050" dirty="0" smtClean="0"/>
                <a:t>客户端负载均衡（</a:t>
              </a:r>
              <a:r>
                <a:rPr kumimoji="1" lang="en-US" altLang="zh-CN" sz="1050" dirty="0" smtClean="0"/>
                <a:t>Ribbon</a:t>
              </a:r>
              <a:r>
                <a:rPr kumimoji="1" lang="zh-CN" altLang="en-US" sz="1050" dirty="0" smtClean="0"/>
                <a:t>）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41311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title"/>
          </p:nvPr>
        </p:nvSpPr>
        <p:spPr>
          <a:xfrm>
            <a:off x="0" y="-12692"/>
            <a:ext cx="9937790" cy="513899"/>
          </a:xfrm>
        </p:spPr>
        <p:txBody>
          <a:bodyPr/>
          <a:lstStyle/>
          <a:p>
            <a:r>
              <a:rPr lang="zh-CN" altLang="en-US" dirty="0" smtClean="0">
                <a:solidFill>
                  <a:srgbClr val="18A2EF"/>
                </a:solidFill>
                <a:latin typeface="+mj-ea"/>
                <a:ea typeface="+mj-ea"/>
              </a:rPr>
              <a:t>四、断路器 </a:t>
            </a:r>
            <a:endParaRPr lang="zh-CN" altLang="en-US" dirty="0">
              <a:solidFill>
                <a:srgbClr val="18A2EF"/>
              </a:solidFill>
              <a:latin typeface="+mj-ea"/>
              <a:ea typeface="+mj-ea"/>
            </a:endParaRPr>
          </a:p>
        </p:txBody>
      </p:sp>
      <p:grpSp>
        <p:nvGrpSpPr>
          <p:cNvPr id="32" name="组 31"/>
          <p:cNvGrpSpPr/>
          <p:nvPr/>
        </p:nvGrpSpPr>
        <p:grpSpPr>
          <a:xfrm>
            <a:off x="9693844" y="937419"/>
            <a:ext cx="1535192" cy="1368152"/>
            <a:chOff x="6870758" y="2070639"/>
            <a:chExt cx="1535192" cy="1368152"/>
          </a:xfrm>
        </p:grpSpPr>
        <p:sp>
          <p:nvSpPr>
            <p:cNvPr id="33" name="矩形 32"/>
            <p:cNvSpPr/>
            <p:nvPr/>
          </p:nvSpPr>
          <p:spPr>
            <a:xfrm>
              <a:off x="6870758" y="2070639"/>
              <a:ext cx="1535192" cy="1368152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kumimoji="1" lang="en-US" altLang="zh-CN" sz="1100" dirty="0" err="1" smtClean="0"/>
                <a:t>MicroServiceB</a:t>
              </a:r>
              <a:endParaRPr kumimoji="1" lang="en-US" altLang="zh-CN" sz="1100" dirty="0" smtClean="0"/>
            </a:p>
            <a:p>
              <a:pPr algn="ctr"/>
              <a:r>
                <a:rPr kumimoji="1" lang="en-US" altLang="zh-CN" sz="1100" dirty="0" smtClean="0"/>
                <a:t>cluster</a:t>
              </a:r>
              <a:endParaRPr kumimoji="1" lang="zh-CN" altLang="en-US" sz="1100" dirty="0" smtClean="0"/>
            </a:p>
          </p:txBody>
        </p:sp>
        <p:sp>
          <p:nvSpPr>
            <p:cNvPr id="34" name="矩形 33"/>
            <p:cNvSpPr/>
            <p:nvPr/>
          </p:nvSpPr>
          <p:spPr>
            <a:xfrm>
              <a:off x="6929957" y="2718711"/>
              <a:ext cx="405121" cy="576064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smtClean="0"/>
                <a:t>N1</a:t>
              </a:r>
              <a:endParaRPr kumimoji="1" lang="en-US" altLang="zh-CN" sz="1100" dirty="0" smtClean="0"/>
            </a:p>
          </p:txBody>
        </p:sp>
        <p:sp>
          <p:nvSpPr>
            <p:cNvPr id="35" name="矩形 34"/>
            <p:cNvSpPr/>
            <p:nvPr/>
          </p:nvSpPr>
          <p:spPr>
            <a:xfrm>
              <a:off x="7424232" y="2718711"/>
              <a:ext cx="405121" cy="576064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dirty="0" smtClean="0"/>
                <a:t>N2</a:t>
              </a:r>
            </a:p>
          </p:txBody>
        </p:sp>
        <p:sp>
          <p:nvSpPr>
            <p:cNvPr id="36" name="矩形 35"/>
            <p:cNvSpPr/>
            <p:nvPr/>
          </p:nvSpPr>
          <p:spPr>
            <a:xfrm>
              <a:off x="7908522" y="2718711"/>
              <a:ext cx="405121" cy="576064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dirty="0" smtClean="0"/>
                <a:t>N..</a:t>
              </a:r>
            </a:p>
          </p:txBody>
        </p:sp>
      </p:grpSp>
      <p:sp>
        <p:nvSpPr>
          <p:cNvPr id="50" name="矩形 49"/>
          <p:cNvSpPr/>
          <p:nvPr/>
        </p:nvSpPr>
        <p:spPr>
          <a:xfrm>
            <a:off x="190646" y="1023800"/>
            <a:ext cx="5632157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20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问题</a:t>
            </a:r>
            <a:r>
              <a:rPr lang="zh-CN" altLang="zh-CN" sz="20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en-US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每在微服务的架构中，服务间的依赖关系相当负载，如右图所示，假设在调用的过程中，服务</a:t>
            </a:r>
            <a:r>
              <a:rPr lang="en-US" altLang="zh-CN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N+1</a:t>
            </a:r>
            <a:r>
              <a:rPr lang="zh-CN" altLang="en-US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挂掉了，就可能造成</a:t>
            </a:r>
            <a:r>
              <a:rPr lang="en-US" altLang="zh-CN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、</a:t>
            </a:r>
            <a:r>
              <a:rPr lang="en-US" altLang="zh-CN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B</a:t>
            </a:r>
            <a:r>
              <a:rPr lang="zh-CN" altLang="en-US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、</a:t>
            </a:r>
            <a:r>
              <a:rPr lang="en-US" altLang="zh-CN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N</a:t>
            </a:r>
            <a:r>
              <a:rPr lang="mr-IN" altLang="zh-CN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…</a:t>
            </a:r>
            <a:r>
              <a:rPr lang="zh-CN" altLang="en-US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这些服务的瘫痪，这就是常说的雪崩效应，为了解决这个问题，</a:t>
            </a:r>
            <a:r>
              <a:rPr lang="en-US" altLang="zh-CN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Spring</a:t>
            </a:r>
            <a:r>
              <a:rPr lang="zh-CN" altLang="en-US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</a:t>
            </a:r>
            <a:r>
              <a:rPr lang="en-US" altLang="zh-CN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cloud</a:t>
            </a:r>
            <a:r>
              <a:rPr lang="zh-CN" altLang="en-US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引入了断路器机制</a:t>
            </a:r>
            <a:r>
              <a:rPr lang="zh-CN" altLang="en-US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0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CN" sz="2000" b="1" kern="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zh-CN" altLang="en-US" sz="20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断路器原理</a:t>
            </a:r>
            <a:r>
              <a:rPr lang="zh-CN" altLang="zh-CN" sz="20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en-US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在服务出错或超时时，直接返回固定的结果，告诉调用方调用失败。</a:t>
            </a:r>
            <a:endParaRPr lang="en-US" altLang="zh-CN" sz="2000" kern="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CN" sz="2000" kern="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CN" sz="2000" kern="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9" name="组 18"/>
          <p:cNvGrpSpPr/>
          <p:nvPr/>
        </p:nvGrpSpPr>
        <p:grpSpPr>
          <a:xfrm>
            <a:off x="6921453" y="937419"/>
            <a:ext cx="1535192" cy="1368152"/>
            <a:chOff x="6870758" y="2070639"/>
            <a:chExt cx="1535192" cy="1368152"/>
          </a:xfrm>
        </p:grpSpPr>
        <p:sp>
          <p:nvSpPr>
            <p:cNvPr id="20" name="矩形 19"/>
            <p:cNvSpPr/>
            <p:nvPr/>
          </p:nvSpPr>
          <p:spPr>
            <a:xfrm>
              <a:off x="6870758" y="2070639"/>
              <a:ext cx="1535192" cy="1368152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kumimoji="1" lang="en-US" altLang="zh-CN" sz="1100" dirty="0" err="1" smtClean="0"/>
                <a:t>MicroServiceA</a:t>
              </a:r>
              <a:endParaRPr kumimoji="1" lang="en-US" altLang="zh-CN" sz="1100" dirty="0" smtClean="0"/>
            </a:p>
            <a:p>
              <a:pPr algn="ctr"/>
              <a:r>
                <a:rPr kumimoji="1" lang="en-US" altLang="zh-CN" sz="1100" dirty="0" smtClean="0"/>
                <a:t>cluster</a:t>
              </a:r>
              <a:endParaRPr kumimoji="1" lang="zh-CN" altLang="en-US" sz="1100" dirty="0" smtClean="0"/>
            </a:p>
          </p:txBody>
        </p:sp>
        <p:sp>
          <p:nvSpPr>
            <p:cNvPr id="21" name="矩形 20"/>
            <p:cNvSpPr/>
            <p:nvPr/>
          </p:nvSpPr>
          <p:spPr>
            <a:xfrm>
              <a:off x="6929957" y="2718711"/>
              <a:ext cx="405121" cy="576064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smtClean="0"/>
                <a:t>N1</a:t>
              </a:r>
              <a:endParaRPr kumimoji="1" lang="en-US" altLang="zh-CN" sz="1100" dirty="0" smtClean="0"/>
            </a:p>
          </p:txBody>
        </p:sp>
        <p:sp>
          <p:nvSpPr>
            <p:cNvPr id="22" name="矩形 21"/>
            <p:cNvSpPr/>
            <p:nvPr/>
          </p:nvSpPr>
          <p:spPr>
            <a:xfrm>
              <a:off x="7424232" y="2718711"/>
              <a:ext cx="405121" cy="576064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dirty="0" smtClean="0"/>
                <a:t>N2</a:t>
              </a:r>
            </a:p>
          </p:txBody>
        </p:sp>
        <p:sp>
          <p:nvSpPr>
            <p:cNvPr id="23" name="矩形 22"/>
            <p:cNvSpPr/>
            <p:nvPr/>
          </p:nvSpPr>
          <p:spPr>
            <a:xfrm>
              <a:off x="7908522" y="2705056"/>
              <a:ext cx="405121" cy="576064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dirty="0" smtClean="0"/>
                <a:t>N..</a:t>
              </a:r>
            </a:p>
          </p:txBody>
        </p:sp>
      </p:grpSp>
      <p:sp>
        <p:nvSpPr>
          <p:cNvPr id="31" name="矩形 30"/>
          <p:cNvSpPr/>
          <p:nvPr/>
        </p:nvSpPr>
        <p:spPr>
          <a:xfrm>
            <a:off x="9698453" y="3011996"/>
            <a:ext cx="1535192" cy="64807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zh-CN" sz="1100" dirty="0" err="1" smtClean="0"/>
              <a:t>MicroServiceN</a:t>
            </a:r>
            <a:endParaRPr kumimoji="1" lang="en-US" altLang="zh-CN" sz="1100" dirty="0" smtClean="0"/>
          </a:p>
          <a:p>
            <a:pPr algn="ctr"/>
            <a:r>
              <a:rPr kumimoji="1" lang="en-US" altLang="zh-CN" sz="1100" dirty="0" smtClean="0"/>
              <a:t>Cluster</a:t>
            </a:r>
          </a:p>
          <a:p>
            <a:pPr algn="ctr"/>
            <a:r>
              <a:rPr kumimoji="1" lang="zh-CN" altLang="en-US" sz="1100" dirty="0" smtClean="0"/>
              <a:t>。。。</a:t>
            </a:r>
            <a:endParaRPr kumimoji="1" lang="en-US" altLang="zh-CN" sz="1100" dirty="0" smtClean="0"/>
          </a:p>
        </p:txBody>
      </p:sp>
      <p:grpSp>
        <p:nvGrpSpPr>
          <p:cNvPr id="42" name="组 41"/>
          <p:cNvGrpSpPr/>
          <p:nvPr/>
        </p:nvGrpSpPr>
        <p:grpSpPr>
          <a:xfrm>
            <a:off x="6913165" y="2651956"/>
            <a:ext cx="1535192" cy="1368152"/>
            <a:chOff x="6870758" y="2070639"/>
            <a:chExt cx="1535192" cy="1368152"/>
          </a:xfrm>
        </p:grpSpPr>
        <p:sp>
          <p:nvSpPr>
            <p:cNvPr id="43" name="矩形 42"/>
            <p:cNvSpPr/>
            <p:nvPr/>
          </p:nvSpPr>
          <p:spPr>
            <a:xfrm>
              <a:off x="6870758" y="2070639"/>
              <a:ext cx="1535192" cy="1368152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kumimoji="1" lang="en-US" altLang="zh-CN" sz="1100" dirty="0" smtClean="0"/>
                <a:t>MicroServiceN+1</a:t>
              </a:r>
            </a:p>
            <a:p>
              <a:pPr algn="ctr"/>
              <a:r>
                <a:rPr kumimoji="1" lang="en-US" altLang="zh-CN" sz="1100" dirty="0" smtClean="0"/>
                <a:t>cluster</a:t>
              </a:r>
              <a:endParaRPr kumimoji="1" lang="zh-CN" altLang="en-US" sz="1100" dirty="0" smtClean="0"/>
            </a:p>
          </p:txBody>
        </p:sp>
        <p:sp>
          <p:nvSpPr>
            <p:cNvPr id="44" name="矩形 43"/>
            <p:cNvSpPr/>
            <p:nvPr/>
          </p:nvSpPr>
          <p:spPr>
            <a:xfrm>
              <a:off x="6929957" y="2718711"/>
              <a:ext cx="405121" cy="576064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smtClean="0"/>
                <a:t>N1</a:t>
              </a:r>
              <a:endParaRPr kumimoji="1" lang="en-US" altLang="zh-CN" sz="1100" dirty="0" smtClean="0"/>
            </a:p>
          </p:txBody>
        </p:sp>
        <p:sp>
          <p:nvSpPr>
            <p:cNvPr id="46" name="矩形 45"/>
            <p:cNvSpPr/>
            <p:nvPr/>
          </p:nvSpPr>
          <p:spPr>
            <a:xfrm>
              <a:off x="7424232" y="2718711"/>
              <a:ext cx="405121" cy="576064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dirty="0" smtClean="0"/>
                <a:t>N2</a:t>
              </a:r>
            </a:p>
          </p:txBody>
        </p:sp>
        <p:sp>
          <p:nvSpPr>
            <p:cNvPr id="47" name="矩形 46"/>
            <p:cNvSpPr/>
            <p:nvPr/>
          </p:nvSpPr>
          <p:spPr>
            <a:xfrm>
              <a:off x="7908522" y="2705056"/>
              <a:ext cx="405121" cy="576064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dirty="0" smtClean="0"/>
                <a:t>N..</a:t>
              </a:r>
            </a:p>
          </p:txBody>
        </p:sp>
      </p:grpSp>
      <p:cxnSp>
        <p:nvCxnSpPr>
          <p:cNvPr id="4" name="直线箭头连接符 3"/>
          <p:cNvCxnSpPr>
            <a:stCxn id="20" idx="3"/>
            <a:endCxn id="33" idx="1"/>
          </p:cNvCxnSpPr>
          <p:nvPr/>
        </p:nvCxnSpPr>
        <p:spPr>
          <a:xfrm>
            <a:off x="8456645" y="1621495"/>
            <a:ext cx="123719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线箭头连接符 5"/>
          <p:cNvCxnSpPr>
            <a:stCxn id="33" idx="2"/>
          </p:cNvCxnSpPr>
          <p:nvPr/>
        </p:nvCxnSpPr>
        <p:spPr>
          <a:xfrm>
            <a:off x="10461440" y="2305571"/>
            <a:ext cx="0" cy="70642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线箭头连接符 7"/>
          <p:cNvCxnSpPr>
            <a:stCxn id="31" idx="1"/>
            <a:endCxn id="43" idx="3"/>
          </p:cNvCxnSpPr>
          <p:nvPr/>
        </p:nvCxnSpPr>
        <p:spPr>
          <a:xfrm flipH="1">
            <a:off x="8448357" y="3336032"/>
            <a:ext cx="125009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601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title"/>
          </p:nvPr>
        </p:nvSpPr>
        <p:spPr>
          <a:xfrm>
            <a:off x="46435" y="25228"/>
            <a:ext cx="9937790" cy="513899"/>
          </a:xfrm>
        </p:spPr>
        <p:txBody>
          <a:bodyPr/>
          <a:lstStyle/>
          <a:p>
            <a:r>
              <a:rPr lang="zh-CN" altLang="en-US" dirty="0" smtClean="0">
                <a:solidFill>
                  <a:srgbClr val="18A2EF"/>
                </a:solidFill>
                <a:latin typeface="+mj-ea"/>
                <a:ea typeface="+mj-ea"/>
              </a:rPr>
              <a:t>断路器</a:t>
            </a:r>
            <a:endParaRPr lang="zh-CN" altLang="en-US" dirty="0">
              <a:solidFill>
                <a:srgbClr val="18A2EF"/>
              </a:solidFill>
              <a:latin typeface="+mj-ea"/>
              <a:ea typeface="+mj-ea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272896" y="736913"/>
            <a:ext cx="5632157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20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举例</a:t>
            </a:r>
            <a:r>
              <a:rPr lang="zh-CN" altLang="zh-CN" sz="20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altLang="zh-CN" sz="2000" kern="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000" i="1" dirty="0" smtClean="0"/>
              <a:t>./</a:t>
            </a:r>
            <a:r>
              <a:rPr lang="en-US" altLang="zh-CN" sz="2000" i="1" dirty="0" err="1" smtClean="0"/>
              <a:t>deploylocal.sh</a:t>
            </a:r>
            <a:r>
              <a:rPr lang="en-US" altLang="zh-CN" sz="2000" i="1" dirty="0" smtClean="0"/>
              <a:t> -a eureka-ribbon-</a:t>
            </a:r>
            <a:r>
              <a:rPr lang="en-US" altLang="zh-CN" sz="2000" i="1" dirty="0" err="1" smtClean="0"/>
              <a:t>hystrix</a:t>
            </a:r>
            <a:r>
              <a:rPr lang="en-US" altLang="zh-CN" sz="2000" i="1" dirty="0" smtClean="0"/>
              <a:t> -b 8766 -c 8766 -d eureka-ribbon-</a:t>
            </a:r>
            <a:r>
              <a:rPr lang="en-US" altLang="zh-CN" sz="2000" i="1" dirty="0" err="1" smtClean="0"/>
              <a:t>hystrix</a:t>
            </a:r>
            <a:endParaRPr lang="en-US" altLang="zh-CN" sz="2000" i="1" kern="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2000" i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000" i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、访问</a:t>
            </a:r>
            <a:r>
              <a:rPr lang="en-US" altLang="zh-CN" sz="2000" i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http://localhost:8766/</a:t>
            </a:r>
            <a:r>
              <a:rPr lang="en-US" altLang="zh-CN" sz="2000" i="1" kern="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hi?name</a:t>
            </a:r>
            <a:r>
              <a:rPr lang="en-US" altLang="zh-CN" sz="2000" i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=111</a:t>
            </a:r>
            <a:r>
              <a:rPr lang="zh-CN" altLang="en-US" sz="2000" i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多次刷新，看到不同的结果</a:t>
            </a:r>
            <a:endParaRPr lang="en-US" altLang="zh-CN" sz="2000" i="1" kern="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2000" i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000" i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、打开</a:t>
            </a:r>
            <a:r>
              <a:rPr lang="en-US" altLang="zh-CN" sz="2000" i="1" kern="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Hystrix</a:t>
            </a:r>
            <a:r>
              <a:rPr lang="zh-CN" altLang="en-US" sz="2000" i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i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Dashboard</a:t>
            </a:r>
            <a:r>
              <a:rPr lang="zh-CN" altLang="en-US" sz="2000" i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i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altLang="zh-CN" sz="2000" i="1" kern="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hystrix.stream</a:t>
            </a:r>
            <a:endParaRPr lang="en-US" altLang="zh-CN" sz="2000" i="1" kern="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2000" i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z="2000" i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、关闭</a:t>
            </a:r>
            <a:r>
              <a:rPr lang="en-US" altLang="zh-CN" sz="2000" i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eureka-client</a:t>
            </a:r>
            <a:r>
              <a:rPr lang="zh-CN" altLang="en-US" sz="2000" i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和</a:t>
            </a:r>
            <a:r>
              <a:rPr lang="en-US" altLang="zh-CN" sz="2000" i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eureka-client1</a:t>
            </a:r>
            <a:r>
              <a:rPr lang="zh-CN" altLang="en-US" sz="2000" i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服务</a:t>
            </a:r>
            <a:r>
              <a:rPr lang="en-US" altLang="zh-CN" sz="2000" i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000" i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再次访问，</a:t>
            </a:r>
            <a:r>
              <a:rPr lang="en-US" altLang="zh-CN" sz="2000" i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zh-CN" altLang="en-US" sz="2000" i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秒</a:t>
            </a:r>
            <a:r>
              <a:rPr lang="en-US" altLang="zh-CN" sz="2000" i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r>
              <a:rPr lang="zh-CN" altLang="en-US" sz="2000" i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次错误，断路器打开</a:t>
            </a:r>
            <a:r>
              <a:rPr lang="en-US" altLang="zh-CN" sz="2000" i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/>
            <a:r>
              <a:rPr lang="en-US" altLang="zh-CN" sz="2000" i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zh-CN" altLang="en-US" sz="2000" i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、再次开启</a:t>
            </a:r>
            <a:r>
              <a:rPr lang="en-US" altLang="zh-CN" sz="2000" i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eureka-client</a:t>
            </a:r>
            <a:r>
              <a:rPr lang="zh-CN" altLang="en-US" sz="2000" i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i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sz="2000" i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重新访问，断路器关闭</a:t>
            </a:r>
            <a:endParaRPr lang="en-US" altLang="zh-CN" sz="2000" i="1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CN" sz="2000" i="1" kern="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zh-CN" altLang="en-US" sz="20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小结：微服务引入</a:t>
            </a:r>
            <a:r>
              <a:rPr lang="zh-CN" altLang="en-US" sz="20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了断路器</a:t>
            </a:r>
            <a:r>
              <a:rPr lang="en-US" altLang="zh-CN" sz="2000" b="1" kern="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Hystrix</a:t>
            </a:r>
            <a:endParaRPr lang="en-US" altLang="zh-CN" sz="20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7993285" y="890489"/>
            <a:ext cx="936104" cy="57606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 smtClean="0"/>
              <a:t>Ribbon-</a:t>
            </a:r>
            <a:r>
              <a:rPr kumimoji="1" lang="en-US" altLang="zh-CN" sz="1100" dirty="0" err="1" smtClean="0"/>
              <a:t>hystrix</a:t>
            </a:r>
            <a:endParaRPr kumimoji="1" lang="en-US" altLang="zh-CN" sz="1100" dirty="0" smtClean="0"/>
          </a:p>
        </p:txBody>
      </p:sp>
      <p:sp>
        <p:nvSpPr>
          <p:cNvPr id="20" name="矩形 19"/>
          <p:cNvSpPr/>
          <p:nvPr/>
        </p:nvSpPr>
        <p:spPr>
          <a:xfrm>
            <a:off x="9361437" y="875854"/>
            <a:ext cx="936104" cy="57606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 smtClean="0"/>
              <a:t>Eureka</a:t>
            </a:r>
            <a:r>
              <a:rPr kumimoji="1" lang="zh-CN" altLang="en-US" sz="1100" dirty="0" smtClean="0"/>
              <a:t> </a:t>
            </a:r>
            <a:r>
              <a:rPr kumimoji="1" lang="en-US" altLang="zh-CN" sz="1100" dirty="0" smtClean="0"/>
              <a:t>client</a:t>
            </a:r>
          </a:p>
        </p:txBody>
      </p:sp>
      <p:sp>
        <p:nvSpPr>
          <p:cNvPr id="21" name="矩形 20"/>
          <p:cNvSpPr/>
          <p:nvPr/>
        </p:nvSpPr>
        <p:spPr>
          <a:xfrm>
            <a:off x="6625133" y="890489"/>
            <a:ext cx="936104" cy="57606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 smtClean="0"/>
              <a:t>Browser</a:t>
            </a:r>
          </a:p>
        </p:txBody>
      </p:sp>
      <p:cxnSp>
        <p:nvCxnSpPr>
          <p:cNvPr id="3" name="直线箭头连接符 2"/>
          <p:cNvCxnSpPr>
            <a:stCxn id="21" idx="3"/>
            <a:endCxn id="19" idx="1"/>
          </p:cNvCxnSpPr>
          <p:nvPr/>
        </p:nvCxnSpPr>
        <p:spPr>
          <a:xfrm>
            <a:off x="7561237" y="1178521"/>
            <a:ext cx="43204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箭头连接符 21"/>
          <p:cNvCxnSpPr/>
          <p:nvPr/>
        </p:nvCxnSpPr>
        <p:spPr>
          <a:xfrm>
            <a:off x="8929389" y="1163886"/>
            <a:ext cx="43204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图片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9821" y="2021337"/>
            <a:ext cx="4712965" cy="3380578"/>
          </a:xfrm>
          <a:prstGeom prst="rect">
            <a:avLst/>
          </a:prstGeom>
        </p:spPr>
      </p:pic>
      <p:grpSp>
        <p:nvGrpSpPr>
          <p:cNvPr id="24" name="组 23"/>
          <p:cNvGrpSpPr/>
          <p:nvPr/>
        </p:nvGrpSpPr>
        <p:grpSpPr>
          <a:xfrm>
            <a:off x="2376661" y="4265216"/>
            <a:ext cx="3001332" cy="1784771"/>
            <a:chOff x="2376661" y="4265216"/>
            <a:chExt cx="3001332" cy="1784771"/>
          </a:xfrm>
        </p:grpSpPr>
        <p:grpSp>
          <p:nvGrpSpPr>
            <p:cNvPr id="6" name="组 5"/>
            <p:cNvGrpSpPr/>
            <p:nvPr/>
          </p:nvGrpSpPr>
          <p:grpSpPr>
            <a:xfrm>
              <a:off x="2376661" y="4265216"/>
              <a:ext cx="3001332" cy="1784771"/>
              <a:chOff x="1512565" y="4033763"/>
              <a:chExt cx="3001332" cy="1784771"/>
            </a:xfrm>
          </p:grpSpPr>
          <p:grpSp>
            <p:nvGrpSpPr>
              <p:cNvPr id="8" name="组 7"/>
              <p:cNvGrpSpPr/>
              <p:nvPr/>
            </p:nvGrpSpPr>
            <p:grpSpPr>
              <a:xfrm>
                <a:off x="1512565" y="4033763"/>
                <a:ext cx="3001332" cy="1784771"/>
                <a:chOff x="1872605" y="3641825"/>
                <a:chExt cx="3001332" cy="1784771"/>
              </a:xfrm>
            </p:grpSpPr>
            <p:sp>
              <p:nvSpPr>
                <p:cNvPr id="9" name="矩形 8"/>
                <p:cNvSpPr/>
                <p:nvPr/>
              </p:nvSpPr>
              <p:spPr>
                <a:xfrm>
                  <a:off x="1872605" y="3641825"/>
                  <a:ext cx="3001332" cy="1784771"/>
                </a:xfrm>
                <a:prstGeom prst="rect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 smtClean="0"/>
                </a:p>
              </p:txBody>
            </p:sp>
            <p:sp>
              <p:nvSpPr>
                <p:cNvPr id="10" name="折角形 9"/>
                <p:cNvSpPr/>
                <p:nvPr/>
              </p:nvSpPr>
              <p:spPr>
                <a:xfrm>
                  <a:off x="1973124" y="3846441"/>
                  <a:ext cx="1132823" cy="360040"/>
                </a:xfrm>
                <a:prstGeom prst="foldedCorner">
                  <a:avLst/>
                </a:prstGeom>
                <a:solidFill>
                  <a:srgbClr val="92D050"/>
                </a:solidFill>
                <a:ln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zh-CN" altLang="en-US" sz="1050" dirty="0" smtClean="0"/>
                    <a:t>服务注册（</a:t>
                  </a:r>
                  <a:r>
                    <a:rPr kumimoji="1" lang="en-US" altLang="zh-CN" sz="1050" dirty="0" smtClean="0"/>
                    <a:t>Eureka</a:t>
                  </a:r>
                  <a:r>
                    <a:rPr kumimoji="1" lang="zh-CN" altLang="en-US" sz="1050" dirty="0" smtClean="0"/>
                    <a:t> </a:t>
                  </a:r>
                  <a:r>
                    <a:rPr kumimoji="1" lang="en-US" altLang="zh-CN" sz="1050" dirty="0" smtClean="0"/>
                    <a:t>Client</a:t>
                  </a:r>
                  <a:r>
                    <a:rPr kumimoji="1" lang="zh-CN" altLang="en-US" sz="1050" dirty="0" smtClean="0"/>
                    <a:t>）</a:t>
                  </a:r>
                </a:p>
              </p:txBody>
            </p:sp>
            <p:grpSp>
              <p:nvGrpSpPr>
                <p:cNvPr id="11" name="组 10"/>
                <p:cNvGrpSpPr/>
                <p:nvPr/>
              </p:nvGrpSpPr>
              <p:grpSpPr>
                <a:xfrm>
                  <a:off x="3186967" y="3846441"/>
                  <a:ext cx="1571076" cy="1368152"/>
                  <a:chOff x="4115246" y="4105771"/>
                  <a:chExt cx="1597849" cy="1368152"/>
                </a:xfrm>
              </p:grpSpPr>
              <p:sp>
                <p:nvSpPr>
                  <p:cNvPr id="12" name="矩形 11"/>
                  <p:cNvSpPr/>
                  <p:nvPr/>
                </p:nvSpPr>
                <p:spPr>
                  <a:xfrm>
                    <a:off x="4115246" y="4105771"/>
                    <a:ext cx="1597849" cy="1368152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t"/>
                  <a:lstStyle/>
                  <a:p>
                    <a:pPr algn="ctr"/>
                    <a:r>
                      <a:rPr kumimoji="1" lang="en-US" altLang="zh-CN" sz="1100" dirty="0" smtClean="0"/>
                      <a:t>MicroService1</a:t>
                    </a:r>
                  </a:p>
                  <a:p>
                    <a:pPr algn="ctr"/>
                    <a:r>
                      <a:rPr kumimoji="1" lang="en-US" altLang="zh-CN" sz="1100" dirty="0" smtClean="0"/>
                      <a:t>cluster</a:t>
                    </a:r>
                    <a:endParaRPr kumimoji="1" lang="zh-CN" altLang="en-US" sz="1100" dirty="0" smtClean="0"/>
                  </a:p>
                </p:txBody>
              </p:sp>
              <p:sp>
                <p:nvSpPr>
                  <p:cNvPr id="14" name="矩形 13"/>
                  <p:cNvSpPr/>
                  <p:nvPr/>
                </p:nvSpPr>
                <p:spPr>
                  <a:xfrm>
                    <a:off x="4176861" y="4753843"/>
                    <a:ext cx="421656" cy="576064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zh-CN" sz="1100" smtClean="0"/>
                      <a:t>N1</a:t>
                    </a:r>
                    <a:endParaRPr kumimoji="1" lang="en-US" altLang="zh-CN" sz="1100" dirty="0" smtClean="0"/>
                  </a:p>
                </p:txBody>
              </p:sp>
              <p:sp>
                <p:nvSpPr>
                  <p:cNvPr id="15" name="矩形 14"/>
                  <p:cNvSpPr/>
                  <p:nvPr/>
                </p:nvSpPr>
                <p:spPr>
                  <a:xfrm>
                    <a:off x="4691309" y="4753843"/>
                    <a:ext cx="421656" cy="576064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zh-CN" sz="1100" dirty="0" smtClean="0"/>
                      <a:t>N2</a:t>
                    </a:r>
                  </a:p>
                </p:txBody>
              </p:sp>
              <p:sp>
                <p:nvSpPr>
                  <p:cNvPr id="16" name="矩形 15"/>
                  <p:cNvSpPr/>
                  <p:nvPr/>
                </p:nvSpPr>
                <p:spPr>
                  <a:xfrm>
                    <a:off x="5195365" y="4753843"/>
                    <a:ext cx="421656" cy="576064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zh-CN" sz="1100" dirty="0" smtClean="0"/>
                      <a:t>N..</a:t>
                    </a:r>
                  </a:p>
                </p:txBody>
              </p:sp>
            </p:grpSp>
          </p:grpSp>
          <p:sp>
            <p:nvSpPr>
              <p:cNvPr id="17" name="折角形 16"/>
              <p:cNvSpPr/>
              <p:nvPr/>
            </p:nvSpPr>
            <p:spPr>
              <a:xfrm>
                <a:off x="1614419" y="4623015"/>
                <a:ext cx="1152128" cy="360040"/>
              </a:xfrm>
              <a:prstGeom prst="foldedCorner">
                <a:avLst/>
              </a:prstGeom>
              <a:solidFill>
                <a:schemeClr val="accent1"/>
              </a:solid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1050" dirty="0" smtClean="0"/>
                  <a:t>客户端负载均衡（</a:t>
                </a:r>
                <a:r>
                  <a:rPr kumimoji="1" lang="en-US" altLang="zh-CN" sz="1050" dirty="0" smtClean="0"/>
                  <a:t>Ribbon</a:t>
                </a:r>
                <a:r>
                  <a:rPr kumimoji="1" lang="zh-CN" altLang="en-US" sz="1050" dirty="0" smtClean="0"/>
                  <a:t>）</a:t>
                </a:r>
              </a:p>
            </p:txBody>
          </p:sp>
        </p:grpSp>
        <p:sp>
          <p:nvSpPr>
            <p:cNvPr id="25" name="折角形 24"/>
            <p:cNvSpPr/>
            <p:nvPr/>
          </p:nvSpPr>
          <p:spPr>
            <a:xfrm>
              <a:off x="2478663" y="5185891"/>
              <a:ext cx="1152128" cy="360040"/>
            </a:xfrm>
            <a:prstGeom prst="foldedCorner">
              <a:avLst/>
            </a:prstGeom>
            <a:solidFill>
              <a:srgbClr val="C00000"/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050" dirty="0" smtClean="0"/>
                <a:t>断路器</a:t>
              </a:r>
              <a:r>
                <a:rPr kumimoji="1" lang="en-US" altLang="zh-CN" sz="1050" dirty="0" smtClean="0"/>
                <a:t>(</a:t>
              </a:r>
              <a:r>
                <a:rPr kumimoji="1" lang="en-US" altLang="zh-CN" sz="1050" dirty="0" err="1" smtClean="0"/>
                <a:t>Hystrix</a:t>
              </a:r>
              <a:r>
                <a:rPr kumimoji="1" lang="en-US" altLang="zh-CN" sz="1050" dirty="0" smtClean="0"/>
                <a:t>)</a:t>
              </a:r>
              <a:endParaRPr kumimoji="1" lang="zh-CN" altLang="en-US" sz="1050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1617341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title"/>
          </p:nvPr>
        </p:nvSpPr>
        <p:spPr>
          <a:xfrm>
            <a:off x="-30903" y="-25956"/>
            <a:ext cx="9937790" cy="513899"/>
          </a:xfrm>
        </p:spPr>
        <p:txBody>
          <a:bodyPr/>
          <a:lstStyle/>
          <a:p>
            <a:r>
              <a:rPr lang="zh-CN" altLang="en-US" dirty="0" smtClean="0">
                <a:solidFill>
                  <a:srgbClr val="18A2EF"/>
                </a:solidFill>
                <a:latin typeface="+mj-ea"/>
                <a:ea typeface="+mj-ea"/>
              </a:rPr>
              <a:t>五、服务路由与过滤 </a:t>
            </a:r>
            <a:endParaRPr lang="zh-CN" altLang="en-US" dirty="0">
              <a:solidFill>
                <a:srgbClr val="18A2EF"/>
              </a:solidFill>
              <a:latin typeface="+mj-ea"/>
              <a:ea typeface="+mj-ea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190646" y="1023800"/>
            <a:ext cx="5632157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20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问题</a:t>
            </a:r>
            <a:r>
              <a:rPr lang="zh-CN" altLang="zh-CN" sz="20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en-US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在微服务架构模式下后端服务的实例数一般是动态的，</a:t>
            </a:r>
            <a:r>
              <a:rPr lang="zh-CN" altLang="en-US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对于第三方客户端</a:t>
            </a:r>
            <a:r>
              <a:rPr lang="zh-CN" altLang="en-US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而言很难发现动态改变的服务实例的访问地址信息。因此在基于微服务的项目中为了简化前端的调用逻辑，通常会引入</a:t>
            </a:r>
            <a:r>
              <a:rPr lang="en-US" altLang="zh-CN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 Gateway</a:t>
            </a:r>
            <a:r>
              <a:rPr lang="zh-CN" altLang="en-US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作为轻量级</a:t>
            </a:r>
            <a:r>
              <a:rPr lang="zh-CN" altLang="en-US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网关</a:t>
            </a:r>
            <a:r>
              <a:rPr lang="en-US" altLang="zh-CN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,Spring</a:t>
            </a:r>
            <a:r>
              <a:rPr lang="zh-CN" altLang="en-US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cloud</a:t>
            </a:r>
            <a:r>
              <a:rPr lang="zh-CN" altLang="en-US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通过</a:t>
            </a:r>
            <a:r>
              <a:rPr lang="en-US" altLang="zh-CN" sz="2000" kern="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zuul</a:t>
            </a:r>
            <a:r>
              <a:rPr lang="zh-CN" altLang="en-US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实现。</a:t>
            </a:r>
            <a:endParaRPr lang="en-US" altLang="zh-CN" sz="2000" kern="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CN" sz="2000" b="1" kern="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20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Gateway</a:t>
            </a:r>
            <a:r>
              <a:rPr lang="zh-CN" altLang="en-US" sz="20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原理</a:t>
            </a:r>
            <a:r>
              <a:rPr lang="zh-CN" altLang="zh-CN" sz="20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en-US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服务端负载均衡器。</a:t>
            </a:r>
            <a:endParaRPr lang="en-US" altLang="zh-CN" sz="2000" kern="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CN" sz="2000" kern="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CN" sz="20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20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Gateway</a:t>
            </a:r>
            <a:r>
              <a:rPr lang="zh-CN" altLang="en-US" sz="20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其他用途</a:t>
            </a:r>
            <a:r>
              <a:rPr lang="zh-CN" altLang="zh-CN" sz="20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en-US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数据聚合、权限认证、遗留系统微服务化改造</a:t>
            </a:r>
            <a:endParaRPr lang="en-US" altLang="zh-CN" sz="20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CN" sz="2000" kern="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CN" sz="2000" kern="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CN" sz="2000" kern="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993285" y="890489"/>
            <a:ext cx="936104" cy="57606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100" smtClean="0"/>
              <a:t>Microservie1</a:t>
            </a:r>
            <a:endParaRPr kumimoji="1" lang="en-US" altLang="zh-CN" sz="1100" dirty="0" smtClean="0"/>
          </a:p>
        </p:txBody>
      </p:sp>
      <p:cxnSp>
        <p:nvCxnSpPr>
          <p:cNvPr id="6" name="直线箭头连接符 5"/>
          <p:cNvCxnSpPr>
            <a:endCxn id="4" idx="1"/>
          </p:cNvCxnSpPr>
          <p:nvPr/>
        </p:nvCxnSpPr>
        <p:spPr>
          <a:xfrm flipV="1">
            <a:off x="7561237" y="1178521"/>
            <a:ext cx="432048" cy="75550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7993285" y="1581067"/>
            <a:ext cx="936104" cy="57606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 smtClean="0"/>
              <a:t>Microservie2</a:t>
            </a:r>
          </a:p>
        </p:txBody>
      </p:sp>
      <p:sp>
        <p:nvSpPr>
          <p:cNvPr id="8" name="矩形 7"/>
          <p:cNvSpPr/>
          <p:nvPr/>
        </p:nvSpPr>
        <p:spPr>
          <a:xfrm>
            <a:off x="7993285" y="2261252"/>
            <a:ext cx="936104" cy="57606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 err="1" smtClean="0"/>
              <a:t>Microservie</a:t>
            </a:r>
            <a:r>
              <a:rPr kumimoji="1" lang="zh-CN" altLang="en-US" sz="1100" dirty="0" smtClean="0"/>
              <a:t>。。。</a:t>
            </a:r>
            <a:endParaRPr kumimoji="1" lang="en-US" altLang="zh-CN" sz="1100" dirty="0" smtClean="0"/>
          </a:p>
        </p:txBody>
      </p:sp>
      <p:cxnSp>
        <p:nvCxnSpPr>
          <p:cNvPr id="10" name="直线箭头连接符 9"/>
          <p:cNvCxnSpPr>
            <a:endCxn id="7" idx="1"/>
          </p:cNvCxnSpPr>
          <p:nvPr/>
        </p:nvCxnSpPr>
        <p:spPr>
          <a:xfrm flipV="1">
            <a:off x="7561237" y="1869099"/>
            <a:ext cx="432048" cy="5481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箭头连接符 13"/>
          <p:cNvCxnSpPr>
            <a:endCxn id="8" idx="1"/>
          </p:cNvCxnSpPr>
          <p:nvPr/>
        </p:nvCxnSpPr>
        <p:spPr>
          <a:xfrm>
            <a:off x="7561237" y="1923909"/>
            <a:ext cx="432048" cy="62537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9361437" y="3360383"/>
            <a:ext cx="936104" cy="57606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100" smtClean="0"/>
              <a:t>Microservie1</a:t>
            </a:r>
            <a:endParaRPr kumimoji="1" lang="en-US" altLang="zh-CN" sz="1100" dirty="0" smtClean="0"/>
          </a:p>
        </p:txBody>
      </p:sp>
      <p:sp>
        <p:nvSpPr>
          <p:cNvPr id="17" name="矩形 16"/>
          <p:cNvSpPr/>
          <p:nvPr/>
        </p:nvSpPr>
        <p:spPr>
          <a:xfrm>
            <a:off x="7993285" y="4105771"/>
            <a:ext cx="936104" cy="57606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 smtClean="0"/>
              <a:t>gateway</a:t>
            </a:r>
          </a:p>
        </p:txBody>
      </p:sp>
      <p:cxnSp>
        <p:nvCxnSpPr>
          <p:cNvPr id="18" name="直线箭头连接符 17"/>
          <p:cNvCxnSpPr>
            <a:endCxn id="18" idx="1"/>
          </p:cNvCxnSpPr>
          <p:nvPr/>
        </p:nvCxnSpPr>
        <p:spPr>
          <a:xfrm flipV="1">
            <a:off x="8929389" y="3648415"/>
            <a:ext cx="432048" cy="75550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9361437" y="4050961"/>
            <a:ext cx="936104" cy="57606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 smtClean="0"/>
              <a:t>Microservie2</a:t>
            </a:r>
          </a:p>
        </p:txBody>
      </p:sp>
      <p:sp>
        <p:nvSpPr>
          <p:cNvPr id="20" name="矩形 19"/>
          <p:cNvSpPr/>
          <p:nvPr/>
        </p:nvSpPr>
        <p:spPr>
          <a:xfrm>
            <a:off x="9361437" y="4731146"/>
            <a:ext cx="936104" cy="57606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 err="1" smtClean="0"/>
              <a:t>Microservie</a:t>
            </a:r>
            <a:r>
              <a:rPr kumimoji="1" lang="zh-CN" altLang="en-US" sz="1100" dirty="0" smtClean="0"/>
              <a:t>。。。</a:t>
            </a:r>
            <a:endParaRPr kumimoji="1" lang="en-US" altLang="zh-CN" sz="1100" dirty="0" smtClean="0"/>
          </a:p>
        </p:txBody>
      </p:sp>
      <p:cxnSp>
        <p:nvCxnSpPr>
          <p:cNvPr id="21" name="直线箭头连接符 20"/>
          <p:cNvCxnSpPr>
            <a:stCxn id="19" idx="3"/>
            <a:endCxn id="21" idx="1"/>
          </p:cNvCxnSpPr>
          <p:nvPr/>
        </p:nvCxnSpPr>
        <p:spPr>
          <a:xfrm flipV="1">
            <a:off x="8929389" y="4338993"/>
            <a:ext cx="432048" cy="5481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箭头连接符 21"/>
          <p:cNvCxnSpPr>
            <a:stCxn id="19" idx="3"/>
            <a:endCxn id="22" idx="1"/>
          </p:cNvCxnSpPr>
          <p:nvPr/>
        </p:nvCxnSpPr>
        <p:spPr>
          <a:xfrm>
            <a:off x="8929389" y="4393803"/>
            <a:ext cx="432048" cy="62537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云形 23"/>
          <p:cNvSpPr/>
          <p:nvPr/>
        </p:nvSpPr>
        <p:spPr>
          <a:xfrm>
            <a:off x="6254851" y="1731380"/>
            <a:ext cx="1337269" cy="425751"/>
          </a:xfrm>
          <a:prstGeom prst="cloud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第三方</a:t>
            </a:r>
          </a:p>
        </p:txBody>
      </p:sp>
      <p:sp>
        <p:nvSpPr>
          <p:cNvPr id="25" name="云形 24"/>
          <p:cNvSpPr/>
          <p:nvPr/>
        </p:nvSpPr>
        <p:spPr>
          <a:xfrm>
            <a:off x="6049069" y="4105771"/>
            <a:ext cx="1337269" cy="625375"/>
          </a:xfrm>
          <a:prstGeom prst="cloud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第三方</a:t>
            </a:r>
          </a:p>
        </p:txBody>
      </p:sp>
      <p:cxnSp>
        <p:nvCxnSpPr>
          <p:cNvPr id="26" name="直线箭头连接符 25"/>
          <p:cNvCxnSpPr>
            <a:stCxn id="25" idx="0"/>
            <a:endCxn id="17" idx="1"/>
          </p:cNvCxnSpPr>
          <p:nvPr/>
        </p:nvCxnSpPr>
        <p:spPr>
          <a:xfrm flipV="1">
            <a:off x="7385224" y="4393803"/>
            <a:ext cx="608061" cy="2465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6175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title"/>
          </p:nvPr>
        </p:nvSpPr>
        <p:spPr>
          <a:xfrm>
            <a:off x="46435" y="25228"/>
            <a:ext cx="9937790" cy="513899"/>
          </a:xfrm>
        </p:spPr>
        <p:txBody>
          <a:bodyPr/>
          <a:lstStyle/>
          <a:p>
            <a:r>
              <a:rPr lang="en-US" altLang="zh-CN" dirty="0" smtClean="0">
                <a:solidFill>
                  <a:srgbClr val="18A2EF"/>
                </a:solidFill>
                <a:latin typeface="+mj-ea"/>
                <a:ea typeface="+mj-ea"/>
              </a:rPr>
              <a:t>gateway</a:t>
            </a:r>
            <a:endParaRPr lang="zh-CN" altLang="en-US" dirty="0">
              <a:solidFill>
                <a:srgbClr val="18A2EF"/>
              </a:solidFill>
              <a:latin typeface="+mj-ea"/>
              <a:ea typeface="+mj-ea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272896" y="736913"/>
            <a:ext cx="5632157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20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举例</a:t>
            </a:r>
            <a:r>
              <a:rPr lang="zh-CN" altLang="zh-CN" sz="20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altLang="zh-CN" sz="2000" kern="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000" i="1" dirty="0"/>
              <a:t> ./</a:t>
            </a:r>
            <a:r>
              <a:rPr lang="en-US" altLang="zh-CN" sz="2000" i="1" dirty="0" err="1"/>
              <a:t>deploylocal.sh</a:t>
            </a:r>
            <a:r>
              <a:rPr lang="en-US" altLang="zh-CN" sz="2000" i="1" dirty="0"/>
              <a:t> -a eureka-</a:t>
            </a:r>
            <a:r>
              <a:rPr lang="en-US" altLang="zh-CN" sz="2000" i="1" dirty="0" err="1"/>
              <a:t>zuul</a:t>
            </a:r>
            <a:r>
              <a:rPr lang="en-US" altLang="zh-CN" sz="2000" i="1" dirty="0"/>
              <a:t> -b 8768 -c 8768 -d eureka-</a:t>
            </a:r>
            <a:r>
              <a:rPr lang="en-US" altLang="zh-CN" sz="2000" i="1" dirty="0" err="1"/>
              <a:t>zuul</a:t>
            </a:r>
            <a:endParaRPr lang="en-US" altLang="zh-CN" sz="2000" i="1" kern="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2000" i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000" i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、访问</a:t>
            </a:r>
            <a:r>
              <a:rPr lang="en-US" altLang="zh-CN" sz="2000" i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http://localhost:8768/</a:t>
            </a:r>
            <a:r>
              <a:rPr lang="en-US" altLang="zh-CN" sz="2000" i="1" kern="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r>
              <a:rPr lang="en-US" altLang="zh-CN" sz="2000" i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-a/</a:t>
            </a:r>
            <a:r>
              <a:rPr lang="en-US" altLang="zh-CN" sz="2000" i="1" kern="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hi?name</a:t>
            </a:r>
            <a:r>
              <a:rPr lang="en-US" altLang="zh-CN" sz="2000" i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=111</a:t>
            </a:r>
            <a:r>
              <a:rPr lang="zh-CN" altLang="en-US" sz="2000" i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000" i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http://</a:t>
            </a:r>
            <a:r>
              <a:rPr lang="en-US" altLang="zh-CN" sz="2000" i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localhost:8768/</a:t>
            </a:r>
            <a:r>
              <a:rPr lang="en-US" altLang="zh-CN" sz="2000" i="1" kern="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r>
              <a:rPr lang="en-US" altLang="zh-CN" sz="2000" i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-a/</a:t>
            </a:r>
            <a:r>
              <a:rPr lang="en-US" altLang="zh-CN" sz="2000" i="1" kern="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hi?name</a:t>
            </a:r>
            <a:r>
              <a:rPr lang="en-US" altLang="zh-CN" sz="2000" i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=filter</a:t>
            </a:r>
            <a:r>
              <a:rPr lang="zh-CN" altLang="en-US" sz="2000" i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查看结果</a:t>
            </a:r>
            <a:endParaRPr lang="en-US" altLang="zh-CN" sz="2000" i="1" kern="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CN" sz="2000" i="1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CN" sz="2000" i="1" kern="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CN" sz="2000" i="1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CN" sz="2000" i="1" kern="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CN" sz="2000" i="1" kern="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zh-CN" altLang="en-US" sz="20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小结：</a:t>
            </a:r>
            <a:r>
              <a:rPr lang="zh-CN" altLang="en-US" sz="20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微服务架构中引入了服务路由与过滤</a:t>
            </a:r>
            <a:endParaRPr lang="en-US" altLang="zh-CN" sz="20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7993285" y="890489"/>
            <a:ext cx="936104" cy="57606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i="1" dirty="0"/>
              <a:t>eureka-</a:t>
            </a:r>
            <a:r>
              <a:rPr lang="en-US" altLang="zh-CN" sz="1100" i="1" dirty="0" err="1"/>
              <a:t>zuul</a:t>
            </a:r>
            <a:endParaRPr kumimoji="1" lang="en-US" altLang="zh-CN" sz="1100" dirty="0" smtClean="0"/>
          </a:p>
        </p:txBody>
      </p:sp>
      <p:sp>
        <p:nvSpPr>
          <p:cNvPr id="20" name="矩形 19"/>
          <p:cNvSpPr/>
          <p:nvPr/>
        </p:nvSpPr>
        <p:spPr>
          <a:xfrm>
            <a:off x="9361437" y="642046"/>
            <a:ext cx="936104" cy="57606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 smtClean="0"/>
              <a:t>Eureka</a:t>
            </a:r>
            <a:r>
              <a:rPr kumimoji="1" lang="zh-CN" altLang="en-US" sz="1100" dirty="0" smtClean="0"/>
              <a:t> </a:t>
            </a:r>
            <a:r>
              <a:rPr kumimoji="1" lang="en-US" altLang="zh-CN" sz="1100" dirty="0" smtClean="0"/>
              <a:t>client</a:t>
            </a:r>
          </a:p>
        </p:txBody>
      </p:sp>
      <p:sp>
        <p:nvSpPr>
          <p:cNvPr id="21" name="矩形 20"/>
          <p:cNvSpPr/>
          <p:nvPr/>
        </p:nvSpPr>
        <p:spPr>
          <a:xfrm>
            <a:off x="6625133" y="890489"/>
            <a:ext cx="936104" cy="57606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 smtClean="0"/>
              <a:t>Browser</a:t>
            </a:r>
          </a:p>
        </p:txBody>
      </p:sp>
      <p:cxnSp>
        <p:nvCxnSpPr>
          <p:cNvPr id="3" name="直线箭头连接符 2"/>
          <p:cNvCxnSpPr>
            <a:stCxn id="21" idx="3"/>
            <a:endCxn id="19" idx="1"/>
          </p:cNvCxnSpPr>
          <p:nvPr/>
        </p:nvCxnSpPr>
        <p:spPr>
          <a:xfrm>
            <a:off x="7561237" y="1178521"/>
            <a:ext cx="43204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箭头连接符 21"/>
          <p:cNvCxnSpPr>
            <a:endCxn id="20" idx="1"/>
          </p:cNvCxnSpPr>
          <p:nvPr/>
        </p:nvCxnSpPr>
        <p:spPr>
          <a:xfrm flipV="1">
            <a:off x="8929389" y="930078"/>
            <a:ext cx="432048" cy="2338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组 23"/>
          <p:cNvGrpSpPr/>
          <p:nvPr/>
        </p:nvGrpSpPr>
        <p:grpSpPr>
          <a:xfrm>
            <a:off x="6276595" y="4136976"/>
            <a:ext cx="3001332" cy="1784771"/>
            <a:chOff x="2376661" y="4265216"/>
            <a:chExt cx="3001332" cy="1784771"/>
          </a:xfrm>
        </p:grpSpPr>
        <p:grpSp>
          <p:nvGrpSpPr>
            <p:cNvPr id="6" name="组 5"/>
            <p:cNvGrpSpPr/>
            <p:nvPr/>
          </p:nvGrpSpPr>
          <p:grpSpPr>
            <a:xfrm>
              <a:off x="2376661" y="4265216"/>
              <a:ext cx="3001332" cy="1784771"/>
              <a:chOff x="1512565" y="4033763"/>
              <a:chExt cx="3001332" cy="1784771"/>
            </a:xfrm>
          </p:grpSpPr>
          <p:grpSp>
            <p:nvGrpSpPr>
              <p:cNvPr id="8" name="组 7"/>
              <p:cNvGrpSpPr/>
              <p:nvPr/>
            </p:nvGrpSpPr>
            <p:grpSpPr>
              <a:xfrm>
                <a:off x="1512565" y="4033763"/>
                <a:ext cx="3001332" cy="1784771"/>
                <a:chOff x="1872605" y="3641825"/>
                <a:chExt cx="3001332" cy="1784771"/>
              </a:xfrm>
            </p:grpSpPr>
            <p:sp>
              <p:nvSpPr>
                <p:cNvPr id="9" name="矩形 8"/>
                <p:cNvSpPr/>
                <p:nvPr/>
              </p:nvSpPr>
              <p:spPr>
                <a:xfrm>
                  <a:off x="1872605" y="3641825"/>
                  <a:ext cx="3001332" cy="1784771"/>
                </a:xfrm>
                <a:prstGeom prst="rect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 smtClean="0"/>
                </a:p>
              </p:txBody>
            </p:sp>
            <p:sp>
              <p:nvSpPr>
                <p:cNvPr id="10" name="折角形 9"/>
                <p:cNvSpPr/>
                <p:nvPr/>
              </p:nvSpPr>
              <p:spPr>
                <a:xfrm>
                  <a:off x="1973124" y="3846441"/>
                  <a:ext cx="1132823" cy="360040"/>
                </a:xfrm>
                <a:prstGeom prst="foldedCorner">
                  <a:avLst/>
                </a:prstGeom>
                <a:solidFill>
                  <a:srgbClr val="92D050"/>
                </a:solidFill>
                <a:ln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zh-CN" altLang="en-US" sz="1050" dirty="0" smtClean="0"/>
                    <a:t>服务注册（</a:t>
                  </a:r>
                  <a:r>
                    <a:rPr kumimoji="1" lang="en-US" altLang="zh-CN" sz="1050" dirty="0" smtClean="0"/>
                    <a:t>Eureka</a:t>
                  </a:r>
                  <a:r>
                    <a:rPr kumimoji="1" lang="zh-CN" altLang="en-US" sz="1050" dirty="0" smtClean="0"/>
                    <a:t> </a:t>
                  </a:r>
                  <a:r>
                    <a:rPr kumimoji="1" lang="en-US" altLang="zh-CN" sz="1050" dirty="0" smtClean="0"/>
                    <a:t>Client</a:t>
                  </a:r>
                  <a:r>
                    <a:rPr kumimoji="1" lang="zh-CN" altLang="en-US" sz="1050" dirty="0" smtClean="0"/>
                    <a:t>）</a:t>
                  </a:r>
                </a:p>
              </p:txBody>
            </p:sp>
            <p:grpSp>
              <p:nvGrpSpPr>
                <p:cNvPr id="11" name="组 10"/>
                <p:cNvGrpSpPr/>
                <p:nvPr/>
              </p:nvGrpSpPr>
              <p:grpSpPr>
                <a:xfrm>
                  <a:off x="3186967" y="3846441"/>
                  <a:ext cx="1571076" cy="1368152"/>
                  <a:chOff x="4115246" y="4105771"/>
                  <a:chExt cx="1597849" cy="1368152"/>
                </a:xfrm>
              </p:grpSpPr>
              <p:sp>
                <p:nvSpPr>
                  <p:cNvPr id="12" name="矩形 11"/>
                  <p:cNvSpPr/>
                  <p:nvPr/>
                </p:nvSpPr>
                <p:spPr>
                  <a:xfrm>
                    <a:off x="4115246" y="4105771"/>
                    <a:ext cx="1597849" cy="1368152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t"/>
                  <a:lstStyle/>
                  <a:p>
                    <a:pPr algn="ctr"/>
                    <a:r>
                      <a:rPr kumimoji="1" lang="en-US" altLang="zh-CN" sz="1100" dirty="0" smtClean="0"/>
                      <a:t>MicroService1</a:t>
                    </a:r>
                  </a:p>
                  <a:p>
                    <a:pPr algn="ctr"/>
                    <a:r>
                      <a:rPr kumimoji="1" lang="en-US" altLang="zh-CN" sz="1100" dirty="0" smtClean="0"/>
                      <a:t>cluster</a:t>
                    </a:r>
                    <a:endParaRPr kumimoji="1" lang="zh-CN" altLang="en-US" sz="1100" dirty="0" smtClean="0"/>
                  </a:p>
                </p:txBody>
              </p:sp>
              <p:sp>
                <p:nvSpPr>
                  <p:cNvPr id="14" name="矩形 13"/>
                  <p:cNvSpPr/>
                  <p:nvPr/>
                </p:nvSpPr>
                <p:spPr>
                  <a:xfrm>
                    <a:off x="4176861" y="4753843"/>
                    <a:ext cx="421656" cy="576064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zh-CN" sz="1100" smtClean="0"/>
                      <a:t>N1</a:t>
                    </a:r>
                    <a:endParaRPr kumimoji="1" lang="en-US" altLang="zh-CN" sz="1100" dirty="0" smtClean="0"/>
                  </a:p>
                </p:txBody>
              </p:sp>
              <p:sp>
                <p:nvSpPr>
                  <p:cNvPr id="15" name="矩形 14"/>
                  <p:cNvSpPr/>
                  <p:nvPr/>
                </p:nvSpPr>
                <p:spPr>
                  <a:xfrm>
                    <a:off x="4691309" y="4753843"/>
                    <a:ext cx="421656" cy="576064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zh-CN" sz="1100" dirty="0" smtClean="0"/>
                      <a:t>N2</a:t>
                    </a:r>
                  </a:p>
                </p:txBody>
              </p:sp>
              <p:sp>
                <p:nvSpPr>
                  <p:cNvPr id="16" name="矩形 15"/>
                  <p:cNvSpPr/>
                  <p:nvPr/>
                </p:nvSpPr>
                <p:spPr>
                  <a:xfrm>
                    <a:off x="5195365" y="4753843"/>
                    <a:ext cx="421656" cy="576064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zh-CN" sz="1100" dirty="0" smtClean="0"/>
                      <a:t>N..</a:t>
                    </a:r>
                  </a:p>
                </p:txBody>
              </p:sp>
            </p:grpSp>
          </p:grpSp>
          <p:sp>
            <p:nvSpPr>
              <p:cNvPr id="17" name="折角形 16"/>
              <p:cNvSpPr/>
              <p:nvPr/>
            </p:nvSpPr>
            <p:spPr>
              <a:xfrm>
                <a:off x="1614419" y="4623015"/>
                <a:ext cx="1152128" cy="360040"/>
              </a:xfrm>
              <a:prstGeom prst="foldedCorner">
                <a:avLst/>
              </a:prstGeom>
              <a:solidFill>
                <a:schemeClr val="accent1"/>
              </a:solid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1050" dirty="0" smtClean="0"/>
                  <a:t>客户端负载均衡（</a:t>
                </a:r>
                <a:r>
                  <a:rPr kumimoji="1" lang="en-US" altLang="zh-CN" sz="1050" dirty="0" smtClean="0"/>
                  <a:t>Ribbon</a:t>
                </a:r>
                <a:r>
                  <a:rPr kumimoji="1" lang="zh-CN" altLang="en-US" sz="1050" dirty="0" smtClean="0"/>
                  <a:t>）</a:t>
                </a:r>
              </a:p>
            </p:txBody>
          </p:sp>
        </p:grpSp>
        <p:sp>
          <p:nvSpPr>
            <p:cNvPr id="25" name="折角形 24"/>
            <p:cNvSpPr/>
            <p:nvPr/>
          </p:nvSpPr>
          <p:spPr>
            <a:xfrm>
              <a:off x="2478663" y="5185891"/>
              <a:ext cx="1152128" cy="360040"/>
            </a:xfrm>
            <a:prstGeom prst="foldedCorner">
              <a:avLst/>
            </a:prstGeom>
            <a:solidFill>
              <a:srgbClr val="C00000"/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050" dirty="0" smtClean="0"/>
                <a:t>断路器</a:t>
              </a:r>
              <a:r>
                <a:rPr kumimoji="1" lang="en-US" altLang="zh-CN" sz="1050" dirty="0" smtClean="0"/>
                <a:t>(</a:t>
              </a:r>
              <a:r>
                <a:rPr kumimoji="1" lang="en-US" altLang="zh-CN" sz="1050" dirty="0" err="1" smtClean="0"/>
                <a:t>Hystrix</a:t>
              </a:r>
              <a:r>
                <a:rPr kumimoji="1" lang="en-US" altLang="zh-CN" sz="1050" dirty="0" smtClean="0"/>
                <a:t>)</a:t>
              </a:r>
              <a:endParaRPr kumimoji="1" lang="zh-CN" altLang="en-US" sz="1050" dirty="0" smtClean="0"/>
            </a:p>
          </p:txBody>
        </p:sp>
      </p:grpSp>
      <p:sp>
        <p:nvSpPr>
          <p:cNvPr id="26" name="矩形 25"/>
          <p:cNvSpPr/>
          <p:nvPr/>
        </p:nvSpPr>
        <p:spPr>
          <a:xfrm>
            <a:off x="9346454" y="1322688"/>
            <a:ext cx="936104" cy="57606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/>
              <a:t>ribbon-</a:t>
            </a:r>
            <a:r>
              <a:rPr lang="en-US" altLang="zh-CN" sz="1100" dirty="0" err="1" smtClean="0"/>
              <a:t>hystrix</a:t>
            </a:r>
            <a:endParaRPr kumimoji="1" lang="en-US" altLang="zh-CN" sz="1100" dirty="0" smtClean="0"/>
          </a:p>
        </p:txBody>
      </p:sp>
      <p:cxnSp>
        <p:nvCxnSpPr>
          <p:cNvPr id="27" name="直线箭头连接符 26"/>
          <p:cNvCxnSpPr>
            <a:stCxn id="19" idx="3"/>
            <a:endCxn id="26" idx="1"/>
          </p:cNvCxnSpPr>
          <p:nvPr/>
        </p:nvCxnSpPr>
        <p:spPr>
          <a:xfrm>
            <a:off x="8929389" y="1178521"/>
            <a:ext cx="417065" cy="43219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组 27"/>
          <p:cNvGrpSpPr/>
          <p:nvPr/>
        </p:nvGrpSpPr>
        <p:grpSpPr>
          <a:xfrm>
            <a:off x="3668605" y="4423995"/>
            <a:ext cx="1728193" cy="1203346"/>
            <a:chOff x="1728588" y="2233563"/>
            <a:chExt cx="1728193" cy="1203346"/>
          </a:xfrm>
        </p:grpSpPr>
        <p:sp>
          <p:nvSpPr>
            <p:cNvPr id="29" name="矩形 28"/>
            <p:cNvSpPr/>
            <p:nvPr/>
          </p:nvSpPr>
          <p:spPr>
            <a:xfrm>
              <a:off x="1728588" y="2233563"/>
              <a:ext cx="1728193" cy="1203346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kumimoji="1" lang="zh-CN" altLang="en-US" sz="1100" dirty="0" smtClean="0"/>
                <a:t>路由与过滤</a:t>
              </a:r>
              <a:endParaRPr kumimoji="1" lang="en-US" altLang="zh-CN" sz="1100" dirty="0" smtClean="0"/>
            </a:p>
            <a:p>
              <a:pPr algn="ctr"/>
              <a:r>
                <a:rPr kumimoji="1" lang="en-US" altLang="zh-CN" sz="1100" dirty="0" err="1" smtClean="0"/>
                <a:t>zuul</a:t>
              </a:r>
              <a:endParaRPr kumimoji="1" lang="zh-CN" altLang="en-US" sz="1100" dirty="0" smtClean="0"/>
            </a:p>
          </p:txBody>
        </p:sp>
        <p:sp>
          <p:nvSpPr>
            <p:cNvPr id="30" name="矩形 29"/>
            <p:cNvSpPr/>
            <p:nvPr/>
          </p:nvSpPr>
          <p:spPr>
            <a:xfrm>
              <a:off x="1820855" y="2737619"/>
              <a:ext cx="421656" cy="576064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smtClean="0"/>
                <a:t>N1</a:t>
              </a:r>
              <a:endParaRPr kumimoji="1" lang="en-US" altLang="zh-CN" sz="1100" dirty="0" smtClean="0"/>
            </a:p>
          </p:txBody>
        </p:sp>
        <p:sp>
          <p:nvSpPr>
            <p:cNvPr id="31" name="矩形 30"/>
            <p:cNvSpPr/>
            <p:nvPr/>
          </p:nvSpPr>
          <p:spPr>
            <a:xfrm>
              <a:off x="2335303" y="2737619"/>
              <a:ext cx="421656" cy="576064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dirty="0" smtClean="0"/>
                <a:t>N2</a:t>
              </a:r>
            </a:p>
          </p:txBody>
        </p:sp>
        <p:sp>
          <p:nvSpPr>
            <p:cNvPr id="32" name="矩形 31"/>
            <p:cNvSpPr/>
            <p:nvPr/>
          </p:nvSpPr>
          <p:spPr>
            <a:xfrm>
              <a:off x="2839359" y="2737619"/>
              <a:ext cx="421656" cy="576064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dirty="0" smtClean="0"/>
                <a:t>N..</a:t>
              </a:r>
            </a:p>
          </p:txBody>
        </p:sp>
      </p:grpSp>
      <p:cxnSp>
        <p:nvCxnSpPr>
          <p:cNvPr id="33" name="直线箭头连接符 32"/>
          <p:cNvCxnSpPr>
            <a:stCxn id="29" idx="3"/>
            <a:endCxn id="9" idx="1"/>
          </p:cNvCxnSpPr>
          <p:nvPr/>
        </p:nvCxnSpPr>
        <p:spPr>
          <a:xfrm>
            <a:off x="5396798" y="5025668"/>
            <a:ext cx="879797" cy="369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云形 34"/>
          <p:cNvSpPr/>
          <p:nvPr/>
        </p:nvSpPr>
        <p:spPr>
          <a:xfrm>
            <a:off x="1645534" y="4726229"/>
            <a:ext cx="1337269" cy="562556"/>
          </a:xfrm>
          <a:prstGeom prst="cloud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第三方</a:t>
            </a:r>
          </a:p>
        </p:txBody>
      </p:sp>
      <p:cxnSp>
        <p:nvCxnSpPr>
          <p:cNvPr id="36" name="直线箭头连接符 35"/>
          <p:cNvCxnSpPr>
            <a:stCxn id="35" idx="0"/>
            <a:endCxn id="29" idx="1"/>
          </p:cNvCxnSpPr>
          <p:nvPr/>
        </p:nvCxnSpPr>
        <p:spPr>
          <a:xfrm>
            <a:off x="2981689" y="5007507"/>
            <a:ext cx="686916" cy="1816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555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title"/>
          </p:nvPr>
        </p:nvSpPr>
        <p:spPr>
          <a:xfrm>
            <a:off x="-30903" y="-25956"/>
            <a:ext cx="9937790" cy="513899"/>
          </a:xfrm>
        </p:spPr>
        <p:txBody>
          <a:bodyPr/>
          <a:lstStyle/>
          <a:p>
            <a:r>
              <a:rPr lang="zh-CN" altLang="en-US" dirty="0" smtClean="0">
                <a:solidFill>
                  <a:srgbClr val="18A2EF"/>
                </a:solidFill>
                <a:latin typeface="+mj-ea"/>
                <a:ea typeface="+mj-ea"/>
              </a:rPr>
              <a:t>六、服务链路追踪 </a:t>
            </a:r>
            <a:endParaRPr lang="zh-CN" altLang="en-US" dirty="0">
              <a:solidFill>
                <a:srgbClr val="18A2EF"/>
              </a:solidFill>
              <a:latin typeface="+mj-ea"/>
              <a:ea typeface="+mj-ea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190646" y="1023800"/>
            <a:ext cx="563215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20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问题</a:t>
            </a:r>
            <a:r>
              <a:rPr lang="zh-CN" altLang="zh-CN" sz="20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en-US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在微服务架构模式</a:t>
            </a:r>
            <a:r>
              <a:rPr lang="zh-CN" altLang="en-US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下，服务间的调用比较复杂，如图</a:t>
            </a:r>
            <a:r>
              <a:rPr lang="en-US" altLang="zh-CN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所示，更夸张的如图</a:t>
            </a:r>
            <a:r>
              <a:rPr lang="en-US" altLang="zh-CN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所示。这就给排查问题造成了很大的困难，通过引入服务链路跟踪，可以清晰地查看每一次调用在每一个节点的请求参数即返回结果。</a:t>
            </a:r>
            <a:endParaRPr lang="en-US" altLang="zh-CN" sz="2000" kern="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CN" sz="2000" b="1" kern="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20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Sleuth</a:t>
            </a:r>
            <a:r>
              <a:rPr lang="zh-CN" altLang="en-US" sz="20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原理</a:t>
            </a:r>
            <a:r>
              <a:rPr lang="zh-CN" altLang="zh-CN" sz="20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en-US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服务消费者在每一次调用后，都将请求和响应记录在</a:t>
            </a:r>
            <a:r>
              <a:rPr lang="en-US" altLang="zh-CN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Sleuth</a:t>
            </a:r>
            <a:r>
              <a:rPr lang="zh-CN" altLang="en-US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  <a:r>
              <a:rPr lang="zh-CN" altLang="en-US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端。</a:t>
            </a:r>
            <a:endParaRPr lang="en-US" altLang="zh-CN" sz="2000" kern="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CN" sz="2000" kern="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3" name="组 42"/>
          <p:cNvGrpSpPr/>
          <p:nvPr/>
        </p:nvGrpSpPr>
        <p:grpSpPr>
          <a:xfrm>
            <a:off x="6625133" y="642046"/>
            <a:ext cx="4748007" cy="1256706"/>
            <a:chOff x="6625133" y="642046"/>
            <a:chExt cx="4748007" cy="1256706"/>
          </a:xfrm>
        </p:grpSpPr>
        <p:sp>
          <p:nvSpPr>
            <p:cNvPr id="23" name="矩形 22"/>
            <p:cNvSpPr/>
            <p:nvPr/>
          </p:nvSpPr>
          <p:spPr>
            <a:xfrm>
              <a:off x="7993285" y="890489"/>
              <a:ext cx="936104" cy="576064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i="1" dirty="0"/>
                <a:t>eureka-</a:t>
              </a:r>
              <a:r>
                <a:rPr lang="en-US" altLang="zh-CN" sz="1100" i="1" dirty="0" err="1"/>
                <a:t>zuul</a:t>
              </a:r>
              <a:endParaRPr kumimoji="1" lang="en-US" altLang="zh-CN" sz="1100" dirty="0" smtClean="0"/>
            </a:p>
          </p:txBody>
        </p:sp>
        <p:sp>
          <p:nvSpPr>
            <p:cNvPr id="27" name="矩形 26"/>
            <p:cNvSpPr/>
            <p:nvPr/>
          </p:nvSpPr>
          <p:spPr>
            <a:xfrm>
              <a:off x="9361437" y="642046"/>
              <a:ext cx="936104" cy="576064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dirty="0" smtClean="0"/>
                <a:t>Eureka</a:t>
              </a:r>
              <a:r>
                <a:rPr kumimoji="1" lang="zh-CN" altLang="en-US" sz="1100" dirty="0" smtClean="0"/>
                <a:t> </a:t>
              </a:r>
              <a:r>
                <a:rPr kumimoji="1" lang="en-US" altLang="zh-CN" sz="1100" dirty="0" smtClean="0"/>
                <a:t>client</a:t>
              </a:r>
            </a:p>
          </p:txBody>
        </p:sp>
        <p:sp>
          <p:nvSpPr>
            <p:cNvPr id="28" name="矩形 27"/>
            <p:cNvSpPr/>
            <p:nvPr/>
          </p:nvSpPr>
          <p:spPr>
            <a:xfrm>
              <a:off x="6625133" y="890489"/>
              <a:ext cx="936104" cy="576064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dirty="0" smtClean="0"/>
                <a:t>Browser</a:t>
              </a:r>
            </a:p>
          </p:txBody>
        </p:sp>
        <p:cxnSp>
          <p:nvCxnSpPr>
            <p:cNvPr id="29" name="直线箭头连接符 28"/>
            <p:cNvCxnSpPr/>
            <p:nvPr/>
          </p:nvCxnSpPr>
          <p:spPr>
            <a:xfrm>
              <a:off x="7561237" y="1178521"/>
              <a:ext cx="43204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线箭头连接符 29"/>
            <p:cNvCxnSpPr/>
            <p:nvPr/>
          </p:nvCxnSpPr>
          <p:spPr>
            <a:xfrm flipV="1">
              <a:off x="8929389" y="930078"/>
              <a:ext cx="432048" cy="23380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矩形 30"/>
            <p:cNvSpPr/>
            <p:nvPr/>
          </p:nvSpPr>
          <p:spPr>
            <a:xfrm>
              <a:off x="9346454" y="1322688"/>
              <a:ext cx="936104" cy="576064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 smtClean="0"/>
                <a:t>ribbon-</a:t>
              </a:r>
              <a:r>
                <a:rPr lang="en-US" altLang="zh-CN" sz="1100" dirty="0" err="1" smtClean="0"/>
                <a:t>hystrix</a:t>
              </a:r>
              <a:endParaRPr kumimoji="1" lang="en-US" altLang="zh-CN" sz="1100" dirty="0" smtClean="0"/>
            </a:p>
          </p:txBody>
        </p:sp>
        <p:cxnSp>
          <p:nvCxnSpPr>
            <p:cNvPr id="32" name="直线箭头连接符 31"/>
            <p:cNvCxnSpPr/>
            <p:nvPr/>
          </p:nvCxnSpPr>
          <p:spPr>
            <a:xfrm>
              <a:off x="8929389" y="1178521"/>
              <a:ext cx="417065" cy="43219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矩形 32"/>
            <p:cNvSpPr/>
            <p:nvPr/>
          </p:nvSpPr>
          <p:spPr>
            <a:xfrm>
              <a:off x="10796635" y="1322688"/>
              <a:ext cx="576505" cy="576064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100" smtClean="0"/>
                <a:t>。。。</a:t>
              </a:r>
              <a:endParaRPr kumimoji="1" lang="en-US" altLang="zh-CN" sz="1100" dirty="0" smtClean="0"/>
            </a:p>
          </p:txBody>
        </p:sp>
        <p:cxnSp>
          <p:nvCxnSpPr>
            <p:cNvPr id="34" name="直线箭头连接符 33"/>
            <p:cNvCxnSpPr>
              <a:stCxn id="31" idx="3"/>
              <a:endCxn id="33" idx="1"/>
            </p:cNvCxnSpPr>
            <p:nvPr/>
          </p:nvCxnSpPr>
          <p:spPr>
            <a:xfrm>
              <a:off x="10282558" y="1610720"/>
              <a:ext cx="514077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1237" y="3200030"/>
            <a:ext cx="2471088" cy="2349636"/>
          </a:xfrm>
          <a:prstGeom prst="rect">
            <a:avLst/>
          </a:prstGeom>
        </p:spPr>
      </p:pic>
      <p:sp>
        <p:nvSpPr>
          <p:cNvPr id="44" name="文本框 43"/>
          <p:cNvSpPr txBox="1"/>
          <p:nvPr/>
        </p:nvSpPr>
        <p:spPr>
          <a:xfrm>
            <a:off x="8560186" y="2060475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图</a:t>
            </a:r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45" name="文本框 44"/>
          <p:cNvSpPr txBox="1"/>
          <p:nvPr/>
        </p:nvSpPr>
        <p:spPr>
          <a:xfrm>
            <a:off x="8461337" y="5549666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mtClean="0"/>
              <a:t>图</a:t>
            </a:r>
            <a:r>
              <a:rPr kumimoji="1" lang="en-US" altLang="zh-CN" dirty="0" smtClean="0"/>
              <a:t>2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17282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title"/>
          </p:nvPr>
        </p:nvSpPr>
        <p:spPr>
          <a:xfrm>
            <a:off x="9289" y="-38183"/>
            <a:ext cx="9937790" cy="513899"/>
          </a:xfrm>
        </p:spPr>
        <p:txBody>
          <a:bodyPr/>
          <a:lstStyle/>
          <a:p>
            <a:r>
              <a:rPr lang="en-US" altLang="zh-CN" dirty="0" smtClean="0">
                <a:solidFill>
                  <a:srgbClr val="18A2EF"/>
                </a:solidFill>
                <a:latin typeface="+mj-ea"/>
                <a:ea typeface="+mj-ea"/>
              </a:rPr>
              <a:t>Sleuth</a:t>
            </a:r>
            <a:r>
              <a:rPr lang="zh-CN" altLang="en-US" dirty="0" smtClean="0">
                <a:solidFill>
                  <a:srgbClr val="18A2EF"/>
                </a:solidFill>
                <a:latin typeface="+mj-ea"/>
                <a:ea typeface="+mj-ea"/>
              </a:rPr>
              <a:t>（</a:t>
            </a:r>
            <a:r>
              <a:rPr lang="en-US" altLang="zh-CN" dirty="0" err="1" smtClean="0">
                <a:solidFill>
                  <a:srgbClr val="18A2EF"/>
                </a:solidFill>
                <a:latin typeface="+mj-ea"/>
                <a:ea typeface="+mj-ea"/>
              </a:rPr>
              <a:t>zipkin</a:t>
            </a:r>
            <a:r>
              <a:rPr lang="zh-CN" altLang="en-US" dirty="0" smtClean="0">
                <a:solidFill>
                  <a:srgbClr val="18A2EF"/>
                </a:solidFill>
                <a:latin typeface="+mj-ea"/>
                <a:ea typeface="+mj-ea"/>
              </a:rPr>
              <a:t> </a:t>
            </a:r>
            <a:r>
              <a:rPr lang="en-US" altLang="zh-CN" dirty="0" smtClean="0">
                <a:solidFill>
                  <a:srgbClr val="18A2EF"/>
                </a:solidFill>
                <a:latin typeface="+mj-ea"/>
                <a:ea typeface="+mj-ea"/>
              </a:rPr>
              <a:t>Server</a:t>
            </a:r>
            <a:r>
              <a:rPr lang="zh-CN" altLang="en-US" dirty="0" smtClean="0">
                <a:solidFill>
                  <a:srgbClr val="18A2EF"/>
                </a:solidFill>
                <a:latin typeface="+mj-ea"/>
                <a:ea typeface="+mj-ea"/>
              </a:rPr>
              <a:t>）</a:t>
            </a:r>
            <a:endParaRPr lang="zh-CN" altLang="en-US" dirty="0">
              <a:solidFill>
                <a:srgbClr val="18A2EF"/>
              </a:solidFill>
              <a:latin typeface="+mj-ea"/>
              <a:ea typeface="+mj-ea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272896" y="736913"/>
            <a:ext cx="5632157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20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举例</a:t>
            </a:r>
            <a:r>
              <a:rPr lang="zh-CN" altLang="zh-CN" sz="20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altLang="zh-CN" sz="2000" kern="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000" i="1" dirty="0"/>
              <a:t> ./</a:t>
            </a:r>
            <a:r>
              <a:rPr lang="en-US" altLang="zh-CN" sz="2000" i="1" dirty="0" err="1"/>
              <a:t>deploylocal.sh</a:t>
            </a:r>
            <a:r>
              <a:rPr lang="en-US" altLang="zh-CN" sz="2000" i="1" dirty="0"/>
              <a:t> -a eureka-</a:t>
            </a:r>
            <a:r>
              <a:rPr lang="en-US" altLang="zh-CN" sz="2000" i="1" dirty="0" err="1"/>
              <a:t>zipkin</a:t>
            </a:r>
            <a:r>
              <a:rPr lang="en-US" altLang="zh-CN" sz="2000" i="1" dirty="0"/>
              <a:t>-server -b 8773 -c 8773 -d </a:t>
            </a:r>
            <a:r>
              <a:rPr lang="en-US" altLang="zh-CN" sz="2000" i="1" dirty="0" smtClean="0"/>
              <a:t>eureka-</a:t>
            </a:r>
            <a:r>
              <a:rPr lang="en-US" altLang="zh-CN" sz="2000" i="1" dirty="0" err="1" smtClean="0"/>
              <a:t>zipkin</a:t>
            </a:r>
            <a:r>
              <a:rPr lang="en-US" altLang="zh-CN" sz="2000" i="1" dirty="0" smtClean="0"/>
              <a:t>-server</a:t>
            </a:r>
          </a:p>
          <a:p>
            <a:pPr algn="just"/>
            <a:endParaRPr lang="en-US" altLang="zh-CN" sz="2000" i="1" kern="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2000" i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000" i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、访问</a:t>
            </a:r>
            <a:r>
              <a:rPr lang="en-US" altLang="zh-CN" sz="2000" i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http://localhost:8768/</a:t>
            </a:r>
            <a:r>
              <a:rPr lang="en-US" altLang="zh-CN" sz="2000" i="1" kern="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r>
              <a:rPr lang="en-US" altLang="zh-CN" sz="2000" i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-a/</a:t>
            </a:r>
            <a:r>
              <a:rPr lang="en-US" altLang="zh-CN" sz="2000" i="1" kern="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hi?name</a:t>
            </a:r>
            <a:r>
              <a:rPr lang="en-US" altLang="zh-CN" sz="2000" i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=111</a:t>
            </a:r>
            <a:r>
              <a:rPr lang="zh-CN" altLang="en-US" sz="2000" i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000" i="1" kern="1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http://</a:t>
            </a:r>
            <a:r>
              <a:rPr lang="en-US" altLang="zh-CN" sz="2000" i="1" kern="1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localhost:8768/</a:t>
            </a:r>
            <a:r>
              <a:rPr lang="en-US" altLang="zh-CN" sz="2000" i="1" kern="100" dirty="0" err="1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api</a:t>
            </a:r>
            <a:r>
              <a:rPr lang="en-US" altLang="zh-CN" sz="2000" i="1" kern="1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-a/</a:t>
            </a:r>
            <a:r>
              <a:rPr lang="en-US" altLang="zh-CN" sz="2000" i="1" kern="100" dirty="0" err="1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hi?name</a:t>
            </a:r>
            <a:r>
              <a:rPr lang="en-US" altLang="zh-CN" sz="2000" i="1" kern="1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=filter</a:t>
            </a:r>
            <a:r>
              <a:rPr lang="zh-CN" altLang="en-US" sz="2000" i="1" kern="1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查看结果</a:t>
            </a:r>
            <a:endParaRPr lang="en-US" altLang="zh-CN" sz="2000" i="1" kern="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CN" sz="2000" i="1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2000" i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000" i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、访问</a:t>
            </a:r>
            <a:r>
              <a:rPr lang="en-US" altLang="zh-CN" sz="2000" i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http://</a:t>
            </a:r>
            <a:r>
              <a:rPr lang="en-US" altLang="zh-CN" sz="2000" i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localhost:8773/</a:t>
            </a:r>
            <a:r>
              <a:rPr lang="zh-CN" altLang="en-US" sz="2000" i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查看访问链路</a:t>
            </a:r>
            <a:endParaRPr lang="en-US" altLang="zh-CN" sz="2000" i="1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CN" sz="2000" i="1" kern="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zh-CN" altLang="en-US" sz="20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小结：</a:t>
            </a:r>
            <a:r>
              <a:rPr lang="zh-CN" altLang="en-US" sz="20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微服务架构中引入了</a:t>
            </a:r>
            <a:r>
              <a:rPr lang="en-US" altLang="zh-CN" sz="20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Sleuth(</a:t>
            </a:r>
            <a:r>
              <a:rPr lang="en-US" altLang="zh-CN" sz="2000" b="1" kern="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zipkin</a:t>
            </a:r>
            <a:r>
              <a:rPr lang="en-US" altLang="zh-CN" sz="20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0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，同时</a:t>
            </a:r>
            <a:endParaRPr lang="en-US" altLang="zh-CN" sz="2000" b="1" kern="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zh-CN" altLang="en-US" sz="20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在服务消费者中引入</a:t>
            </a:r>
            <a:r>
              <a:rPr lang="en-US" altLang="zh-CN" sz="20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Sleuth</a:t>
            </a:r>
            <a:r>
              <a:rPr lang="zh-CN" altLang="en-US" sz="20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client</a:t>
            </a:r>
          </a:p>
        </p:txBody>
      </p:sp>
      <p:sp>
        <p:nvSpPr>
          <p:cNvPr id="19" name="矩形 18"/>
          <p:cNvSpPr/>
          <p:nvPr/>
        </p:nvSpPr>
        <p:spPr>
          <a:xfrm>
            <a:off x="7993285" y="890489"/>
            <a:ext cx="936104" cy="57606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i="1" dirty="0"/>
              <a:t>eureka-</a:t>
            </a:r>
            <a:r>
              <a:rPr lang="en-US" altLang="zh-CN" sz="1100" i="1" dirty="0" err="1"/>
              <a:t>zuul</a:t>
            </a:r>
            <a:endParaRPr kumimoji="1" lang="en-US" altLang="zh-CN" sz="1100" dirty="0" smtClean="0"/>
          </a:p>
        </p:txBody>
      </p:sp>
      <p:sp>
        <p:nvSpPr>
          <p:cNvPr id="20" name="矩形 19"/>
          <p:cNvSpPr/>
          <p:nvPr/>
        </p:nvSpPr>
        <p:spPr>
          <a:xfrm>
            <a:off x="9361437" y="642046"/>
            <a:ext cx="936104" cy="57606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 smtClean="0"/>
              <a:t>Eureka</a:t>
            </a:r>
            <a:r>
              <a:rPr kumimoji="1" lang="zh-CN" altLang="en-US" sz="1100" dirty="0" smtClean="0"/>
              <a:t> </a:t>
            </a:r>
            <a:r>
              <a:rPr kumimoji="1" lang="en-US" altLang="zh-CN" sz="1100" dirty="0" smtClean="0"/>
              <a:t>client</a:t>
            </a:r>
          </a:p>
        </p:txBody>
      </p:sp>
      <p:sp>
        <p:nvSpPr>
          <p:cNvPr id="21" name="矩形 20"/>
          <p:cNvSpPr/>
          <p:nvPr/>
        </p:nvSpPr>
        <p:spPr>
          <a:xfrm>
            <a:off x="6625133" y="890489"/>
            <a:ext cx="936104" cy="57606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 smtClean="0"/>
              <a:t>Browser</a:t>
            </a:r>
          </a:p>
        </p:txBody>
      </p:sp>
      <p:cxnSp>
        <p:nvCxnSpPr>
          <p:cNvPr id="3" name="直线箭头连接符 2"/>
          <p:cNvCxnSpPr>
            <a:stCxn id="21" idx="3"/>
            <a:endCxn id="19" idx="1"/>
          </p:cNvCxnSpPr>
          <p:nvPr/>
        </p:nvCxnSpPr>
        <p:spPr>
          <a:xfrm>
            <a:off x="7561237" y="1178521"/>
            <a:ext cx="43204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箭头连接符 21"/>
          <p:cNvCxnSpPr>
            <a:endCxn id="20" idx="1"/>
          </p:cNvCxnSpPr>
          <p:nvPr/>
        </p:nvCxnSpPr>
        <p:spPr>
          <a:xfrm flipV="1">
            <a:off x="8929389" y="930078"/>
            <a:ext cx="432048" cy="2338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9346454" y="1322688"/>
            <a:ext cx="936104" cy="57606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/>
              <a:t>ribbon-</a:t>
            </a:r>
            <a:r>
              <a:rPr lang="en-US" altLang="zh-CN" sz="1100" dirty="0" err="1" smtClean="0"/>
              <a:t>hystrix</a:t>
            </a:r>
            <a:endParaRPr kumimoji="1" lang="en-US" altLang="zh-CN" sz="1100" dirty="0" smtClean="0"/>
          </a:p>
        </p:txBody>
      </p:sp>
      <p:cxnSp>
        <p:nvCxnSpPr>
          <p:cNvPr id="27" name="直线箭头连接符 26"/>
          <p:cNvCxnSpPr>
            <a:stCxn id="19" idx="3"/>
            <a:endCxn id="26" idx="1"/>
          </p:cNvCxnSpPr>
          <p:nvPr/>
        </p:nvCxnSpPr>
        <p:spPr>
          <a:xfrm>
            <a:off x="8929389" y="1178521"/>
            <a:ext cx="417065" cy="43219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 1"/>
          <p:cNvGrpSpPr/>
          <p:nvPr/>
        </p:nvGrpSpPr>
        <p:grpSpPr>
          <a:xfrm>
            <a:off x="3384773" y="4133985"/>
            <a:ext cx="7632393" cy="1784771"/>
            <a:chOff x="1645534" y="4136976"/>
            <a:chExt cx="7632393" cy="1784771"/>
          </a:xfrm>
        </p:grpSpPr>
        <p:grpSp>
          <p:nvGrpSpPr>
            <p:cNvPr id="24" name="组 23"/>
            <p:cNvGrpSpPr/>
            <p:nvPr/>
          </p:nvGrpSpPr>
          <p:grpSpPr>
            <a:xfrm>
              <a:off x="6276595" y="4136976"/>
              <a:ext cx="3001332" cy="1784771"/>
              <a:chOff x="2376661" y="4265216"/>
              <a:chExt cx="3001332" cy="1784771"/>
            </a:xfrm>
          </p:grpSpPr>
          <p:grpSp>
            <p:nvGrpSpPr>
              <p:cNvPr id="6" name="组 5"/>
              <p:cNvGrpSpPr/>
              <p:nvPr/>
            </p:nvGrpSpPr>
            <p:grpSpPr>
              <a:xfrm>
                <a:off x="2376661" y="4265216"/>
                <a:ext cx="3001332" cy="1784771"/>
                <a:chOff x="1512565" y="4033763"/>
                <a:chExt cx="3001332" cy="1784771"/>
              </a:xfrm>
            </p:grpSpPr>
            <p:grpSp>
              <p:nvGrpSpPr>
                <p:cNvPr id="8" name="组 7"/>
                <p:cNvGrpSpPr/>
                <p:nvPr/>
              </p:nvGrpSpPr>
              <p:grpSpPr>
                <a:xfrm>
                  <a:off x="1512565" y="4033763"/>
                  <a:ext cx="3001332" cy="1784771"/>
                  <a:chOff x="1872605" y="3641825"/>
                  <a:chExt cx="3001332" cy="1784771"/>
                </a:xfrm>
              </p:grpSpPr>
              <p:sp>
                <p:nvSpPr>
                  <p:cNvPr id="9" name="矩形 8"/>
                  <p:cNvSpPr/>
                  <p:nvPr/>
                </p:nvSpPr>
                <p:spPr>
                  <a:xfrm>
                    <a:off x="1872605" y="3641825"/>
                    <a:ext cx="3001332" cy="1784771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dirty="0" smtClean="0"/>
                  </a:p>
                </p:txBody>
              </p:sp>
              <p:sp>
                <p:nvSpPr>
                  <p:cNvPr id="10" name="折角形 9"/>
                  <p:cNvSpPr/>
                  <p:nvPr/>
                </p:nvSpPr>
                <p:spPr>
                  <a:xfrm>
                    <a:off x="1973124" y="3846441"/>
                    <a:ext cx="1132823" cy="360040"/>
                  </a:xfrm>
                  <a:prstGeom prst="foldedCorner">
                    <a:avLst/>
                  </a:prstGeom>
                  <a:solidFill>
                    <a:srgbClr val="92D050"/>
                  </a:solidFill>
                  <a:ln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zh-CN" altLang="en-US" sz="1050" dirty="0" smtClean="0"/>
                      <a:t>服务注册（</a:t>
                    </a:r>
                    <a:r>
                      <a:rPr kumimoji="1" lang="en-US" altLang="zh-CN" sz="1050" dirty="0" smtClean="0"/>
                      <a:t>Eureka</a:t>
                    </a:r>
                    <a:r>
                      <a:rPr kumimoji="1" lang="zh-CN" altLang="en-US" sz="1050" dirty="0" smtClean="0"/>
                      <a:t> </a:t>
                    </a:r>
                    <a:r>
                      <a:rPr kumimoji="1" lang="en-US" altLang="zh-CN" sz="1050" dirty="0" smtClean="0"/>
                      <a:t>Client</a:t>
                    </a:r>
                    <a:r>
                      <a:rPr kumimoji="1" lang="zh-CN" altLang="en-US" sz="1050" dirty="0" smtClean="0"/>
                      <a:t>）</a:t>
                    </a:r>
                  </a:p>
                </p:txBody>
              </p:sp>
              <p:grpSp>
                <p:nvGrpSpPr>
                  <p:cNvPr id="11" name="组 10"/>
                  <p:cNvGrpSpPr/>
                  <p:nvPr/>
                </p:nvGrpSpPr>
                <p:grpSpPr>
                  <a:xfrm>
                    <a:off x="3186967" y="3846441"/>
                    <a:ext cx="1571076" cy="1368152"/>
                    <a:chOff x="4115246" y="4105771"/>
                    <a:chExt cx="1597849" cy="1368152"/>
                  </a:xfrm>
                </p:grpSpPr>
                <p:sp>
                  <p:nvSpPr>
                    <p:cNvPr id="12" name="矩形 11"/>
                    <p:cNvSpPr/>
                    <p:nvPr/>
                  </p:nvSpPr>
                  <p:spPr>
                    <a:xfrm>
                      <a:off x="4115246" y="4105771"/>
                      <a:ext cx="1597849" cy="1368152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t"/>
                    <a:lstStyle/>
                    <a:p>
                      <a:pPr algn="ctr"/>
                      <a:r>
                        <a:rPr kumimoji="1" lang="en-US" altLang="zh-CN" sz="1100" dirty="0" smtClean="0"/>
                        <a:t>MicroService1</a:t>
                      </a:r>
                    </a:p>
                    <a:p>
                      <a:pPr algn="ctr"/>
                      <a:r>
                        <a:rPr kumimoji="1" lang="en-US" altLang="zh-CN" sz="1100" dirty="0" smtClean="0"/>
                        <a:t>cluster</a:t>
                      </a:r>
                      <a:endParaRPr kumimoji="1" lang="zh-CN" altLang="en-US" sz="1100" dirty="0" smtClean="0"/>
                    </a:p>
                  </p:txBody>
                </p:sp>
                <p:sp>
                  <p:nvSpPr>
                    <p:cNvPr id="14" name="矩形 13"/>
                    <p:cNvSpPr/>
                    <p:nvPr/>
                  </p:nvSpPr>
                  <p:spPr>
                    <a:xfrm>
                      <a:off x="4176861" y="4753843"/>
                      <a:ext cx="421656" cy="576064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kumimoji="1" lang="en-US" altLang="zh-CN" sz="1100" smtClean="0"/>
                        <a:t>N1</a:t>
                      </a:r>
                      <a:endParaRPr kumimoji="1" lang="en-US" altLang="zh-CN" sz="1100" dirty="0" smtClean="0"/>
                    </a:p>
                  </p:txBody>
                </p:sp>
                <p:sp>
                  <p:nvSpPr>
                    <p:cNvPr id="15" name="矩形 14"/>
                    <p:cNvSpPr/>
                    <p:nvPr/>
                  </p:nvSpPr>
                  <p:spPr>
                    <a:xfrm>
                      <a:off x="4691309" y="4753843"/>
                      <a:ext cx="421656" cy="576064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kumimoji="1" lang="en-US" altLang="zh-CN" sz="1100" dirty="0" smtClean="0"/>
                        <a:t>N2</a:t>
                      </a:r>
                    </a:p>
                  </p:txBody>
                </p:sp>
                <p:sp>
                  <p:nvSpPr>
                    <p:cNvPr id="16" name="矩形 15"/>
                    <p:cNvSpPr/>
                    <p:nvPr/>
                  </p:nvSpPr>
                  <p:spPr>
                    <a:xfrm>
                      <a:off x="5195365" y="4753843"/>
                      <a:ext cx="421656" cy="576064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kumimoji="1" lang="en-US" altLang="zh-CN" sz="1100" dirty="0" smtClean="0"/>
                        <a:t>N..</a:t>
                      </a:r>
                    </a:p>
                  </p:txBody>
                </p:sp>
              </p:grpSp>
            </p:grpSp>
            <p:sp>
              <p:nvSpPr>
                <p:cNvPr id="17" name="折角形 16"/>
                <p:cNvSpPr/>
                <p:nvPr/>
              </p:nvSpPr>
              <p:spPr>
                <a:xfrm>
                  <a:off x="1614419" y="4623015"/>
                  <a:ext cx="1152128" cy="360040"/>
                </a:xfrm>
                <a:prstGeom prst="foldedCorner">
                  <a:avLst/>
                </a:prstGeom>
                <a:solidFill>
                  <a:schemeClr val="accent1"/>
                </a:solidFill>
                <a:ln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zh-CN" altLang="en-US" sz="1050" dirty="0" smtClean="0"/>
                    <a:t>客户端负载均衡（</a:t>
                  </a:r>
                  <a:r>
                    <a:rPr kumimoji="1" lang="en-US" altLang="zh-CN" sz="1050" dirty="0" smtClean="0"/>
                    <a:t>Ribbon</a:t>
                  </a:r>
                  <a:r>
                    <a:rPr kumimoji="1" lang="zh-CN" altLang="en-US" sz="1050" dirty="0" smtClean="0"/>
                    <a:t>）</a:t>
                  </a:r>
                </a:p>
              </p:txBody>
            </p:sp>
          </p:grpSp>
          <p:sp>
            <p:nvSpPr>
              <p:cNvPr id="25" name="折角形 24"/>
              <p:cNvSpPr/>
              <p:nvPr/>
            </p:nvSpPr>
            <p:spPr>
              <a:xfrm>
                <a:off x="2478663" y="5185891"/>
                <a:ext cx="1152128" cy="360040"/>
              </a:xfrm>
              <a:prstGeom prst="foldedCorner">
                <a:avLst/>
              </a:prstGeom>
              <a:solidFill>
                <a:srgbClr val="C00000"/>
              </a:solid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1050" dirty="0" smtClean="0"/>
                  <a:t>断路器</a:t>
                </a:r>
                <a:r>
                  <a:rPr kumimoji="1" lang="en-US" altLang="zh-CN" sz="1050" dirty="0" smtClean="0"/>
                  <a:t>(</a:t>
                </a:r>
                <a:r>
                  <a:rPr kumimoji="1" lang="en-US" altLang="zh-CN" sz="1050" dirty="0" err="1" smtClean="0"/>
                  <a:t>Hystrix</a:t>
                </a:r>
                <a:r>
                  <a:rPr kumimoji="1" lang="en-US" altLang="zh-CN" sz="1050" dirty="0" smtClean="0"/>
                  <a:t>)</a:t>
                </a:r>
                <a:endParaRPr kumimoji="1" lang="zh-CN" altLang="en-US" sz="1050" dirty="0" smtClean="0"/>
              </a:p>
            </p:txBody>
          </p:sp>
        </p:grpSp>
        <p:grpSp>
          <p:nvGrpSpPr>
            <p:cNvPr id="28" name="组 27"/>
            <p:cNvGrpSpPr/>
            <p:nvPr/>
          </p:nvGrpSpPr>
          <p:grpSpPr>
            <a:xfrm>
              <a:off x="3668605" y="4423995"/>
              <a:ext cx="1728193" cy="1203346"/>
              <a:chOff x="1728588" y="2233563"/>
              <a:chExt cx="1728193" cy="1203346"/>
            </a:xfrm>
          </p:grpSpPr>
          <p:sp>
            <p:nvSpPr>
              <p:cNvPr id="29" name="矩形 28"/>
              <p:cNvSpPr/>
              <p:nvPr/>
            </p:nvSpPr>
            <p:spPr>
              <a:xfrm>
                <a:off x="1728588" y="2233563"/>
                <a:ext cx="1728193" cy="1203346"/>
              </a:xfrm>
              <a:prstGeom prst="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kumimoji="1" lang="zh-CN" altLang="en-US" sz="1100" dirty="0" smtClean="0"/>
                  <a:t>路由与过滤</a:t>
                </a:r>
                <a:endParaRPr kumimoji="1" lang="en-US" altLang="zh-CN" sz="1100" dirty="0" smtClean="0"/>
              </a:p>
              <a:p>
                <a:pPr algn="ctr"/>
                <a:r>
                  <a:rPr kumimoji="1" lang="en-US" altLang="zh-CN" sz="1100" dirty="0" err="1" smtClean="0"/>
                  <a:t>zuul</a:t>
                </a:r>
                <a:endParaRPr kumimoji="1" lang="zh-CN" altLang="en-US" sz="1100" dirty="0" smtClean="0"/>
              </a:p>
            </p:txBody>
          </p:sp>
          <p:sp>
            <p:nvSpPr>
              <p:cNvPr id="30" name="矩形 29"/>
              <p:cNvSpPr/>
              <p:nvPr/>
            </p:nvSpPr>
            <p:spPr>
              <a:xfrm>
                <a:off x="1820855" y="2737619"/>
                <a:ext cx="421656" cy="576064"/>
              </a:xfrm>
              <a:prstGeom prst="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100" smtClean="0"/>
                  <a:t>N1</a:t>
                </a:r>
                <a:endParaRPr kumimoji="1" lang="en-US" altLang="zh-CN" sz="1100" dirty="0" smtClean="0"/>
              </a:p>
            </p:txBody>
          </p:sp>
          <p:sp>
            <p:nvSpPr>
              <p:cNvPr id="31" name="矩形 30"/>
              <p:cNvSpPr/>
              <p:nvPr/>
            </p:nvSpPr>
            <p:spPr>
              <a:xfrm>
                <a:off x="2335303" y="2737619"/>
                <a:ext cx="421656" cy="576064"/>
              </a:xfrm>
              <a:prstGeom prst="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100" dirty="0" smtClean="0"/>
                  <a:t>N2</a:t>
                </a:r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2839359" y="2737619"/>
                <a:ext cx="421656" cy="576064"/>
              </a:xfrm>
              <a:prstGeom prst="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100" dirty="0" smtClean="0"/>
                  <a:t>N..</a:t>
                </a:r>
              </a:p>
            </p:txBody>
          </p:sp>
        </p:grpSp>
        <p:cxnSp>
          <p:nvCxnSpPr>
            <p:cNvPr id="33" name="直线箭头连接符 32"/>
            <p:cNvCxnSpPr>
              <a:stCxn id="29" idx="3"/>
              <a:endCxn id="9" idx="1"/>
            </p:cNvCxnSpPr>
            <p:nvPr/>
          </p:nvCxnSpPr>
          <p:spPr>
            <a:xfrm>
              <a:off x="5396798" y="5025668"/>
              <a:ext cx="879797" cy="369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云形 34"/>
            <p:cNvSpPr/>
            <p:nvPr/>
          </p:nvSpPr>
          <p:spPr>
            <a:xfrm>
              <a:off x="1645534" y="4726229"/>
              <a:ext cx="1337269" cy="562556"/>
            </a:xfrm>
            <a:prstGeom prst="cloud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 smtClean="0"/>
                <a:t>第三方</a:t>
              </a:r>
            </a:p>
          </p:txBody>
        </p:sp>
        <p:cxnSp>
          <p:nvCxnSpPr>
            <p:cNvPr id="36" name="直线箭头连接符 35"/>
            <p:cNvCxnSpPr>
              <a:stCxn id="35" idx="0"/>
              <a:endCxn id="29" idx="1"/>
            </p:cNvCxnSpPr>
            <p:nvPr/>
          </p:nvCxnSpPr>
          <p:spPr>
            <a:xfrm>
              <a:off x="2981689" y="5007507"/>
              <a:ext cx="686916" cy="1816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折角形 33"/>
            <p:cNvSpPr/>
            <p:nvPr/>
          </p:nvSpPr>
          <p:spPr>
            <a:xfrm>
              <a:off x="6377114" y="5401915"/>
              <a:ext cx="1152128" cy="360040"/>
            </a:xfrm>
            <a:prstGeom prst="foldedCorner">
              <a:avLst/>
            </a:prstGeom>
            <a:solidFill>
              <a:srgbClr val="C00000"/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050" dirty="0" smtClean="0"/>
                <a:t>Sleuth</a:t>
              </a:r>
              <a:r>
                <a:rPr kumimoji="1" lang="zh-CN" altLang="en-US" sz="1050" dirty="0" smtClean="0"/>
                <a:t> </a:t>
              </a:r>
              <a:r>
                <a:rPr kumimoji="1" lang="en-US" altLang="zh-CN" sz="1050" dirty="0" smtClean="0"/>
                <a:t>client</a:t>
              </a:r>
              <a:endParaRPr kumimoji="1" lang="zh-CN" altLang="en-US" sz="1050" dirty="0" smtClean="0"/>
            </a:p>
          </p:txBody>
        </p:sp>
      </p:grpSp>
      <p:grpSp>
        <p:nvGrpSpPr>
          <p:cNvPr id="37" name="组 36"/>
          <p:cNvGrpSpPr/>
          <p:nvPr/>
        </p:nvGrpSpPr>
        <p:grpSpPr>
          <a:xfrm>
            <a:off x="6837652" y="2393243"/>
            <a:ext cx="1713742" cy="1186431"/>
            <a:chOff x="7639966" y="2202489"/>
            <a:chExt cx="1713742" cy="1153365"/>
          </a:xfrm>
        </p:grpSpPr>
        <p:sp>
          <p:nvSpPr>
            <p:cNvPr id="38" name="矩形 37"/>
            <p:cNvSpPr/>
            <p:nvPr/>
          </p:nvSpPr>
          <p:spPr>
            <a:xfrm>
              <a:off x="7639966" y="2202489"/>
              <a:ext cx="1713742" cy="1153365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kumimoji="1" lang="en-US" altLang="zh-CN" sz="1100" dirty="0" smtClean="0"/>
                <a:t>Spring</a:t>
              </a:r>
              <a:r>
                <a:rPr kumimoji="1" lang="zh-CN" altLang="en-US" sz="1100" dirty="0" smtClean="0"/>
                <a:t> </a:t>
              </a:r>
              <a:r>
                <a:rPr kumimoji="1" lang="en-US" altLang="zh-CN" sz="1100" dirty="0" smtClean="0"/>
                <a:t>cloud</a:t>
              </a:r>
              <a:r>
                <a:rPr kumimoji="1" lang="zh-CN" altLang="en-US" sz="1100" dirty="0" smtClean="0"/>
                <a:t> </a:t>
              </a:r>
              <a:r>
                <a:rPr kumimoji="1" lang="en-US" altLang="zh-CN" sz="1100" dirty="0" smtClean="0"/>
                <a:t>Sleuth</a:t>
              </a:r>
            </a:p>
            <a:p>
              <a:pPr algn="ctr"/>
              <a:r>
                <a:rPr kumimoji="1" lang="en-US" altLang="zh-CN" sz="1100" dirty="0" smtClean="0"/>
                <a:t>(</a:t>
              </a:r>
              <a:r>
                <a:rPr kumimoji="1" lang="en-US" altLang="zh-CN" sz="1100" dirty="0" err="1" smtClean="0"/>
                <a:t>Zipkin</a:t>
              </a:r>
              <a:r>
                <a:rPr kumimoji="1" lang="zh-CN" altLang="en-US" sz="1100" dirty="0" smtClean="0"/>
                <a:t> </a:t>
              </a:r>
              <a:r>
                <a:rPr kumimoji="1" lang="en-US" altLang="zh-CN" sz="1100" dirty="0" smtClean="0"/>
                <a:t>Server)</a:t>
              </a:r>
            </a:p>
          </p:txBody>
        </p:sp>
        <p:sp>
          <p:nvSpPr>
            <p:cNvPr id="39" name="矩形 38"/>
            <p:cNvSpPr/>
            <p:nvPr/>
          </p:nvSpPr>
          <p:spPr>
            <a:xfrm>
              <a:off x="7755896" y="2737619"/>
              <a:ext cx="421656" cy="576064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smtClean="0"/>
                <a:t>N1</a:t>
              </a:r>
              <a:endParaRPr kumimoji="1" lang="en-US" altLang="zh-CN" sz="1100" dirty="0" smtClean="0"/>
            </a:p>
          </p:txBody>
        </p:sp>
        <p:sp>
          <p:nvSpPr>
            <p:cNvPr id="40" name="矩形 39"/>
            <p:cNvSpPr/>
            <p:nvPr/>
          </p:nvSpPr>
          <p:spPr>
            <a:xfrm>
              <a:off x="8270344" y="2737619"/>
              <a:ext cx="421656" cy="576064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dirty="0" smtClean="0"/>
                <a:t>N2</a:t>
              </a:r>
            </a:p>
          </p:txBody>
        </p:sp>
        <p:sp>
          <p:nvSpPr>
            <p:cNvPr id="41" name="矩形 40"/>
            <p:cNvSpPr/>
            <p:nvPr/>
          </p:nvSpPr>
          <p:spPr>
            <a:xfrm>
              <a:off x="8774400" y="2737619"/>
              <a:ext cx="421656" cy="576064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dirty="0" smtClean="0"/>
                <a:t>N..</a:t>
              </a:r>
            </a:p>
          </p:txBody>
        </p:sp>
      </p:grpSp>
      <p:cxnSp>
        <p:nvCxnSpPr>
          <p:cNvPr id="42" name="直线箭头连接符 41"/>
          <p:cNvCxnSpPr>
            <a:stCxn id="34" idx="0"/>
            <a:endCxn id="38" idx="2"/>
          </p:cNvCxnSpPr>
          <p:nvPr/>
        </p:nvCxnSpPr>
        <p:spPr>
          <a:xfrm flipH="1" flipV="1">
            <a:off x="7694523" y="3579674"/>
            <a:ext cx="997894" cy="181925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7655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title"/>
          </p:nvPr>
        </p:nvSpPr>
        <p:spPr>
          <a:xfrm>
            <a:off x="9289" y="-38183"/>
            <a:ext cx="9937790" cy="513899"/>
          </a:xfrm>
        </p:spPr>
        <p:txBody>
          <a:bodyPr/>
          <a:lstStyle/>
          <a:p>
            <a:r>
              <a:rPr lang="en-US" altLang="zh-CN" dirty="0" smtClean="0">
                <a:solidFill>
                  <a:srgbClr val="18A2EF"/>
                </a:solidFill>
                <a:latin typeface="+mj-ea"/>
                <a:ea typeface="+mj-ea"/>
              </a:rPr>
              <a:t>Sleuth</a:t>
            </a:r>
            <a:r>
              <a:rPr lang="zh-CN" altLang="en-US" dirty="0" smtClean="0">
                <a:solidFill>
                  <a:srgbClr val="18A2EF"/>
                </a:solidFill>
                <a:latin typeface="+mj-ea"/>
                <a:ea typeface="+mj-ea"/>
              </a:rPr>
              <a:t>（</a:t>
            </a:r>
            <a:r>
              <a:rPr lang="en-US" altLang="zh-CN" dirty="0" err="1" smtClean="0">
                <a:solidFill>
                  <a:srgbClr val="18A2EF"/>
                </a:solidFill>
                <a:latin typeface="+mj-ea"/>
                <a:ea typeface="+mj-ea"/>
              </a:rPr>
              <a:t>zipkin</a:t>
            </a:r>
            <a:r>
              <a:rPr lang="zh-CN" altLang="en-US" dirty="0" smtClean="0">
                <a:solidFill>
                  <a:srgbClr val="18A2EF"/>
                </a:solidFill>
                <a:latin typeface="+mj-ea"/>
                <a:ea typeface="+mj-ea"/>
              </a:rPr>
              <a:t> </a:t>
            </a:r>
            <a:r>
              <a:rPr lang="en-US" altLang="zh-CN" dirty="0" smtClean="0">
                <a:solidFill>
                  <a:srgbClr val="18A2EF"/>
                </a:solidFill>
                <a:latin typeface="+mj-ea"/>
                <a:ea typeface="+mj-ea"/>
              </a:rPr>
              <a:t>Server</a:t>
            </a:r>
            <a:r>
              <a:rPr lang="zh-CN" altLang="en-US" dirty="0" smtClean="0">
                <a:solidFill>
                  <a:srgbClr val="18A2EF"/>
                </a:solidFill>
                <a:latin typeface="+mj-ea"/>
                <a:ea typeface="+mj-ea"/>
              </a:rPr>
              <a:t>）</a:t>
            </a:r>
            <a:endParaRPr lang="zh-CN" altLang="en-US" dirty="0">
              <a:solidFill>
                <a:srgbClr val="18A2EF"/>
              </a:solidFill>
              <a:latin typeface="+mj-ea"/>
              <a:ea typeface="+mj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413" y="721395"/>
            <a:ext cx="6041981" cy="309720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2349" y="1729507"/>
            <a:ext cx="3701255" cy="237399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09109" y="496261"/>
            <a:ext cx="6186395" cy="1409089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65093" y="4249787"/>
            <a:ext cx="4680520" cy="1467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845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title"/>
          </p:nvPr>
        </p:nvSpPr>
        <p:spPr>
          <a:xfrm>
            <a:off x="-30903" y="-25956"/>
            <a:ext cx="9937790" cy="513899"/>
          </a:xfrm>
        </p:spPr>
        <p:txBody>
          <a:bodyPr/>
          <a:lstStyle/>
          <a:p>
            <a:r>
              <a:rPr lang="zh-CN" altLang="en-US" dirty="0" smtClean="0">
                <a:solidFill>
                  <a:srgbClr val="18A2EF"/>
                </a:solidFill>
                <a:latin typeface="+mj-ea"/>
                <a:ea typeface="+mj-ea"/>
              </a:rPr>
              <a:t>七、分布式配置中心 </a:t>
            </a:r>
            <a:r>
              <a:rPr lang="en-US" altLang="zh-CN" dirty="0" smtClean="0">
                <a:solidFill>
                  <a:srgbClr val="18A2EF"/>
                </a:solidFill>
                <a:latin typeface="+mj-ea"/>
                <a:ea typeface="+mj-ea"/>
              </a:rPr>
              <a:t>Spring</a:t>
            </a:r>
            <a:r>
              <a:rPr lang="zh-CN" altLang="en-US" dirty="0" smtClean="0">
                <a:solidFill>
                  <a:srgbClr val="18A2EF"/>
                </a:solidFill>
                <a:latin typeface="+mj-ea"/>
                <a:ea typeface="+mj-ea"/>
              </a:rPr>
              <a:t> </a:t>
            </a:r>
            <a:r>
              <a:rPr lang="en-US" altLang="zh-CN" dirty="0" smtClean="0">
                <a:solidFill>
                  <a:srgbClr val="18A2EF"/>
                </a:solidFill>
                <a:latin typeface="+mj-ea"/>
                <a:ea typeface="+mj-ea"/>
              </a:rPr>
              <a:t>cloud</a:t>
            </a:r>
            <a:r>
              <a:rPr lang="zh-CN" altLang="en-US" dirty="0" smtClean="0">
                <a:solidFill>
                  <a:srgbClr val="18A2EF"/>
                </a:solidFill>
                <a:latin typeface="+mj-ea"/>
                <a:ea typeface="+mj-ea"/>
              </a:rPr>
              <a:t> </a:t>
            </a:r>
            <a:r>
              <a:rPr lang="en-US" altLang="zh-CN" dirty="0" err="1" smtClean="0">
                <a:solidFill>
                  <a:srgbClr val="18A2EF"/>
                </a:solidFill>
                <a:latin typeface="+mj-ea"/>
                <a:ea typeface="+mj-ea"/>
              </a:rPr>
              <a:t>config</a:t>
            </a:r>
            <a:r>
              <a:rPr lang="zh-CN" altLang="en-US" dirty="0" smtClean="0">
                <a:solidFill>
                  <a:srgbClr val="18A2EF"/>
                </a:solidFill>
                <a:latin typeface="+mj-ea"/>
                <a:ea typeface="+mj-ea"/>
              </a:rPr>
              <a:t> </a:t>
            </a:r>
            <a:endParaRPr lang="zh-CN" altLang="en-US" dirty="0">
              <a:solidFill>
                <a:srgbClr val="18A2EF"/>
              </a:solidFill>
              <a:latin typeface="+mj-ea"/>
              <a:ea typeface="+mj-ea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190646" y="1023800"/>
            <a:ext cx="5632157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20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问题</a:t>
            </a:r>
            <a:r>
              <a:rPr lang="zh-CN" altLang="zh-CN" sz="20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en-US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在微服务架构模式</a:t>
            </a:r>
            <a:r>
              <a:rPr lang="zh-CN" altLang="en-US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下</a:t>
            </a:r>
            <a:r>
              <a:rPr lang="en-US" altLang="zh-CN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每个项目都散落着各种配置文件，如果采用分布式的开发模式，需要的配置文件随着服务增加而不断增多。某一个</a:t>
            </a:r>
            <a:r>
              <a:rPr lang="zh-CN" altLang="en-US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基础配置的变更</a:t>
            </a:r>
            <a:r>
              <a:rPr lang="zh-CN" altLang="en-US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，都会</a:t>
            </a:r>
            <a:r>
              <a:rPr lang="zh-CN" altLang="en-US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引起依赖此配置的服务的配置更新以及服务的重启。</a:t>
            </a:r>
            <a:endParaRPr lang="en-US" altLang="zh-CN" sz="2000" kern="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CN" sz="2000" b="1" kern="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20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Spring</a:t>
            </a:r>
            <a:r>
              <a:rPr lang="zh-CN" altLang="en-US" sz="20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cloud</a:t>
            </a:r>
            <a:r>
              <a:rPr lang="zh-CN" altLang="en-US" sz="20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kern="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config</a:t>
            </a:r>
            <a:r>
              <a:rPr lang="zh-CN" altLang="en-US" sz="20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原理</a:t>
            </a:r>
            <a:r>
              <a:rPr lang="zh-CN" altLang="zh-CN" sz="20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en-US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配置统一管理，当配置发生变化时，微服务自动更新配置，无需修改服务的配置。</a:t>
            </a:r>
            <a:endParaRPr lang="en-US" altLang="zh-CN" sz="2000" kern="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CN" sz="20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zh-CN" altLang="en-US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注意：</a:t>
            </a:r>
            <a:r>
              <a:rPr lang="en-US" altLang="zh-CN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Spring</a:t>
            </a:r>
            <a:r>
              <a:rPr lang="zh-CN" altLang="en-US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cloud</a:t>
            </a:r>
            <a:r>
              <a:rPr lang="zh-CN" altLang="en-US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kern="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config</a:t>
            </a:r>
            <a:r>
              <a:rPr lang="zh-CN" altLang="en-US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只实现了服务的统一配置，并没有实现服务的自动更新配置，配置的更新在</a:t>
            </a:r>
            <a:r>
              <a:rPr lang="en-US" altLang="zh-CN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spring</a:t>
            </a:r>
            <a:r>
              <a:rPr lang="zh-CN" altLang="en-US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cloud</a:t>
            </a:r>
            <a:r>
              <a:rPr lang="zh-CN" altLang="en-US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bus</a:t>
            </a:r>
            <a:r>
              <a:rPr lang="zh-CN" altLang="en-US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中介绍</a:t>
            </a:r>
            <a:endParaRPr lang="en-US" altLang="zh-CN" sz="2000" kern="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5" name="组 84"/>
          <p:cNvGrpSpPr/>
          <p:nvPr/>
        </p:nvGrpSpPr>
        <p:grpSpPr>
          <a:xfrm>
            <a:off x="7005617" y="866321"/>
            <a:ext cx="3867988" cy="4826287"/>
            <a:chOff x="6523980" y="866321"/>
            <a:chExt cx="3867988" cy="4826287"/>
          </a:xfrm>
        </p:grpSpPr>
        <p:grpSp>
          <p:nvGrpSpPr>
            <p:cNvPr id="76" name="组 75"/>
            <p:cNvGrpSpPr/>
            <p:nvPr/>
          </p:nvGrpSpPr>
          <p:grpSpPr>
            <a:xfrm>
              <a:off x="6523980" y="866321"/>
              <a:ext cx="3867988" cy="4826287"/>
              <a:chOff x="5609411" y="487895"/>
              <a:chExt cx="4297476" cy="4846808"/>
            </a:xfrm>
          </p:grpSpPr>
          <p:grpSp>
            <p:nvGrpSpPr>
              <p:cNvPr id="38" name="组 37"/>
              <p:cNvGrpSpPr/>
              <p:nvPr/>
            </p:nvGrpSpPr>
            <p:grpSpPr>
              <a:xfrm>
                <a:off x="5609411" y="3549932"/>
                <a:ext cx="4297476" cy="1784771"/>
                <a:chOff x="4059194" y="3617144"/>
                <a:chExt cx="4297476" cy="1784771"/>
              </a:xfrm>
            </p:grpSpPr>
            <p:grpSp>
              <p:nvGrpSpPr>
                <p:cNvPr id="39" name="组 38"/>
                <p:cNvGrpSpPr/>
                <p:nvPr/>
              </p:nvGrpSpPr>
              <p:grpSpPr>
                <a:xfrm>
                  <a:off x="4059194" y="3617144"/>
                  <a:ext cx="4297476" cy="1784771"/>
                  <a:chOff x="344349" y="3819823"/>
                  <a:chExt cx="4297476" cy="1784771"/>
                </a:xfrm>
              </p:grpSpPr>
              <p:grpSp>
                <p:nvGrpSpPr>
                  <p:cNvPr id="41" name="组 40"/>
                  <p:cNvGrpSpPr/>
                  <p:nvPr/>
                </p:nvGrpSpPr>
                <p:grpSpPr>
                  <a:xfrm>
                    <a:off x="344349" y="3819823"/>
                    <a:ext cx="4297476" cy="1784771"/>
                    <a:chOff x="1531512" y="3901155"/>
                    <a:chExt cx="4297476" cy="1784771"/>
                  </a:xfrm>
                </p:grpSpPr>
                <p:sp>
                  <p:nvSpPr>
                    <p:cNvPr id="43" name="矩形 42"/>
                    <p:cNvSpPr/>
                    <p:nvPr/>
                  </p:nvSpPr>
                  <p:spPr>
                    <a:xfrm>
                      <a:off x="1531512" y="3901155"/>
                      <a:ext cx="4297476" cy="1784771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 dirty="0" smtClean="0"/>
                    </a:p>
                  </p:txBody>
                </p:sp>
                <p:grpSp>
                  <p:nvGrpSpPr>
                    <p:cNvPr id="44" name="组 43"/>
                    <p:cNvGrpSpPr/>
                    <p:nvPr/>
                  </p:nvGrpSpPr>
                  <p:grpSpPr>
                    <a:xfrm>
                      <a:off x="1687389" y="4105771"/>
                      <a:ext cx="4025706" cy="1440160"/>
                      <a:chOff x="1687389" y="4105771"/>
                      <a:chExt cx="4025706" cy="1440160"/>
                    </a:xfrm>
                  </p:grpSpPr>
                  <p:sp>
                    <p:nvSpPr>
                      <p:cNvPr id="45" name="折角形 44"/>
                      <p:cNvSpPr/>
                      <p:nvPr/>
                    </p:nvSpPr>
                    <p:spPr>
                      <a:xfrm>
                        <a:off x="2880717" y="4465811"/>
                        <a:ext cx="1152128" cy="360040"/>
                      </a:xfrm>
                      <a:prstGeom prst="foldedCorner">
                        <a:avLst/>
                      </a:prstGeom>
                      <a:solidFill>
                        <a:schemeClr val="accent1"/>
                      </a:solidFill>
                      <a:ln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kumimoji="1" lang="zh-CN" altLang="en-US" sz="1050" dirty="0" smtClean="0"/>
                          <a:t>客户端负载均衡（</a:t>
                        </a:r>
                        <a:r>
                          <a:rPr kumimoji="1" lang="en-US" altLang="zh-CN" sz="1050" dirty="0" smtClean="0"/>
                          <a:t>Ribbon</a:t>
                        </a:r>
                        <a:r>
                          <a:rPr kumimoji="1" lang="zh-CN" altLang="en-US" sz="1050" dirty="0" smtClean="0"/>
                          <a:t>）</a:t>
                        </a:r>
                      </a:p>
                    </p:txBody>
                  </p:sp>
                  <p:sp>
                    <p:nvSpPr>
                      <p:cNvPr id="46" name="折角形 45"/>
                      <p:cNvSpPr/>
                      <p:nvPr/>
                    </p:nvSpPr>
                    <p:spPr>
                      <a:xfrm>
                        <a:off x="2880717" y="4825851"/>
                        <a:ext cx="1152128" cy="360040"/>
                      </a:xfrm>
                      <a:prstGeom prst="foldedCorner">
                        <a:avLst/>
                      </a:prstGeom>
                      <a:solidFill>
                        <a:srgbClr val="C00000"/>
                      </a:solidFill>
                      <a:ln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kumimoji="1" lang="zh-CN" altLang="en-US" sz="1050" dirty="0" smtClean="0"/>
                          <a:t>断路器</a:t>
                        </a:r>
                        <a:r>
                          <a:rPr kumimoji="1" lang="en-US" altLang="zh-CN" sz="1050" dirty="0" smtClean="0"/>
                          <a:t>(</a:t>
                        </a:r>
                        <a:r>
                          <a:rPr kumimoji="1" lang="en-US" altLang="zh-CN" sz="1050" dirty="0" err="1" smtClean="0"/>
                          <a:t>Hystrix</a:t>
                        </a:r>
                        <a:r>
                          <a:rPr kumimoji="1" lang="en-US" altLang="zh-CN" sz="1050" dirty="0" smtClean="0"/>
                          <a:t>)</a:t>
                        </a:r>
                        <a:endParaRPr kumimoji="1" lang="zh-CN" altLang="en-US" sz="1050" dirty="0" smtClean="0"/>
                      </a:p>
                    </p:txBody>
                  </p:sp>
                  <p:sp>
                    <p:nvSpPr>
                      <p:cNvPr id="47" name="折角形 46"/>
                      <p:cNvSpPr/>
                      <p:nvPr/>
                    </p:nvSpPr>
                    <p:spPr>
                      <a:xfrm>
                        <a:off x="2880717" y="4105771"/>
                        <a:ext cx="1152128" cy="360040"/>
                      </a:xfrm>
                      <a:prstGeom prst="foldedCorner">
                        <a:avLst/>
                      </a:prstGeom>
                      <a:solidFill>
                        <a:srgbClr val="92D050"/>
                      </a:solidFill>
                      <a:ln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kumimoji="1" lang="zh-CN" altLang="en-US" sz="1050" dirty="0" smtClean="0"/>
                          <a:t>服务注册（</a:t>
                        </a:r>
                        <a:r>
                          <a:rPr kumimoji="1" lang="en-US" altLang="zh-CN" sz="1050" dirty="0" smtClean="0"/>
                          <a:t>Eureka</a:t>
                        </a:r>
                        <a:r>
                          <a:rPr kumimoji="1" lang="zh-CN" altLang="en-US" sz="1050" dirty="0" smtClean="0"/>
                          <a:t> </a:t>
                        </a:r>
                        <a:r>
                          <a:rPr kumimoji="1" lang="en-US" altLang="zh-CN" sz="1050" dirty="0" smtClean="0"/>
                          <a:t>Client</a:t>
                        </a:r>
                        <a:r>
                          <a:rPr kumimoji="1" lang="zh-CN" altLang="en-US" sz="1050" dirty="0" smtClean="0"/>
                          <a:t>）</a:t>
                        </a:r>
                      </a:p>
                    </p:txBody>
                  </p:sp>
                  <p:grpSp>
                    <p:nvGrpSpPr>
                      <p:cNvPr id="48" name="组 47"/>
                      <p:cNvGrpSpPr/>
                      <p:nvPr/>
                    </p:nvGrpSpPr>
                    <p:grpSpPr>
                      <a:xfrm>
                        <a:off x="4115246" y="4105771"/>
                        <a:ext cx="1597849" cy="1368152"/>
                        <a:chOff x="4115246" y="4105771"/>
                        <a:chExt cx="1597849" cy="1368152"/>
                      </a:xfrm>
                    </p:grpSpPr>
                    <p:sp>
                      <p:nvSpPr>
                        <p:cNvPr id="52" name="矩形 51"/>
                        <p:cNvSpPr/>
                        <p:nvPr/>
                      </p:nvSpPr>
                      <p:spPr>
                        <a:xfrm>
                          <a:off x="4115246" y="4105771"/>
                          <a:ext cx="1597849" cy="1368152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1"/>
                        </a:lnRef>
                        <a:fillRef idx="1">
                          <a:schemeClr val="lt1"/>
                        </a:fillRef>
                        <a:effectRef idx="0">
                          <a:schemeClr val="accent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t"/>
                        <a:lstStyle/>
                        <a:p>
                          <a:pPr algn="ctr"/>
                          <a:r>
                            <a:rPr kumimoji="1" lang="en-US" altLang="zh-CN" sz="1100" dirty="0" smtClean="0"/>
                            <a:t>MicroService1</a:t>
                          </a:r>
                        </a:p>
                        <a:p>
                          <a:pPr algn="ctr"/>
                          <a:r>
                            <a:rPr kumimoji="1" lang="en-US" altLang="zh-CN" sz="1100" dirty="0" smtClean="0"/>
                            <a:t>cluster</a:t>
                          </a:r>
                          <a:endParaRPr kumimoji="1" lang="zh-CN" altLang="en-US" sz="1100" dirty="0" smtClean="0"/>
                        </a:p>
                      </p:txBody>
                    </p:sp>
                    <p:sp>
                      <p:nvSpPr>
                        <p:cNvPr id="53" name="矩形 52"/>
                        <p:cNvSpPr/>
                        <p:nvPr/>
                      </p:nvSpPr>
                      <p:spPr>
                        <a:xfrm>
                          <a:off x="4176861" y="4753843"/>
                          <a:ext cx="421656" cy="576064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1"/>
                        </a:lnRef>
                        <a:fillRef idx="1">
                          <a:schemeClr val="lt1"/>
                        </a:fillRef>
                        <a:effectRef idx="0">
                          <a:schemeClr val="accent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kumimoji="1" lang="en-US" altLang="zh-CN" sz="1100" smtClean="0"/>
                            <a:t>N1</a:t>
                          </a:r>
                          <a:endParaRPr kumimoji="1" lang="en-US" altLang="zh-CN" sz="1100" dirty="0" smtClean="0"/>
                        </a:p>
                      </p:txBody>
                    </p:sp>
                    <p:sp>
                      <p:nvSpPr>
                        <p:cNvPr id="54" name="矩形 53"/>
                        <p:cNvSpPr/>
                        <p:nvPr/>
                      </p:nvSpPr>
                      <p:spPr>
                        <a:xfrm>
                          <a:off x="4691309" y="4753843"/>
                          <a:ext cx="421656" cy="576064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1"/>
                        </a:lnRef>
                        <a:fillRef idx="1">
                          <a:schemeClr val="lt1"/>
                        </a:fillRef>
                        <a:effectRef idx="0">
                          <a:schemeClr val="accent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kumimoji="1" lang="en-US" altLang="zh-CN" sz="1100" dirty="0" smtClean="0"/>
                            <a:t>N2</a:t>
                          </a:r>
                        </a:p>
                      </p:txBody>
                    </p:sp>
                    <p:sp>
                      <p:nvSpPr>
                        <p:cNvPr id="55" name="矩形 54"/>
                        <p:cNvSpPr/>
                        <p:nvPr/>
                      </p:nvSpPr>
                      <p:spPr>
                        <a:xfrm>
                          <a:off x="5195365" y="4753843"/>
                          <a:ext cx="421656" cy="576064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1"/>
                        </a:lnRef>
                        <a:fillRef idx="1">
                          <a:schemeClr val="lt1"/>
                        </a:fillRef>
                        <a:effectRef idx="0">
                          <a:schemeClr val="accent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kumimoji="1" lang="en-US" altLang="zh-CN" sz="1100" dirty="0" smtClean="0"/>
                            <a:t>N..</a:t>
                          </a:r>
                        </a:p>
                      </p:txBody>
                    </p:sp>
                  </p:grpSp>
                  <p:sp>
                    <p:nvSpPr>
                      <p:cNvPr id="49" name="折角形 48"/>
                      <p:cNvSpPr/>
                      <p:nvPr/>
                    </p:nvSpPr>
                    <p:spPr>
                      <a:xfrm>
                        <a:off x="1687389" y="4105771"/>
                        <a:ext cx="1152128" cy="360040"/>
                      </a:xfrm>
                      <a:prstGeom prst="foldedCorner">
                        <a:avLst/>
                      </a:prstGeom>
                      <a:solidFill>
                        <a:schemeClr val="accent3"/>
                      </a:solidFill>
                      <a:ln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kumimoji="1" lang="en-US" altLang="zh-CN" sz="1050" dirty="0" smtClean="0"/>
                          <a:t>Spring</a:t>
                        </a:r>
                        <a:r>
                          <a:rPr kumimoji="1" lang="zh-CN" altLang="en-US" sz="1050" dirty="0" smtClean="0"/>
                          <a:t> </a:t>
                        </a:r>
                        <a:r>
                          <a:rPr kumimoji="1" lang="en-US" altLang="zh-CN" sz="1050" dirty="0" err="1" smtClean="0"/>
                          <a:t>Config</a:t>
                        </a:r>
                        <a:r>
                          <a:rPr kumimoji="1" lang="zh-CN" altLang="en-US" sz="1050" dirty="0" smtClean="0"/>
                          <a:t> </a:t>
                        </a:r>
                        <a:r>
                          <a:rPr kumimoji="1" lang="en-US" altLang="zh-CN" sz="1050" dirty="0" smtClean="0"/>
                          <a:t>Client</a:t>
                        </a:r>
                        <a:endParaRPr kumimoji="1" lang="zh-CN" altLang="en-US" sz="1050" dirty="0" smtClean="0"/>
                      </a:p>
                    </p:txBody>
                  </p:sp>
                  <p:sp>
                    <p:nvSpPr>
                      <p:cNvPr id="51" name="折角形 50"/>
                      <p:cNvSpPr/>
                      <p:nvPr/>
                    </p:nvSpPr>
                    <p:spPr>
                      <a:xfrm>
                        <a:off x="2880717" y="5185891"/>
                        <a:ext cx="1152128" cy="360040"/>
                      </a:xfrm>
                      <a:prstGeom prst="foldedCorner">
                        <a:avLst/>
                      </a:prstGeom>
                      <a:solidFill>
                        <a:srgbClr val="C00000"/>
                      </a:solidFill>
                      <a:ln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kumimoji="1" lang="en-US" altLang="zh-CN" sz="1050" dirty="0" smtClean="0"/>
                          <a:t>Sleuth</a:t>
                        </a:r>
                        <a:r>
                          <a:rPr kumimoji="1" lang="zh-CN" altLang="en-US" sz="1050" dirty="0" smtClean="0"/>
                          <a:t> </a:t>
                        </a:r>
                        <a:r>
                          <a:rPr kumimoji="1" lang="en-US" altLang="zh-CN" sz="1050" dirty="0" smtClean="0"/>
                          <a:t>client</a:t>
                        </a:r>
                        <a:endParaRPr kumimoji="1" lang="zh-CN" altLang="en-US" sz="1050" dirty="0" smtClean="0"/>
                      </a:p>
                    </p:txBody>
                  </p:sp>
                </p:grpSp>
              </p:grpSp>
              <p:sp>
                <p:nvSpPr>
                  <p:cNvPr id="42" name="折角形 41"/>
                  <p:cNvSpPr/>
                  <p:nvPr/>
                </p:nvSpPr>
                <p:spPr>
                  <a:xfrm>
                    <a:off x="500226" y="4740498"/>
                    <a:ext cx="1152128" cy="360040"/>
                  </a:xfrm>
                  <a:prstGeom prst="foldedCorner">
                    <a:avLst/>
                  </a:prstGeom>
                  <a:solidFill>
                    <a:schemeClr val="bg1">
                      <a:lumMod val="50000"/>
                    </a:schemeClr>
                  </a:solidFill>
                  <a:ln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zh-CN" altLang="en-US" sz="1050" dirty="0" smtClean="0"/>
                      <a:t>。。。</a:t>
                    </a:r>
                  </a:p>
                </p:txBody>
              </p:sp>
            </p:grpSp>
            <p:sp>
              <p:nvSpPr>
                <p:cNvPr id="40" name="折角形 39"/>
                <p:cNvSpPr/>
                <p:nvPr/>
              </p:nvSpPr>
              <p:spPr>
                <a:xfrm>
                  <a:off x="4215071" y="4177779"/>
                  <a:ext cx="1152128" cy="356019"/>
                </a:xfrm>
                <a:prstGeom prst="foldedCorner">
                  <a:avLst/>
                </a:prstGeom>
                <a:solidFill>
                  <a:srgbClr val="FFC000"/>
                </a:solidFill>
                <a:ln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050" dirty="0" smtClean="0"/>
                    <a:t>Spring</a:t>
                  </a:r>
                  <a:r>
                    <a:rPr kumimoji="1" lang="zh-CN" altLang="en-US" sz="1050" dirty="0" smtClean="0"/>
                    <a:t> </a:t>
                  </a:r>
                  <a:r>
                    <a:rPr kumimoji="1" lang="en-US" altLang="zh-CN" sz="1050" dirty="0" smtClean="0"/>
                    <a:t>bus</a:t>
                  </a:r>
                  <a:endParaRPr kumimoji="1" lang="zh-CN" altLang="en-US" sz="1050" dirty="0" smtClean="0"/>
                </a:p>
              </p:txBody>
            </p:sp>
          </p:grpSp>
          <p:grpSp>
            <p:nvGrpSpPr>
              <p:cNvPr id="75" name="组 74"/>
              <p:cNvGrpSpPr/>
              <p:nvPr/>
            </p:nvGrpSpPr>
            <p:grpSpPr>
              <a:xfrm>
                <a:off x="7113024" y="487895"/>
                <a:ext cx="1656184" cy="2541950"/>
                <a:chOff x="7113024" y="487895"/>
                <a:chExt cx="1656184" cy="2541950"/>
              </a:xfrm>
            </p:grpSpPr>
            <p:sp>
              <p:nvSpPr>
                <p:cNvPr id="29" name="罐形 28"/>
                <p:cNvSpPr/>
                <p:nvPr/>
              </p:nvSpPr>
              <p:spPr>
                <a:xfrm>
                  <a:off x="7761966" y="487895"/>
                  <a:ext cx="504056" cy="504056"/>
                </a:xfrm>
                <a:prstGeom prst="can">
                  <a:avLst/>
                </a:prstGeom>
                <a:solidFill>
                  <a:srgbClr val="00206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dirty="0" err="1" smtClean="0"/>
                    <a:t>git</a:t>
                  </a:r>
                  <a:endParaRPr kumimoji="1" lang="zh-CN" altLang="en-US" dirty="0" smtClean="0"/>
                </a:p>
              </p:txBody>
            </p:sp>
            <p:cxnSp>
              <p:nvCxnSpPr>
                <p:cNvPr id="57" name="直线箭头连接符 56"/>
                <p:cNvCxnSpPr>
                  <a:stCxn id="31" idx="0"/>
                </p:cNvCxnSpPr>
                <p:nvPr/>
              </p:nvCxnSpPr>
              <p:spPr>
                <a:xfrm flipH="1" flipV="1">
                  <a:off x="7934647" y="991951"/>
                  <a:ext cx="6470" cy="852513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直线箭头连接符 57"/>
                <p:cNvCxnSpPr/>
                <p:nvPr/>
              </p:nvCxnSpPr>
              <p:spPr>
                <a:xfrm>
                  <a:off x="8145475" y="1015015"/>
                  <a:ext cx="0" cy="845173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7" name="组 26"/>
                <p:cNvGrpSpPr/>
                <p:nvPr/>
              </p:nvGrpSpPr>
              <p:grpSpPr>
                <a:xfrm>
                  <a:off x="7113024" y="1844465"/>
                  <a:ext cx="1656184" cy="1185380"/>
                  <a:chOff x="5565723" y="4892577"/>
                  <a:chExt cx="1656184" cy="1080120"/>
                </a:xfrm>
              </p:grpSpPr>
              <p:sp>
                <p:nvSpPr>
                  <p:cNvPr id="31" name="矩形 30"/>
                  <p:cNvSpPr/>
                  <p:nvPr/>
                </p:nvSpPr>
                <p:spPr>
                  <a:xfrm>
                    <a:off x="5565723" y="4892577"/>
                    <a:ext cx="1656184" cy="1080120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t"/>
                  <a:lstStyle/>
                  <a:p>
                    <a:pPr algn="ctr"/>
                    <a:r>
                      <a:rPr kumimoji="1" lang="en-US" altLang="zh-CN" sz="1100" dirty="0" err="1" smtClean="0"/>
                      <a:t>Config</a:t>
                    </a:r>
                    <a:r>
                      <a:rPr kumimoji="1" lang="zh-CN" altLang="en-US" sz="1100" dirty="0" smtClean="0"/>
                      <a:t> </a:t>
                    </a:r>
                    <a:r>
                      <a:rPr kumimoji="1" lang="en-US" altLang="zh-CN" sz="1100" dirty="0" smtClean="0"/>
                      <a:t>Server</a:t>
                    </a:r>
                  </a:p>
                </p:txBody>
              </p:sp>
              <p:sp>
                <p:nvSpPr>
                  <p:cNvPr id="32" name="矩形 31"/>
                  <p:cNvSpPr/>
                  <p:nvPr/>
                </p:nvSpPr>
                <p:spPr>
                  <a:xfrm>
                    <a:off x="5632770" y="5308825"/>
                    <a:ext cx="421656" cy="576064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zh-CN" sz="1100" dirty="0" smtClean="0"/>
                      <a:t>N1</a:t>
                    </a:r>
                  </a:p>
                </p:txBody>
              </p:sp>
              <p:sp>
                <p:nvSpPr>
                  <p:cNvPr id="33" name="矩形 32"/>
                  <p:cNvSpPr/>
                  <p:nvPr/>
                </p:nvSpPr>
                <p:spPr>
                  <a:xfrm>
                    <a:off x="6147217" y="5308825"/>
                    <a:ext cx="421656" cy="576064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zh-CN" sz="1100" dirty="0" smtClean="0"/>
                      <a:t>N2</a:t>
                    </a:r>
                  </a:p>
                </p:txBody>
              </p:sp>
              <p:sp>
                <p:nvSpPr>
                  <p:cNvPr id="34" name="矩形 33"/>
                  <p:cNvSpPr/>
                  <p:nvPr/>
                </p:nvSpPr>
                <p:spPr>
                  <a:xfrm>
                    <a:off x="6651273" y="5308825"/>
                    <a:ext cx="421656" cy="576064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zh-CN" sz="1100" dirty="0" smtClean="0"/>
                      <a:t>N..</a:t>
                    </a:r>
                  </a:p>
                </p:txBody>
              </p:sp>
            </p:grpSp>
          </p:grpSp>
        </p:grpSp>
        <p:cxnSp>
          <p:nvCxnSpPr>
            <p:cNvPr id="80" name="直线箭头连接符 79"/>
            <p:cNvCxnSpPr>
              <a:endCxn id="31" idx="2"/>
            </p:cNvCxnSpPr>
            <p:nvPr/>
          </p:nvCxnSpPr>
          <p:spPr>
            <a:xfrm flipV="1">
              <a:off x="8616834" y="3397509"/>
              <a:ext cx="5822" cy="51788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线箭头连接符 80"/>
            <p:cNvCxnSpPr/>
            <p:nvPr/>
          </p:nvCxnSpPr>
          <p:spPr>
            <a:xfrm flipH="1">
              <a:off x="8766038" y="3397509"/>
              <a:ext cx="9293" cy="54937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0214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title"/>
          </p:nvPr>
        </p:nvSpPr>
        <p:spPr>
          <a:xfrm>
            <a:off x="-30903" y="-25956"/>
            <a:ext cx="9937790" cy="513899"/>
          </a:xfrm>
        </p:spPr>
        <p:txBody>
          <a:bodyPr/>
          <a:lstStyle/>
          <a:p>
            <a:r>
              <a:rPr lang="en-US" altLang="zh-CN" dirty="0" smtClean="0">
                <a:solidFill>
                  <a:srgbClr val="18A2EF"/>
                </a:solidFill>
                <a:latin typeface="+mj-ea"/>
                <a:ea typeface="+mj-ea"/>
              </a:rPr>
              <a:t>Spring</a:t>
            </a:r>
            <a:r>
              <a:rPr lang="zh-CN" altLang="en-US" dirty="0" smtClean="0">
                <a:solidFill>
                  <a:srgbClr val="18A2EF"/>
                </a:solidFill>
                <a:latin typeface="+mj-ea"/>
                <a:ea typeface="+mj-ea"/>
              </a:rPr>
              <a:t> </a:t>
            </a:r>
            <a:r>
              <a:rPr lang="en-US" altLang="zh-CN" dirty="0" smtClean="0">
                <a:solidFill>
                  <a:srgbClr val="18A2EF"/>
                </a:solidFill>
                <a:latin typeface="+mj-ea"/>
                <a:ea typeface="+mj-ea"/>
              </a:rPr>
              <a:t>cloud</a:t>
            </a:r>
            <a:r>
              <a:rPr lang="zh-CN" altLang="en-US" dirty="0" smtClean="0">
                <a:solidFill>
                  <a:srgbClr val="18A2EF"/>
                </a:solidFill>
                <a:latin typeface="+mj-ea"/>
                <a:ea typeface="+mj-ea"/>
              </a:rPr>
              <a:t> </a:t>
            </a:r>
            <a:r>
              <a:rPr lang="en-US" altLang="zh-CN" dirty="0" err="1" smtClean="0">
                <a:solidFill>
                  <a:srgbClr val="18A2EF"/>
                </a:solidFill>
                <a:latin typeface="+mj-ea"/>
                <a:ea typeface="+mj-ea"/>
              </a:rPr>
              <a:t>config</a:t>
            </a:r>
            <a:r>
              <a:rPr lang="zh-CN" altLang="en-US" dirty="0" smtClean="0">
                <a:solidFill>
                  <a:srgbClr val="18A2EF"/>
                </a:solidFill>
                <a:latin typeface="+mj-ea"/>
                <a:ea typeface="+mj-ea"/>
              </a:rPr>
              <a:t> </a:t>
            </a:r>
            <a:endParaRPr lang="zh-CN" altLang="en-US" dirty="0">
              <a:solidFill>
                <a:srgbClr val="18A2EF"/>
              </a:solidFill>
              <a:latin typeface="+mj-ea"/>
              <a:ea typeface="+mj-ea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190646" y="1023800"/>
            <a:ext cx="5632157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20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举例</a:t>
            </a:r>
            <a:r>
              <a:rPr lang="zh-CN" altLang="zh-CN" sz="20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altLang="zh-CN" sz="2000" kern="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zh-CN" altLang="en-US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启动服务端</a:t>
            </a:r>
            <a:r>
              <a:rPr lang="en-US" altLang="zh-CN" sz="2000" kern="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config</a:t>
            </a:r>
            <a:r>
              <a:rPr lang="zh-CN" altLang="en-US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  <a:endParaRPr lang="en-US" altLang="zh-CN" sz="20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2000" i="1" dirty="0"/>
              <a:t>./</a:t>
            </a:r>
            <a:r>
              <a:rPr lang="en-US" altLang="zh-CN" sz="2000" i="1" dirty="0" err="1"/>
              <a:t>deploylocal.sh</a:t>
            </a:r>
            <a:r>
              <a:rPr lang="en-US" altLang="zh-CN" sz="2000" i="1" dirty="0"/>
              <a:t> -a eureka-</a:t>
            </a:r>
            <a:r>
              <a:rPr lang="en-US" altLang="zh-CN" sz="2000" i="1" dirty="0" err="1"/>
              <a:t>config</a:t>
            </a:r>
            <a:r>
              <a:rPr lang="en-US" altLang="zh-CN" sz="2000" i="1" dirty="0"/>
              <a:t>-server -b 8888 -c 8888 -d </a:t>
            </a:r>
            <a:r>
              <a:rPr lang="en-US" altLang="zh-CN" sz="2000" i="1" dirty="0" smtClean="0"/>
              <a:t>eureka-</a:t>
            </a:r>
            <a:r>
              <a:rPr lang="en-US" altLang="zh-CN" sz="2000" i="1" dirty="0" err="1" smtClean="0"/>
              <a:t>config</a:t>
            </a:r>
            <a:r>
              <a:rPr lang="en-US" altLang="zh-CN" sz="2000" i="1" dirty="0" smtClean="0"/>
              <a:t>-server</a:t>
            </a:r>
          </a:p>
          <a:p>
            <a:pPr algn="just"/>
            <a:r>
              <a:rPr lang="zh-CN" altLang="en-US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启动客户端</a:t>
            </a:r>
            <a:endParaRPr lang="en-US" altLang="zh-CN" sz="2000" i="1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2000" i="1" dirty="0"/>
              <a:t>./</a:t>
            </a:r>
            <a:r>
              <a:rPr lang="en-US" altLang="zh-CN" sz="2000" i="1" dirty="0" err="1"/>
              <a:t>deploylocal.sh</a:t>
            </a:r>
            <a:r>
              <a:rPr lang="en-US" altLang="zh-CN" sz="2000" i="1" dirty="0"/>
              <a:t> -a eureka-</a:t>
            </a:r>
            <a:r>
              <a:rPr lang="en-US" altLang="zh-CN" sz="2000" i="1" dirty="0" err="1"/>
              <a:t>config</a:t>
            </a:r>
            <a:r>
              <a:rPr lang="en-US" altLang="zh-CN" sz="2000" i="1" dirty="0"/>
              <a:t>-client -b 8769 -c 8769 -d </a:t>
            </a:r>
            <a:r>
              <a:rPr lang="en-US" altLang="zh-CN" sz="2000" i="1" dirty="0" smtClean="0"/>
              <a:t>eureka-</a:t>
            </a:r>
            <a:r>
              <a:rPr lang="en-US" altLang="zh-CN" sz="2000" i="1" dirty="0" err="1" smtClean="0"/>
              <a:t>config</a:t>
            </a:r>
            <a:r>
              <a:rPr lang="en-US" altLang="zh-CN" sz="2000" i="1" dirty="0" smtClean="0"/>
              <a:t>-client</a:t>
            </a:r>
          </a:p>
          <a:p>
            <a:pPr algn="just"/>
            <a:r>
              <a:rPr lang="zh-CN" altLang="en-US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手动修改</a:t>
            </a:r>
            <a:r>
              <a:rPr lang="en-US" altLang="zh-CN" sz="2000" kern="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config-center,git</a:t>
            </a:r>
            <a:r>
              <a:rPr lang="zh-CN" altLang="en-US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提交，然后重启服务</a:t>
            </a:r>
            <a:endParaRPr lang="en-US" altLang="zh-CN" sz="2000" kern="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CN" sz="2000" i="1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CN" sz="2000" i="1" kern="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2000" dirty="0"/>
              <a:t>/{application}/{profile}[/{label}] </a:t>
            </a:r>
            <a:endParaRPr lang="en-US" altLang="zh-CN" sz="2000" dirty="0" smtClean="0"/>
          </a:p>
          <a:p>
            <a:pPr algn="just"/>
            <a:r>
              <a:rPr lang="en-US" altLang="zh-CN" sz="2000" dirty="0" smtClean="0"/>
              <a:t>/{</a:t>
            </a:r>
            <a:r>
              <a:rPr lang="en-US" altLang="zh-CN" sz="2000" dirty="0"/>
              <a:t>application}-{profile}.</a:t>
            </a:r>
            <a:r>
              <a:rPr lang="en-US" altLang="zh-CN" sz="2000" dirty="0" err="1"/>
              <a:t>yml</a:t>
            </a:r>
            <a:r>
              <a:rPr lang="en-US" altLang="zh-CN" sz="2000" dirty="0"/>
              <a:t> </a:t>
            </a:r>
            <a:endParaRPr lang="en-US" altLang="zh-CN" sz="2000" dirty="0" smtClean="0"/>
          </a:p>
          <a:p>
            <a:pPr algn="just"/>
            <a:r>
              <a:rPr lang="en-US" altLang="zh-CN" sz="2000" dirty="0" smtClean="0"/>
              <a:t>/{</a:t>
            </a:r>
            <a:r>
              <a:rPr lang="en-US" altLang="zh-CN" sz="2000" dirty="0"/>
              <a:t>label}/{application}-{profile}.</a:t>
            </a:r>
            <a:r>
              <a:rPr lang="en-US" altLang="zh-CN" sz="2000" dirty="0" err="1"/>
              <a:t>yml</a:t>
            </a:r>
            <a:r>
              <a:rPr lang="en-US" altLang="zh-CN" sz="2000" dirty="0"/>
              <a:t> </a:t>
            </a:r>
            <a:endParaRPr lang="en-US" altLang="zh-CN" sz="2000" dirty="0" smtClean="0"/>
          </a:p>
          <a:p>
            <a:pPr algn="just"/>
            <a:r>
              <a:rPr lang="en-US" altLang="zh-CN" sz="2000" dirty="0" smtClean="0"/>
              <a:t>/{</a:t>
            </a:r>
            <a:r>
              <a:rPr lang="en-US" altLang="zh-CN" sz="2000" dirty="0"/>
              <a:t>application}-{profile}.properties </a:t>
            </a:r>
            <a:endParaRPr lang="en-US" altLang="zh-CN" sz="2000" dirty="0" smtClean="0"/>
          </a:p>
          <a:p>
            <a:pPr algn="just"/>
            <a:r>
              <a:rPr lang="en-US" altLang="zh-CN" sz="2000" dirty="0" smtClean="0"/>
              <a:t>//</a:t>
            </a:r>
            <a:r>
              <a:rPr lang="zh-CN" altLang="en-US" sz="2000" dirty="0"/>
              <a:t>测试通过，其他没有测试 </a:t>
            </a:r>
            <a:endParaRPr lang="en-US" altLang="zh-CN" sz="2000" dirty="0" smtClean="0"/>
          </a:p>
          <a:p>
            <a:pPr algn="just"/>
            <a:r>
              <a:rPr lang="en-US" altLang="zh-CN" sz="2000" dirty="0" smtClean="0"/>
              <a:t>/{</a:t>
            </a:r>
            <a:r>
              <a:rPr lang="en-US" altLang="zh-CN" sz="2000" dirty="0"/>
              <a:t>label}/{application}-{profile}.properties</a:t>
            </a:r>
            <a:endParaRPr lang="en-US" altLang="zh-CN" sz="2000" i="1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CN" sz="20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CN" sz="2000" kern="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99" name="组 98"/>
          <p:cNvGrpSpPr/>
          <p:nvPr/>
        </p:nvGrpSpPr>
        <p:grpSpPr>
          <a:xfrm>
            <a:off x="6409109" y="1513483"/>
            <a:ext cx="4582676" cy="590699"/>
            <a:chOff x="5905053" y="994792"/>
            <a:chExt cx="4582676" cy="590699"/>
          </a:xfrm>
        </p:grpSpPr>
        <p:sp>
          <p:nvSpPr>
            <p:cNvPr id="86" name="矩形 85"/>
            <p:cNvSpPr/>
            <p:nvPr/>
          </p:nvSpPr>
          <p:spPr>
            <a:xfrm>
              <a:off x="7273205" y="1009427"/>
              <a:ext cx="936104" cy="576064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/>
                <a:t>eureka-</a:t>
              </a:r>
              <a:r>
                <a:rPr lang="en-US" altLang="zh-CN" sz="1100" dirty="0" err="1"/>
                <a:t>config</a:t>
              </a:r>
              <a:r>
                <a:rPr lang="en-US" altLang="zh-CN" sz="1100" dirty="0"/>
                <a:t>-client</a:t>
              </a:r>
              <a:endParaRPr kumimoji="1" lang="en-US" altLang="zh-CN" sz="1100" dirty="0" smtClean="0"/>
            </a:p>
          </p:txBody>
        </p:sp>
        <p:sp>
          <p:nvSpPr>
            <p:cNvPr id="87" name="矩形 86"/>
            <p:cNvSpPr/>
            <p:nvPr/>
          </p:nvSpPr>
          <p:spPr>
            <a:xfrm>
              <a:off x="8641357" y="994792"/>
              <a:ext cx="936104" cy="576064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dirty="0" smtClean="0"/>
                <a:t>Eureka</a:t>
              </a:r>
              <a:r>
                <a:rPr kumimoji="1" lang="zh-CN" altLang="en-US" sz="1100" dirty="0" smtClean="0"/>
                <a:t> </a:t>
              </a:r>
              <a:r>
                <a:rPr kumimoji="1" lang="en-US" altLang="zh-CN" sz="1100" dirty="0" err="1" smtClean="0"/>
                <a:t>config</a:t>
              </a:r>
              <a:r>
                <a:rPr kumimoji="1" lang="en-US" altLang="zh-CN" sz="1100" dirty="0" smtClean="0"/>
                <a:t>-server</a:t>
              </a:r>
            </a:p>
          </p:txBody>
        </p:sp>
        <p:sp>
          <p:nvSpPr>
            <p:cNvPr id="88" name="矩形 87"/>
            <p:cNvSpPr/>
            <p:nvPr/>
          </p:nvSpPr>
          <p:spPr>
            <a:xfrm>
              <a:off x="5905053" y="1009427"/>
              <a:ext cx="936104" cy="576064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dirty="0" smtClean="0"/>
                <a:t>Browser</a:t>
              </a:r>
            </a:p>
          </p:txBody>
        </p:sp>
        <p:cxnSp>
          <p:nvCxnSpPr>
            <p:cNvPr id="89" name="直线箭头连接符 88"/>
            <p:cNvCxnSpPr/>
            <p:nvPr/>
          </p:nvCxnSpPr>
          <p:spPr>
            <a:xfrm>
              <a:off x="6841157" y="1297459"/>
              <a:ext cx="43204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线箭头连接符 89"/>
            <p:cNvCxnSpPr/>
            <p:nvPr/>
          </p:nvCxnSpPr>
          <p:spPr>
            <a:xfrm>
              <a:off x="8209309" y="1282824"/>
              <a:ext cx="43204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线箭头连接符 91"/>
            <p:cNvCxnSpPr/>
            <p:nvPr/>
          </p:nvCxnSpPr>
          <p:spPr>
            <a:xfrm>
              <a:off x="9586866" y="1250105"/>
              <a:ext cx="43204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罐形 92"/>
            <p:cNvSpPr/>
            <p:nvPr/>
          </p:nvSpPr>
          <p:spPr>
            <a:xfrm>
              <a:off x="10034048" y="1062361"/>
              <a:ext cx="453681" cy="501922"/>
            </a:xfrm>
            <a:prstGeom prst="can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err="1" smtClean="0"/>
                <a:t>git</a:t>
              </a:r>
              <a:endParaRPr kumimoji="1" lang="zh-CN" altLang="en-US" dirty="0" smtClean="0"/>
            </a:p>
          </p:txBody>
        </p:sp>
        <p:cxnSp>
          <p:nvCxnSpPr>
            <p:cNvPr id="94" name="直线箭头连接符 93"/>
            <p:cNvCxnSpPr/>
            <p:nvPr/>
          </p:nvCxnSpPr>
          <p:spPr>
            <a:xfrm flipH="1">
              <a:off x="9586866" y="1441475"/>
              <a:ext cx="447182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线箭头连接符 97"/>
            <p:cNvCxnSpPr/>
            <p:nvPr/>
          </p:nvCxnSpPr>
          <p:spPr>
            <a:xfrm flipH="1">
              <a:off x="8182399" y="1441475"/>
              <a:ext cx="447182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3447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18A2EF"/>
                </a:solidFill>
                <a:latin typeface="+mj-ea"/>
                <a:ea typeface="+mj-ea"/>
              </a:rPr>
              <a:t>一、目录</a:t>
            </a:r>
            <a:endParaRPr lang="zh-CN" altLang="en-US" dirty="0">
              <a:solidFill>
                <a:srgbClr val="18A2EF"/>
              </a:solidFill>
              <a:latin typeface="+mj-ea"/>
              <a:ea typeface="+mj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008509" y="1153443"/>
            <a:ext cx="648072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1、微服务架构的特性(服务注册与发行、客户端负载均衡、断路器、服务路由与过滤、服务链路跟踪、集中配置中心、消息总线</a:t>
            </a:r>
            <a:r>
              <a:rPr lang="zh-CN" altLang="en-US" dirty="0" smtClean="0"/>
              <a:t>)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/>
              <a:t>2</a:t>
            </a:r>
            <a:r>
              <a:rPr lang="zh-CN" altLang="en-US" dirty="0" smtClean="0"/>
              <a:t>、</a:t>
            </a:r>
            <a:r>
              <a:rPr lang="zh-CN" altLang="en-US" dirty="0"/>
              <a:t>分析架构  </a:t>
            </a:r>
            <a:endParaRPr lang="en-US" altLang="zh-CN" dirty="0" smtClean="0"/>
          </a:p>
          <a:p>
            <a:r>
              <a:rPr lang="zh-CN" altLang="en-US" dirty="0"/>
              <a:t> </a:t>
            </a:r>
            <a:r>
              <a:rPr lang="zh-CN" altLang="en-US" dirty="0" smtClean="0"/>
              <a:t>    3.1</a:t>
            </a:r>
            <a:r>
              <a:rPr lang="zh-CN" altLang="en-US" dirty="0"/>
              <a:t>、总体  </a:t>
            </a:r>
            <a:endParaRPr lang="en-US" altLang="zh-CN" dirty="0" smtClean="0"/>
          </a:p>
          <a:p>
            <a:r>
              <a:rPr lang="zh-CN" altLang="en-US" dirty="0"/>
              <a:t> </a:t>
            </a:r>
            <a:r>
              <a:rPr lang="zh-CN" altLang="en-US" dirty="0" smtClean="0"/>
              <a:t>    3.2</a:t>
            </a:r>
            <a:r>
              <a:rPr lang="zh-CN" altLang="en-US" dirty="0"/>
              <a:t>、细</a:t>
            </a:r>
            <a:r>
              <a:rPr lang="zh-CN" altLang="en-US" dirty="0" smtClean="0"/>
              <a:t>分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 smtClean="0"/>
              <a:t>、</a:t>
            </a:r>
            <a:r>
              <a:rPr lang="zh-CN" altLang="en-US" dirty="0"/>
              <a:t>特性的举例演示  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/>
              <a:t>4</a:t>
            </a:r>
            <a:r>
              <a:rPr lang="zh-CN" altLang="en-US" dirty="0" smtClean="0"/>
              <a:t>、</a:t>
            </a:r>
            <a:r>
              <a:rPr lang="zh-CN" altLang="en-US" dirty="0"/>
              <a:t>spring-boot-</a:t>
            </a:r>
            <a:r>
              <a:rPr lang="zh-CN" altLang="en-US" dirty="0" smtClean="0"/>
              <a:t>admin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/>
              <a:t>5</a:t>
            </a:r>
            <a:r>
              <a:rPr lang="zh-CN" altLang="en-US" dirty="0" smtClean="0"/>
              <a:t>、</a:t>
            </a:r>
            <a:r>
              <a:rPr lang="zh-CN" altLang="en-US" dirty="0"/>
              <a:t>docker部署spring </a:t>
            </a:r>
            <a:r>
              <a:rPr lang="zh-CN" altLang="en-US" dirty="0" smtClean="0"/>
              <a:t>cloud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.</a:t>
            </a:r>
            <a:r>
              <a:rPr lang="zh-CN" altLang="en-US" dirty="0"/>
              <a:t>..</a:t>
            </a:r>
          </a:p>
        </p:txBody>
      </p:sp>
    </p:spTree>
    <p:extLst>
      <p:ext uri="{BB962C8B-B14F-4D97-AF65-F5344CB8AC3E}">
        <p14:creationId xmlns:p14="http://schemas.microsoft.com/office/powerpoint/2010/main" val="2154587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title"/>
          </p:nvPr>
        </p:nvSpPr>
        <p:spPr>
          <a:xfrm>
            <a:off x="-30903" y="-25956"/>
            <a:ext cx="9937790" cy="513899"/>
          </a:xfrm>
        </p:spPr>
        <p:txBody>
          <a:bodyPr/>
          <a:lstStyle/>
          <a:p>
            <a:r>
              <a:rPr lang="zh-CN" altLang="en-US" dirty="0" smtClean="0">
                <a:solidFill>
                  <a:srgbClr val="18A2EF"/>
                </a:solidFill>
                <a:latin typeface="+mj-ea"/>
                <a:ea typeface="+mj-ea"/>
              </a:rPr>
              <a:t>八、分布式消息总线 </a:t>
            </a:r>
            <a:r>
              <a:rPr lang="en-US" altLang="zh-CN" dirty="0" smtClean="0">
                <a:solidFill>
                  <a:srgbClr val="18A2EF"/>
                </a:solidFill>
                <a:latin typeface="+mj-ea"/>
                <a:ea typeface="+mj-ea"/>
              </a:rPr>
              <a:t>Spring</a:t>
            </a:r>
            <a:r>
              <a:rPr lang="zh-CN" altLang="en-US" dirty="0" smtClean="0">
                <a:solidFill>
                  <a:srgbClr val="18A2EF"/>
                </a:solidFill>
                <a:latin typeface="+mj-ea"/>
                <a:ea typeface="+mj-ea"/>
              </a:rPr>
              <a:t> </a:t>
            </a:r>
            <a:r>
              <a:rPr lang="en-US" altLang="zh-CN" dirty="0" smtClean="0">
                <a:solidFill>
                  <a:srgbClr val="18A2EF"/>
                </a:solidFill>
                <a:latin typeface="+mj-ea"/>
                <a:ea typeface="+mj-ea"/>
              </a:rPr>
              <a:t>cloud</a:t>
            </a:r>
            <a:r>
              <a:rPr lang="zh-CN" altLang="en-US" dirty="0" smtClean="0">
                <a:solidFill>
                  <a:srgbClr val="18A2EF"/>
                </a:solidFill>
                <a:latin typeface="+mj-ea"/>
                <a:ea typeface="+mj-ea"/>
              </a:rPr>
              <a:t> </a:t>
            </a:r>
            <a:r>
              <a:rPr lang="en-US" altLang="zh-CN" dirty="0" smtClean="0">
                <a:solidFill>
                  <a:srgbClr val="18A2EF"/>
                </a:solidFill>
                <a:latin typeface="+mj-ea"/>
                <a:ea typeface="+mj-ea"/>
              </a:rPr>
              <a:t>bus</a:t>
            </a:r>
            <a:endParaRPr lang="zh-CN" altLang="en-US" dirty="0">
              <a:solidFill>
                <a:srgbClr val="18A2EF"/>
              </a:solidFill>
              <a:latin typeface="+mj-ea"/>
              <a:ea typeface="+mj-ea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190646" y="1023800"/>
            <a:ext cx="563215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0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Spring</a:t>
            </a:r>
            <a:r>
              <a:rPr lang="zh-CN" altLang="en-US" sz="20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cloud</a:t>
            </a:r>
            <a:r>
              <a:rPr lang="zh-CN" altLang="en-US" sz="20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bus</a:t>
            </a:r>
            <a:r>
              <a:rPr lang="zh-CN" altLang="en-US" sz="20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原理</a:t>
            </a:r>
            <a:r>
              <a:rPr lang="zh-CN" altLang="zh-CN" sz="20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en-US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配置统一管理中心的配置发生变化时，手动发送消息到</a:t>
            </a:r>
            <a:r>
              <a:rPr lang="en-US" altLang="zh-CN" sz="2000" kern="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RabbitMQ</a:t>
            </a:r>
            <a:r>
              <a:rPr lang="zh-CN" altLang="en-US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000" kern="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RabbitMQ</a:t>
            </a:r>
            <a:r>
              <a:rPr lang="zh-CN" altLang="en-US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通过消息总线推送到每一个微服务</a:t>
            </a:r>
            <a:r>
              <a:rPr lang="en-US" altLang="zh-CN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微服务自动更新配置，从而实现配置更新。</a:t>
            </a:r>
            <a:endParaRPr lang="en-US" altLang="zh-CN" sz="2000" kern="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7" name="组 76"/>
          <p:cNvGrpSpPr/>
          <p:nvPr/>
        </p:nvGrpSpPr>
        <p:grpSpPr>
          <a:xfrm>
            <a:off x="6193085" y="217339"/>
            <a:ext cx="5256583" cy="5706060"/>
            <a:chOff x="5609411" y="414667"/>
            <a:chExt cx="5840257" cy="5730321"/>
          </a:xfrm>
        </p:grpSpPr>
        <p:sp>
          <p:nvSpPr>
            <p:cNvPr id="36" name="矩形 35"/>
            <p:cNvSpPr/>
            <p:nvPr/>
          </p:nvSpPr>
          <p:spPr>
            <a:xfrm>
              <a:off x="5609411" y="5679601"/>
              <a:ext cx="5840257" cy="370386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 smtClean="0"/>
            </a:p>
          </p:txBody>
        </p:sp>
        <p:sp>
          <p:nvSpPr>
            <p:cNvPr id="37" name="矩形 36"/>
            <p:cNvSpPr/>
            <p:nvPr/>
          </p:nvSpPr>
          <p:spPr>
            <a:xfrm>
              <a:off x="9720966" y="5584600"/>
              <a:ext cx="1297165" cy="56038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err="1" smtClean="0"/>
                <a:t>RabbitMQ</a:t>
              </a:r>
              <a:endParaRPr kumimoji="1" lang="zh-CN" altLang="en-US" dirty="0" smtClean="0"/>
            </a:p>
          </p:txBody>
        </p:sp>
        <p:grpSp>
          <p:nvGrpSpPr>
            <p:cNvPr id="76" name="组 75"/>
            <p:cNvGrpSpPr/>
            <p:nvPr/>
          </p:nvGrpSpPr>
          <p:grpSpPr>
            <a:xfrm>
              <a:off x="5609411" y="414667"/>
              <a:ext cx="5515352" cy="5264934"/>
              <a:chOff x="5609411" y="414667"/>
              <a:chExt cx="5515352" cy="5264934"/>
            </a:xfrm>
          </p:grpSpPr>
          <p:grpSp>
            <p:nvGrpSpPr>
              <p:cNvPr id="38" name="组 37"/>
              <p:cNvGrpSpPr/>
              <p:nvPr/>
            </p:nvGrpSpPr>
            <p:grpSpPr>
              <a:xfrm>
                <a:off x="5609411" y="3549932"/>
                <a:ext cx="4297476" cy="1784771"/>
                <a:chOff x="4059194" y="3617144"/>
                <a:chExt cx="4297476" cy="1784771"/>
              </a:xfrm>
            </p:grpSpPr>
            <p:grpSp>
              <p:nvGrpSpPr>
                <p:cNvPr id="39" name="组 38"/>
                <p:cNvGrpSpPr/>
                <p:nvPr/>
              </p:nvGrpSpPr>
              <p:grpSpPr>
                <a:xfrm>
                  <a:off x="4059194" y="3617144"/>
                  <a:ext cx="4297476" cy="1784771"/>
                  <a:chOff x="344349" y="3819823"/>
                  <a:chExt cx="4297476" cy="1784771"/>
                </a:xfrm>
              </p:grpSpPr>
              <p:grpSp>
                <p:nvGrpSpPr>
                  <p:cNvPr id="41" name="组 40"/>
                  <p:cNvGrpSpPr/>
                  <p:nvPr/>
                </p:nvGrpSpPr>
                <p:grpSpPr>
                  <a:xfrm>
                    <a:off x="344349" y="3819823"/>
                    <a:ext cx="4297476" cy="1784771"/>
                    <a:chOff x="1531512" y="3901155"/>
                    <a:chExt cx="4297476" cy="1784771"/>
                  </a:xfrm>
                </p:grpSpPr>
                <p:sp>
                  <p:nvSpPr>
                    <p:cNvPr id="43" name="矩形 42"/>
                    <p:cNvSpPr/>
                    <p:nvPr/>
                  </p:nvSpPr>
                  <p:spPr>
                    <a:xfrm>
                      <a:off x="1531512" y="3901155"/>
                      <a:ext cx="4297476" cy="1784771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 dirty="0" smtClean="0"/>
                    </a:p>
                  </p:txBody>
                </p:sp>
                <p:grpSp>
                  <p:nvGrpSpPr>
                    <p:cNvPr id="44" name="组 43"/>
                    <p:cNvGrpSpPr/>
                    <p:nvPr/>
                  </p:nvGrpSpPr>
                  <p:grpSpPr>
                    <a:xfrm>
                      <a:off x="1687389" y="4105771"/>
                      <a:ext cx="4025706" cy="1440160"/>
                      <a:chOff x="1687389" y="4105771"/>
                      <a:chExt cx="4025706" cy="1440160"/>
                    </a:xfrm>
                  </p:grpSpPr>
                  <p:sp>
                    <p:nvSpPr>
                      <p:cNvPr id="45" name="折角形 44"/>
                      <p:cNvSpPr/>
                      <p:nvPr/>
                    </p:nvSpPr>
                    <p:spPr>
                      <a:xfrm>
                        <a:off x="2880717" y="4465811"/>
                        <a:ext cx="1152128" cy="360040"/>
                      </a:xfrm>
                      <a:prstGeom prst="foldedCorner">
                        <a:avLst/>
                      </a:prstGeom>
                      <a:solidFill>
                        <a:schemeClr val="accent1"/>
                      </a:solidFill>
                      <a:ln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kumimoji="1" lang="zh-CN" altLang="en-US" sz="1050" dirty="0" smtClean="0"/>
                          <a:t>客户端负载均衡（</a:t>
                        </a:r>
                        <a:r>
                          <a:rPr kumimoji="1" lang="en-US" altLang="zh-CN" sz="1050" dirty="0" smtClean="0"/>
                          <a:t>Ribbon</a:t>
                        </a:r>
                        <a:r>
                          <a:rPr kumimoji="1" lang="zh-CN" altLang="en-US" sz="1050" dirty="0" smtClean="0"/>
                          <a:t>）</a:t>
                        </a:r>
                      </a:p>
                    </p:txBody>
                  </p:sp>
                  <p:sp>
                    <p:nvSpPr>
                      <p:cNvPr id="46" name="折角形 45"/>
                      <p:cNvSpPr/>
                      <p:nvPr/>
                    </p:nvSpPr>
                    <p:spPr>
                      <a:xfrm>
                        <a:off x="2880717" y="4825851"/>
                        <a:ext cx="1152128" cy="360040"/>
                      </a:xfrm>
                      <a:prstGeom prst="foldedCorner">
                        <a:avLst/>
                      </a:prstGeom>
                      <a:solidFill>
                        <a:srgbClr val="C00000"/>
                      </a:solidFill>
                      <a:ln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kumimoji="1" lang="zh-CN" altLang="en-US" sz="1050" dirty="0" smtClean="0"/>
                          <a:t>断路器</a:t>
                        </a:r>
                        <a:r>
                          <a:rPr kumimoji="1" lang="en-US" altLang="zh-CN" sz="1050" dirty="0" smtClean="0"/>
                          <a:t>(</a:t>
                        </a:r>
                        <a:r>
                          <a:rPr kumimoji="1" lang="en-US" altLang="zh-CN" sz="1050" dirty="0" err="1" smtClean="0"/>
                          <a:t>Hystrix</a:t>
                        </a:r>
                        <a:r>
                          <a:rPr kumimoji="1" lang="en-US" altLang="zh-CN" sz="1050" dirty="0" smtClean="0"/>
                          <a:t>)</a:t>
                        </a:r>
                        <a:endParaRPr kumimoji="1" lang="zh-CN" altLang="en-US" sz="1050" dirty="0" smtClean="0"/>
                      </a:p>
                    </p:txBody>
                  </p:sp>
                  <p:sp>
                    <p:nvSpPr>
                      <p:cNvPr id="47" name="折角形 46"/>
                      <p:cNvSpPr/>
                      <p:nvPr/>
                    </p:nvSpPr>
                    <p:spPr>
                      <a:xfrm>
                        <a:off x="2880717" y="4105771"/>
                        <a:ext cx="1152128" cy="360040"/>
                      </a:xfrm>
                      <a:prstGeom prst="foldedCorner">
                        <a:avLst/>
                      </a:prstGeom>
                      <a:solidFill>
                        <a:srgbClr val="92D050"/>
                      </a:solidFill>
                      <a:ln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kumimoji="1" lang="zh-CN" altLang="en-US" sz="1050" dirty="0" smtClean="0"/>
                          <a:t>服务注册（</a:t>
                        </a:r>
                        <a:r>
                          <a:rPr kumimoji="1" lang="en-US" altLang="zh-CN" sz="1050" dirty="0" smtClean="0"/>
                          <a:t>Eureka</a:t>
                        </a:r>
                        <a:r>
                          <a:rPr kumimoji="1" lang="zh-CN" altLang="en-US" sz="1050" dirty="0" smtClean="0"/>
                          <a:t> </a:t>
                        </a:r>
                        <a:r>
                          <a:rPr kumimoji="1" lang="en-US" altLang="zh-CN" sz="1050" dirty="0" smtClean="0"/>
                          <a:t>Client</a:t>
                        </a:r>
                        <a:r>
                          <a:rPr kumimoji="1" lang="zh-CN" altLang="en-US" sz="1050" dirty="0" smtClean="0"/>
                          <a:t>）</a:t>
                        </a:r>
                      </a:p>
                    </p:txBody>
                  </p:sp>
                  <p:grpSp>
                    <p:nvGrpSpPr>
                      <p:cNvPr id="48" name="组 47"/>
                      <p:cNvGrpSpPr/>
                      <p:nvPr/>
                    </p:nvGrpSpPr>
                    <p:grpSpPr>
                      <a:xfrm>
                        <a:off x="4115246" y="4105771"/>
                        <a:ext cx="1597849" cy="1368152"/>
                        <a:chOff x="4115246" y="4105771"/>
                        <a:chExt cx="1597849" cy="1368152"/>
                      </a:xfrm>
                    </p:grpSpPr>
                    <p:sp>
                      <p:nvSpPr>
                        <p:cNvPr id="52" name="矩形 51"/>
                        <p:cNvSpPr/>
                        <p:nvPr/>
                      </p:nvSpPr>
                      <p:spPr>
                        <a:xfrm>
                          <a:off x="4115246" y="4105771"/>
                          <a:ext cx="1597849" cy="1368152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1"/>
                        </a:lnRef>
                        <a:fillRef idx="1">
                          <a:schemeClr val="lt1"/>
                        </a:fillRef>
                        <a:effectRef idx="0">
                          <a:schemeClr val="accent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t"/>
                        <a:lstStyle/>
                        <a:p>
                          <a:pPr algn="ctr"/>
                          <a:r>
                            <a:rPr kumimoji="1" lang="en-US" altLang="zh-CN" sz="1100" dirty="0" smtClean="0"/>
                            <a:t>MicroService1</a:t>
                          </a:r>
                        </a:p>
                        <a:p>
                          <a:pPr algn="ctr"/>
                          <a:r>
                            <a:rPr kumimoji="1" lang="en-US" altLang="zh-CN" sz="1100" dirty="0" smtClean="0"/>
                            <a:t>cluster</a:t>
                          </a:r>
                          <a:endParaRPr kumimoji="1" lang="zh-CN" altLang="en-US" sz="1100" dirty="0" smtClean="0"/>
                        </a:p>
                      </p:txBody>
                    </p:sp>
                    <p:sp>
                      <p:nvSpPr>
                        <p:cNvPr id="53" name="矩形 52"/>
                        <p:cNvSpPr/>
                        <p:nvPr/>
                      </p:nvSpPr>
                      <p:spPr>
                        <a:xfrm>
                          <a:off x="4176861" y="4753843"/>
                          <a:ext cx="421656" cy="576064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1"/>
                        </a:lnRef>
                        <a:fillRef idx="1">
                          <a:schemeClr val="lt1"/>
                        </a:fillRef>
                        <a:effectRef idx="0">
                          <a:schemeClr val="accent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kumimoji="1" lang="en-US" altLang="zh-CN" sz="1100" smtClean="0"/>
                            <a:t>N1</a:t>
                          </a:r>
                          <a:endParaRPr kumimoji="1" lang="en-US" altLang="zh-CN" sz="1100" dirty="0" smtClean="0"/>
                        </a:p>
                      </p:txBody>
                    </p:sp>
                    <p:sp>
                      <p:nvSpPr>
                        <p:cNvPr id="54" name="矩形 53"/>
                        <p:cNvSpPr/>
                        <p:nvPr/>
                      </p:nvSpPr>
                      <p:spPr>
                        <a:xfrm>
                          <a:off x="4691309" y="4753843"/>
                          <a:ext cx="421656" cy="576064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1"/>
                        </a:lnRef>
                        <a:fillRef idx="1">
                          <a:schemeClr val="lt1"/>
                        </a:fillRef>
                        <a:effectRef idx="0">
                          <a:schemeClr val="accent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kumimoji="1" lang="en-US" altLang="zh-CN" sz="1100" dirty="0" smtClean="0"/>
                            <a:t>N2</a:t>
                          </a:r>
                        </a:p>
                      </p:txBody>
                    </p:sp>
                    <p:sp>
                      <p:nvSpPr>
                        <p:cNvPr id="55" name="矩形 54"/>
                        <p:cNvSpPr/>
                        <p:nvPr/>
                      </p:nvSpPr>
                      <p:spPr>
                        <a:xfrm>
                          <a:off x="5195365" y="4753843"/>
                          <a:ext cx="421656" cy="576064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1"/>
                        </a:lnRef>
                        <a:fillRef idx="1">
                          <a:schemeClr val="lt1"/>
                        </a:fillRef>
                        <a:effectRef idx="0">
                          <a:schemeClr val="accent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kumimoji="1" lang="en-US" altLang="zh-CN" sz="1100" dirty="0" smtClean="0"/>
                            <a:t>N..</a:t>
                          </a:r>
                        </a:p>
                      </p:txBody>
                    </p:sp>
                  </p:grpSp>
                  <p:sp>
                    <p:nvSpPr>
                      <p:cNvPr id="49" name="折角形 48"/>
                      <p:cNvSpPr/>
                      <p:nvPr/>
                    </p:nvSpPr>
                    <p:spPr>
                      <a:xfrm>
                        <a:off x="1687389" y="4105771"/>
                        <a:ext cx="1152128" cy="360040"/>
                      </a:xfrm>
                      <a:prstGeom prst="foldedCorner">
                        <a:avLst/>
                      </a:prstGeom>
                      <a:solidFill>
                        <a:schemeClr val="accent3"/>
                      </a:solidFill>
                      <a:ln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kumimoji="1" lang="en-US" altLang="zh-CN" sz="1050" dirty="0" smtClean="0"/>
                          <a:t>Spring</a:t>
                        </a:r>
                        <a:r>
                          <a:rPr kumimoji="1" lang="zh-CN" altLang="en-US" sz="1050" dirty="0" smtClean="0"/>
                          <a:t> </a:t>
                        </a:r>
                        <a:r>
                          <a:rPr kumimoji="1" lang="en-US" altLang="zh-CN" sz="1050" dirty="0" err="1" smtClean="0"/>
                          <a:t>Config</a:t>
                        </a:r>
                        <a:r>
                          <a:rPr kumimoji="1" lang="zh-CN" altLang="en-US" sz="1050" dirty="0" smtClean="0"/>
                          <a:t> </a:t>
                        </a:r>
                        <a:r>
                          <a:rPr kumimoji="1" lang="en-US" altLang="zh-CN" sz="1050" dirty="0" smtClean="0"/>
                          <a:t>Client</a:t>
                        </a:r>
                        <a:endParaRPr kumimoji="1" lang="zh-CN" altLang="en-US" sz="1050" dirty="0" smtClean="0"/>
                      </a:p>
                    </p:txBody>
                  </p:sp>
                  <p:sp>
                    <p:nvSpPr>
                      <p:cNvPr id="51" name="折角形 50"/>
                      <p:cNvSpPr/>
                      <p:nvPr/>
                    </p:nvSpPr>
                    <p:spPr>
                      <a:xfrm>
                        <a:off x="2880717" y="5185891"/>
                        <a:ext cx="1152128" cy="360040"/>
                      </a:xfrm>
                      <a:prstGeom prst="foldedCorner">
                        <a:avLst/>
                      </a:prstGeom>
                      <a:solidFill>
                        <a:srgbClr val="C00000"/>
                      </a:solidFill>
                      <a:ln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kumimoji="1" lang="en-US" altLang="zh-CN" sz="1050" dirty="0" smtClean="0"/>
                          <a:t>Sleuth</a:t>
                        </a:r>
                        <a:r>
                          <a:rPr kumimoji="1" lang="zh-CN" altLang="en-US" sz="1050" dirty="0" smtClean="0"/>
                          <a:t> </a:t>
                        </a:r>
                        <a:r>
                          <a:rPr kumimoji="1" lang="en-US" altLang="zh-CN" sz="1050" dirty="0" smtClean="0"/>
                          <a:t>client</a:t>
                        </a:r>
                        <a:endParaRPr kumimoji="1" lang="zh-CN" altLang="en-US" sz="1050" dirty="0" smtClean="0"/>
                      </a:p>
                    </p:txBody>
                  </p:sp>
                </p:grpSp>
              </p:grpSp>
              <p:sp>
                <p:nvSpPr>
                  <p:cNvPr id="42" name="折角形 41"/>
                  <p:cNvSpPr/>
                  <p:nvPr/>
                </p:nvSpPr>
                <p:spPr>
                  <a:xfrm>
                    <a:off x="500226" y="4740498"/>
                    <a:ext cx="1152128" cy="360040"/>
                  </a:xfrm>
                  <a:prstGeom prst="foldedCorner">
                    <a:avLst/>
                  </a:prstGeom>
                  <a:solidFill>
                    <a:schemeClr val="bg1">
                      <a:lumMod val="50000"/>
                    </a:schemeClr>
                  </a:solidFill>
                  <a:ln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zh-CN" altLang="en-US" sz="1050" dirty="0" smtClean="0"/>
                      <a:t>。。。</a:t>
                    </a:r>
                  </a:p>
                </p:txBody>
              </p:sp>
            </p:grpSp>
            <p:sp>
              <p:nvSpPr>
                <p:cNvPr id="40" name="折角形 39"/>
                <p:cNvSpPr/>
                <p:nvPr/>
              </p:nvSpPr>
              <p:spPr>
                <a:xfrm>
                  <a:off x="4215071" y="4177779"/>
                  <a:ext cx="1152128" cy="356019"/>
                </a:xfrm>
                <a:prstGeom prst="foldedCorner">
                  <a:avLst/>
                </a:prstGeom>
                <a:solidFill>
                  <a:srgbClr val="FFC000"/>
                </a:solidFill>
                <a:ln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050" dirty="0" smtClean="0"/>
                    <a:t>Spring</a:t>
                  </a:r>
                  <a:r>
                    <a:rPr kumimoji="1" lang="zh-CN" altLang="en-US" sz="1050" dirty="0" smtClean="0"/>
                    <a:t> </a:t>
                  </a:r>
                  <a:r>
                    <a:rPr kumimoji="1" lang="en-US" altLang="zh-CN" sz="1050" dirty="0" smtClean="0"/>
                    <a:t>bus</a:t>
                  </a:r>
                  <a:endParaRPr kumimoji="1" lang="zh-CN" altLang="en-US" sz="1050" dirty="0" smtClean="0"/>
                </a:p>
              </p:txBody>
            </p:sp>
          </p:grpSp>
          <p:grpSp>
            <p:nvGrpSpPr>
              <p:cNvPr id="75" name="组 74"/>
              <p:cNvGrpSpPr/>
              <p:nvPr/>
            </p:nvGrpSpPr>
            <p:grpSpPr>
              <a:xfrm>
                <a:off x="7758149" y="414667"/>
                <a:ext cx="3366614" cy="5264934"/>
                <a:chOff x="7758149" y="414667"/>
                <a:chExt cx="3366614" cy="5264934"/>
              </a:xfrm>
            </p:grpSpPr>
            <p:sp>
              <p:nvSpPr>
                <p:cNvPr id="29" name="罐形 28"/>
                <p:cNvSpPr/>
                <p:nvPr/>
              </p:nvSpPr>
              <p:spPr>
                <a:xfrm>
                  <a:off x="10117520" y="414667"/>
                  <a:ext cx="504056" cy="504056"/>
                </a:xfrm>
                <a:prstGeom prst="can">
                  <a:avLst/>
                </a:prstGeom>
                <a:solidFill>
                  <a:srgbClr val="00206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dirty="0" err="1" smtClean="0"/>
                    <a:t>git</a:t>
                  </a:r>
                  <a:endParaRPr kumimoji="1" lang="zh-CN" altLang="en-US" dirty="0" smtClean="0"/>
                </a:p>
              </p:txBody>
            </p:sp>
            <p:cxnSp>
              <p:nvCxnSpPr>
                <p:cNvPr id="57" name="直线箭头连接符 56"/>
                <p:cNvCxnSpPr>
                  <a:stCxn id="31" idx="0"/>
                </p:cNvCxnSpPr>
                <p:nvPr/>
              </p:nvCxnSpPr>
              <p:spPr>
                <a:xfrm flipH="1" flipV="1">
                  <a:off x="10290201" y="918723"/>
                  <a:ext cx="6470" cy="852513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直线箭头连接符 57"/>
                <p:cNvCxnSpPr/>
                <p:nvPr/>
              </p:nvCxnSpPr>
              <p:spPr>
                <a:xfrm>
                  <a:off x="10501029" y="941786"/>
                  <a:ext cx="0" cy="845173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74" name="组 73"/>
                <p:cNvGrpSpPr/>
                <p:nvPr/>
              </p:nvGrpSpPr>
              <p:grpSpPr>
                <a:xfrm>
                  <a:off x="7758149" y="1771236"/>
                  <a:ext cx="3366614" cy="3908365"/>
                  <a:chOff x="7758149" y="1771236"/>
                  <a:chExt cx="3366614" cy="3908365"/>
                </a:xfrm>
              </p:grpSpPr>
              <p:grpSp>
                <p:nvGrpSpPr>
                  <p:cNvPr id="27" name="组 26"/>
                  <p:cNvGrpSpPr/>
                  <p:nvPr/>
                </p:nvGrpSpPr>
                <p:grpSpPr>
                  <a:xfrm>
                    <a:off x="9468579" y="1771236"/>
                    <a:ext cx="1656184" cy="1185380"/>
                    <a:chOff x="7921278" y="4825851"/>
                    <a:chExt cx="1656184" cy="1080120"/>
                  </a:xfrm>
                </p:grpSpPr>
                <p:sp>
                  <p:nvSpPr>
                    <p:cNvPr id="31" name="矩形 30"/>
                    <p:cNvSpPr/>
                    <p:nvPr/>
                  </p:nvSpPr>
                  <p:spPr>
                    <a:xfrm>
                      <a:off x="7921278" y="4825851"/>
                      <a:ext cx="1656184" cy="108012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t"/>
                    <a:lstStyle/>
                    <a:p>
                      <a:pPr algn="ctr"/>
                      <a:r>
                        <a:rPr kumimoji="1" lang="en-US" altLang="zh-CN" sz="1100" dirty="0" err="1" smtClean="0"/>
                        <a:t>Config</a:t>
                      </a:r>
                      <a:r>
                        <a:rPr kumimoji="1" lang="zh-CN" altLang="en-US" sz="1100" dirty="0" smtClean="0"/>
                        <a:t> </a:t>
                      </a:r>
                      <a:r>
                        <a:rPr kumimoji="1" lang="en-US" altLang="zh-CN" sz="1100" dirty="0" smtClean="0"/>
                        <a:t>Server</a:t>
                      </a:r>
                    </a:p>
                  </p:txBody>
                </p:sp>
                <p:sp>
                  <p:nvSpPr>
                    <p:cNvPr id="32" name="矩形 31"/>
                    <p:cNvSpPr/>
                    <p:nvPr/>
                  </p:nvSpPr>
                  <p:spPr>
                    <a:xfrm>
                      <a:off x="8017624" y="5257899"/>
                      <a:ext cx="421656" cy="576064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kumimoji="1" lang="en-US" altLang="zh-CN" sz="1100" smtClean="0"/>
                        <a:t>N1</a:t>
                      </a:r>
                      <a:endParaRPr kumimoji="1" lang="en-US" altLang="zh-CN" sz="1100" dirty="0" smtClean="0"/>
                    </a:p>
                  </p:txBody>
                </p:sp>
                <p:sp>
                  <p:nvSpPr>
                    <p:cNvPr id="33" name="矩形 32"/>
                    <p:cNvSpPr/>
                    <p:nvPr/>
                  </p:nvSpPr>
                  <p:spPr>
                    <a:xfrm>
                      <a:off x="8532072" y="5257899"/>
                      <a:ext cx="421656" cy="576064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kumimoji="1" lang="en-US" altLang="zh-CN" sz="1100" dirty="0" smtClean="0"/>
                        <a:t>N2</a:t>
                      </a:r>
                    </a:p>
                  </p:txBody>
                </p:sp>
                <p:sp>
                  <p:nvSpPr>
                    <p:cNvPr id="34" name="矩形 33"/>
                    <p:cNvSpPr/>
                    <p:nvPr/>
                  </p:nvSpPr>
                  <p:spPr>
                    <a:xfrm>
                      <a:off x="9036128" y="5257899"/>
                      <a:ext cx="421656" cy="576064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kumimoji="1" lang="en-US" altLang="zh-CN" sz="1100" dirty="0" smtClean="0"/>
                        <a:t>N..</a:t>
                      </a:r>
                    </a:p>
                  </p:txBody>
                </p:sp>
              </p:grpSp>
              <p:cxnSp>
                <p:nvCxnSpPr>
                  <p:cNvPr id="56" name="直线箭头连接符 55"/>
                  <p:cNvCxnSpPr>
                    <a:stCxn id="43" idx="0"/>
                    <a:endCxn id="31" idx="1"/>
                  </p:cNvCxnSpPr>
                  <p:nvPr/>
                </p:nvCxnSpPr>
                <p:spPr>
                  <a:xfrm flipV="1">
                    <a:off x="7758149" y="2363926"/>
                    <a:ext cx="1710430" cy="1186006"/>
                  </a:xfrm>
                  <a:prstGeom prst="straightConnector1">
                    <a:avLst/>
                  </a:prstGeom>
                  <a:ln w="28575"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" name="直线箭头连接符 59"/>
                  <p:cNvCxnSpPr/>
                  <p:nvPr/>
                </p:nvCxnSpPr>
                <p:spPr>
                  <a:xfrm flipH="1">
                    <a:off x="8110744" y="2696046"/>
                    <a:ext cx="1326548" cy="913041"/>
                  </a:xfrm>
                  <a:prstGeom prst="straightConnector1">
                    <a:avLst/>
                  </a:prstGeom>
                  <a:ln w="28575"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" name="直线箭头连接符 61"/>
                  <p:cNvCxnSpPr/>
                  <p:nvPr/>
                </p:nvCxnSpPr>
                <p:spPr>
                  <a:xfrm>
                    <a:off x="10583429" y="2972592"/>
                    <a:ext cx="0" cy="2612008"/>
                  </a:xfrm>
                  <a:prstGeom prst="straightConnector1">
                    <a:avLst/>
                  </a:prstGeom>
                  <a:ln w="28575">
                    <a:solidFill>
                      <a:srgbClr val="FFC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" name="直线箭头连接符 65"/>
                  <p:cNvCxnSpPr/>
                  <p:nvPr/>
                </p:nvCxnSpPr>
                <p:spPr>
                  <a:xfrm flipV="1">
                    <a:off x="8676416" y="5327316"/>
                    <a:ext cx="0" cy="352285"/>
                  </a:xfrm>
                  <a:prstGeom prst="straightConnector1">
                    <a:avLst/>
                  </a:prstGeom>
                  <a:ln w="28575">
                    <a:solidFill>
                      <a:srgbClr val="FFC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</p:spTree>
    <p:extLst>
      <p:ext uri="{BB962C8B-B14F-4D97-AF65-F5344CB8AC3E}">
        <p14:creationId xmlns:p14="http://schemas.microsoft.com/office/powerpoint/2010/main" val="1121202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title"/>
          </p:nvPr>
        </p:nvSpPr>
        <p:spPr>
          <a:xfrm>
            <a:off x="-30903" y="-25956"/>
            <a:ext cx="9937790" cy="513899"/>
          </a:xfrm>
        </p:spPr>
        <p:txBody>
          <a:bodyPr/>
          <a:lstStyle/>
          <a:p>
            <a:r>
              <a:rPr lang="en-US" altLang="zh-CN" dirty="0" smtClean="0">
                <a:solidFill>
                  <a:srgbClr val="18A2EF"/>
                </a:solidFill>
                <a:latin typeface="+mj-ea"/>
                <a:ea typeface="+mj-ea"/>
              </a:rPr>
              <a:t>Spring</a:t>
            </a:r>
            <a:r>
              <a:rPr lang="zh-CN" altLang="en-US" dirty="0" smtClean="0">
                <a:solidFill>
                  <a:srgbClr val="18A2EF"/>
                </a:solidFill>
                <a:latin typeface="+mj-ea"/>
                <a:ea typeface="+mj-ea"/>
              </a:rPr>
              <a:t> </a:t>
            </a:r>
            <a:r>
              <a:rPr lang="en-US" altLang="zh-CN" dirty="0" smtClean="0">
                <a:solidFill>
                  <a:srgbClr val="18A2EF"/>
                </a:solidFill>
                <a:latin typeface="+mj-ea"/>
                <a:ea typeface="+mj-ea"/>
              </a:rPr>
              <a:t>cloud</a:t>
            </a:r>
            <a:r>
              <a:rPr lang="zh-CN" altLang="en-US" dirty="0" smtClean="0">
                <a:solidFill>
                  <a:srgbClr val="18A2EF"/>
                </a:solidFill>
                <a:latin typeface="+mj-ea"/>
                <a:ea typeface="+mj-ea"/>
              </a:rPr>
              <a:t> </a:t>
            </a:r>
            <a:r>
              <a:rPr lang="en-US" altLang="zh-CN" dirty="0" smtClean="0">
                <a:solidFill>
                  <a:srgbClr val="18A2EF"/>
                </a:solidFill>
                <a:latin typeface="+mj-ea"/>
                <a:ea typeface="+mj-ea"/>
              </a:rPr>
              <a:t>bus</a:t>
            </a:r>
            <a:r>
              <a:rPr lang="zh-CN" altLang="en-US" dirty="0" smtClean="0">
                <a:solidFill>
                  <a:srgbClr val="18A2EF"/>
                </a:solidFill>
                <a:latin typeface="+mj-ea"/>
                <a:ea typeface="+mj-ea"/>
              </a:rPr>
              <a:t> </a:t>
            </a:r>
            <a:endParaRPr lang="zh-CN" altLang="en-US" dirty="0">
              <a:solidFill>
                <a:srgbClr val="18A2EF"/>
              </a:solidFill>
              <a:latin typeface="+mj-ea"/>
              <a:ea typeface="+mj-ea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190646" y="1081435"/>
            <a:ext cx="5632157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20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举例</a:t>
            </a:r>
            <a:r>
              <a:rPr lang="zh-CN" altLang="zh-CN" sz="20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altLang="zh-CN" sz="2000" kern="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zh-CN" altLang="en-US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安装</a:t>
            </a:r>
            <a:r>
              <a:rPr lang="en-US" altLang="zh-CN" sz="2000" kern="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RabbitMQ</a:t>
            </a:r>
            <a:r>
              <a:rPr lang="en-US" altLang="zh-CN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altLang="zh-CN" sz="20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2000" dirty="0" err="1"/>
              <a:t>docker</a:t>
            </a:r>
            <a:r>
              <a:rPr lang="en-US" altLang="zh-CN" sz="2000" dirty="0"/>
              <a:t> run --name </a:t>
            </a:r>
            <a:r>
              <a:rPr lang="en-US" altLang="zh-CN" sz="2000" dirty="0" err="1"/>
              <a:t>rabbitmq</a:t>
            </a:r>
            <a:r>
              <a:rPr lang="en-US" altLang="zh-CN" sz="2000" dirty="0"/>
              <a:t>-west -d -p 15672:15672 -p 5672:5672 -p 25672:25672 </a:t>
            </a:r>
            <a:r>
              <a:rPr lang="en-US" altLang="zh-CN" sz="2000" dirty="0" smtClean="0"/>
              <a:t>rabbitmq:3-management</a:t>
            </a:r>
          </a:p>
          <a:p>
            <a:pPr algn="just"/>
            <a:endParaRPr lang="en-US" altLang="zh-CN" sz="2000" dirty="0" smtClean="0"/>
          </a:p>
          <a:p>
            <a:pPr algn="just"/>
            <a:r>
              <a:rPr lang="zh-CN" altLang="en-US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启动客户端</a:t>
            </a:r>
            <a:r>
              <a:rPr lang="en-US" altLang="zh-CN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altLang="zh-CN" sz="2000" i="1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2000" i="1" dirty="0"/>
              <a:t>./</a:t>
            </a:r>
            <a:r>
              <a:rPr lang="en-US" altLang="zh-CN" sz="2000" i="1" dirty="0" err="1"/>
              <a:t>deploylocal.sh</a:t>
            </a:r>
            <a:r>
              <a:rPr lang="en-US" altLang="zh-CN" sz="2000" i="1" dirty="0"/>
              <a:t> -a eureka-</a:t>
            </a:r>
            <a:r>
              <a:rPr lang="en-US" altLang="zh-CN" sz="2000" i="1" dirty="0" err="1"/>
              <a:t>config</a:t>
            </a:r>
            <a:r>
              <a:rPr lang="en-US" altLang="zh-CN" sz="2000" i="1" dirty="0"/>
              <a:t>-client -b 8769 -c 8769 -d </a:t>
            </a:r>
            <a:r>
              <a:rPr lang="en-US" altLang="zh-CN" sz="2000" i="1" dirty="0" smtClean="0"/>
              <a:t>eureka-</a:t>
            </a:r>
            <a:r>
              <a:rPr lang="en-US" altLang="zh-CN" sz="2000" i="1" dirty="0" err="1" smtClean="0"/>
              <a:t>config</a:t>
            </a:r>
            <a:r>
              <a:rPr lang="en-US" altLang="zh-CN" sz="2000" i="1" dirty="0" smtClean="0"/>
              <a:t>-client</a:t>
            </a:r>
          </a:p>
          <a:p>
            <a:pPr algn="just"/>
            <a:endParaRPr lang="en-US" altLang="zh-CN" sz="2000" i="1" dirty="0" smtClean="0"/>
          </a:p>
          <a:p>
            <a:pPr algn="just"/>
            <a:r>
              <a:rPr lang="zh-CN" altLang="en-US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手动修改</a:t>
            </a:r>
            <a:r>
              <a:rPr lang="en-US" altLang="zh-CN" sz="2000" kern="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config-center,git</a:t>
            </a:r>
            <a:r>
              <a:rPr lang="zh-CN" altLang="en-US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提交，</a:t>
            </a:r>
            <a:endParaRPr lang="en-US" altLang="zh-CN" sz="2000" kern="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CN" sz="2000" kern="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zh-CN" altLang="en-US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发送刷新消息</a:t>
            </a:r>
            <a:r>
              <a:rPr lang="en-US" altLang="zh-CN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 algn="just"/>
            <a:r>
              <a:rPr lang="en-US" altLang="zh-CN" sz="2000" dirty="0"/>
              <a:t>curl -X POST http://localhost:8769/bus/refresh</a:t>
            </a:r>
            <a:endParaRPr lang="en-US" altLang="zh-CN" sz="2000" i="1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CN" sz="20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CN" sz="2000" kern="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99" name="组 98"/>
          <p:cNvGrpSpPr/>
          <p:nvPr/>
        </p:nvGrpSpPr>
        <p:grpSpPr>
          <a:xfrm>
            <a:off x="6409109" y="1513483"/>
            <a:ext cx="4582676" cy="590699"/>
            <a:chOff x="5905053" y="994792"/>
            <a:chExt cx="4582676" cy="590699"/>
          </a:xfrm>
        </p:grpSpPr>
        <p:sp>
          <p:nvSpPr>
            <p:cNvPr id="86" name="矩形 85"/>
            <p:cNvSpPr/>
            <p:nvPr/>
          </p:nvSpPr>
          <p:spPr>
            <a:xfrm>
              <a:off x="7273205" y="1009427"/>
              <a:ext cx="936104" cy="576064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/>
                <a:t>eureka-</a:t>
              </a:r>
              <a:r>
                <a:rPr lang="en-US" altLang="zh-CN" sz="1100" dirty="0" err="1"/>
                <a:t>config</a:t>
              </a:r>
              <a:r>
                <a:rPr lang="en-US" altLang="zh-CN" sz="1100" dirty="0"/>
                <a:t>-client</a:t>
              </a:r>
              <a:endParaRPr kumimoji="1" lang="en-US" altLang="zh-CN" sz="1100" dirty="0" smtClean="0"/>
            </a:p>
          </p:txBody>
        </p:sp>
        <p:sp>
          <p:nvSpPr>
            <p:cNvPr id="87" name="矩形 86"/>
            <p:cNvSpPr/>
            <p:nvPr/>
          </p:nvSpPr>
          <p:spPr>
            <a:xfrm>
              <a:off x="8641357" y="994792"/>
              <a:ext cx="936104" cy="576064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dirty="0" smtClean="0"/>
                <a:t>Eureka</a:t>
              </a:r>
              <a:r>
                <a:rPr kumimoji="1" lang="zh-CN" altLang="en-US" sz="1100" dirty="0" smtClean="0"/>
                <a:t> </a:t>
              </a:r>
              <a:r>
                <a:rPr kumimoji="1" lang="en-US" altLang="zh-CN" sz="1100" dirty="0" err="1" smtClean="0"/>
                <a:t>config</a:t>
              </a:r>
              <a:r>
                <a:rPr kumimoji="1" lang="en-US" altLang="zh-CN" sz="1100" dirty="0" smtClean="0"/>
                <a:t>-server</a:t>
              </a:r>
            </a:p>
          </p:txBody>
        </p:sp>
        <p:sp>
          <p:nvSpPr>
            <p:cNvPr id="88" name="矩形 87"/>
            <p:cNvSpPr/>
            <p:nvPr/>
          </p:nvSpPr>
          <p:spPr>
            <a:xfrm>
              <a:off x="5905053" y="1009427"/>
              <a:ext cx="936104" cy="576064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dirty="0" smtClean="0"/>
                <a:t>Browser</a:t>
              </a:r>
            </a:p>
          </p:txBody>
        </p:sp>
        <p:cxnSp>
          <p:nvCxnSpPr>
            <p:cNvPr id="89" name="直线箭头连接符 88"/>
            <p:cNvCxnSpPr/>
            <p:nvPr/>
          </p:nvCxnSpPr>
          <p:spPr>
            <a:xfrm>
              <a:off x="6841157" y="1297459"/>
              <a:ext cx="43204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线箭头连接符 89"/>
            <p:cNvCxnSpPr/>
            <p:nvPr/>
          </p:nvCxnSpPr>
          <p:spPr>
            <a:xfrm>
              <a:off x="8209309" y="1282824"/>
              <a:ext cx="43204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线箭头连接符 91"/>
            <p:cNvCxnSpPr/>
            <p:nvPr/>
          </p:nvCxnSpPr>
          <p:spPr>
            <a:xfrm>
              <a:off x="9586866" y="1250105"/>
              <a:ext cx="43204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罐形 92"/>
            <p:cNvSpPr/>
            <p:nvPr/>
          </p:nvSpPr>
          <p:spPr>
            <a:xfrm>
              <a:off x="10034048" y="1062361"/>
              <a:ext cx="453681" cy="501922"/>
            </a:xfrm>
            <a:prstGeom prst="can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err="1" smtClean="0"/>
                <a:t>git</a:t>
              </a:r>
              <a:endParaRPr kumimoji="1" lang="zh-CN" altLang="en-US" dirty="0" smtClean="0"/>
            </a:p>
          </p:txBody>
        </p:sp>
        <p:cxnSp>
          <p:nvCxnSpPr>
            <p:cNvPr id="94" name="直线箭头连接符 93"/>
            <p:cNvCxnSpPr/>
            <p:nvPr/>
          </p:nvCxnSpPr>
          <p:spPr>
            <a:xfrm flipH="1">
              <a:off x="9586866" y="1441475"/>
              <a:ext cx="447182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线箭头连接符 97"/>
            <p:cNvCxnSpPr/>
            <p:nvPr/>
          </p:nvCxnSpPr>
          <p:spPr>
            <a:xfrm flipH="1">
              <a:off x="8182399" y="1441475"/>
              <a:ext cx="447182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12566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title"/>
          </p:nvPr>
        </p:nvSpPr>
        <p:spPr>
          <a:xfrm>
            <a:off x="-30903" y="-25956"/>
            <a:ext cx="9937790" cy="513899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>
                <a:solidFill>
                  <a:srgbClr val="18A2EF"/>
                </a:solidFill>
                <a:latin typeface="+mj-ea"/>
                <a:ea typeface="+mj-ea"/>
              </a:rPr>
              <a:t>九、</a:t>
            </a:r>
            <a:r>
              <a:rPr lang="en-US" altLang="zh-CN" dirty="0" smtClean="0">
                <a:solidFill>
                  <a:srgbClr val="18A2EF"/>
                </a:solidFill>
                <a:latin typeface="+mj-ea"/>
                <a:ea typeface="+mj-ea"/>
              </a:rPr>
              <a:t>Monitor</a:t>
            </a:r>
            <a:r>
              <a:rPr lang="zh-CN" altLang="en-US" dirty="0" smtClean="0">
                <a:solidFill>
                  <a:srgbClr val="18A2EF"/>
                </a:solidFill>
                <a:latin typeface="+mj-ea"/>
                <a:ea typeface="+mj-ea"/>
              </a:rPr>
              <a:t>集成</a:t>
            </a:r>
            <a:r>
              <a:rPr lang="en-US" altLang="zh-CN" dirty="0" smtClean="0">
                <a:solidFill>
                  <a:srgbClr val="18A2EF"/>
                </a:solidFill>
                <a:latin typeface="+mj-ea"/>
                <a:ea typeface="+mj-ea"/>
              </a:rPr>
              <a:t>Spring-boot-admin</a:t>
            </a:r>
            <a:r>
              <a:rPr lang="zh-CN" altLang="en-US" dirty="0" smtClean="0">
                <a:solidFill>
                  <a:srgbClr val="18A2EF"/>
                </a:solidFill>
                <a:latin typeface="+mj-ea"/>
                <a:ea typeface="+mj-ea"/>
              </a:rPr>
              <a:t> </a:t>
            </a:r>
            <a:endParaRPr lang="zh-CN" altLang="en-US" dirty="0">
              <a:solidFill>
                <a:srgbClr val="18A2EF"/>
              </a:solidFill>
              <a:latin typeface="+mj-ea"/>
              <a:ea typeface="+mj-ea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190646" y="1023800"/>
            <a:ext cx="563215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20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举例</a:t>
            </a:r>
            <a:r>
              <a:rPr lang="zh-CN" altLang="zh-CN" sz="20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altLang="zh-CN" sz="2000" kern="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zh-CN" altLang="en-US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启动</a:t>
            </a:r>
            <a:endParaRPr lang="en-US" altLang="zh-CN" sz="20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CN" sz="2000" kern="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190646" y="1023800"/>
            <a:ext cx="5632157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20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举例</a:t>
            </a:r>
            <a:r>
              <a:rPr lang="zh-CN" altLang="zh-CN" sz="20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altLang="zh-CN" sz="2000" kern="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zh-CN" altLang="en-US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启动</a:t>
            </a:r>
            <a:endParaRPr lang="en-US" altLang="zh-CN" sz="2000" kern="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2000" i="1" dirty="0" smtClean="0"/>
              <a:t>./</a:t>
            </a:r>
            <a:r>
              <a:rPr lang="en-US" altLang="zh-CN" sz="2000" i="1" dirty="0" err="1"/>
              <a:t>deploylocal.sh</a:t>
            </a:r>
            <a:r>
              <a:rPr lang="en-US" altLang="zh-CN" sz="2000" i="1" dirty="0"/>
              <a:t> -a eureka-monitor -b 6789 -c 6789 -d eureka-monitor</a:t>
            </a:r>
            <a:endParaRPr lang="en-US" altLang="zh-CN" sz="20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CN" sz="2000" kern="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8261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title"/>
          </p:nvPr>
        </p:nvSpPr>
        <p:spPr>
          <a:xfrm>
            <a:off x="-30903" y="-25956"/>
            <a:ext cx="9937790" cy="513899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>
                <a:solidFill>
                  <a:srgbClr val="18A2EF"/>
                </a:solidFill>
                <a:latin typeface="+mj-ea"/>
                <a:ea typeface="+mj-ea"/>
              </a:rPr>
              <a:t>十、</a:t>
            </a:r>
            <a:r>
              <a:rPr lang="en-US" altLang="zh-CN" dirty="0" err="1" smtClean="0">
                <a:solidFill>
                  <a:srgbClr val="18A2EF"/>
                </a:solidFill>
                <a:latin typeface="+mj-ea"/>
                <a:ea typeface="+mj-ea"/>
              </a:rPr>
              <a:t>Docker</a:t>
            </a:r>
            <a:r>
              <a:rPr lang="zh-CN" altLang="en-US" dirty="0" smtClean="0">
                <a:solidFill>
                  <a:srgbClr val="18A2EF"/>
                </a:solidFill>
                <a:latin typeface="+mj-ea"/>
                <a:ea typeface="+mj-ea"/>
              </a:rPr>
              <a:t>部署</a:t>
            </a:r>
            <a:endParaRPr lang="zh-CN" altLang="en-US" dirty="0">
              <a:solidFill>
                <a:srgbClr val="18A2EF"/>
              </a:solidFill>
              <a:latin typeface="+mj-ea"/>
              <a:ea typeface="+mj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3005" y="865411"/>
            <a:ext cx="4270561" cy="3488432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553125" y="4753574"/>
            <a:ext cx="1340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Swarm</a:t>
            </a:r>
            <a:r>
              <a:rPr kumimoji="1" lang="zh-CN" altLang="en-US" dirty="0" smtClean="0"/>
              <a:t> 原理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88622" y="1140178"/>
            <a:ext cx="3870931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Docker</a:t>
            </a:r>
            <a:r>
              <a:rPr kumimoji="1" lang="zh-CN" altLang="en-US" dirty="0" smtClean="0"/>
              <a:t>常用指令：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docker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search</a:t>
            </a:r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docker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run</a:t>
            </a:r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docker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images</a:t>
            </a:r>
          </a:p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docker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rm</a:t>
            </a:r>
            <a:endParaRPr kumimoji="1" lang="en-US" altLang="zh-CN" dirty="0" smtClean="0"/>
          </a:p>
          <a:p>
            <a:r>
              <a:rPr kumimoji="1" lang="en-US" altLang="zh-CN" dirty="0" smtClean="0"/>
              <a:t>5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docker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rmi</a:t>
            </a:r>
            <a:endParaRPr kumimoji="1" lang="en-US" altLang="zh-CN" dirty="0" smtClean="0"/>
          </a:p>
          <a:p>
            <a:r>
              <a:rPr kumimoji="1" lang="en-US" altLang="zh-CN" dirty="0" smtClean="0"/>
              <a:t>6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docker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exec</a:t>
            </a:r>
            <a:r>
              <a:rPr kumimoji="1" lang="zh-CN" altLang="en-US" dirty="0" smtClean="0"/>
              <a:t> </a:t>
            </a:r>
            <a:r>
              <a:rPr kumimoji="1" lang="mr-IN" altLang="zh-CN" dirty="0" smtClean="0"/>
              <a:t>–</a:t>
            </a:r>
            <a:r>
              <a:rPr kumimoji="1" lang="en-US" altLang="zh-CN" dirty="0" smtClean="0"/>
              <a:t>it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counterId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/bin/bash</a:t>
            </a:r>
          </a:p>
          <a:p>
            <a:r>
              <a:rPr kumimoji="1" lang="en-US" altLang="zh-CN" dirty="0" smtClean="0"/>
              <a:t>7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docker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logs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counterid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01242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title"/>
          </p:nvPr>
        </p:nvSpPr>
        <p:spPr>
          <a:xfrm>
            <a:off x="-30903" y="-25956"/>
            <a:ext cx="9937790" cy="513899"/>
          </a:xfrm>
        </p:spPr>
        <p:txBody>
          <a:bodyPr>
            <a:normAutofit fontScale="90000"/>
          </a:bodyPr>
          <a:lstStyle/>
          <a:p>
            <a:r>
              <a:rPr lang="en-US" altLang="zh-CN" dirty="0" err="1" smtClean="0">
                <a:solidFill>
                  <a:srgbClr val="18A2EF"/>
                </a:solidFill>
                <a:latin typeface="+mj-ea"/>
                <a:ea typeface="+mj-ea"/>
              </a:rPr>
              <a:t>Docker</a:t>
            </a:r>
            <a:r>
              <a:rPr lang="zh-CN" altLang="en-US" dirty="0" smtClean="0">
                <a:solidFill>
                  <a:srgbClr val="18A2EF"/>
                </a:solidFill>
                <a:latin typeface="+mj-ea"/>
                <a:ea typeface="+mj-ea"/>
              </a:rPr>
              <a:t>部署</a:t>
            </a:r>
            <a:endParaRPr lang="zh-CN" altLang="en-US" dirty="0">
              <a:solidFill>
                <a:srgbClr val="18A2EF"/>
              </a:solidFill>
              <a:latin typeface="+mj-ea"/>
              <a:ea typeface="+mj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60437" y="824017"/>
            <a:ext cx="49313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Docker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service</a:t>
            </a:r>
          </a:p>
          <a:p>
            <a:r>
              <a:rPr lang="en-US" altLang="zh-CN" dirty="0"/>
              <a:t>swarm</a:t>
            </a:r>
            <a:r>
              <a:rPr lang="zh-CN" altLang="en-US" dirty="0"/>
              <a:t>把容器封装为</a:t>
            </a:r>
            <a:r>
              <a:rPr lang="en-US" altLang="zh-CN" dirty="0"/>
              <a:t>service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zh-CN" altLang="en-US" dirty="0" smtClean="0"/>
              <a:t>一</a:t>
            </a:r>
            <a:r>
              <a:rPr lang="zh-CN" altLang="en-US" dirty="0"/>
              <a:t>个</a:t>
            </a:r>
            <a:r>
              <a:rPr lang="en-US" altLang="zh-CN" dirty="0"/>
              <a:t>service</a:t>
            </a:r>
            <a:r>
              <a:rPr lang="zh-CN" altLang="en-US" dirty="0"/>
              <a:t>是一个可供</a:t>
            </a:r>
            <a:r>
              <a:rPr lang="en-US" altLang="zh-CN" dirty="0"/>
              <a:t>swarm</a:t>
            </a:r>
            <a:r>
              <a:rPr lang="zh-CN" altLang="en-US" dirty="0"/>
              <a:t>调度的容器组合。</a:t>
            </a:r>
            <a:endParaRPr kumimoji="1" lang="en-US" altLang="zh-CN" dirty="0"/>
          </a:p>
        </p:txBody>
      </p:sp>
      <p:grpSp>
        <p:nvGrpSpPr>
          <p:cNvPr id="6" name="组 5"/>
          <p:cNvGrpSpPr/>
          <p:nvPr/>
        </p:nvGrpSpPr>
        <p:grpSpPr>
          <a:xfrm>
            <a:off x="7089319" y="1560091"/>
            <a:ext cx="1490665" cy="1180361"/>
            <a:chOff x="7103253" y="1305223"/>
            <a:chExt cx="1490665" cy="1180361"/>
          </a:xfrm>
        </p:grpSpPr>
        <p:sp>
          <p:nvSpPr>
            <p:cNvPr id="9" name="矩形 8"/>
            <p:cNvSpPr/>
            <p:nvPr/>
          </p:nvSpPr>
          <p:spPr>
            <a:xfrm>
              <a:off x="7103253" y="1305223"/>
              <a:ext cx="1490665" cy="1180361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kumimoji="1" lang="en-US" altLang="zh-CN" sz="1100" dirty="0" smtClean="0"/>
                <a:t>Swarm</a:t>
              </a:r>
              <a:r>
                <a:rPr kumimoji="1" lang="zh-CN" altLang="en-US" sz="1100" dirty="0" smtClean="0"/>
                <a:t> </a:t>
              </a:r>
              <a:r>
                <a:rPr kumimoji="1" lang="en-US" altLang="zh-CN" sz="1100" dirty="0" smtClean="0"/>
                <a:t>Manager</a:t>
              </a:r>
            </a:p>
          </p:txBody>
        </p:sp>
        <p:sp>
          <p:nvSpPr>
            <p:cNvPr id="7" name="矩形 6"/>
            <p:cNvSpPr/>
            <p:nvPr/>
          </p:nvSpPr>
          <p:spPr>
            <a:xfrm>
              <a:off x="7272521" y="1837828"/>
              <a:ext cx="1152128" cy="327047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dirty="0" smtClean="0"/>
                <a:t>Discovery</a:t>
              </a:r>
              <a:r>
                <a:rPr kumimoji="1" lang="zh-CN" altLang="en-US" sz="1100" dirty="0" smtClean="0"/>
                <a:t> </a:t>
              </a:r>
              <a:r>
                <a:rPr kumimoji="1" lang="en-US" altLang="zh-CN" sz="1100" dirty="0" smtClean="0"/>
                <a:t>Service</a:t>
              </a:r>
            </a:p>
          </p:txBody>
        </p:sp>
      </p:grpSp>
      <p:sp>
        <p:nvSpPr>
          <p:cNvPr id="24" name="矩形 23"/>
          <p:cNvSpPr/>
          <p:nvPr/>
        </p:nvSpPr>
        <p:spPr>
          <a:xfrm>
            <a:off x="5523275" y="2008198"/>
            <a:ext cx="934944" cy="28414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 err="1" smtClean="0"/>
              <a:t>Docker</a:t>
            </a:r>
            <a:r>
              <a:rPr kumimoji="1" lang="zh-CN" altLang="en-US" sz="1100" dirty="0" smtClean="0"/>
              <a:t> </a:t>
            </a:r>
            <a:r>
              <a:rPr kumimoji="1" lang="en-US" altLang="zh-CN" sz="1100" dirty="0" smtClean="0"/>
              <a:t>Client</a:t>
            </a:r>
          </a:p>
        </p:txBody>
      </p:sp>
      <p:sp>
        <p:nvSpPr>
          <p:cNvPr id="25" name="矩形 24"/>
          <p:cNvSpPr/>
          <p:nvPr/>
        </p:nvSpPr>
        <p:spPr>
          <a:xfrm>
            <a:off x="5523275" y="5063614"/>
            <a:ext cx="4558242" cy="28414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 err="1" smtClean="0"/>
              <a:t>Docker</a:t>
            </a:r>
            <a:r>
              <a:rPr kumimoji="1" lang="zh-CN" altLang="en-US" sz="1100" dirty="0" smtClean="0"/>
              <a:t> </a:t>
            </a:r>
            <a:r>
              <a:rPr kumimoji="1" lang="en-US" altLang="zh-CN" sz="1100" dirty="0" smtClean="0"/>
              <a:t>Service</a:t>
            </a:r>
          </a:p>
        </p:txBody>
      </p:sp>
      <p:grpSp>
        <p:nvGrpSpPr>
          <p:cNvPr id="10" name="组 9"/>
          <p:cNvGrpSpPr/>
          <p:nvPr/>
        </p:nvGrpSpPr>
        <p:grpSpPr>
          <a:xfrm>
            <a:off x="5523275" y="3529707"/>
            <a:ext cx="1209665" cy="1025526"/>
            <a:chOff x="5523275" y="3529707"/>
            <a:chExt cx="1209665" cy="1025526"/>
          </a:xfrm>
        </p:grpSpPr>
        <p:grpSp>
          <p:nvGrpSpPr>
            <p:cNvPr id="15" name="组 14"/>
            <p:cNvGrpSpPr/>
            <p:nvPr/>
          </p:nvGrpSpPr>
          <p:grpSpPr>
            <a:xfrm>
              <a:off x="5523275" y="3529707"/>
              <a:ext cx="1209665" cy="1025526"/>
              <a:chOff x="7103253" y="1305223"/>
              <a:chExt cx="1490665" cy="1180361"/>
            </a:xfrm>
          </p:grpSpPr>
          <p:sp>
            <p:nvSpPr>
              <p:cNvPr id="16" name="矩形 15"/>
              <p:cNvSpPr/>
              <p:nvPr/>
            </p:nvSpPr>
            <p:spPr>
              <a:xfrm>
                <a:off x="7103253" y="1305223"/>
                <a:ext cx="1490665" cy="1180361"/>
              </a:xfrm>
              <a:prstGeom prst="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kumimoji="1" lang="en-US" altLang="zh-CN" sz="1100" dirty="0" err="1" smtClean="0"/>
                  <a:t>Docker</a:t>
                </a:r>
                <a:r>
                  <a:rPr kumimoji="1" lang="zh-CN" altLang="en-US" sz="1100" dirty="0" smtClean="0"/>
                  <a:t> </a:t>
                </a:r>
                <a:r>
                  <a:rPr kumimoji="1" lang="en-US" altLang="zh-CN" sz="1100" dirty="0" err="1" smtClean="0"/>
                  <a:t>Deamon</a:t>
                </a:r>
                <a:endParaRPr kumimoji="1" lang="en-US" altLang="zh-CN" sz="1100" dirty="0" smtClean="0"/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7272521" y="1646762"/>
                <a:ext cx="1152127" cy="735899"/>
              </a:xfrm>
              <a:prstGeom prst="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kumimoji="1" lang="en-US" altLang="zh-CN" sz="1100" dirty="0" smtClean="0"/>
                  <a:t>Swarm</a:t>
                </a:r>
                <a:r>
                  <a:rPr kumimoji="1" lang="zh-CN" altLang="en-US" sz="1100" dirty="0" smtClean="0"/>
                  <a:t> </a:t>
                </a:r>
                <a:r>
                  <a:rPr kumimoji="1" lang="en-US" altLang="zh-CN" sz="1100" dirty="0" smtClean="0"/>
                  <a:t>Node</a:t>
                </a:r>
              </a:p>
            </p:txBody>
          </p:sp>
        </p:grpSp>
        <p:sp>
          <p:nvSpPr>
            <p:cNvPr id="27" name="矩形 26"/>
            <p:cNvSpPr/>
            <p:nvPr/>
          </p:nvSpPr>
          <p:spPr>
            <a:xfrm>
              <a:off x="5761037" y="4061401"/>
              <a:ext cx="288032" cy="368747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100" dirty="0" smtClean="0"/>
                <a:t>容</a:t>
              </a:r>
              <a:endParaRPr kumimoji="1" lang="en-US" altLang="zh-CN" sz="1100" dirty="0" smtClean="0"/>
            </a:p>
            <a:p>
              <a:pPr algn="ctr"/>
              <a:r>
                <a:rPr kumimoji="1" lang="zh-CN" altLang="en-US" sz="1100" dirty="0" smtClean="0"/>
                <a:t>器</a:t>
              </a:r>
              <a:endParaRPr kumimoji="1" lang="en-US" altLang="zh-CN" sz="1100" dirty="0" smtClean="0"/>
            </a:p>
          </p:txBody>
        </p:sp>
        <p:sp>
          <p:nvSpPr>
            <p:cNvPr id="28" name="矩形 27"/>
            <p:cNvSpPr/>
            <p:nvPr/>
          </p:nvSpPr>
          <p:spPr>
            <a:xfrm>
              <a:off x="6149471" y="4054519"/>
              <a:ext cx="288032" cy="368747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100" dirty="0" smtClean="0"/>
                <a:t>容</a:t>
              </a:r>
              <a:endParaRPr kumimoji="1" lang="en-US" altLang="zh-CN" sz="1100" dirty="0" smtClean="0"/>
            </a:p>
            <a:p>
              <a:pPr algn="ctr"/>
              <a:r>
                <a:rPr kumimoji="1" lang="zh-CN" altLang="en-US" sz="1100" dirty="0" smtClean="0"/>
                <a:t>器</a:t>
              </a:r>
              <a:endParaRPr kumimoji="1" lang="en-US" altLang="zh-CN" sz="1100" dirty="0" smtClean="0"/>
            </a:p>
          </p:txBody>
        </p:sp>
      </p:grpSp>
      <p:grpSp>
        <p:nvGrpSpPr>
          <p:cNvPr id="29" name="组 28"/>
          <p:cNvGrpSpPr/>
          <p:nvPr/>
        </p:nvGrpSpPr>
        <p:grpSpPr>
          <a:xfrm>
            <a:off x="7229818" y="3548638"/>
            <a:ext cx="1209665" cy="1025526"/>
            <a:chOff x="5523275" y="3529707"/>
            <a:chExt cx="1209665" cy="1025526"/>
          </a:xfrm>
        </p:grpSpPr>
        <p:grpSp>
          <p:nvGrpSpPr>
            <p:cNvPr id="30" name="组 29"/>
            <p:cNvGrpSpPr/>
            <p:nvPr/>
          </p:nvGrpSpPr>
          <p:grpSpPr>
            <a:xfrm>
              <a:off x="5523275" y="3529707"/>
              <a:ext cx="1209665" cy="1025526"/>
              <a:chOff x="7103253" y="1305223"/>
              <a:chExt cx="1490665" cy="1180361"/>
            </a:xfrm>
          </p:grpSpPr>
          <p:sp>
            <p:nvSpPr>
              <p:cNvPr id="33" name="矩形 32"/>
              <p:cNvSpPr/>
              <p:nvPr/>
            </p:nvSpPr>
            <p:spPr>
              <a:xfrm>
                <a:off x="7103253" y="1305223"/>
                <a:ext cx="1490665" cy="1180361"/>
              </a:xfrm>
              <a:prstGeom prst="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kumimoji="1" lang="en-US" altLang="zh-CN" sz="1100" dirty="0" err="1" smtClean="0"/>
                  <a:t>Docker</a:t>
                </a:r>
                <a:r>
                  <a:rPr kumimoji="1" lang="zh-CN" altLang="en-US" sz="1100" dirty="0" smtClean="0"/>
                  <a:t> </a:t>
                </a:r>
                <a:r>
                  <a:rPr kumimoji="1" lang="en-US" altLang="zh-CN" sz="1100" dirty="0" err="1" smtClean="0"/>
                  <a:t>Deamon</a:t>
                </a:r>
                <a:endParaRPr kumimoji="1" lang="en-US" altLang="zh-CN" sz="1100" dirty="0" smtClean="0"/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7272521" y="1646762"/>
                <a:ext cx="1152127" cy="735899"/>
              </a:xfrm>
              <a:prstGeom prst="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kumimoji="1" lang="en-US" altLang="zh-CN" sz="1100" dirty="0" smtClean="0"/>
                  <a:t>Swarm</a:t>
                </a:r>
                <a:r>
                  <a:rPr kumimoji="1" lang="zh-CN" altLang="en-US" sz="1100" dirty="0" smtClean="0"/>
                  <a:t> </a:t>
                </a:r>
                <a:r>
                  <a:rPr kumimoji="1" lang="en-US" altLang="zh-CN" sz="1100" dirty="0" smtClean="0"/>
                  <a:t>Node</a:t>
                </a:r>
              </a:p>
            </p:txBody>
          </p:sp>
        </p:grpSp>
        <p:sp>
          <p:nvSpPr>
            <p:cNvPr id="31" name="矩形 30"/>
            <p:cNvSpPr/>
            <p:nvPr/>
          </p:nvSpPr>
          <p:spPr>
            <a:xfrm>
              <a:off x="5761037" y="4061401"/>
              <a:ext cx="288032" cy="368747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100" dirty="0" smtClean="0"/>
                <a:t>容</a:t>
              </a:r>
              <a:endParaRPr kumimoji="1" lang="en-US" altLang="zh-CN" sz="1100" dirty="0" smtClean="0"/>
            </a:p>
            <a:p>
              <a:pPr algn="ctr"/>
              <a:r>
                <a:rPr kumimoji="1" lang="zh-CN" altLang="en-US" sz="1100" dirty="0" smtClean="0"/>
                <a:t>器</a:t>
              </a:r>
              <a:endParaRPr kumimoji="1" lang="en-US" altLang="zh-CN" sz="1100" dirty="0" smtClean="0"/>
            </a:p>
          </p:txBody>
        </p:sp>
        <p:sp>
          <p:nvSpPr>
            <p:cNvPr id="32" name="矩形 31"/>
            <p:cNvSpPr/>
            <p:nvPr/>
          </p:nvSpPr>
          <p:spPr>
            <a:xfrm>
              <a:off x="6149471" y="4054519"/>
              <a:ext cx="288032" cy="368747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100" dirty="0" smtClean="0"/>
                <a:t>容</a:t>
              </a:r>
              <a:endParaRPr kumimoji="1" lang="en-US" altLang="zh-CN" sz="1100" dirty="0" smtClean="0"/>
            </a:p>
            <a:p>
              <a:pPr algn="ctr"/>
              <a:r>
                <a:rPr kumimoji="1" lang="zh-CN" altLang="en-US" sz="1100" dirty="0" smtClean="0"/>
                <a:t>器</a:t>
              </a:r>
              <a:endParaRPr kumimoji="1" lang="en-US" altLang="zh-CN" sz="1100" dirty="0" smtClean="0"/>
            </a:p>
          </p:txBody>
        </p:sp>
      </p:grpSp>
      <p:grpSp>
        <p:nvGrpSpPr>
          <p:cNvPr id="35" name="组 34"/>
          <p:cNvGrpSpPr/>
          <p:nvPr/>
        </p:nvGrpSpPr>
        <p:grpSpPr>
          <a:xfrm>
            <a:off x="8769596" y="3529707"/>
            <a:ext cx="1209665" cy="1025526"/>
            <a:chOff x="5523275" y="3529707"/>
            <a:chExt cx="1209665" cy="1025526"/>
          </a:xfrm>
        </p:grpSpPr>
        <p:grpSp>
          <p:nvGrpSpPr>
            <p:cNvPr id="36" name="组 35"/>
            <p:cNvGrpSpPr/>
            <p:nvPr/>
          </p:nvGrpSpPr>
          <p:grpSpPr>
            <a:xfrm>
              <a:off x="5523275" y="3529707"/>
              <a:ext cx="1209665" cy="1025526"/>
              <a:chOff x="7103253" y="1305223"/>
              <a:chExt cx="1490665" cy="1180361"/>
            </a:xfrm>
          </p:grpSpPr>
          <p:sp>
            <p:nvSpPr>
              <p:cNvPr id="39" name="矩形 38"/>
              <p:cNvSpPr/>
              <p:nvPr/>
            </p:nvSpPr>
            <p:spPr>
              <a:xfrm>
                <a:off x="7103253" y="1305223"/>
                <a:ext cx="1490665" cy="1180361"/>
              </a:xfrm>
              <a:prstGeom prst="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kumimoji="1" lang="en-US" altLang="zh-CN" sz="1100" dirty="0" err="1" smtClean="0"/>
                  <a:t>Docker</a:t>
                </a:r>
                <a:r>
                  <a:rPr kumimoji="1" lang="zh-CN" altLang="en-US" sz="1100" dirty="0" smtClean="0"/>
                  <a:t> </a:t>
                </a:r>
                <a:r>
                  <a:rPr kumimoji="1" lang="en-US" altLang="zh-CN" sz="1100" dirty="0" err="1" smtClean="0"/>
                  <a:t>Deamon</a:t>
                </a:r>
                <a:endParaRPr kumimoji="1" lang="en-US" altLang="zh-CN" sz="1100" dirty="0" smtClean="0"/>
              </a:p>
            </p:txBody>
          </p:sp>
          <p:sp>
            <p:nvSpPr>
              <p:cNvPr id="40" name="矩形 39"/>
              <p:cNvSpPr/>
              <p:nvPr/>
            </p:nvSpPr>
            <p:spPr>
              <a:xfrm>
                <a:off x="7272521" y="1646762"/>
                <a:ext cx="1152127" cy="735899"/>
              </a:xfrm>
              <a:prstGeom prst="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kumimoji="1" lang="en-US" altLang="zh-CN" sz="1100" dirty="0" smtClean="0"/>
                  <a:t>Swarm</a:t>
                </a:r>
                <a:r>
                  <a:rPr kumimoji="1" lang="zh-CN" altLang="en-US" sz="1100" dirty="0" smtClean="0"/>
                  <a:t> </a:t>
                </a:r>
                <a:r>
                  <a:rPr kumimoji="1" lang="en-US" altLang="zh-CN" sz="1100" dirty="0" smtClean="0"/>
                  <a:t>Node</a:t>
                </a:r>
              </a:p>
            </p:txBody>
          </p:sp>
        </p:grpSp>
        <p:sp>
          <p:nvSpPr>
            <p:cNvPr id="37" name="矩形 36"/>
            <p:cNvSpPr/>
            <p:nvPr/>
          </p:nvSpPr>
          <p:spPr>
            <a:xfrm>
              <a:off x="5761037" y="4061401"/>
              <a:ext cx="288032" cy="368747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100" dirty="0" smtClean="0"/>
                <a:t>容</a:t>
              </a:r>
              <a:endParaRPr kumimoji="1" lang="en-US" altLang="zh-CN" sz="1100" dirty="0" smtClean="0"/>
            </a:p>
            <a:p>
              <a:pPr algn="ctr"/>
              <a:r>
                <a:rPr kumimoji="1" lang="zh-CN" altLang="en-US" sz="1100" dirty="0" smtClean="0"/>
                <a:t>器</a:t>
              </a:r>
              <a:endParaRPr kumimoji="1" lang="en-US" altLang="zh-CN" sz="1100" dirty="0" smtClean="0"/>
            </a:p>
          </p:txBody>
        </p:sp>
        <p:sp>
          <p:nvSpPr>
            <p:cNvPr id="38" name="矩形 37"/>
            <p:cNvSpPr/>
            <p:nvPr/>
          </p:nvSpPr>
          <p:spPr>
            <a:xfrm>
              <a:off x="6149471" y="4054519"/>
              <a:ext cx="288032" cy="368747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100" dirty="0" smtClean="0"/>
                <a:t>容</a:t>
              </a:r>
              <a:endParaRPr kumimoji="1" lang="en-US" altLang="zh-CN" sz="1100" dirty="0" smtClean="0"/>
            </a:p>
            <a:p>
              <a:pPr algn="ctr"/>
              <a:r>
                <a:rPr kumimoji="1" lang="zh-CN" altLang="en-US" sz="1100" dirty="0" smtClean="0"/>
                <a:t>器</a:t>
              </a:r>
              <a:endParaRPr kumimoji="1" lang="en-US" altLang="zh-CN" sz="1100" dirty="0" smtClean="0"/>
            </a:p>
          </p:txBody>
        </p:sp>
      </p:grpSp>
      <p:cxnSp>
        <p:nvCxnSpPr>
          <p:cNvPr id="42" name="肘形连接符 41"/>
          <p:cNvCxnSpPr>
            <a:stCxn id="9" idx="2"/>
            <a:endCxn id="16" idx="0"/>
          </p:cNvCxnSpPr>
          <p:nvPr/>
        </p:nvCxnSpPr>
        <p:spPr>
          <a:xfrm rot="5400000">
            <a:off x="6586753" y="2281807"/>
            <a:ext cx="789255" cy="1706544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肘形连接符 43"/>
          <p:cNvCxnSpPr>
            <a:stCxn id="9" idx="2"/>
            <a:endCxn id="33" idx="0"/>
          </p:cNvCxnSpPr>
          <p:nvPr/>
        </p:nvCxnSpPr>
        <p:spPr>
          <a:xfrm rot="5400000">
            <a:off x="7430559" y="3144545"/>
            <a:ext cx="808186" cy="1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肘形连接符 45"/>
          <p:cNvCxnSpPr>
            <a:stCxn id="9" idx="2"/>
            <a:endCxn id="39" idx="0"/>
          </p:cNvCxnSpPr>
          <p:nvPr/>
        </p:nvCxnSpPr>
        <p:spPr>
          <a:xfrm rot="16200000" flipH="1">
            <a:off x="8209913" y="2365190"/>
            <a:ext cx="789255" cy="1539777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肘形连接符 47"/>
          <p:cNvCxnSpPr>
            <a:stCxn id="24" idx="3"/>
            <a:endCxn id="9" idx="1"/>
          </p:cNvCxnSpPr>
          <p:nvPr/>
        </p:nvCxnSpPr>
        <p:spPr>
          <a:xfrm>
            <a:off x="6458219" y="2150271"/>
            <a:ext cx="631100" cy="1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9347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title"/>
          </p:nvPr>
        </p:nvSpPr>
        <p:spPr>
          <a:xfrm>
            <a:off x="-30903" y="-25956"/>
            <a:ext cx="9937790" cy="513899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>
                <a:solidFill>
                  <a:srgbClr val="18A2EF"/>
                </a:solidFill>
                <a:latin typeface="+mj-ea"/>
                <a:ea typeface="+mj-ea"/>
              </a:rPr>
              <a:t>十一、下一步</a:t>
            </a:r>
            <a:endParaRPr lang="zh-CN" altLang="en-US" dirty="0">
              <a:solidFill>
                <a:srgbClr val="18A2EF"/>
              </a:solidFill>
              <a:latin typeface="+mj-ea"/>
              <a:ea typeface="+mj-ea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144413" y="937419"/>
            <a:ext cx="5632157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0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zh-CN" sz="20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en-US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搭建</a:t>
            </a:r>
            <a:r>
              <a:rPr lang="en-US" altLang="zh-CN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Spring</a:t>
            </a:r>
            <a:r>
              <a:rPr lang="zh-CN" altLang="en-US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Cloud</a:t>
            </a:r>
            <a:r>
              <a:rPr lang="zh-CN" altLang="en-US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基本架构</a:t>
            </a:r>
            <a:r>
              <a:rPr lang="en-US" altLang="zh-CN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基于</a:t>
            </a:r>
            <a:r>
              <a:rPr lang="en-US" altLang="zh-CN" sz="2000" kern="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Docker</a:t>
            </a:r>
            <a:r>
              <a:rPr lang="en-US" altLang="zh-CN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/>
            <a:endParaRPr lang="en-US" altLang="zh-CN" sz="2000" kern="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20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zh-CN" sz="20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en-US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微服务的开发标准</a:t>
            </a:r>
            <a:endParaRPr lang="en-US" altLang="zh-CN" sz="2000" kern="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CN" sz="2000" kern="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20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zh-CN" sz="20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lang="zh-CN" altLang="en-US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端、</a:t>
            </a:r>
            <a:r>
              <a:rPr lang="en-US" altLang="zh-CN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</a:t>
            </a:r>
            <a:r>
              <a:rPr lang="zh-CN" altLang="en-US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、桌面程序的开发标准</a:t>
            </a:r>
            <a:endParaRPr lang="en-US" altLang="zh-CN" sz="20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CN" sz="20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CN" sz="20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CN" sz="2000" kern="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1017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title"/>
          </p:nvPr>
        </p:nvSpPr>
        <p:spPr>
          <a:xfrm>
            <a:off x="432445" y="649387"/>
            <a:ext cx="9937790" cy="513899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>
                <a:solidFill>
                  <a:srgbClr val="18A2EF"/>
                </a:solidFill>
              </a:rPr>
              <a:t>遗留</a:t>
            </a:r>
            <a:endParaRPr lang="zh-CN" altLang="en-US" dirty="0">
              <a:solidFill>
                <a:srgbClr val="18A2EF"/>
              </a:solidFill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7900946"/>
              </p:ext>
            </p:extLst>
          </p:nvPr>
        </p:nvGraphicFramePr>
        <p:xfrm>
          <a:off x="648469" y="2449587"/>
          <a:ext cx="10513168" cy="1598876"/>
        </p:xfrm>
        <a:graphic>
          <a:graphicData uri="http://schemas.openxmlformats.org/drawingml/2006/table">
            <a:tbl>
              <a:tblPr/>
              <a:tblGrid>
                <a:gridCol w="2474290"/>
                <a:gridCol w="4763779"/>
                <a:gridCol w="3275099"/>
              </a:tblGrid>
              <a:tr h="249100">
                <a:tc>
                  <a:txBody>
                    <a:bodyPr/>
                    <a:lstStyle/>
                    <a:p>
                      <a:r>
                        <a:rPr lang="zh-CN" altLang="en-US" sz="1700" b="1" dirty="0" smtClean="0">
                          <a:effectLst/>
                        </a:rPr>
                        <a:t>问题</a:t>
                      </a:r>
                      <a:endParaRPr lang="en-US" sz="1700" dirty="0">
                        <a:effectLst/>
                      </a:endParaRPr>
                    </a:p>
                  </a:txBody>
                  <a:tcPr marL="73818" marR="73818" marT="27682" marB="27682">
                    <a:lnL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700" b="1" dirty="0" smtClean="0">
                          <a:effectLst/>
                        </a:rPr>
                        <a:t>描述</a:t>
                      </a:r>
                      <a:endParaRPr lang="en-US" sz="1700" dirty="0">
                        <a:effectLst/>
                      </a:endParaRPr>
                    </a:p>
                  </a:txBody>
                  <a:tcPr marL="73818" marR="73818" marT="27682" marB="27682">
                    <a:lnL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b="1" dirty="0">
                          <a:effectLst/>
                        </a:rPr>
                        <a:t>NOTE</a:t>
                      </a:r>
                      <a:endParaRPr lang="en-US" sz="1700" dirty="0">
                        <a:effectLst/>
                      </a:endParaRPr>
                    </a:p>
                  </a:txBody>
                  <a:tcPr marL="73818" marR="73818" marT="27682" marB="27682">
                    <a:lnL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1108">
                <a:tc>
                  <a:txBody>
                    <a:bodyPr/>
                    <a:lstStyle/>
                    <a:p>
                      <a:r>
                        <a:rPr lang="zh-CN" altLang="en-US" sz="1700" dirty="0" smtClean="0">
                          <a:effectLst/>
                        </a:rPr>
                        <a:t>微服务粒度划分问题</a:t>
                      </a:r>
                      <a:endParaRPr lang="zh-CN" altLang="en-US" sz="1700" dirty="0">
                        <a:effectLst/>
                      </a:endParaRPr>
                    </a:p>
                  </a:txBody>
                  <a:tcPr marL="73818" marR="73818" marT="27682" marB="27682">
                    <a:lnL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700" dirty="0">
                        <a:effectLst/>
                      </a:endParaRPr>
                    </a:p>
                  </a:txBody>
                  <a:tcPr marL="73818" marR="73818" marT="27682" marB="27682">
                    <a:lnL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altLang="zh-CN" sz="1700" dirty="0" smtClean="0">
                        <a:effectLst/>
                      </a:endParaRPr>
                    </a:p>
                  </a:txBody>
                  <a:tcPr marL="73818" marR="73818" marT="27682" marB="27682">
                    <a:lnL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1108">
                <a:tc>
                  <a:txBody>
                    <a:bodyPr/>
                    <a:lstStyle/>
                    <a:p>
                      <a:r>
                        <a:rPr lang="zh-CN" altLang="en-US" sz="1700" dirty="0" smtClean="0">
                          <a:effectLst/>
                        </a:rPr>
                        <a:t>数据库和缓存</a:t>
                      </a:r>
                      <a:endParaRPr lang="zh-CN" altLang="en-US" sz="1700" dirty="0">
                        <a:effectLst/>
                      </a:endParaRPr>
                    </a:p>
                  </a:txBody>
                  <a:tcPr marL="73818" marR="73818" marT="27682" marB="27682">
                    <a:lnL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700" dirty="0" smtClean="0">
                          <a:effectLst/>
                        </a:rPr>
                        <a:t>使用标准</a:t>
                      </a:r>
                      <a:endParaRPr lang="zh-CN" altLang="en-US" sz="1700" dirty="0">
                        <a:effectLst/>
                      </a:endParaRPr>
                    </a:p>
                  </a:txBody>
                  <a:tcPr marL="73818" marR="73818" marT="27682" marB="27682">
                    <a:lnL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altLang="zh-CN" sz="1700" dirty="0" smtClean="0">
                        <a:effectLst/>
                      </a:endParaRPr>
                    </a:p>
                  </a:txBody>
                  <a:tcPr marL="73818" marR="73818" marT="27682" marB="27682">
                    <a:lnL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1108">
                <a:tc>
                  <a:txBody>
                    <a:bodyPr/>
                    <a:lstStyle/>
                    <a:p>
                      <a:r>
                        <a:rPr lang="en-US" altLang="zh-CN" sz="1700" dirty="0" smtClean="0">
                          <a:effectLst/>
                        </a:rPr>
                        <a:t>SSO</a:t>
                      </a:r>
                      <a:endParaRPr lang="zh-CN" altLang="en-US" sz="1700" dirty="0">
                        <a:effectLst/>
                      </a:endParaRPr>
                    </a:p>
                  </a:txBody>
                  <a:tcPr marL="73818" marR="73818" marT="27682" marB="27682">
                    <a:lnL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700" dirty="0">
                        <a:effectLst/>
                      </a:endParaRPr>
                    </a:p>
                  </a:txBody>
                  <a:tcPr marL="73818" marR="73818" marT="27682" marB="27682">
                    <a:lnL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altLang="zh-CN" sz="1700" dirty="0" smtClean="0">
                        <a:effectLst/>
                      </a:endParaRPr>
                    </a:p>
                  </a:txBody>
                  <a:tcPr marL="73818" marR="73818" marT="27682" marB="27682">
                    <a:lnL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1108">
                <a:tc>
                  <a:txBody>
                    <a:bodyPr/>
                    <a:lstStyle/>
                    <a:p>
                      <a:r>
                        <a:rPr lang="en-US" altLang="zh-CN" sz="1700" dirty="0" err="1" smtClean="0">
                          <a:effectLst/>
                        </a:rPr>
                        <a:t>RabbitMQ</a:t>
                      </a:r>
                      <a:endParaRPr lang="zh-CN" altLang="en-US" sz="1700" dirty="0">
                        <a:effectLst/>
                      </a:endParaRPr>
                    </a:p>
                  </a:txBody>
                  <a:tcPr marL="73818" marR="73818" marT="27682" marB="27682">
                    <a:lnL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700" dirty="0" smtClean="0">
                          <a:effectLst/>
                        </a:rPr>
                        <a:t>异步消息处理</a:t>
                      </a:r>
                      <a:endParaRPr lang="zh-CN" altLang="en-US" sz="1700" dirty="0">
                        <a:effectLst/>
                      </a:endParaRPr>
                    </a:p>
                  </a:txBody>
                  <a:tcPr marL="73818" marR="73818" marT="27682" marB="27682">
                    <a:lnL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altLang="zh-CN" sz="1700" dirty="0" smtClean="0">
                        <a:effectLst/>
                      </a:endParaRPr>
                    </a:p>
                  </a:txBody>
                  <a:tcPr marL="73818" marR="73818" marT="27682" marB="27682">
                    <a:lnL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0930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6861" y="2161555"/>
            <a:ext cx="3528392" cy="1345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847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18A2EF"/>
                </a:solidFill>
                <a:latin typeface="+mj-ea"/>
                <a:ea typeface="+mj-ea"/>
              </a:rPr>
              <a:t>一、系统</a:t>
            </a:r>
            <a:r>
              <a:rPr lang="zh-CN" altLang="en-US" dirty="0">
                <a:solidFill>
                  <a:srgbClr val="18A2EF"/>
                </a:solidFill>
                <a:latin typeface="+mj-ea"/>
                <a:ea typeface="+mj-ea"/>
              </a:rPr>
              <a:t>架构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6541" y="782123"/>
            <a:ext cx="9880597" cy="5087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497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title"/>
          </p:nvPr>
        </p:nvSpPr>
        <p:spPr>
          <a:xfrm>
            <a:off x="0" y="22613"/>
            <a:ext cx="2911368" cy="513899"/>
          </a:xfrm>
        </p:spPr>
        <p:txBody>
          <a:bodyPr/>
          <a:lstStyle/>
          <a:p>
            <a:r>
              <a:rPr lang="en-US" altLang="zh-CN" dirty="0" smtClean="0">
                <a:solidFill>
                  <a:srgbClr val="18A2EF"/>
                </a:solidFill>
                <a:latin typeface="+mj-ea"/>
                <a:ea typeface="+mj-ea"/>
              </a:rPr>
              <a:t>Spring</a:t>
            </a:r>
            <a:r>
              <a:rPr lang="zh-CN" altLang="en-US" dirty="0" smtClean="0">
                <a:solidFill>
                  <a:srgbClr val="18A2EF"/>
                </a:solidFill>
                <a:latin typeface="+mj-ea"/>
                <a:ea typeface="+mj-ea"/>
              </a:rPr>
              <a:t> </a:t>
            </a:r>
            <a:r>
              <a:rPr lang="en-US" altLang="zh-CN" dirty="0" smtClean="0">
                <a:solidFill>
                  <a:srgbClr val="18A2EF"/>
                </a:solidFill>
                <a:latin typeface="+mj-ea"/>
                <a:ea typeface="+mj-ea"/>
              </a:rPr>
              <a:t>Cloud</a:t>
            </a:r>
            <a:endParaRPr lang="zh-CN" altLang="en-US" dirty="0">
              <a:solidFill>
                <a:srgbClr val="18A2EF"/>
              </a:solidFill>
              <a:latin typeface="+mj-ea"/>
              <a:ea typeface="+mj-ea"/>
            </a:endParaRPr>
          </a:p>
        </p:txBody>
      </p:sp>
      <p:sp>
        <p:nvSpPr>
          <p:cNvPr id="4" name="云形 3"/>
          <p:cNvSpPr/>
          <p:nvPr/>
        </p:nvSpPr>
        <p:spPr>
          <a:xfrm>
            <a:off x="445556" y="2304255"/>
            <a:ext cx="720080" cy="360040"/>
          </a:xfrm>
          <a:prstGeom prst="cloud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 smtClean="0"/>
          </a:p>
        </p:txBody>
      </p:sp>
      <p:grpSp>
        <p:nvGrpSpPr>
          <p:cNvPr id="26" name="组 25"/>
          <p:cNvGrpSpPr/>
          <p:nvPr/>
        </p:nvGrpSpPr>
        <p:grpSpPr>
          <a:xfrm>
            <a:off x="4489231" y="1975382"/>
            <a:ext cx="2808312" cy="1224136"/>
            <a:chOff x="3528789" y="361356"/>
            <a:chExt cx="2808312" cy="1224136"/>
          </a:xfrm>
        </p:grpSpPr>
        <p:sp>
          <p:nvSpPr>
            <p:cNvPr id="25" name="矩形 24"/>
            <p:cNvSpPr/>
            <p:nvPr/>
          </p:nvSpPr>
          <p:spPr>
            <a:xfrm>
              <a:off x="3528789" y="361356"/>
              <a:ext cx="2808312" cy="1224136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100" dirty="0" smtClean="0"/>
                <a:t>服务注册与发现中心</a:t>
              </a:r>
              <a:endParaRPr kumimoji="1" lang="en-US" altLang="zh-CN" sz="1100" dirty="0" smtClean="0"/>
            </a:p>
          </p:txBody>
        </p:sp>
        <p:sp>
          <p:nvSpPr>
            <p:cNvPr id="22" name="矩形 21"/>
            <p:cNvSpPr/>
            <p:nvPr/>
          </p:nvSpPr>
          <p:spPr>
            <a:xfrm>
              <a:off x="4335060" y="446000"/>
              <a:ext cx="1048419" cy="404318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dirty="0" smtClean="0"/>
                <a:t>Eureka</a:t>
              </a:r>
              <a:r>
                <a:rPr kumimoji="1" lang="zh-CN" altLang="en-US" sz="1100" dirty="0" smtClean="0"/>
                <a:t> </a:t>
              </a:r>
              <a:r>
                <a:rPr kumimoji="1" lang="en-US" altLang="zh-CN" sz="1100" dirty="0" smtClean="0"/>
                <a:t>Server1</a:t>
              </a:r>
              <a:endParaRPr kumimoji="1" lang="zh-CN" altLang="en-US" sz="1100" dirty="0" smtClean="0"/>
            </a:p>
          </p:txBody>
        </p:sp>
        <p:sp>
          <p:nvSpPr>
            <p:cNvPr id="23" name="矩形 22"/>
            <p:cNvSpPr/>
            <p:nvPr/>
          </p:nvSpPr>
          <p:spPr>
            <a:xfrm>
              <a:off x="5070098" y="1123593"/>
              <a:ext cx="1048419" cy="404318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dirty="0" smtClean="0"/>
                <a:t>Eureka</a:t>
              </a:r>
              <a:r>
                <a:rPr kumimoji="1" lang="zh-CN" altLang="en-US" sz="1100" dirty="0" smtClean="0"/>
                <a:t> </a:t>
              </a:r>
              <a:r>
                <a:rPr kumimoji="1" lang="en-US" altLang="zh-CN" sz="1100" dirty="0" smtClean="0"/>
                <a:t>Server3</a:t>
              </a:r>
              <a:endParaRPr kumimoji="1" lang="zh-CN" altLang="en-US" sz="1100" dirty="0" smtClean="0"/>
            </a:p>
          </p:txBody>
        </p:sp>
        <p:sp>
          <p:nvSpPr>
            <p:cNvPr id="24" name="矩形 23"/>
            <p:cNvSpPr/>
            <p:nvPr/>
          </p:nvSpPr>
          <p:spPr>
            <a:xfrm>
              <a:off x="3660099" y="1123593"/>
              <a:ext cx="1048419" cy="404318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dirty="0" smtClean="0"/>
                <a:t>Eureka</a:t>
              </a:r>
              <a:r>
                <a:rPr kumimoji="1" lang="zh-CN" altLang="en-US" sz="1100" dirty="0" smtClean="0"/>
                <a:t> </a:t>
              </a:r>
              <a:r>
                <a:rPr kumimoji="1" lang="en-US" altLang="zh-CN" sz="1100" dirty="0" smtClean="0"/>
                <a:t>Server2</a:t>
              </a:r>
              <a:endParaRPr kumimoji="1" lang="zh-CN" altLang="en-US" sz="1100" dirty="0" smtClean="0"/>
            </a:p>
          </p:txBody>
        </p:sp>
      </p:grpSp>
      <p:grpSp>
        <p:nvGrpSpPr>
          <p:cNvPr id="67" name="组 66"/>
          <p:cNvGrpSpPr/>
          <p:nvPr/>
        </p:nvGrpSpPr>
        <p:grpSpPr>
          <a:xfrm>
            <a:off x="1800597" y="1966321"/>
            <a:ext cx="1728193" cy="1203346"/>
            <a:chOff x="1728588" y="2233563"/>
            <a:chExt cx="1728193" cy="1203346"/>
          </a:xfrm>
        </p:grpSpPr>
        <p:sp>
          <p:nvSpPr>
            <p:cNvPr id="5" name="矩形 4"/>
            <p:cNvSpPr/>
            <p:nvPr/>
          </p:nvSpPr>
          <p:spPr>
            <a:xfrm>
              <a:off x="1728588" y="2233563"/>
              <a:ext cx="1728193" cy="1203346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kumimoji="1" lang="zh-CN" altLang="en-US" sz="1100" dirty="0" smtClean="0"/>
                <a:t>路由与过滤</a:t>
              </a:r>
              <a:endParaRPr kumimoji="1" lang="en-US" altLang="zh-CN" sz="1100" dirty="0" smtClean="0"/>
            </a:p>
            <a:p>
              <a:pPr algn="ctr"/>
              <a:r>
                <a:rPr kumimoji="1" lang="en-US" altLang="zh-CN" sz="1100" dirty="0" err="1" smtClean="0"/>
                <a:t>zuul</a:t>
              </a:r>
              <a:endParaRPr kumimoji="1" lang="zh-CN" altLang="en-US" sz="1100" dirty="0" smtClean="0"/>
            </a:p>
          </p:txBody>
        </p:sp>
        <p:sp>
          <p:nvSpPr>
            <p:cNvPr id="37" name="矩形 36"/>
            <p:cNvSpPr/>
            <p:nvPr/>
          </p:nvSpPr>
          <p:spPr>
            <a:xfrm>
              <a:off x="1820855" y="2737619"/>
              <a:ext cx="421656" cy="576064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smtClean="0"/>
                <a:t>N1</a:t>
              </a:r>
              <a:endParaRPr kumimoji="1" lang="en-US" altLang="zh-CN" sz="1100" dirty="0" smtClean="0"/>
            </a:p>
          </p:txBody>
        </p:sp>
        <p:sp>
          <p:nvSpPr>
            <p:cNvPr id="38" name="矩形 37"/>
            <p:cNvSpPr/>
            <p:nvPr/>
          </p:nvSpPr>
          <p:spPr>
            <a:xfrm>
              <a:off x="2335303" y="2737619"/>
              <a:ext cx="421656" cy="576064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dirty="0" smtClean="0"/>
                <a:t>N2</a:t>
              </a:r>
            </a:p>
          </p:txBody>
        </p:sp>
        <p:sp>
          <p:nvSpPr>
            <p:cNvPr id="39" name="矩形 38"/>
            <p:cNvSpPr/>
            <p:nvPr/>
          </p:nvSpPr>
          <p:spPr>
            <a:xfrm>
              <a:off x="2839359" y="2737619"/>
              <a:ext cx="421656" cy="576064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dirty="0" smtClean="0"/>
                <a:t>N..</a:t>
              </a:r>
            </a:p>
          </p:txBody>
        </p:sp>
      </p:grpSp>
      <p:grpSp>
        <p:nvGrpSpPr>
          <p:cNvPr id="2" name="组 1"/>
          <p:cNvGrpSpPr/>
          <p:nvPr/>
        </p:nvGrpSpPr>
        <p:grpSpPr>
          <a:xfrm>
            <a:off x="8763600" y="1966321"/>
            <a:ext cx="2376264" cy="1185380"/>
            <a:chOff x="8713365" y="2003733"/>
            <a:chExt cx="2376264" cy="1185380"/>
          </a:xfrm>
        </p:grpSpPr>
        <p:grpSp>
          <p:nvGrpSpPr>
            <p:cNvPr id="66" name="组 65"/>
            <p:cNvGrpSpPr/>
            <p:nvPr/>
          </p:nvGrpSpPr>
          <p:grpSpPr>
            <a:xfrm>
              <a:off x="8713365" y="2003733"/>
              <a:ext cx="1656184" cy="1185380"/>
              <a:chOff x="7921278" y="4825851"/>
              <a:chExt cx="1656184" cy="1080120"/>
            </a:xfrm>
          </p:grpSpPr>
          <p:sp>
            <p:nvSpPr>
              <p:cNvPr id="21" name="矩形 20"/>
              <p:cNvSpPr/>
              <p:nvPr/>
            </p:nvSpPr>
            <p:spPr>
              <a:xfrm>
                <a:off x="7921278" y="4825851"/>
                <a:ext cx="1656184" cy="1080120"/>
              </a:xfrm>
              <a:prstGeom prst="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kumimoji="1" lang="en-US" altLang="zh-CN" sz="1100" dirty="0" err="1" smtClean="0"/>
                  <a:t>Config</a:t>
                </a:r>
                <a:r>
                  <a:rPr kumimoji="1" lang="zh-CN" altLang="en-US" sz="1100" dirty="0" smtClean="0"/>
                  <a:t> </a:t>
                </a:r>
                <a:r>
                  <a:rPr kumimoji="1" lang="en-US" altLang="zh-CN" sz="1100" dirty="0" smtClean="0"/>
                  <a:t>Server</a:t>
                </a:r>
              </a:p>
            </p:txBody>
          </p:sp>
          <p:sp>
            <p:nvSpPr>
              <p:cNvPr id="58" name="矩形 57"/>
              <p:cNvSpPr/>
              <p:nvPr/>
            </p:nvSpPr>
            <p:spPr>
              <a:xfrm>
                <a:off x="8017624" y="5257899"/>
                <a:ext cx="421656" cy="576064"/>
              </a:xfrm>
              <a:prstGeom prst="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100" smtClean="0"/>
                  <a:t>N1</a:t>
                </a:r>
                <a:endParaRPr kumimoji="1" lang="en-US" altLang="zh-CN" sz="1100" dirty="0" smtClean="0"/>
              </a:p>
            </p:txBody>
          </p:sp>
          <p:sp>
            <p:nvSpPr>
              <p:cNvPr id="59" name="矩形 58"/>
              <p:cNvSpPr/>
              <p:nvPr/>
            </p:nvSpPr>
            <p:spPr>
              <a:xfrm>
                <a:off x="8532072" y="5257899"/>
                <a:ext cx="421656" cy="576064"/>
              </a:xfrm>
              <a:prstGeom prst="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100" dirty="0" smtClean="0"/>
                  <a:t>N2</a:t>
                </a:r>
              </a:p>
            </p:txBody>
          </p:sp>
          <p:sp>
            <p:nvSpPr>
              <p:cNvPr id="60" name="矩形 59"/>
              <p:cNvSpPr/>
              <p:nvPr/>
            </p:nvSpPr>
            <p:spPr>
              <a:xfrm>
                <a:off x="9036128" y="5257899"/>
                <a:ext cx="421656" cy="576064"/>
              </a:xfrm>
              <a:prstGeom prst="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100" dirty="0" smtClean="0"/>
                  <a:t>N..</a:t>
                </a:r>
              </a:p>
            </p:txBody>
          </p:sp>
        </p:grpSp>
        <p:grpSp>
          <p:nvGrpSpPr>
            <p:cNvPr id="70" name="组 69"/>
            <p:cNvGrpSpPr/>
            <p:nvPr/>
          </p:nvGrpSpPr>
          <p:grpSpPr>
            <a:xfrm>
              <a:off x="10585573" y="2071671"/>
              <a:ext cx="504056" cy="1037024"/>
              <a:chOff x="10801597" y="4220875"/>
              <a:chExt cx="504056" cy="1037024"/>
            </a:xfrm>
          </p:grpSpPr>
          <p:sp>
            <p:nvSpPr>
              <p:cNvPr id="68" name="罐形 67"/>
              <p:cNvSpPr/>
              <p:nvPr/>
            </p:nvSpPr>
            <p:spPr>
              <a:xfrm>
                <a:off x="10801597" y="4220875"/>
                <a:ext cx="504056" cy="504056"/>
              </a:xfrm>
              <a:prstGeom prst="can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 err="1" smtClean="0"/>
                  <a:t>git</a:t>
                </a:r>
                <a:endParaRPr kumimoji="1" lang="zh-CN" altLang="en-US" dirty="0" smtClean="0"/>
              </a:p>
            </p:txBody>
          </p:sp>
          <p:sp>
            <p:nvSpPr>
              <p:cNvPr id="69" name="罐形 68"/>
              <p:cNvSpPr/>
              <p:nvPr/>
            </p:nvSpPr>
            <p:spPr>
              <a:xfrm>
                <a:off x="10801597" y="4753843"/>
                <a:ext cx="504056" cy="504056"/>
              </a:xfrm>
              <a:prstGeom prst="can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mtClean="0"/>
                  <a:t>svn</a:t>
                </a:r>
                <a:endParaRPr kumimoji="1" lang="zh-CN" altLang="en-US" dirty="0" smtClean="0"/>
              </a:p>
            </p:txBody>
          </p:sp>
        </p:grpSp>
      </p:grpSp>
      <p:grpSp>
        <p:nvGrpSpPr>
          <p:cNvPr id="102" name="组 101"/>
          <p:cNvGrpSpPr/>
          <p:nvPr/>
        </p:nvGrpSpPr>
        <p:grpSpPr>
          <a:xfrm>
            <a:off x="1296541" y="5673897"/>
            <a:ext cx="10153128" cy="432048"/>
            <a:chOff x="864493" y="5673897"/>
            <a:chExt cx="10153128" cy="432048"/>
          </a:xfrm>
        </p:grpSpPr>
        <p:sp>
          <p:nvSpPr>
            <p:cNvPr id="71" name="矩形 70"/>
            <p:cNvSpPr/>
            <p:nvPr/>
          </p:nvSpPr>
          <p:spPr>
            <a:xfrm>
              <a:off x="864493" y="5764427"/>
              <a:ext cx="10153128" cy="28556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 smtClean="0"/>
            </a:p>
          </p:txBody>
        </p:sp>
        <p:sp>
          <p:nvSpPr>
            <p:cNvPr id="72" name="矩形 71"/>
            <p:cNvSpPr/>
            <p:nvPr/>
          </p:nvSpPr>
          <p:spPr>
            <a:xfrm>
              <a:off x="8144022" y="5673897"/>
              <a:ext cx="1440160" cy="43204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err="1" smtClean="0"/>
                <a:t>RabbitMQ</a:t>
              </a:r>
              <a:endParaRPr kumimoji="1" lang="zh-CN" altLang="en-US" dirty="0" smtClean="0"/>
            </a:p>
          </p:txBody>
        </p:sp>
      </p:grpSp>
      <p:grpSp>
        <p:nvGrpSpPr>
          <p:cNvPr id="83" name="组 82"/>
          <p:cNvGrpSpPr/>
          <p:nvPr/>
        </p:nvGrpSpPr>
        <p:grpSpPr>
          <a:xfrm>
            <a:off x="4568465" y="76525"/>
            <a:ext cx="1713742" cy="1172900"/>
            <a:chOff x="7639966" y="1069328"/>
            <a:chExt cx="1713742" cy="1080120"/>
          </a:xfrm>
        </p:grpSpPr>
        <p:sp>
          <p:nvSpPr>
            <p:cNvPr id="19" name="矩形 18"/>
            <p:cNvSpPr/>
            <p:nvPr/>
          </p:nvSpPr>
          <p:spPr>
            <a:xfrm>
              <a:off x="7639966" y="1069328"/>
              <a:ext cx="1713742" cy="1080120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kumimoji="1" lang="en-US" altLang="zh-CN" sz="1100" dirty="0" smtClean="0"/>
                <a:t>Turbine</a:t>
              </a:r>
              <a:r>
                <a:rPr kumimoji="1" lang="zh-CN" altLang="en-US" sz="1100" dirty="0"/>
                <a:t> </a:t>
              </a:r>
              <a:r>
                <a:rPr kumimoji="1" lang="en-US" altLang="zh-CN" sz="1100" dirty="0" smtClean="0"/>
                <a:t>Server</a:t>
              </a:r>
            </a:p>
            <a:p>
              <a:pPr algn="ctr"/>
              <a:r>
                <a:rPr kumimoji="1" lang="en-US" altLang="zh-CN" sz="1100" dirty="0" smtClean="0"/>
                <a:t>(</a:t>
              </a:r>
              <a:r>
                <a:rPr kumimoji="1" lang="zh-CN" altLang="en-US" sz="1100" dirty="0" smtClean="0"/>
                <a:t>配置监视的集群</a:t>
              </a:r>
              <a:r>
                <a:rPr kumimoji="1" lang="en-US" altLang="zh-CN" sz="1100" dirty="0" smtClean="0"/>
                <a:t>)</a:t>
              </a:r>
            </a:p>
          </p:txBody>
        </p:sp>
        <p:sp>
          <p:nvSpPr>
            <p:cNvPr id="76" name="矩形 75"/>
            <p:cNvSpPr/>
            <p:nvPr/>
          </p:nvSpPr>
          <p:spPr>
            <a:xfrm>
              <a:off x="7755896" y="1528075"/>
              <a:ext cx="421656" cy="576064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smtClean="0"/>
                <a:t>N1</a:t>
              </a:r>
              <a:endParaRPr kumimoji="1" lang="en-US" altLang="zh-CN" sz="1100" dirty="0" smtClean="0"/>
            </a:p>
          </p:txBody>
        </p:sp>
        <p:sp>
          <p:nvSpPr>
            <p:cNvPr id="77" name="矩形 76"/>
            <p:cNvSpPr/>
            <p:nvPr/>
          </p:nvSpPr>
          <p:spPr>
            <a:xfrm>
              <a:off x="8270344" y="1528075"/>
              <a:ext cx="421656" cy="576064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dirty="0" smtClean="0"/>
                <a:t>N2</a:t>
              </a:r>
            </a:p>
          </p:txBody>
        </p:sp>
        <p:sp>
          <p:nvSpPr>
            <p:cNvPr id="78" name="矩形 77"/>
            <p:cNvSpPr/>
            <p:nvPr/>
          </p:nvSpPr>
          <p:spPr>
            <a:xfrm>
              <a:off x="8774400" y="1528075"/>
              <a:ext cx="421656" cy="576064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dirty="0" smtClean="0"/>
                <a:t>N..</a:t>
              </a:r>
            </a:p>
          </p:txBody>
        </p:sp>
      </p:grpSp>
      <p:grpSp>
        <p:nvGrpSpPr>
          <p:cNvPr id="82" name="组 81"/>
          <p:cNvGrpSpPr/>
          <p:nvPr/>
        </p:nvGrpSpPr>
        <p:grpSpPr>
          <a:xfrm>
            <a:off x="6505174" y="76525"/>
            <a:ext cx="1713742" cy="1186431"/>
            <a:chOff x="7639966" y="2202489"/>
            <a:chExt cx="1713742" cy="1153365"/>
          </a:xfrm>
        </p:grpSpPr>
        <p:sp>
          <p:nvSpPr>
            <p:cNvPr id="20" name="矩形 19"/>
            <p:cNvSpPr/>
            <p:nvPr/>
          </p:nvSpPr>
          <p:spPr>
            <a:xfrm>
              <a:off x="7639966" y="2202489"/>
              <a:ext cx="1713742" cy="1153365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kumimoji="1" lang="en-US" altLang="zh-CN" sz="1100" dirty="0" smtClean="0"/>
                <a:t>Spring</a:t>
              </a:r>
              <a:r>
                <a:rPr kumimoji="1" lang="zh-CN" altLang="en-US" sz="1100" dirty="0" smtClean="0"/>
                <a:t> </a:t>
              </a:r>
              <a:r>
                <a:rPr kumimoji="1" lang="en-US" altLang="zh-CN" sz="1100" dirty="0" smtClean="0"/>
                <a:t>cloud</a:t>
              </a:r>
              <a:r>
                <a:rPr kumimoji="1" lang="zh-CN" altLang="en-US" sz="1100" dirty="0" smtClean="0"/>
                <a:t> </a:t>
              </a:r>
              <a:r>
                <a:rPr kumimoji="1" lang="en-US" altLang="zh-CN" sz="1100" dirty="0" smtClean="0"/>
                <a:t>Sleuth</a:t>
              </a:r>
            </a:p>
            <a:p>
              <a:pPr algn="ctr"/>
              <a:r>
                <a:rPr kumimoji="1" lang="en-US" altLang="zh-CN" sz="1100" dirty="0" smtClean="0"/>
                <a:t>(</a:t>
              </a:r>
              <a:r>
                <a:rPr kumimoji="1" lang="en-US" altLang="zh-CN" sz="1100" dirty="0" err="1" smtClean="0"/>
                <a:t>Zipkin</a:t>
              </a:r>
              <a:r>
                <a:rPr kumimoji="1" lang="zh-CN" altLang="en-US" sz="1100" dirty="0" smtClean="0"/>
                <a:t> </a:t>
              </a:r>
              <a:r>
                <a:rPr kumimoji="1" lang="en-US" altLang="zh-CN" sz="1100" dirty="0" smtClean="0"/>
                <a:t>Server)</a:t>
              </a:r>
            </a:p>
          </p:txBody>
        </p:sp>
        <p:sp>
          <p:nvSpPr>
            <p:cNvPr id="79" name="矩形 78"/>
            <p:cNvSpPr/>
            <p:nvPr/>
          </p:nvSpPr>
          <p:spPr>
            <a:xfrm>
              <a:off x="7755896" y="2737619"/>
              <a:ext cx="421656" cy="576064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smtClean="0"/>
                <a:t>N1</a:t>
              </a:r>
              <a:endParaRPr kumimoji="1" lang="en-US" altLang="zh-CN" sz="1100" dirty="0" smtClean="0"/>
            </a:p>
          </p:txBody>
        </p:sp>
        <p:sp>
          <p:nvSpPr>
            <p:cNvPr id="80" name="矩形 79"/>
            <p:cNvSpPr/>
            <p:nvPr/>
          </p:nvSpPr>
          <p:spPr>
            <a:xfrm>
              <a:off x="8270344" y="2737619"/>
              <a:ext cx="421656" cy="576064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dirty="0" smtClean="0"/>
                <a:t>N2</a:t>
              </a:r>
            </a:p>
          </p:txBody>
        </p:sp>
        <p:sp>
          <p:nvSpPr>
            <p:cNvPr id="81" name="矩形 80"/>
            <p:cNvSpPr/>
            <p:nvPr/>
          </p:nvSpPr>
          <p:spPr>
            <a:xfrm>
              <a:off x="8774400" y="2737619"/>
              <a:ext cx="421656" cy="576064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dirty="0" smtClean="0"/>
                <a:t>N..</a:t>
              </a:r>
            </a:p>
          </p:txBody>
        </p:sp>
      </p:grpSp>
      <p:cxnSp>
        <p:nvCxnSpPr>
          <p:cNvPr id="11" name="直线箭头连接符 10"/>
          <p:cNvCxnSpPr>
            <a:stCxn id="5" idx="3"/>
            <a:endCxn id="25" idx="1"/>
          </p:cNvCxnSpPr>
          <p:nvPr/>
        </p:nvCxnSpPr>
        <p:spPr>
          <a:xfrm>
            <a:off x="3528790" y="2567994"/>
            <a:ext cx="960441" cy="1945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线箭头连接符 54"/>
          <p:cNvCxnSpPr>
            <a:stCxn id="19" idx="2"/>
          </p:cNvCxnSpPr>
          <p:nvPr/>
        </p:nvCxnSpPr>
        <p:spPr>
          <a:xfrm>
            <a:off x="5425336" y="1249425"/>
            <a:ext cx="0" cy="76223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线箭头连接符 60"/>
          <p:cNvCxnSpPr/>
          <p:nvPr/>
        </p:nvCxnSpPr>
        <p:spPr>
          <a:xfrm>
            <a:off x="7135552" y="1310106"/>
            <a:ext cx="1" cy="66316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线箭头连接符 61"/>
          <p:cNvCxnSpPr>
            <a:stCxn id="21" idx="1"/>
            <a:endCxn id="25" idx="3"/>
          </p:cNvCxnSpPr>
          <p:nvPr/>
        </p:nvCxnSpPr>
        <p:spPr>
          <a:xfrm flipH="1">
            <a:off x="7297543" y="2559011"/>
            <a:ext cx="1466057" cy="2843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线箭头连接符 63"/>
          <p:cNvCxnSpPr/>
          <p:nvPr/>
        </p:nvCxnSpPr>
        <p:spPr>
          <a:xfrm flipV="1">
            <a:off x="5893387" y="3206399"/>
            <a:ext cx="1" cy="3612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组 34"/>
          <p:cNvGrpSpPr/>
          <p:nvPr/>
        </p:nvGrpSpPr>
        <p:grpSpPr>
          <a:xfrm>
            <a:off x="4059194" y="3617144"/>
            <a:ext cx="4297476" cy="1784771"/>
            <a:chOff x="4059194" y="3617144"/>
            <a:chExt cx="4297476" cy="1784771"/>
          </a:xfrm>
        </p:grpSpPr>
        <p:grpSp>
          <p:nvGrpSpPr>
            <p:cNvPr id="106" name="组 105"/>
            <p:cNvGrpSpPr/>
            <p:nvPr/>
          </p:nvGrpSpPr>
          <p:grpSpPr>
            <a:xfrm>
              <a:off x="4059194" y="3617144"/>
              <a:ext cx="4297476" cy="1784771"/>
              <a:chOff x="344349" y="3819823"/>
              <a:chExt cx="4297476" cy="1784771"/>
            </a:xfrm>
          </p:grpSpPr>
          <p:grpSp>
            <p:nvGrpSpPr>
              <p:cNvPr id="88" name="组 87"/>
              <p:cNvGrpSpPr/>
              <p:nvPr/>
            </p:nvGrpSpPr>
            <p:grpSpPr>
              <a:xfrm>
                <a:off x="344349" y="3819823"/>
                <a:ext cx="4297476" cy="1784771"/>
                <a:chOff x="1531512" y="3901155"/>
                <a:chExt cx="4297476" cy="1784771"/>
              </a:xfrm>
            </p:grpSpPr>
            <p:sp>
              <p:nvSpPr>
                <p:cNvPr id="85" name="矩形 84"/>
                <p:cNvSpPr/>
                <p:nvPr/>
              </p:nvSpPr>
              <p:spPr>
                <a:xfrm>
                  <a:off x="1531512" y="3901155"/>
                  <a:ext cx="4297476" cy="1784771"/>
                </a:xfrm>
                <a:prstGeom prst="rect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 smtClean="0"/>
                </a:p>
              </p:txBody>
            </p:sp>
            <p:grpSp>
              <p:nvGrpSpPr>
                <p:cNvPr id="86" name="组 85"/>
                <p:cNvGrpSpPr/>
                <p:nvPr/>
              </p:nvGrpSpPr>
              <p:grpSpPr>
                <a:xfrm>
                  <a:off x="1687389" y="4105771"/>
                  <a:ext cx="4025706" cy="1440160"/>
                  <a:chOff x="1687389" y="4105771"/>
                  <a:chExt cx="4025706" cy="1440160"/>
                </a:xfrm>
              </p:grpSpPr>
              <p:sp>
                <p:nvSpPr>
                  <p:cNvPr id="16" name="折角形 15"/>
                  <p:cNvSpPr/>
                  <p:nvPr/>
                </p:nvSpPr>
                <p:spPr>
                  <a:xfrm>
                    <a:off x="2880717" y="4465811"/>
                    <a:ext cx="1152128" cy="360040"/>
                  </a:xfrm>
                  <a:prstGeom prst="foldedCorner">
                    <a:avLst/>
                  </a:prstGeom>
                  <a:solidFill>
                    <a:schemeClr val="accent1"/>
                  </a:solidFill>
                  <a:ln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zh-CN" altLang="en-US" sz="1050" dirty="0" smtClean="0"/>
                      <a:t>客户端负载均衡（</a:t>
                    </a:r>
                    <a:r>
                      <a:rPr kumimoji="1" lang="en-US" altLang="zh-CN" sz="1050" dirty="0" smtClean="0"/>
                      <a:t>Ribbon</a:t>
                    </a:r>
                    <a:r>
                      <a:rPr kumimoji="1" lang="zh-CN" altLang="en-US" sz="1050" dirty="0" smtClean="0"/>
                      <a:t>）</a:t>
                    </a:r>
                  </a:p>
                </p:txBody>
              </p:sp>
              <p:sp>
                <p:nvSpPr>
                  <p:cNvPr id="17" name="折角形 16"/>
                  <p:cNvSpPr/>
                  <p:nvPr/>
                </p:nvSpPr>
                <p:spPr>
                  <a:xfrm>
                    <a:off x="2880717" y="4825851"/>
                    <a:ext cx="1152128" cy="360040"/>
                  </a:xfrm>
                  <a:prstGeom prst="foldedCorner">
                    <a:avLst/>
                  </a:prstGeom>
                  <a:solidFill>
                    <a:srgbClr val="C00000"/>
                  </a:solidFill>
                  <a:ln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zh-CN" altLang="en-US" sz="1050" dirty="0" smtClean="0"/>
                      <a:t>断路器</a:t>
                    </a:r>
                    <a:r>
                      <a:rPr kumimoji="1" lang="en-US" altLang="zh-CN" sz="1050" dirty="0" smtClean="0"/>
                      <a:t>(</a:t>
                    </a:r>
                    <a:r>
                      <a:rPr kumimoji="1" lang="en-US" altLang="zh-CN" sz="1050" dirty="0" err="1" smtClean="0"/>
                      <a:t>Hystrix</a:t>
                    </a:r>
                    <a:r>
                      <a:rPr kumimoji="1" lang="en-US" altLang="zh-CN" sz="1050" dirty="0" smtClean="0"/>
                      <a:t>)</a:t>
                    </a:r>
                    <a:endParaRPr kumimoji="1" lang="zh-CN" altLang="en-US" sz="1050" dirty="0" smtClean="0"/>
                  </a:p>
                </p:txBody>
              </p:sp>
              <p:sp>
                <p:nvSpPr>
                  <p:cNvPr id="18" name="折角形 17"/>
                  <p:cNvSpPr/>
                  <p:nvPr/>
                </p:nvSpPr>
                <p:spPr>
                  <a:xfrm>
                    <a:off x="2880717" y="4105771"/>
                    <a:ext cx="1152128" cy="360040"/>
                  </a:xfrm>
                  <a:prstGeom prst="foldedCorner">
                    <a:avLst/>
                  </a:prstGeom>
                  <a:solidFill>
                    <a:srgbClr val="92D050"/>
                  </a:solidFill>
                  <a:ln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zh-CN" altLang="en-US" sz="1050" dirty="0" smtClean="0"/>
                      <a:t>服务注册（</a:t>
                    </a:r>
                    <a:r>
                      <a:rPr kumimoji="1" lang="en-US" altLang="zh-CN" sz="1050" dirty="0" smtClean="0"/>
                      <a:t>Eureka</a:t>
                    </a:r>
                    <a:r>
                      <a:rPr kumimoji="1" lang="zh-CN" altLang="en-US" sz="1050" dirty="0" smtClean="0"/>
                      <a:t> </a:t>
                    </a:r>
                    <a:r>
                      <a:rPr kumimoji="1" lang="en-US" altLang="zh-CN" sz="1050" dirty="0" smtClean="0"/>
                      <a:t>Client</a:t>
                    </a:r>
                    <a:r>
                      <a:rPr kumimoji="1" lang="zh-CN" altLang="en-US" sz="1050" dirty="0" smtClean="0"/>
                      <a:t>）</a:t>
                    </a:r>
                  </a:p>
                </p:txBody>
              </p:sp>
              <p:grpSp>
                <p:nvGrpSpPr>
                  <p:cNvPr id="84" name="组 83"/>
                  <p:cNvGrpSpPr/>
                  <p:nvPr/>
                </p:nvGrpSpPr>
                <p:grpSpPr>
                  <a:xfrm>
                    <a:off x="4115246" y="4105771"/>
                    <a:ext cx="1597849" cy="1368152"/>
                    <a:chOff x="4115246" y="4105771"/>
                    <a:chExt cx="1597849" cy="1368152"/>
                  </a:xfrm>
                </p:grpSpPr>
                <p:sp>
                  <p:nvSpPr>
                    <p:cNvPr id="6" name="矩形 5"/>
                    <p:cNvSpPr/>
                    <p:nvPr/>
                  </p:nvSpPr>
                  <p:spPr>
                    <a:xfrm>
                      <a:off x="4115246" y="4105771"/>
                      <a:ext cx="1597849" cy="1368152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t"/>
                    <a:lstStyle/>
                    <a:p>
                      <a:pPr algn="ctr"/>
                      <a:r>
                        <a:rPr kumimoji="1" lang="en-US" altLang="zh-CN" sz="1100" dirty="0" smtClean="0"/>
                        <a:t>MicroService1</a:t>
                      </a:r>
                    </a:p>
                    <a:p>
                      <a:pPr algn="ctr"/>
                      <a:r>
                        <a:rPr kumimoji="1" lang="en-US" altLang="zh-CN" sz="1100" dirty="0" smtClean="0"/>
                        <a:t>cluster</a:t>
                      </a:r>
                      <a:endParaRPr kumimoji="1" lang="zh-CN" altLang="en-US" sz="1100" dirty="0" smtClean="0"/>
                    </a:p>
                  </p:txBody>
                </p:sp>
                <p:sp>
                  <p:nvSpPr>
                    <p:cNvPr id="9" name="矩形 8"/>
                    <p:cNvSpPr/>
                    <p:nvPr/>
                  </p:nvSpPr>
                  <p:spPr>
                    <a:xfrm>
                      <a:off x="4176861" y="4753843"/>
                      <a:ext cx="421656" cy="576064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kumimoji="1" lang="en-US" altLang="zh-CN" sz="1100" smtClean="0"/>
                        <a:t>N1</a:t>
                      </a:r>
                      <a:endParaRPr kumimoji="1" lang="en-US" altLang="zh-CN" sz="1100" dirty="0" smtClean="0"/>
                    </a:p>
                  </p:txBody>
                </p:sp>
                <p:sp>
                  <p:nvSpPr>
                    <p:cNvPr id="10" name="矩形 9"/>
                    <p:cNvSpPr/>
                    <p:nvPr/>
                  </p:nvSpPr>
                  <p:spPr>
                    <a:xfrm>
                      <a:off x="4691309" y="4753843"/>
                      <a:ext cx="421656" cy="576064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kumimoji="1" lang="en-US" altLang="zh-CN" sz="1100" dirty="0" smtClean="0"/>
                        <a:t>N2</a:t>
                      </a:r>
                    </a:p>
                  </p:txBody>
                </p:sp>
                <p:sp>
                  <p:nvSpPr>
                    <p:cNvPr id="27" name="矩形 26"/>
                    <p:cNvSpPr/>
                    <p:nvPr/>
                  </p:nvSpPr>
                  <p:spPr>
                    <a:xfrm>
                      <a:off x="5195365" y="4753843"/>
                      <a:ext cx="421656" cy="576064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kumimoji="1" lang="en-US" altLang="zh-CN" sz="1100" dirty="0" smtClean="0"/>
                        <a:t>N..</a:t>
                      </a:r>
                    </a:p>
                  </p:txBody>
                </p:sp>
              </p:grpSp>
              <p:sp>
                <p:nvSpPr>
                  <p:cNvPr id="54" name="折角形 53"/>
                  <p:cNvSpPr/>
                  <p:nvPr/>
                </p:nvSpPr>
                <p:spPr>
                  <a:xfrm>
                    <a:off x="1687389" y="4105771"/>
                    <a:ext cx="1152128" cy="360040"/>
                  </a:xfrm>
                  <a:prstGeom prst="foldedCorner">
                    <a:avLst/>
                  </a:prstGeom>
                  <a:solidFill>
                    <a:schemeClr val="accent3"/>
                  </a:solidFill>
                  <a:ln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zh-CN" sz="1050" dirty="0" smtClean="0"/>
                      <a:t>Spring</a:t>
                    </a:r>
                    <a:r>
                      <a:rPr kumimoji="1" lang="zh-CN" altLang="en-US" sz="1050" dirty="0" smtClean="0"/>
                      <a:t> </a:t>
                    </a:r>
                    <a:r>
                      <a:rPr kumimoji="1" lang="en-US" altLang="zh-CN" sz="1050" dirty="0" err="1" smtClean="0"/>
                      <a:t>Config</a:t>
                    </a:r>
                    <a:r>
                      <a:rPr kumimoji="1" lang="zh-CN" altLang="en-US" sz="1050" dirty="0" smtClean="0"/>
                      <a:t> </a:t>
                    </a:r>
                    <a:r>
                      <a:rPr kumimoji="1" lang="en-US" altLang="zh-CN" sz="1050" dirty="0" smtClean="0"/>
                      <a:t>Client</a:t>
                    </a:r>
                    <a:endParaRPr kumimoji="1" lang="zh-CN" altLang="en-US" sz="1050" dirty="0" smtClean="0"/>
                  </a:p>
                </p:txBody>
              </p:sp>
              <p:sp>
                <p:nvSpPr>
                  <p:cNvPr id="73" name="折角形 72"/>
                  <p:cNvSpPr/>
                  <p:nvPr/>
                </p:nvSpPr>
                <p:spPr>
                  <a:xfrm>
                    <a:off x="2880717" y="5185891"/>
                    <a:ext cx="1152128" cy="360040"/>
                  </a:xfrm>
                  <a:prstGeom prst="foldedCorner">
                    <a:avLst/>
                  </a:prstGeom>
                  <a:solidFill>
                    <a:srgbClr val="C00000"/>
                  </a:solidFill>
                  <a:ln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zh-CN" sz="1050" dirty="0" smtClean="0"/>
                      <a:t>Sleuth</a:t>
                    </a:r>
                    <a:r>
                      <a:rPr kumimoji="1" lang="zh-CN" altLang="en-US" sz="1050" dirty="0" smtClean="0"/>
                      <a:t> </a:t>
                    </a:r>
                    <a:r>
                      <a:rPr kumimoji="1" lang="en-US" altLang="zh-CN" sz="1050" dirty="0" smtClean="0"/>
                      <a:t>client</a:t>
                    </a:r>
                    <a:endParaRPr kumimoji="1" lang="zh-CN" altLang="en-US" sz="1050" dirty="0" smtClean="0"/>
                  </a:p>
                </p:txBody>
              </p:sp>
            </p:grpSp>
          </p:grpSp>
          <p:sp>
            <p:nvSpPr>
              <p:cNvPr id="103" name="折角形 102"/>
              <p:cNvSpPr/>
              <p:nvPr/>
            </p:nvSpPr>
            <p:spPr>
              <a:xfrm>
                <a:off x="500226" y="4740498"/>
                <a:ext cx="1152128" cy="360040"/>
              </a:xfrm>
              <a:prstGeom prst="foldedCorner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1050" dirty="0" smtClean="0"/>
                  <a:t>。。。</a:t>
                </a:r>
              </a:p>
            </p:txBody>
          </p:sp>
        </p:grpSp>
        <p:sp>
          <p:nvSpPr>
            <p:cNvPr id="74" name="折角形 73"/>
            <p:cNvSpPr/>
            <p:nvPr/>
          </p:nvSpPr>
          <p:spPr>
            <a:xfrm>
              <a:off x="4215071" y="4177779"/>
              <a:ext cx="1152128" cy="356019"/>
            </a:xfrm>
            <a:prstGeom prst="foldedCorner">
              <a:avLst/>
            </a:prstGeom>
            <a:solidFill>
              <a:srgbClr val="FFC000"/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050" dirty="0" smtClean="0"/>
                <a:t>Spring</a:t>
              </a:r>
              <a:r>
                <a:rPr kumimoji="1" lang="zh-CN" altLang="en-US" sz="1050" dirty="0" smtClean="0"/>
                <a:t> </a:t>
              </a:r>
              <a:r>
                <a:rPr kumimoji="1" lang="en-US" altLang="zh-CN" sz="1050" dirty="0" smtClean="0"/>
                <a:t>bus</a:t>
              </a:r>
              <a:endParaRPr kumimoji="1" lang="zh-CN" altLang="en-US" sz="1050" dirty="0" smtClean="0"/>
            </a:p>
          </p:txBody>
        </p:sp>
      </p:grpSp>
      <p:cxnSp>
        <p:nvCxnSpPr>
          <p:cNvPr id="75" name="直线箭头连接符 74"/>
          <p:cNvCxnSpPr>
            <a:stCxn id="69" idx="1"/>
            <a:endCxn id="21" idx="3"/>
          </p:cNvCxnSpPr>
          <p:nvPr/>
        </p:nvCxnSpPr>
        <p:spPr>
          <a:xfrm flipH="1" flipV="1">
            <a:off x="10419784" y="2559011"/>
            <a:ext cx="468052" cy="821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线箭头连接符 86"/>
          <p:cNvCxnSpPr>
            <a:stCxn id="21" idx="2"/>
          </p:cNvCxnSpPr>
          <p:nvPr/>
        </p:nvCxnSpPr>
        <p:spPr>
          <a:xfrm flipH="1">
            <a:off x="9550743" y="3151701"/>
            <a:ext cx="40949" cy="248478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线箭头连接符 88"/>
          <p:cNvCxnSpPr>
            <a:endCxn id="85" idx="2"/>
          </p:cNvCxnSpPr>
          <p:nvPr/>
        </p:nvCxnSpPr>
        <p:spPr>
          <a:xfrm flipV="1">
            <a:off x="6207932" y="5401915"/>
            <a:ext cx="0" cy="36004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线箭头连接符 89"/>
          <p:cNvCxnSpPr/>
          <p:nvPr/>
        </p:nvCxnSpPr>
        <p:spPr>
          <a:xfrm flipV="1">
            <a:off x="7850436" y="1310106"/>
            <a:ext cx="0" cy="22823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肘形连接符 64"/>
          <p:cNvCxnSpPr>
            <a:stCxn id="85" idx="1"/>
          </p:cNvCxnSpPr>
          <p:nvPr/>
        </p:nvCxnSpPr>
        <p:spPr>
          <a:xfrm rot="10800000" flipH="1">
            <a:off x="4059193" y="1262956"/>
            <a:ext cx="625201" cy="3246574"/>
          </a:xfrm>
          <a:prstGeom prst="bentConnector4">
            <a:avLst>
              <a:gd name="adj1" fmla="val -36564"/>
              <a:gd name="adj2" fmla="val 86433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肘形连接符 95"/>
          <p:cNvCxnSpPr>
            <a:stCxn id="85" idx="3"/>
          </p:cNvCxnSpPr>
          <p:nvPr/>
        </p:nvCxnSpPr>
        <p:spPr>
          <a:xfrm flipV="1">
            <a:off x="8356670" y="3189113"/>
            <a:ext cx="715461" cy="1320417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肘形连接符 96"/>
          <p:cNvCxnSpPr/>
          <p:nvPr/>
        </p:nvCxnSpPr>
        <p:spPr>
          <a:xfrm rot="16200000" flipH="1">
            <a:off x="2622319" y="3269489"/>
            <a:ext cx="1548070" cy="1394500"/>
          </a:xfrm>
          <a:prstGeom prst="bentConnector3">
            <a:avLst>
              <a:gd name="adj1" fmla="val 100863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9193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title"/>
          </p:nvPr>
        </p:nvSpPr>
        <p:spPr>
          <a:xfrm>
            <a:off x="0" y="22613"/>
            <a:ext cx="9937790" cy="513899"/>
          </a:xfrm>
        </p:spPr>
        <p:txBody>
          <a:bodyPr/>
          <a:lstStyle/>
          <a:p>
            <a:r>
              <a:rPr lang="zh-CN" altLang="en-US" dirty="0" smtClean="0">
                <a:solidFill>
                  <a:srgbClr val="18A2EF"/>
                </a:solidFill>
                <a:latin typeface="+mj-ea"/>
                <a:ea typeface="+mj-ea"/>
              </a:rPr>
              <a:t>架构简化 </a:t>
            </a:r>
            <a:endParaRPr lang="zh-CN" altLang="en-US" dirty="0">
              <a:solidFill>
                <a:srgbClr val="18A2EF"/>
              </a:solidFill>
              <a:latin typeface="+mj-ea"/>
              <a:ea typeface="+mj-ea"/>
            </a:endParaRPr>
          </a:p>
        </p:txBody>
      </p:sp>
      <p:sp>
        <p:nvSpPr>
          <p:cNvPr id="4" name="云形 3"/>
          <p:cNvSpPr/>
          <p:nvPr/>
        </p:nvSpPr>
        <p:spPr>
          <a:xfrm>
            <a:off x="445556" y="2304255"/>
            <a:ext cx="720080" cy="360040"/>
          </a:xfrm>
          <a:prstGeom prst="cloud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 smtClean="0"/>
          </a:p>
        </p:txBody>
      </p:sp>
      <p:grpSp>
        <p:nvGrpSpPr>
          <p:cNvPr id="26" name="组 25"/>
          <p:cNvGrpSpPr/>
          <p:nvPr/>
        </p:nvGrpSpPr>
        <p:grpSpPr>
          <a:xfrm>
            <a:off x="4157452" y="269194"/>
            <a:ext cx="2808312" cy="1224136"/>
            <a:chOff x="3528789" y="361356"/>
            <a:chExt cx="2808312" cy="1224136"/>
          </a:xfrm>
        </p:grpSpPr>
        <p:sp>
          <p:nvSpPr>
            <p:cNvPr id="25" name="矩形 24"/>
            <p:cNvSpPr/>
            <p:nvPr/>
          </p:nvSpPr>
          <p:spPr>
            <a:xfrm>
              <a:off x="3528789" y="361356"/>
              <a:ext cx="2808312" cy="1224136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en-US" altLang="zh-CN" sz="1100" dirty="0" smtClean="0"/>
            </a:p>
          </p:txBody>
        </p:sp>
        <p:sp>
          <p:nvSpPr>
            <p:cNvPr id="22" name="矩形 21"/>
            <p:cNvSpPr/>
            <p:nvPr/>
          </p:nvSpPr>
          <p:spPr>
            <a:xfrm>
              <a:off x="4335060" y="446000"/>
              <a:ext cx="1048419" cy="404318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dirty="0" smtClean="0"/>
                <a:t>Eureka</a:t>
              </a:r>
              <a:r>
                <a:rPr kumimoji="1" lang="zh-CN" altLang="en-US" sz="1100" dirty="0" smtClean="0"/>
                <a:t> </a:t>
              </a:r>
              <a:r>
                <a:rPr kumimoji="1" lang="en-US" altLang="zh-CN" sz="1100" dirty="0" smtClean="0"/>
                <a:t>Server1</a:t>
              </a:r>
              <a:endParaRPr kumimoji="1" lang="zh-CN" altLang="en-US" sz="1100" dirty="0" smtClean="0"/>
            </a:p>
          </p:txBody>
        </p:sp>
        <p:sp>
          <p:nvSpPr>
            <p:cNvPr id="23" name="矩形 22"/>
            <p:cNvSpPr/>
            <p:nvPr/>
          </p:nvSpPr>
          <p:spPr>
            <a:xfrm>
              <a:off x="5070098" y="1030338"/>
              <a:ext cx="1048419" cy="404318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dirty="0" smtClean="0"/>
                <a:t>Eureka</a:t>
              </a:r>
              <a:r>
                <a:rPr kumimoji="1" lang="zh-CN" altLang="en-US" sz="1100" dirty="0" smtClean="0"/>
                <a:t> </a:t>
              </a:r>
              <a:r>
                <a:rPr kumimoji="1" lang="en-US" altLang="zh-CN" sz="1100" dirty="0" smtClean="0"/>
                <a:t>Server3</a:t>
              </a:r>
              <a:endParaRPr kumimoji="1" lang="zh-CN" altLang="en-US" sz="1100" dirty="0" smtClean="0"/>
            </a:p>
          </p:txBody>
        </p:sp>
        <p:sp>
          <p:nvSpPr>
            <p:cNvPr id="24" name="矩形 23"/>
            <p:cNvSpPr/>
            <p:nvPr/>
          </p:nvSpPr>
          <p:spPr>
            <a:xfrm>
              <a:off x="3660099" y="1030338"/>
              <a:ext cx="1048419" cy="404318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dirty="0" smtClean="0"/>
                <a:t>Eureka</a:t>
              </a:r>
              <a:r>
                <a:rPr kumimoji="1" lang="zh-CN" altLang="en-US" sz="1100" dirty="0" smtClean="0"/>
                <a:t> </a:t>
              </a:r>
              <a:r>
                <a:rPr kumimoji="1" lang="en-US" altLang="zh-CN" sz="1100" dirty="0" smtClean="0"/>
                <a:t>Server2</a:t>
              </a:r>
              <a:endParaRPr kumimoji="1" lang="zh-CN" altLang="en-US" sz="1100" dirty="0" smtClean="0"/>
            </a:p>
          </p:txBody>
        </p:sp>
      </p:grpSp>
      <p:grpSp>
        <p:nvGrpSpPr>
          <p:cNvPr id="67" name="组 66"/>
          <p:cNvGrpSpPr/>
          <p:nvPr/>
        </p:nvGrpSpPr>
        <p:grpSpPr>
          <a:xfrm>
            <a:off x="1800597" y="1966321"/>
            <a:ext cx="1728193" cy="1203346"/>
            <a:chOff x="1728588" y="2233563"/>
            <a:chExt cx="1728193" cy="1203346"/>
          </a:xfrm>
        </p:grpSpPr>
        <p:sp>
          <p:nvSpPr>
            <p:cNvPr id="5" name="矩形 4"/>
            <p:cNvSpPr/>
            <p:nvPr/>
          </p:nvSpPr>
          <p:spPr>
            <a:xfrm>
              <a:off x="1728588" y="2233563"/>
              <a:ext cx="1728193" cy="1203346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kumimoji="1" lang="zh-CN" altLang="en-US" sz="1100" dirty="0" smtClean="0"/>
                <a:t>路由与过滤</a:t>
              </a:r>
              <a:endParaRPr kumimoji="1" lang="en-US" altLang="zh-CN" sz="1100" dirty="0" smtClean="0"/>
            </a:p>
            <a:p>
              <a:pPr algn="ctr"/>
              <a:r>
                <a:rPr kumimoji="1" lang="en-US" altLang="zh-CN" sz="1100" dirty="0" err="1" smtClean="0"/>
                <a:t>zuul</a:t>
              </a:r>
              <a:endParaRPr kumimoji="1" lang="zh-CN" altLang="en-US" sz="1100" dirty="0" smtClean="0"/>
            </a:p>
          </p:txBody>
        </p:sp>
        <p:sp>
          <p:nvSpPr>
            <p:cNvPr id="37" name="矩形 36"/>
            <p:cNvSpPr/>
            <p:nvPr/>
          </p:nvSpPr>
          <p:spPr>
            <a:xfrm>
              <a:off x="1820855" y="2737619"/>
              <a:ext cx="421656" cy="576064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smtClean="0"/>
                <a:t>N1</a:t>
              </a:r>
              <a:endParaRPr kumimoji="1" lang="en-US" altLang="zh-CN" sz="1100" dirty="0" smtClean="0"/>
            </a:p>
          </p:txBody>
        </p:sp>
        <p:sp>
          <p:nvSpPr>
            <p:cNvPr id="38" name="矩形 37"/>
            <p:cNvSpPr/>
            <p:nvPr/>
          </p:nvSpPr>
          <p:spPr>
            <a:xfrm>
              <a:off x="2335303" y="2737619"/>
              <a:ext cx="421656" cy="576064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dirty="0" smtClean="0"/>
                <a:t>N2</a:t>
              </a:r>
            </a:p>
          </p:txBody>
        </p:sp>
        <p:sp>
          <p:nvSpPr>
            <p:cNvPr id="39" name="矩形 38"/>
            <p:cNvSpPr/>
            <p:nvPr/>
          </p:nvSpPr>
          <p:spPr>
            <a:xfrm>
              <a:off x="2839359" y="2737619"/>
              <a:ext cx="421656" cy="576064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dirty="0" smtClean="0"/>
                <a:t>N..</a:t>
              </a:r>
            </a:p>
          </p:txBody>
        </p:sp>
      </p:grpSp>
      <p:grpSp>
        <p:nvGrpSpPr>
          <p:cNvPr id="2" name="组 1"/>
          <p:cNvGrpSpPr/>
          <p:nvPr/>
        </p:nvGrpSpPr>
        <p:grpSpPr>
          <a:xfrm>
            <a:off x="8713365" y="2003733"/>
            <a:ext cx="2376264" cy="1185380"/>
            <a:chOff x="8713365" y="2003733"/>
            <a:chExt cx="2376264" cy="1185380"/>
          </a:xfrm>
        </p:grpSpPr>
        <p:grpSp>
          <p:nvGrpSpPr>
            <p:cNvPr id="66" name="组 65"/>
            <p:cNvGrpSpPr/>
            <p:nvPr/>
          </p:nvGrpSpPr>
          <p:grpSpPr>
            <a:xfrm>
              <a:off x="8713365" y="2003733"/>
              <a:ext cx="1656184" cy="1185380"/>
              <a:chOff x="7921278" y="4825851"/>
              <a:chExt cx="1656184" cy="1080120"/>
            </a:xfrm>
          </p:grpSpPr>
          <p:sp>
            <p:nvSpPr>
              <p:cNvPr id="21" name="矩形 20"/>
              <p:cNvSpPr/>
              <p:nvPr/>
            </p:nvSpPr>
            <p:spPr>
              <a:xfrm>
                <a:off x="7921278" y="4825851"/>
                <a:ext cx="1656184" cy="1080120"/>
              </a:xfrm>
              <a:prstGeom prst="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kumimoji="1" lang="en-US" altLang="zh-CN" sz="1100" dirty="0" err="1" smtClean="0"/>
                  <a:t>Config</a:t>
                </a:r>
                <a:r>
                  <a:rPr kumimoji="1" lang="zh-CN" altLang="en-US" sz="1100" dirty="0" smtClean="0"/>
                  <a:t> </a:t>
                </a:r>
                <a:r>
                  <a:rPr kumimoji="1" lang="en-US" altLang="zh-CN" sz="1100" dirty="0" smtClean="0"/>
                  <a:t>Server</a:t>
                </a:r>
              </a:p>
            </p:txBody>
          </p:sp>
          <p:sp>
            <p:nvSpPr>
              <p:cNvPr id="58" name="矩形 57"/>
              <p:cNvSpPr/>
              <p:nvPr/>
            </p:nvSpPr>
            <p:spPr>
              <a:xfrm>
                <a:off x="8017624" y="5257899"/>
                <a:ext cx="421656" cy="576064"/>
              </a:xfrm>
              <a:prstGeom prst="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100" smtClean="0"/>
                  <a:t>N1</a:t>
                </a:r>
                <a:endParaRPr kumimoji="1" lang="en-US" altLang="zh-CN" sz="1100" dirty="0" smtClean="0"/>
              </a:p>
            </p:txBody>
          </p:sp>
          <p:sp>
            <p:nvSpPr>
              <p:cNvPr id="59" name="矩形 58"/>
              <p:cNvSpPr/>
              <p:nvPr/>
            </p:nvSpPr>
            <p:spPr>
              <a:xfrm>
                <a:off x="8532072" y="5257899"/>
                <a:ext cx="421656" cy="576064"/>
              </a:xfrm>
              <a:prstGeom prst="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100" dirty="0" smtClean="0"/>
                  <a:t>N2</a:t>
                </a:r>
              </a:p>
            </p:txBody>
          </p:sp>
          <p:sp>
            <p:nvSpPr>
              <p:cNvPr id="60" name="矩形 59"/>
              <p:cNvSpPr/>
              <p:nvPr/>
            </p:nvSpPr>
            <p:spPr>
              <a:xfrm>
                <a:off x="9036128" y="5257899"/>
                <a:ext cx="421656" cy="576064"/>
              </a:xfrm>
              <a:prstGeom prst="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100" dirty="0" smtClean="0"/>
                  <a:t>N..</a:t>
                </a:r>
              </a:p>
            </p:txBody>
          </p:sp>
        </p:grpSp>
        <p:grpSp>
          <p:nvGrpSpPr>
            <p:cNvPr id="70" name="组 69"/>
            <p:cNvGrpSpPr/>
            <p:nvPr/>
          </p:nvGrpSpPr>
          <p:grpSpPr>
            <a:xfrm>
              <a:off x="10585573" y="2071671"/>
              <a:ext cx="504056" cy="1037024"/>
              <a:chOff x="10801597" y="4220875"/>
              <a:chExt cx="504056" cy="1037024"/>
            </a:xfrm>
          </p:grpSpPr>
          <p:sp>
            <p:nvSpPr>
              <p:cNvPr id="68" name="罐形 67"/>
              <p:cNvSpPr/>
              <p:nvPr/>
            </p:nvSpPr>
            <p:spPr>
              <a:xfrm>
                <a:off x="10801597" y="4220875"/>
                <a:ext cx="504056" cy="504056"/>
              </a:xfrm>
              <a:prstGeom prst="can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 err="1" smtClean="0"/>
                  <a:t>git</a:t>
                </a:r>
                <a:endParaRPr kumimoji="1" lang="zh-CN" altLang="en-US" dirty="0" smtClean="0"/>
              </a:p>
            </p:txBody>
          </p:sp>
          <p:sp>
            <p:nvSpPr>
              <p:cNvPr id="69" name="罐形 68"/>
              <p:cNvSpPr/>
              <p:nvPr/>
            </p:nvSpPr>
            <p:spPr>
              <a:xfrm>
                <a:off x="10801597" y="4753843"/>
                <a:ext cx="504056" cy="504056"/>
              </a:xfrm>
              <a:prstGeom prst="can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mtClean="0"/>
                  <a:t>svn</a:t>
                </a:r>
                <a:endParaRPr kumimoji="1" lang="zh-CN" altLang="en-US" dirty="0" smtClean="0"/>
              </a:p>
            </p:txBody>
          </p:sp>
        </p:grpSp>
      </p:grpSp>
      <p:grpSp>
        <p:nvGrpSpPr>
          <p:cNvPr id="102" name="组 101"/>
          <p:cNvGrpSpPr/>
          <p:nvPr/>
        </p:nvGrpSpPr>
        <p:grpSpPr>
          <a:xfrm>
            <a:off x="1296541" y="5673897"/>
            <a:ext cx="10153128" cy="432048"/>
            <a:chOff x="864493" y="5673897"/>
            <a:chExt cx="10153128" cy="432048"/>
          </a:xfrm>
        </p:grpSpPr>
        <p:sp>
          <p:nvSpPr>
            <p:cNvPr id="71" name="矩形 70"/>
            <p:cNvSpPr/>
            <p:nvPr/>
          </p:nvSpPr>
          <p:spPr>
            <a:xfrm>
              <a:off x="864493" y="5764427"/>
              <a:ext cx="10153128" cy="28556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 smtClean="0"/>
            </a:p>
          </p:txBody>
        </p:sp>
        <p:sp>
          <p:nvSpPr>
            <p:cNvPr id="72" name="矩形 71"/>
            <p:cNvSpPr/>
            <p:nvPr/>
          </p:nvSpPr>
          <p:spPr>
            <a:xfrm>
              <a:off x="8144022" y="5673897"/>
              <a:ext cx="1440160" cy="43204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err="1" smtClean="0"/>
                <a:t>RabbitMQ</a:t>
              </a:r>
              <a:endParaRPr kumimoji="1" lang="zh-CN" altLang="en-US" dirty="0" smtClean="0"/>
            </a:p>
          </p:txBody>
        </p:sp>
      </p:grpSp>
      <p:grpSp>
        <p:nvGrpSpPr>
          <p:cNvPr id="83" name="组 82"/>
          <p:cNvGrpSpPr/>
          <p:nvPr/>
        </p:nvGrpSpPr>
        <p:grpSpPr>
          <a:xfrm>
            <a:off x="4075433" y="2003733"/>
            <a:ext cx="1713742" cy="1172900"/>
            <a:chOff x="7639966" y="1069328"/>
            <a:chExt cx="1713742" cy="1080120"/>
          </a:xfrm>
        </p:grpSpPr>
        <p:sp>
          <p:nvSpPr>
            <p:cNvPr id="19" name="矩形 18"/>
            <p:cNvSpPr/>
            <p:nvPr/>
          </p:nvSpPr>
          <p:spPr>
            <a:xfrm>
              <a:off x="7639966" y="1069328"/>
              <a:ext cx="1713742" cy="1080120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kumimoji="1" lang="en-US" altLang="zh-CN" sz="1100" dirty="0" smtClean="0"/>
                <a:t>Turbine</a:t>
              </a:r>
              <a:r>
                <a:rPr kumimoji="1" lang="zh-CN" altLang="en-US" sz="1100" dirty="0"/>
                <a:t> </a:t>
              </a:r>
              <a:r>
                <a:rPr kumimoji="1" lang="en-US" altLang="zh-CN" sz="1100" dirty="0" smtClean="0"/>
                <a:t>Server</a:t>
              </a:r>
            </a:p>
            <a:p>
              <a:pPr algn="ctr"/>
              <a:r>
                <a:rPr kumimoji="1" lang="en-US" altLang="zh-CN" sz="1100" dirty="0" smtClean="0"/>
                <a:t>(</a:t>
              </a:r>
              <a:r>
                <a:rPr kumimoji="1" lang="zh-CN" altLang="en-US" sz="1100" dirty="0" smtClean="0"/>
                <a:t>配置监视的集群</a:t>
              </a:r>
              <a:r>
                <a:rPr kumimoji="1" lang="en-US" altLang="zh-CN" sz="1100" dirty="0" smtClean="0"/>
                <a:t>)</a:t>
              </a:r>
            </a:p>
          </p:txBody>
        </p:sp>
        <p:sp>
          <p:nvSpPr>
            <p:cNvPr id="76" name="矩形 75"/>
            <p:cNvSpPr/>
            <p:nvPr/>
          </p:nvSpPr>
          <p:spPr>
            <a:xfrm>
              <a:off x="7755896" y="1528075"/>
              <a:ext cx="421656" cy="576064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smtClean="0"/>
                <a:t>N1</a:t>
              </a:r>
              <a:endParaRPr kumimoji="1" lang="en-US" altLang="zh-CN" sz="1100" dirty="0" smtClean="0"/>
            </a:p>
          </p:txBody>
        </p:sp>
        <p:sp>
          <p:nvSpPr>
            <p:cNvPr id="77" name="矩形 76"/>
            <p:cNvSpPr/>
            <p:nvPr/>
          </p:nvSpPr>
          <p:spPr>
            <a:xfrm>
              <a:off x="8270344" y="1528075"/>
              <a:ext cx="421656" cy="576064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dirty="0" smtClean="0"/>
                <a:t>N2</a:t>
              </a:r>
            </a:p>
          </p:txBody>
        </p:sp>
        <p:sp>
          <p:nvSpPr>
            <p:cNvPr id="78" name="矩形 77"/>
            <p:cNvSpPr/>
            <p:nvPr/>
          </p:nvSpPr>
          <p:spPr>
            <a:xfrm>
              <a:off x="8774400" y="1528075"/>
              <a:ext cx="421656" cy="576064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dirty="0" smtClean="0"/>
                <a:t>N..</a:t>
              </a:r>
            </a:p>
          </p:txBody>
        </p:sp>
      </p:grpSp>
      <p:grpSp>
        <p:nvGrpSpPr>
          <p:cNvPr id="82" name="组 81"/>
          <p:cNvGrpSpPr/>
          <p:nvPr/>
        </p:nvGrpSpPr>
        <p:grpSpPr>
          <a:xfrm>
            <a:off x="6012142" y="2003733"/>
            <a:ext cx="1713742" cy="1186431"/>
            <a:chOff x="7639966" y="2202489"/>
            <a:chExt cx="1713742" cy="1153365"/>
          </a:xfrm>
        </p:grpSpPr>
        <p:sp>
          <p:nvSpPr>
            <p:cNvPr id="20" name="矩形 19"/>
            <p:cNvSpPr/>
            <p:nvPr/>
          </p:nvSpPr>
          <p:spPr>
            <a:xfrm>
              <a:off x="7639966" y="2202489"/>
              <a:ext cx="1713742" cy="1153365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kumimoji="1" lang="en-US" altLang="zh-CN" sz="1100" dirty="0" smtClean="0"/>
                <a:t>Spring</a:t>
              </a:r>
              <a:r>
                <a:rPr kumimoji="1" lang="zh-CN" altLang="en-US" sz="1100" dirty="0" smtClean="0"/>
                <a:t> </a:t>
              </a:r>
              <a:r>
                <a:rPr kumimoji="1" lang="en-US" altLang="zh-CN" sz="1100" dirty="0" smtClean="0"/>
                <a:t>cloud</a:t>
              </a:r>
              <a:r>
                <a:rPr kumimoji="1" lang="zh-CN" altLang="en-US" sz="1100" dirty="0" smtClean="0"/>
                <a:t> </a:t>
              </a:r>
              <a:r>
                <a:rPr kumimoji="1" lang="en-US" altLang="zh-CN" sz="1100" dirty="0" smtClean="0"/>
                <a:t>Sleuth</a:t>
              </a:r>
            </a:p>
            <a:p>
              <a:pPr algn="ctr"/>
              <a:r>
                <a:rPr kumimoji="1" lang="en-US" altLang="zh-CN" sz="1100" dirty="0" smtClean="0"/>
                <a:t>(</a:t>
              </a:r>
              <a:r>
                <a:rPr kumimoji="1" lang="en-US" altLang="zh-CN" sz="1100" dirty="0" err="1" smtClean="0"/>
                <a:t>Zipkin</a:t>
              </a:r>
              <a:r>
                <a:rPr kumimoji="1" lang="zh-CN" altLang="en-US" sz="1100" dirty="0" smtClean="0"/>
                <a:t> </a:t>
              </a:r>
              <a:r>
                <a:rPr kumimoji="1" lang="en-US" altLang="zh-CN" sz="1100" dirty="0" smtClean="0"/>
                <a:t>Server)</a:t>
              </a:r>
            </a:p>
          </p:txBody>
        </p:sp>
        <p:sp>
          <p:nvSpPr>
            <p:cNvPr id="79" name="矩形 78"/>
            <p:cNvSpPr/>
            <p:nvPr/>
          </p:nvSpPr>
          <p:spPr>
            <a:xfrm>
              <a:off x="7755896" y="2737619"/>
              <a:ext cx="421656" cy="576064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smtClean="0"/>
                <a:t>N1</a:t>
              </a:r>
              <a:endParaRPr kumimoji="1" lang="en-US" altLang="zh-CN" sz="1100" dirty="0" smtClean="0"/>
            </a:p>
          </p:txBody>
        </p:sp>
        <p:sp>
          <p:nvSpPr>
            <p:cNvPr id="80" name="矩形 79"/>
            <p:cNvSpPr/>
            <p:nvPr/>
          </p:nvSpPr>
          <p:spPr>
            <a:xfrm>
              <a:off x="8270344" y="2737619"/>
              <a:ext cx="421656" cy="576064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dirty="0" smtClean="0"/>
                <a:t>N2</a:t>
              </a:r>
            </a:p>
          </p:txBody>
        </p:sp>
        <p:sp>
          <p:nvSpPr>
            <p:cNvPr id="81" name="矩形 80"/>
            <p:cNvSpPr/>
            <p:nvPr/>
          </p:nvSpPr>
          <p:spPr>
            <a:xfrm>
              <a:off x="8774400" y="2737619"/>
              <a:ext cx="421656" cy="576064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dirty="0" smtClean="0"/>
                <a:t>N..</a:t>
              </a:r>
            </a:p>
          </p:txBody>
        </p:sp>
      </p:grpSp>
      <p:grpSp>
        <p:nvGrpSpPr>
          <p:cNvPr id="74" name="组 73"/>
          <p:cNvGrpSpPr/>
          <p:nvPr/>
        </p:nvGrpSpPr>
        <p:grpSpPr>
          <a:xfrm>
            <a:off x="3816821" y="3674785"/>
            <a:ext cx="4297476" cy="1784771"/>
            <a:chOff x="4059194" y="3617144"/>
            <a:chExt cx="4297476" cy="1784771"/>
          </a:xfrm>
        </p:grpSpPr>
        <p:grpSp>
          <p:nvGrpSpPr>
            <p:cNvPr id="75" name="组 74"/>
            <p:cNvGrpSpPr/>
            <p:nvPr/>
          </p:nvGrpSpPr>
          <p:grpSpPr>
            <a:xfrm>
              <a:off x="4059194" y="3617144"/>
              <a:ext cx="4297476" cy="1784771"/>
              <a:chOff x="344349" y="3819823"/>
              <a:chExt cx="4297476" cy="1784771"/>
            </a:xfrm>
          </p:grpSpPr>
          <p:grpSp>
            <p:nvGrpSpPr>
              <p:cNvPr id="89" name="组 88"/>
              <p:cNvGrpSpPr/>
              <p:nvPr/>
            </p:nvGrpSpPr>
            <p:grpSpPr>
              <a:xfrm>
                <a:off x="344349" y="3819823"/>
                <a:ext cx="4297476" cy="1784771"/>
                <a:chOff x="1531512" y="3901155"/>
                <a:chExt cx="4297476" cy="1784771"/>
              </a:xfrm>
            </p:grpSpPr>
            <p:sp>
              <p:nvSpPr>
                <p:cNvPr id="91" name="矩形 90"/>
                <p:cNvSpPr/>
                <p:nvPr/>
              </p:nvSpPr>
              <p:spPr>
                <a:xfrm>
                  <a:off x="1531512" y="3901155"/>
                  <a:ext cx="4297476" cy="1784771"/>
                </a:xfrm>
                <a:prstGeom prst="rect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 smtClean="0"/>
                </a:p>
              </p:txBody>
            </p:sp>
            <p:grpSp>
              <p:nvGrpSpPr>
                <p:cNvPr id="92" name="组 91"/>
                <p:cNvGrpSpPr/>
                <p:nvPr/>
              </p:nvGrpSpPr>
              <p:grpSpPr>
                <a:xfrm>
                  <a:off x="1687389" y="4105771"/>
                  <a:ext cx="4025706" cy="1440160"/>
                  <a:chOff x="1687389" y="4105771"/>
                  <a:chExt cx="4025706" cy="1440160"/>
                </a:xfrm>
              </p:grpSpPr>
              <p:sp>
                <p:nvSpPr>
                  <p:cNvPr id="93" name="折角形 92"/>
                  <p:cNvSpPr/>
                  <p:nvPr/>
                </p:nvSpPr>
                <p:spPr>
                  <a:xfrm>
                    <a:off x="2880717" y="4465811"/>
                    <a:ext cx="1152128" cy="360040"/>
                  </a:xfrm>
                  <a:prstGeom prst="foldedCorner">
                    <a:avLst/>
                  </a:prstGeom>
                  <a:solidFill>
                    <a:schemeClr val="accent1"/>
                  </a:solidFill>
                  <a:ln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zh-CN" altLang="en-US" sz="1050" dirty="0" smtClean="0"/>
                      <a:t>客户端负载均衡（</a:t>
                    </a:r>
                    <a:r>
                      <a:rPr kumimoji="1" lang="en-US" altLang="zh-CN" sz="1050" dirty="0" smtClean="0"/>
                      <a:t>Ribbon</a:t>
                    </a:r>
                    <a:r>
                      <a:rPr kumimoji="1" lang="zh-CN" altLang="en-US" sz="1050" dirty="0" smtClean="0"/>
                      <a:t>）</a:t>
                    </a:r>
                  </a:p>
                </p:txBody>
              </p:sp>
              <p:sp>
                <p:nvSpPr>
                  <p:cNvPr id="94" name="折角形 93"/>
                  <p:cNvSpPr/>
                  <p:nvPr/>
                </p:nvSpPr>
                <p:spPr>
                  <a:xfrm>
                    <a:off x="2880717" y="4825851"/>
                    <a:ext cx="1152128" cy="360040"/>
                  </a:xfrm>
                  <a:prstGeom prst="foldedCorner">
                    <a:avLst/>
                  </a:prstGeom>
                  <a:solidFill>
                    <a:srgbClr val="C00000"/>
                  </a:solidFill>
                  <a:ln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zh-CN" altLang="en-US" sz="1050" dirty="0" smtClean="0"/>
                      <a:t>断路器</a:t>
                    </a:r>
                    <a:r>
                      <a:rPr kumimoji="1" lang="en-US" altLang="zh-CN" sz="1050" dirty="0" smtClean="0"/>
                      <a:t>(</a:t>
                    </a:r>
                    <a:r>
                      <a:rPr kumimoji="1" lang="en-US" altLang="zh-CN" sz="1050" dirty="0" err="1" smtClean="0"/>
                      <a:t>Hystrix</a:t>
                    </a:r>
                    <a:r>
                      <a:rPr kumimoji="1" lang="en-US" altLang="zh-CN" sz="1050" dirty="0" smtClean="0"/>
                      <a:t>)</a:t>
                    </a:r>
                    <a:endParaRPr kumimoji="1" lang="zh-CN" altLang="en-US" sz="1050" dirty="0" smtClean="0"/>
                  </a:p>
                </p:txBody>
              </p:sp>
              <p:sp>
                <p:nvSpPr>
                  <p:cNvPr id="95" name="折角形 94"/>
                  <p:cNvSpPr/>
                  <p:nvPr/>
                </p:nvSpPr>
                <p:spPr>
                  <a:xfrm>
                    <a:off x="2880717" y="4105771"/>
                    <a:ext cx="1152128" cy="360040"/>
                  </a:xfrm>
                  <a:prstGeom prst="foldedCorner">
                    <a:avLst/>
                  </a:prstGeom>
                  <a:solidFill>
                    <a:srgbClr val="92D050"/>
                  </a:solidFill>
                  <a:ln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zh-CN" altLang="en-US" sz="1050" dirty="0" smtClean="0"/>
                      <a:t>服务注册（</a:t>
                    </a:r>
                    <a:r>
                      <a:rPr kumimoji="1" lang="en-US" altLang="zh-CN" sz="1050" dirty="0" smtClean="0"/>
                      <a:t>Eureka</a:t>
                    </a:r>
                    <a:r>
                      <a:rPr kumimoji="1" lang="zh-CN" altLang="en-US" sz="1050" dirty="0" smtClean="0"/>
                      <a:t> </a:t>
                    </a:r>
                    <a:r>
                      <a:rPr kumimoji="1" lang="en-US" altLang="zh-CN" sz="1050" dirty="0" smtClean="0"/>
                      <a:t>Client</a:t>
                    </a:r>
                    <a:r>
                      <a:rPr kumimoji="1" lang="zh-CN" altLang="en-US" sz="1050" dirty="0" smtClean="0"/>
                      <a:t>）</a:t>
                    </a:r>
                  </a:p>
                </p:txBody>
              </p:sp>
              <p:grpSp>
                <p:nvGrpSpPr>
                  <p:cNvPr id="96" name="组 95"/>
                  <p:cNvGrpSpPr/>
                  <p:nvPr/>
                </p:nvGrpSpPr>
                <p:grpSpPr>
                  <a:xfrm>
                    <a:off x="4115246" y="4105771"/>
                    <a:ext cx="1597849" cy="1368152"/>
                    <a:chOff x="4115246" y="4105771"/>
                    <a:chExt cx="1597849" cy="1368152"/>
                  </a:xfrm>
                </p:grpSpPr>
                <p:sp>
                  <p:nvSpPr>
                    <p:cNvPr id="99" name="矩形 98"/>
                    <p:cNvSpPr/>
                    <p:nvPr/>
                  </p:nvSpPr>
                  <p:spPr>
                    <a:xfrm>
                      <a:off x="4115246" y="4105771"/>
                      <a:ext cx="1597849" cy="1368152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t"/>
                    <a:lstStyle/>
                    <a:p>
                      <a:pPr algn="ctr"/>
                      <a:r>
                        <a:rPr kumimoji="1" lang="en-US" altLang="zh-CN" sz="1100" dirty="0" smtClean="0"/>
                        <a:t>MicroService1</a:t>
                      </a:r>
                    </a:p>
                    <a:p>
                      <a:pPr algn="ctr"/>
                      <a:r>
                        <a:rPr kumimoji="1" lang="en-US" altLang="zh-CN" sz="1100" dirty="0" smtClean="0"/>
                        <a:t>cluster</a:t>
                      </a:r>
                      <a:endParaRPr kumimoji="1" lang="zh-CN" altLang="en-US" sz="1100" dirty="0" smtClean="0"/>
                    </a:p>
                  </p:txBody>
                </p:sp>
                <p:sp>
                  <p:nvSpPr>
                    <p:cNvPr id="100" name="矩形 99"/>
                    <p:cNvSpPr/>
                    <p:nvPr/>
                  </p:nvSpPr>
                  <p:spPr>
                    <a:xfrm>
                      <a:off x="4176861" y="4753843"/>
                      <a:ext cx="421656" cy="576064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kumimoji="1" lang="en-US" altLang="zh-CN" sz="1100" smtClean="0"/>
                        <a:t>N1</a:t>
                      </a:r>
                      <a:endParaRPr kumimoji="1" lang="en-US" altLang="zh-CN" sz="1100" dirty="0" smtClean="0"/>
                    </a:p>
                  </p:txBody>
                </p:sp>
                <p:sp>
                  <p:nvSpPr>
                    <p:cNvPr id="101" name="矩形 100"/>
                    <p:cNvSpPr/>
                    <p:nvPr/>
                  </p:nvSpPr>
                  <p:spPr>
                    <a:xfrm>
                      <a:off x="4691309" y="4753843"/>
                      <a:ext cx="421656" cy="576064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kumimoji="1" lang="en-US" altLang="zh-CN" sz="1100" dirty="0" smtClean="0"/>
                        <a:t>N2</a:t>
                      </a:r>
                    </a:p>
                  </p:txBody>
                </p:sp>
                <p:sp>
                  <p:nvSpPr>
                    <p:cNvPr id="104" name="矩形 103"/>
                    <p:cNvSpPr/>
                    <p:nvPr/>
                  </p:nvSpPr>
                  <p:spPr>
                    <a:xfrm>
                      <a:off x="5195365" y="4753843"/>
                      <a:ext cx="421656" cy="576064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kumimoji="1" lang="en-US" altLang="zh-CN" sz="1100" dirty="0" smtClean="0"/>
                        <a:t>N..</a:t>
                      </a:r>
                    </a:p>
                  </p:txBody>
                </p:sp>
              </p:grpSp>
              <p:sp>
                <p:nvSpPr>
                  <p:cNvPr id="97" name="折角形 96"/>
                  <p:cNvSpPr/>
                  <p:nvPr/>
                </p:nvSpPr>
                <p:spPr>
                  <a:xfrm>
                    <a:off x="1687389" y="4105771"/>
                    <a:ext cx="1152128" cy="360040"/>
                  </a:xfrm>
                  <a:prstGeom prst="foldedCorner">
                    <a:avLst/>
                  </a:prstGeom>
                  <a:solidFill>
                    <a:schemeClr val="accent3"/>
                  </a:solidFill>
                  <a:ln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zh-CN" sz="1050" dirty="0" smtClean="0"/>
                      <a:t>Spring</a:t>
                    </a:r>
                    <a:r>
                      <a:rPr kumimoji="1" lang="zh-CN" altLang="en-US" sz="1050" dirty="0" smtClean="0"/>
                      <a:t> </a:t>
                    </a:r>
                    <a:r>
                      <a:rPr kumimoji="1" lang="en-US" altLang="zh-CN" sz="1050" dirty="0" err="1" smtClean="0"/>
                      <a:t>Config</a:t>
                    </a:r>
                    <a:r>
                      <a:rPr kumimoji="1" lang="zh-CN" altLang="en-US" sz="1050" dirty="0" smtClean="0"/>
                      <a:t> </a:t>
                    </a:r>
                    <a:r>
                      <a:rPr kumimoji="1" lang="en-US" altLang="zh-CN" sz="1050" dirty="0" smtClean="0"/>
                      <a:t>Client</a:t>
                    </a:r>
                    <a:endParaRPr kumimoji="1" lang="zh-CN" altLang="en-US" sz="1050" dirty="0" smtClean="0"/>
                  </a:p>
                </p:txBody>
              </p:sp>
              <p:sp>
                <p:nvSpPr>
                  <p:cNvPr id="98" name="折角形 97"/>
                  <p:cNvSpPr/>
                  <p:nvPr/>
                </p:nvSpPr>
                <p:spPr>
                  <a:xfrm>
                    <a:off x="2880717" y="5185891"/>
                    <a:ext cx="1152128" cy="360040"/>
                  </a:xfrm>
                  <a:prstGeom prst="foldedCorner">
                    <a:avLst/>
                  </a:prstGeom>
                  <a:solidFill>
                    <a:srgbClr val="C00000"/>
                  </a:solidFill>
                  <a:ln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zh-CN" sz="1050" dirty="0" smtClean="0"/>
                      <a:t>Sleuth</a:t>
                    </a:r>
                    <a:r>
                      <a:rPr kumimoji="1" lang="zh-CN" altLang="en-US" sz="1050" dirty="0" smtClean="0"/>
                      <a:t> </a:t>
                    </a:r>
                    <a:r>
                      <a:rPr kumimoji="1" lang="en-US" altLang="zh-CN" sz="1050" dirty="0" smtClean="0"/>
                      <a:t>client</a:t>
                    </a:r>
                    <a:endParaRPr kumimoji="1" lang="zh-CN" altLang="en-US" sz="1050" dirty="0" smtClean="0"/>
                  </a:p>
                </p:txBody>
              </p:sp>
            </p:grpSp>
          </p:grpSp>
          <p:sp>
            <p:nvSpPr>
              <p:cNvPr id="90" name="折角形 89"/>
              <p:cNvSpPr/>
              <p:nvPr/>
            </p:nvSpPr>
            <p:spPr>
              <a:xfrm>
                <a:off x="500226" y="4740498"/>
                <a:ext cx="1152128" cy="360040"/>
              </a:xfrm>
              <a:prstGeom prst="foldedCorner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1050" dirty="0" smtClean="0"/>
                  <a:t>。。。</a:t>
                </a:r>
              </a:p>
            </p:txBody>
          </p:sp>
        </p:grpSp>
        <p:sp>
          <p:nvSpPr>
            <p:cNvPr id="87" name="折角形 86"/>
            <p:cNvSpPr/>
            <p:nvPr/>
          </p:nvSpPr>
          <p:spPr>
            <a:xfrm>
              <a:off x="4215071" y="4177779"/>
              <a:ext cx="1152128" cy="356019"/>
            </a:xfrm>
            <a:prstGeom prst="foldedCorner">
              <a:avLst/>
            </a:prstGeom>
            <a:solidFill>
              <a:srgbClr val="FFC000"/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050" dirty="0" smtClean="0"/>
                <a:t>Spring</a:t>
              </a:r>
              <a:r>
                <a:rPr kumimoji="1" lang="zh-CN" altLang="en-US" sz="1050" dirty="0" smtClean="0"/>
                <a:t> </a:t>
              </a:r>
              <a:r>
                <a:rPr kumimoji="1" lang="en-US" altLang="zh-CN" sz="1050" dirty="0" smtClean="0"/>
                <a:t>bus</a:t>
              </a:r>
              <a:endParaRPr kumimoji="1" lang="zh-CN" altLang="en-US" sz="1050" dirty="0" smtClean="0"/>
            </a:p>
          </p:txBody>
        </p:sp>
      </p:grpSp>
      <p:cxnSp>
        <p:nvCxnSpPr>
          <p:cNvPr id="8" name="直线连接符 7"/>
          <p:cNvCxnSpPr/>
          <p:nvPr/>
        </p:nvCxnSpPr>
        <p:spPr>
          <a:xfrm>
            <a:off x="3816821" y="145331"/>
            <a:ext cx="0" cy="3384376"/>
          </a:xfrm>
          <a:prstGeom prst="line">
            <a:avLst/>
          </a:prstGeom>
          <a:ln>
            <a:prstDash val="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5" name="直线连接符 104"/>
          <p:cNvCxnSpPr/>
          <p:nvPr/>
        </p:nvCxnSpPr>
        <p:spPr>
          <a:xfrm flipH="1">
            <a:off x="3528791" y="3313683"/>
            <a:ext cx="7704854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2" name="直线连接符 121"/>
          <p:cNvCxnSpPr/>
          <p:nvPr/>
        </p:nvCxnSpPr>
        <p:spPr>
          <a:xfrm flipH="1">
            <a:off x="1080517" y="5545931"/>
            <a:ext cx="9309102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3" name="直线连接符 122"/>
          <p:cNvCxnSpPr/>
          <p:nvPr/>
        </p:nvCxnSpPr>
        <p:spPr>
          <a:xfrm>
            <a:off x="1165636" y="5459556"/>
            <a:ext cx="0" cy="500547"/>
          </a:xfrm>
          <a:prstGeom prst="line">
            <a:avLst/>
          </a:prstGeom>
          <a:ln>
            <a:prstDash val="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4295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title"/>
          </p:nvPr>
        </p:nvSpPr>
        <p:spPr>
          <a:xfrm>
            <a:off x="0" y="-12692"/>
            <a:ext cx="9937790" cy="513899"/>
          </a:xfrm>
        </p:spPr>
        <p:txBody>
          <a:bodyPr/>
          <a:lstStyle/>
          <a:p>
            <a:r>
              <a:rPr lang="zh-CN" altLang="en-US" dirty="0">
                <a:solidFill>
                  <a:srgbClr val="18A2EF"/>
                </a:solidFill>
                <a:latin typeface="+mj-ea"/>
              </a:rPr>
              <a:t>架构简化 </a:t>
            </a:r>
            <a:endParaRPr lang="zh-CN" altLang="en-US" dirty="0">
              <a:solidFill>
                <a:srgbClr val="18A2EF"/>
              </a:solidFill>
              <a:latin typeface="+mj-ea"/>
              <a:ea typeface="+mj-ea"/>
            </a:endParaRPr>
          </a:p>
        </p:txBody>
      </p:sp>
      <p:sp>
        <p:nvSpPr>
          <p:cNvPr id="4" name="云形 3"/>
          <p:cNvSpPr/>
          <p:nvPr/>
        </p:nvSpPr>
        <p:spPr>
          <a:xfrm>
            <a:off x="576461" y="1585491"/>
            <a:ext cx="720080" cy="360040"/>
          </a:xfrm>
          <a:prstGeom prst="cloud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 smtClean="0"/>
          </a:p>
        </p:txBody>
      </p:sp>
      <p:grpSp>
        <p:nvGrpSpPr>
          <p:cNvPr id="67" name="组 66"/>
          <p:cNvGrpSpPr/>
          <p:nvPr/>
        </p:nvGrpSpPr>
        <p:grpSpPr>
          <a:xfrm>
            <a:off x="1931502" y="1247557"/>
            <a:ext cx="1728193" cy="1203346"/>
            <a:chOff x="1728588" y="2233563"/>
            <a:chExt cx="1728193" cy="1203346"/>
          </a:xfrm>
        </p:grpSpPr>
        <p:sp>
          <p:nvSpPr>
            <p:cNvPr id="5" name="矩形 4"/>
            <p:cNvSpPr/>
            <p:nvPr/>
          </p:nvSpPr>
          <p:spPr>
            <a:xfrm>
              <a:off x="1728588" y="2233563"/>
              <a:ext cx="1728193" cy="1203346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kumimoji="1" lang="zh-CN" altLang="en-US" sz="1100" dirty="0" smtClean="0"/>
                <a:t>路由与过滤</a:t>
              </a:r>
              <a:endParaRPr kumimoji="1" lang="en-US" altLang="zh-CN" sz="1100" dirty="0" smtClean="0"/>
            </a:p>
            <a:p>
              <a:pPr algn="ctr"/>
              <a:r>
                <a:rPr kumimoji="1" lang="en-US" altLang="zh-CN" sz="1100" dirty="0" err="1" smtClean="0"/>
                <a:t>zuul</a:t>
              </a:r>
              <a:endParaRPr kumimoji="1" lang="zh-CN" altLang="en-US" sz="1100" dirty="0" smtClean="0"/>
            </a:p>
          </p:txBody>
        </p:sp>
        <p:sp>
          <p:nvSpPr>
            <p:cNvPr id="37" name="矩形 36"/>
            <p:cNvSpPr/>
            <p:nvPr/>
          </p:nvSpPr>
          <p:spPr>
            <a:xfrm>
              <a:off x="1820855" y="2737619"/>
              <a:ext cx="421656" cy="576064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smtClean="0"/>
                <a:t>N1</a:t>
              </a:r>
              <a:endParaRPr kumimoji="1" lang="en-US" altLang="zh-CN" sz="1100" dirty="0" smtClean="0"/>
            </a:p>
          </p:txBody>
        </p:sp>
        <p:sp>
          <p:nvSpPr>
            <p:cNvPr id="38" name="矩形 37"/>
            <p:cNvSpPr/>
            <p:nvPr/>
          </p:nvSpPr>
          <p:spPr>
            <a:xfrm>
              <a:off x="2335303" y="2737619"/>
              <a:ext cx="421656" cy="576064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dirty="0" smtClean="0"/>
                <a:t>N2</a:t>
              </a:r>
            </a:p>
          </p:txBody>
        </p:sp>
        <p:sp>
          <p:nvSpPr>
            <p:cNvPr id="39" name="矩形 38"/>
            <p:cNvSpPr/>
            <p:nvPr/>
          </p:nvSpPr>
          <p:spPr>
            <a:xfrm>
              <a:off x="2839359" y="2737619"/>
              <a:ext cx="421656" cy="576064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dirty="0" smtClean="0"/>
                <a:t>N..</a:t>
              </a:r>
            </a:p>
          </p:txBody>
        </p:sp>
      </p:grpSp>
      <p:grpSp>
        <p:nvGrpSpPr>
          <p:cNvPr id="74" name="组 73"/>
          <p:cNvGrpSpPr/>
          <p:nvPr/>
        </p:nvGrpSpPr>
        <p:grpSpPr>
          <a:xfrm>
            <a:off x="4355272" y="1147259"/>
            <a:ext cx="4297476" cy="1784771"/>
            <a:chOff x="4059194" y="3617144"/>
            <a:chExt cx="4297476" cy="1784771"/>
          </a:xfrm>
        </p:grpSpPr>
        <p:grpSp>
          <p:nvGrpSpPr>
            <p:cNvPr id="75" name="组 74"/>
            <p:cNvGrpSpPr/>
            <p:nvPr/>
          </p:nvGrpSpPr>
          <p:grpSpPr>
            <a:xfrm>
              <a:off x="4059194" y="3617144"/>
              <a:ext cx="4297476" cy="1784771"/>
              <a:chOff x="344349" y="3819823"/>
              <a:chExt cx="4297476" cy="1784771"/>
            </a:xfrm>
          </p:grpSpPr>
          <p:grpSp>
            <p:nvGrpSpPr>
              <p:cNvPr id="89" name="组 88"/>
              <p:cNvGrpSpPr/>
              <p:nvPr/>
            </p:nvGrpSpPr>
            <p:grpSpPr>
              <a:xfrm>
                <a:off x="344349" y="3819823"/>
                <a:ext cx="4297476" cy="1784771"/>
                <a:chOff x="1531512" y="3901155"/>
                <a:chExt cx="4297476" cy="1784771"/>
              </a:xfrm>
            </p:grpSpPr>
            <p:sp>
              <p:nvSpPr>
                <p:cNvPr id="91" name="矩形 90"/>
                <p:cNvSpPr/>
                <p:nvPr/>
              </p:nvSpPr>
              <p:spPr>
                <a:xfrm>
                  <a:off x="1531512" y="3901155"/>
                  <a:ext cx="4297476" cy="1784771"/>
                </a:xfrm>
                <a:prstGeom prst="rect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 smtClean="0"/>
                </a:p>
              </p:txBody>
            </p:sp>
            <p:grpSp>
              <p:nvGrpSpPr>
                <p:cNvPr id="92" name="组 91"/>
                <p:cNvGrpSpPr/>
                <p:nvPr/>
              </p:nvGrpSpPr>
              <p:grpSpPr>
                <a:xfrm>
                  <a:off x="1687389" y="4105771"/>
                  <a:ext cx="4025706" cy="1440160"/>
                  <a:chOff x="1687389" y="4105771"/>
                  <a:chExt cx="4025706" cy="1440160"/>
                </a:xfrm>
              </p:grpSpPr>
              <p:sp>
                <p:nvSpPr>
                  <p:cNvPr id="93" name="折角形 92"/>
                  <p:cNvSpPr/>
                  <p:nvPr/>
                </p:nvSpPr>
                <p:spPr>
                  <a:xfrm>
                    <a:off x="2880717" y="4465811"/>
                    <a:ext cx="1152128" cy="360040"/>
                  </a:xfrm>
                  <a:prstGeom prst="foldedCorner">
                    <a:avLst/>
                  </a:prstGeom>
                  <a:solidFill>
                    <a:schemeClr val="accent1"/>
                  </a:solidFill>
                  <a:ln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zh-CN" altLang="en-US" sz="1050" dirty="0" smtClean="0"/>
                      <a:t>客户端负载均衡（</a:t>
                    </a:r>
                    <a:r>
                      <a:rPr kumimoji="1" lang="en-US" altLang="zh-CN" sz="1050" dirty="0" smtClean="0"/>
                      <a:t>Ribbon</a:t>
                    </a:r>
                    <a:r>
                      <a:rPr kumimoji="1" lang="zh-CN" altLang="en-US" sz="1050" dirty="0" smtClean="0"/>
                      <a:t>）</a:t>
                    </a:r>
                  </a:p>
                </p:txBody>
              </p:sp>
              <p:sp>
                <p:nvSpPr>
                  <p:cNvPr id="94" name="折角形 93"/>
                  <p:cNvSpPr/>
                  <p:nvPr/>
                </p:nvSpPr>
                <p:spPr>
                  <a:xfrm>
                    <a:off x="2880717" y="4825851"/>
                    <a:ext cx="1152128" cy="360040"/>
                  </a:xfrm>
                  <a:prstGeom prst="foldedCorner">
                    <a:avLst/>
                  </a:prstGeom>
                  <a:solidFill>
                    <a:srgbClr val="C00000"/>
                  </a:solidFill>
                  <a:ln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zh-CN" altLang="en-US" sz="1050" dirty="0" smtClean="0"/>
                      <a:t>断路器</a:t>
                    </a:r>
                    <a:r>
                      <a:rPr kumimoji="1" lang="en-US" altLang="zh-CN" sz="1050" dirty="0" smtClean="0"/>
                      <a:t>(</a:t>
                    </a:r>
                    <a:r>
                      <a:rPr kumimoji="1" lang="en-US" altLang="zh-CN" sz="1050" dirty="0" err="1" smtClean="0"/>
                      <a:t>Hystrix</a:t>
                    </a:r>
                    <a:r>
                      <a:rPr kumimoji="1" lang="en-US" altLang="zh-CN" sz="1050" dirty="0" smtClean="0"/>
                      <a:t>)</a:t>
                    </a:r>
                    <a:endParaRPr kumimoji="1" lang="zh-CN" altLang="en-US" sz="1050" dirty="0" smtClean="0"/>
                  </a:p>
                </p:txBody>
              </p:sp>
              <p:sp>
                <p:nvSpPr>
                  <p:cNvPr id="95" name="折角形 94"/>
                  <p:cNvSpPr/>
                  <p:nvPr/>
                </p:nvSpPr>
                <p:spPr>
                  <a:xfrm>
                    <a:off x="2880717" y="4105771"/>
                    <a:ext cx="1152128" cy="360040"/>
                  </a:xfrm>
                  <a:prstGeom prst="foldedCorner">
                    <a:avLst/>
                  </a:prstGeom>
                  <a:solidFill>
                    <a:srgbClr val="92D050"/>
                  </a:solidFill>
                  <a:ln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zh-CN" altLang="en-US" sz="1050" dirty="0" smtClean="0"/>
                      <a:t>服务注册（</a:t>
                    </a:r>
                    <a:r>
                      <a:rPr kumimoji="1" lang="en-US" altLang="zh-CN" sz="1050" dirty="0" smtClean="0"/>
                      <a:t>Eureka</a:t>
                    </a:r>
                    <a:r>
                      <a:rPr kumimoji="1" lang="zh-CN" altLang="en-US" sz="1050" dirty="0" smtClean="0"/>
                      <a:t> </a:t>
                    </a:r>
                    <a:r>
                      <a:rPr kumimoji="1" lang="en-US" altLang="zh-CN" sz="1050" dirty="0" smtClean="0"/>
                      <a:t>Client</a:t>
                    </a:r>
                    <a:r>
                      <a:rPr kumimoji="1" lang="zh-CN" altLang="en-US" sz="1050" dirty="0" smtClean="0"/>
                      <a:t>）</a:t>
                    </a:r>
                  </a:p>
                </p:txBody>
              </p:sp>
              <p:grpSp>
                <p:nvGrpSpPr>
                  <p:cNvPr id="96" name="组 95"/>
                  <p:cNvGrpSpPr/>
                  <p:nvPr/>
                </p:nvGrpSpPr>
                <p:grpSpPr>
                  <a:xfrm>
                    <a:off x="4115246" y="4105771"/>
                    <a:ext cx="1597849" cy="1368152"/>
                    <a:chOff x="4115246" y="4105771"/>
                    <a:chExt cx="1597849" cy="1368152"/>
                  </a:xfrm>
                </p:grpSpPr>
                <p:sp>
                  <p:nvSpPr>
                    <p:cNvPr id="99" name="矩形 98"/>
                    <p:cNvSpPr/>
                    <p:nvPr/>
                  </p:nvSpPr>
                  <p:spPr>
                    <a:xfrm>
                      <a:off x="4115246" y="4105771"/>
                      <a:ext cx="1597849" cy="1368152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t"/>
                    <a:lstStyle/>
                    <a:p>
                      <a:pPr algn="ctr"/>
                      <a:r>
                        <a:rPr kumimoji="1" lang="en-US" altLang="zh-CN" sz="1100" dirty="0" smtClean="0"/>
                        <a:t>MicroService1</a:t>
                      </a:r>
                    </a:p>
                    <a:p>
                      <a:pPr algn="ctr"/>
                      <a:r>
                        <a:rPr kumimoji="1" lang="en-US" altLang="zh-CN" sz="1100" dirty="0" smtClean="0"/>
                        <a:t>cluster</a:t>
                      </a:r>
                      <a:endParaRPr kumimoji="1" lang="zh-CN" altLang="en-US" sz="1100" dirty="0" smtClean="0"/>
                    </a:p>
                  </p:txBody>
                </p:sp>
                <p:sp>
                  <p:nvSpPr>
                    <p:cNvPr id="100" name="矩形 99"/>
                    <p:cNvSpPr/>
                    <p:nvPr/>
                  </p:nvSpPr>
                  <p:spPr>
                    <a:xfrm>
                      <a:off x="4176861" y="4753843"/>
                      <a:ext cx="421656" cy="576064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kumimoji="1" lang="en-US" altLang="zh-CN" sz="1100" smtClean="0"/>
                        <a:t>N1</a:t>
                      </a:r>
                      <a:endParaRPr kumimoji="1" lang="en-US" altLang="zh-CN" sz="1100" dirty="0" smtClean="0"/>
                    </a:p>
                  </p:txBody>
                </p:sp>
                <p:sp>
                  <p:nvSpPr>
                    <p:cNvPr id="101" name="矩形 100"/>
                    <p:cNvSpPr/>
                    <p:nvPr/>
                  </p:nvSpPr>
                  <p:spPr>
                    <a:xfrm>
                      <a:off x="4691309" y="4753843"/>
                      <a:ext cx="421656" cy="576064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kumimoji="1" lang="en-US" altLang="zh-CN" sz="1100" dirty="0" smtClean="0"/>
                        <a:t>N2</a:t>
                      </a:r>
                    </a:p>
                  </p:txBody>
                </p:sp>
                <p:sp>
                  <p:nvSpPr>
                    <p:cNvPr id="104" name="矩形 103"/>
                    <p:cNvSpPr/>
                    <p:nvPr/>
                  </p:nvSpPr>
                  <p:spPr>
                    <a:xfrm>
                      <a:off x="5195365" y="4753843"/>
                      <a:ext cx="421656" cy="576064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kumimoji="1" lang="en-US" altLang="zh-CN" sz="1100" dirty="0" smtClean="0"/>
                        <a:t>N..</a:t>
                      </a:r>
                    </a:p>
                  </p:txBody>
                </p:sp>
              </p:grpSp>
              <p:sp>
                <p:nvSpPr>
                  <p:cNvPr id="97" name="折角形 96"/>
                  <p:cNvSpPr/>
                  <p:nvPr/>
                </p:nvSpPr>
                <p:spPr>
                  <a:xfrm>
                    <a:off x="1687389" y="4105771"/>
                    <a:ext cx="1152128" cy="360040"/>
                  </a:xfrm>
                  <a:prstGeom prst="foldedCorner">
                    <a:avLst/>
                  </a:prstGeom>
                  <a:solidFill>
                    <a:schemeClr val="accent3"/>
                  </a:solidFill>
                  <a:ln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zh-CN" sz="1050" dirty="0" smtClean="0"/>
                      <a:t>Spring</a:t>
                    </a:r>
                    <a:r>
                      <a:rPr kumimoji="1" lang="zh-CN" altLang="en-US" sz="1050" dirty="0" smtClean="0"/>
                      <a:t> </a:t>
                    </a:r>
                    <a:r>
                      <a:rPr kumimoji="1" lang="en-US" altLang="zh-CN" sz="1050" dirty="0" err="1" smtClean="0"/>
                      <a:t>Config</a:t>
                    </a:r>
                    <a:r>
                      <a:rPr kumimoji="1" lang="zh-CN" altLang="en-US" sz="1050" dirty="0" smtClean="0"/>
                      <a:t> </a:t>
                    </a:r>
                    <a:r>
                      <a:rPr kumimoji="1" lang="en-US" altLang="zh-CN" sz="1050" dirty="0" smtClean="0"/>
                      <a:t>Client</a:t>
                    </a:r>
                    <a:endParaRPr kumimoji="1" lang="zh-CN" altLang="en-US" sz="1050" dirty="0" smtClean="0"/>
                  </a:p>
                </p:txBody>
              </p:sp>
              <p:sp>
                <p:nvSpPr>
                  <p:cNvPr id="98" name="折角形 97"/>
                  <p:cNvSpPr/>
                  <p:nvPr/>
                </p:nvSpPr>
                <p:spPr>
                  <a:xfrm>
                    <a:off x="2880717" y="5185891"/>
                    <a:ext cx="1152128" cy="360040"/>
                  </a:xfrm>
                  <a:prstGeom prst="foldedCorner">
                    <a:avLst/>
                  </a:prstGeom>
                  <a:solidFill>
                    <a:srgbClr val="C00000"/>
                  </a:solidFill>
                  <a:ln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zh-CN" sz="1050" dirty="0" smtClean="0"/>
                      <a:t>Sleuth</a:t>
                    </a:r>
                    <a:r>
                      <a:rPr kumimoji="1" lang="zh-CN" altLang="en-US" sz="1050" dirty="0" smtClean="0"/>
                      <a:t> </a:t>
                    </a:r>
                    <a:r>
                      <a:rPr kumimoji="1" lang="en-US" altLang="zh-CN" sz="1050" dirty="0" smtClean="0"/>
                      <a:t>client</a:t>
                    </a:r>
                    <a:endParaRPr kumimoji="1" lang="zh-CN" altLang="en-US" sz="1050" dirty="0" smtClean="0"/>
                  </a:p>
                </p:txBody>
              </p:sp>
            </p:grpSp>
          </p:grpSp>
          <p:sp>
            <p:nvSpPr>
              <p:cNvPr id="90" name="折角形 89"/>
              <p:cNvSpPr/>
              <p:nvPr/>
            </p:nvSpPr>
            <p:spPr>
              <a:xfrm>
                <a:off x="500226" y="4740498"/>
                <a:ext cx="1152128" cy="360040"/>
              </a:xfrm>
              <a:prstGeom prst="foldedCorner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1050" dirty="0" smtClean="0"/>
                  <a:t>。。。</a:t>
                </a:r>
              </a:p>
            </p:txBody>
          </p:sp>
        </p:grpSp>
        <p:sp>
          <p:nvSpPr>
            <p:cNvPr id="87" name="折角形 86"/>
            <p:cNvSpPr/>
            <p:nvPr/>
          </p:nvSpPr>
          <p:spPr>
            <a:xfrm>
              <a:off x="4215071" y="4177779"/>
              <a:ext cx="1152128" cy="356019"/>
            </a:xfrm>
            <a:prstGeom prst="foldedCorner">
              <a:avLst/>
            </a:prstGeom>
            <a:solidFill>
              <a:srgbClr val="FFC000"/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050" dirty="0" smtClean="0"/>
                <a:t>Spring</a:t>
              </a:r>
              <a:r>
                <a:rPr kumimoji="1" lang="zh-CN" altLang="en-US" sz="1050" dirty="0" smtClean="0"/>
                <a:t> </a:t>
              </a:r>
              <a:r>
                <a:rPr kumimoji="1" lang="en-US" altLang="zh-CN" sz="1050" dirty="0" smtClean="0"/>
                <a:t>bus</a:t>
              </a:r>
              <a:endParaRPr kumimoji="1" lang="zh-CN" altLang="en-US" sz="1050" dirty="0" smtClean="0"/>
            </a:p>
          </p:txBody>
        </p:sp>
      </p:grpSp>
      <p:sp>
        <p:nvSpPr>
          <p:cNvPr id="57" name="云形 56"/>
          <p:cNvSpPr/>
          <p:nvPr/>
        </p:nvSpPr>
        <p:spPr>
          <a:xfrm>
            <a:off x="732729" y="4653546"/>
            <a:ext cx="720080" cy="360040"/>
          </a:xfrm>
          <a:prstGeom prst="cloud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 smtClean="0"/>
          </a:p>
        </p:txBody>
      </p:sp>
      <p:grpSp>
        <p:nvGrpSpPr>
          <p:cNvPr id="64" name="组 63"/>
          <p:cNvGrpSpPr/>
          <p:nvPr/>
        </p:nvGrpSpPr>
        <p:grpSpPr>
          <a:xfrm>
            <a:off x="4710518" y="4325816"/>
            <a:ext cx="1535192" cy="1368152"/>
            <a:chOff x="6870758" y="2070639"/>
            <a:chExt cx="1535192" cy="1368152"/>
          </a:xfrm>
        </p:grpSpPr>
        <p:sp>
          <p:nvSpPr>
            <p:cNvPr id="65" name="矩形 64"/>
            <p:cNvSpPr/>
            <p:nvPr/>
          </p:nvSpPr>
          <p:spPr>
            <a:xfrm>
              <a:off x="6870758" y="2070639"/>
              <a:ext cx="1535192" cy="1368152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kumimoji="1" lang="en-US" altLang="zh-CN" sz="1100" dirty="0" smtClean="0"/>
                <a:t>MicroService1</a:t>
              </a:r>
            </a:p>
            <a:p>
              <a:pPr algn="ctr"/>
              <a:r>
                <a:rPr kumimoji="1" lang="en-US" altLang="zh-CN" sz="1100" dirty="0" smtClean="0"/>
                <a:t>cluster</a:t>
              </a:r>
              <a:endParaRPr kumimoji="1" lang="zh-CN" altLang="en-US" sz="1100" dirty="0" smtClean="0"/>
            </a:p>
          </p:txBody>
        </p:sp>
        <p:sp>
          <p:nvSpPr>
            <p:cNvPr id="73" name="矩形 72"/>
            <p:cNvSpPr/>
            <p:nvPr/>
          </p:nvSpPr>
          <p:spPr>
            <a:xfrm>
              <a:off x="6929957" y="2718711"/>
              <a:ext cx="405121" cy="576064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smtClean="0"/>
                <a:t>N1</a:t>
              </a:r>
              <a:endParaRPr kumimoji="1" lang="en-US" altLang="zh-CN" sz="1100" dirty="0" smtClean="0"/>
            </a:p>
          </p:txBody>
        </p:sp>
        <p:sp>
          <p:nvSpPr>
            <p:cNvPr id="84" name="矩形 83"/>
            <p:cNvSpPr/>
            <p:nvPr/>
          </p:nvSpPr>
          <p:spPr>
            <a:xfrm>
              <a:off x="7424232" y="2718711"/>
              <a:ext cx="405121" cy="576064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dirty="0" smtClean="0"/>
                <a:t>N2</a:t>
              </a:r>
            </a:p>
          </p:txBody>
        </p:sp>
        <p:sp>
          <p:nvSpPr>
            <p:cNvPr id="85" name="矩形 84"/>
            <p:cNvSpPr/>
            <p:nvPr/>
          </p:nvSpPr>
          <p:spPr>
            <a:xfrm>
              <a:off x="7908522" y="2718711"/>
              <a:ext cx="405121" cy="576064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dirty="0" smtClean="0"/>
                <a:t>N..</a:t>
              </a:r>
            </a:p>
          </p:txBody>
        </p:sp>
      </p:grpSp>
      <p:sp>
        <p:nvSpPr>
          <p:cNvPr id="32" name="矩形 31"/>
          <p:cNvSpPr/>
          <p:nvPr/>
        </p:nvSpPr>
        <p:spPr>
          <a:xfrm>
            <a:off x="8594258" y="5009892"/>
            <a:ext cx="405121" cy="57606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 smtClean="0"/>
              <a:t>N..</a:t>
            </a:r>
          </a:p>
        </p:txBody>
      </p:sp>
    </p:spTree>
    <p:extLst>
      <p:ext uri="{BB962C8B-B14F-4D97-AF65-F5344CB8AC3E}">
        <p14:creationId xmlns:p14="http://schemas.microsoft.com/office/powerpoint/2010/main" val="269756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title"/>
          </p:nvPr>
        </p:nvSpPr>
        <p:spPr>
          <a:xfrm>
            <a:off x="0" y="-12692"/>
            <a:ext cx="9937790" cy="513899"/>
          </a:xfrm>
        </p:spPr>
        <p:txBody>
          <a:bodyPr/>
          <a:lstStyle/>
          <a:p>
            <a:r>
              <a:rPr lang="zh-CN" altLang="en-US" dirty="0" smtClean="0">
                <a:solidFill>
                  <a:srgbClr val="18A2EF"/>
                </a:solidFill>
                <a:latin typeface="+mj-ea"/>
                <a:ea typeface="+mj-ea"/>
              </a:rPr>
              <a:t>二、服务注册与发现 </a:t>
            </a:r>
            <a:endParaRPr lang="zh-CN" altLang="en-US" dirty="0">
              <a:solidFill>
                <a:srgbClr val="18A2EF"/>
              </a:solidFill>
              <a:latin typeface="+mj-ea"/>
              <a:ea typeface="+mj-ea"/>
            </a:endParaRPr>
          </a:p>
        </p:txBody>
      </p:sp>
      <p:grpSp>
        <p:nvGrpSpPr>
          <p:cNvPr id="32" name="组 31"/>
          <p:cNvGrpSpPr/>
          <p:nvPr/>
        </p:nvGrpSpPr>
        <p:grpSpPr>
          <a:xfrm>
            <a:off x="8929389" y="937419"/>
            <a:ext cx="1535192" cy="1368152"/>
            <a:chOff x="6870758" y="2070639"/>
            <a:chExt cx="1535192" cy="1368152"/>
          </a:xfrm>
        </p:grpSpPr>
        <p:sp>
          <p:nvSpPr>
            <p:cNvPr id="33" name="矩形 32"/>
            <p:cNvSpPr/>
            <p:nvPr/>
          </p:nvSpPr>
          <p:spPr>
            <a:xfrm>
              <a:off x="6870758" y="2070639"/>
              <a:ext cx="1535192" cy="1368152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kumimoji="1" lang="en-US" altLang="zh-CN" sz="1100" dirty="0" smtClean="0"/>
                <a:t>MicroService1</a:t>
              </a:r>
            </a:p>
            <a:p>
              <a:pPr algn="ctr"/>
              <a:r>
                <a:rPr kumimoji="1" lang="en-US" altLang="zh-CN" sz="1100" dirty="0" smtClean="0"/>
                <a:t>cluster</a:t>
              </a:r>
              <a:endParaRPr kumimoji="1" lang="zh-CN" altLang="en-US" sz="1100" dirty="0" smtClean="0"/>
            </a:p>
          </p:txBody>
        </p:sp>
        <p:sp>
          <p:nvSpPr>
            <p:cNvPr id="34" name="矩形 33"/>
            <p:cNvSpPr/>
            <p:nvPr/>
          </p:nvSpPr>
          <p:spPr>
            <a:xfrm>
              <a:off x="6929957" y="2718711"/>
              <a:ext cx="405121" cy="576064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smtClean="0"/>
                <a:t>N1</a:t>
              </a:r>
              <a:endParaRPr kumimoji="1" lang="en-US" altLang="zh-CN" sz="1100" dirty="0" smtClean="0"/>
            </a:p>
          </p:txBody>
        </p:sp>
        <p:sp>
          <p:nvSpPr>
            <p:cNvPr id="35" name="矩形 34"/>
            <p:cNvSpPr/>
            <p:nvPr/>
          </p:nvSpPr>
          <p:spPr>
            <a:xfrm>
              <a:off x="7424232" y="2718711"/>
              <a:ext cx="405121" cy="576064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dirty="0" smtClean="0"/>
                <a:t>N2</a:t>
              </a:r>
            </a:p>
          </p:txBody>
        </p:sp>
        <p:sp>
          <p:nvSpPr>
            <p:cNvPr id="36" name="矩形 35"/>
            <p:cNvSpPr/>
            <p:nvPr/>
          </p:nvSpPr>
          <p:spPr>
            <a:xfrm>
              <a:off x="7908522" y="2718711"/>
              <a:ext cx="405121" cy="576064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dirty="0" smtClean="0"/>
                <a:t>N..</a:t>
              </a:r>
            </a:p>
          </p:txBody>
        </p:sp>
      </p:grpSp>
      <p:grpSp>
        <p:nvGrpSpPr>
          <p:cNvPr id="40" name="组 39"/>
          <p:cNvGrpSpPr/>
          <p:nvPr/>
        </p:nvGrpSpPr>
        <p:grpSpPr>
          <a:xfrm>
            <a:off x="8946461" y="2593603"/>
            <a:ext cx="1535192" cy="1368152"/>
            <a:chOff x="6870758" y="2070639"/>
            <a:chExt cx="1535192" cy="1368152"/>
          </a:xfrm>
        </p:grpSpPr>
        <p:sp>
          <p:nvSpPr>
            <p:cNvPr id="41" name="矩形 40"/>
            <p:cNvSpPr/>
            <p:nvPr/>
          </p:nvSpPr>
          <p:spPr>
            <a:xfrm>
              <a:off x="6870758" y="2070639"/>
              <a:ext cx="1535192" cy="1368152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kumimoji="1" lang="en-US" altLang="zh-CN" sz="1100" dirty="0" smtClean="0"/>
                <a:t>MicroService2</a:t>
              </a:r>
            </a:p>
            <a:p>
              <a:pPr algn="ctr"/>
              <a:r>
                <a:rPr kumimoji="1" lang="en-US" altLang="zh-CN" sz="1100" dirty="0" smtClean="0"/>
                <a:t>cluster</a:t>
              </a:r>
              <a:endParaRPr kumimoji="1" lang="zh-CN" altLang="en-US" sz="1100" dirty="0" smtClean="0"/>
            </a:p>
          </p:txBody>
        </p:sp>
        <p:sp>
          <p:nvSpPr>
            <p:cNvPr id="42" name="矩形 41"/>
            <p:cNvSpPr/>
            <p:nvPr/>
          </p:nvSpPr>
          <p:spPr>
            <a:xfrm>
              <a:off x="6929957" y="2718711"/>
              <a:ext cx="405121" cy="576064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smtClean="0"/>
                <a:t>N1</a:t>
              </a:r>
              <a:endParaRPr kumimoji="1" lang="en-US" altLang="zh-CN" sz="1100" dirty="0" smtClean="0"/>
            </a:p>
          </p:txBody>
        </p:sp>
        <p:sp>
          <p:nvSpPr>
            <p:cNvPr id="43" name="矩形 42"/>
            <p:cNvSpPr/>
            <p:nvPr/>
          </p:nvSpPr>
          <p:spPr>
            <a:xfrm>
              <a:off x="7424232" y="2718711"/>
              <a:ext cx="405121" cy="576064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dirty="0" smtClean="0"/>
                <a:t>N2</a:t>
              </a:r>
            </a:p>
          </p:txBody>
        </p:sp>
        <p:sp>
          <p:nvSpPr>
            <p:cNvPr id="44" name="矩形 43"/>
            <p:cNvSpPr/>
            <p:nvPr/>
          </p:nvSpPr>
          <p:spPr>
            <a:xfrm>
              <a:off x="7908522" y="2718711"/>
              <a:ext cx="405121" cy="576064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dirty="0" smtClean="0"/>
                <a:t>N..</a:t>
              </a:r>
            </a:p>
          </p:txBody>
        </p:sp>
      </p:grpSp>
      <p:sp>
        <p:nvSpPr>
          <p:cNvPr id="46" name="矩形 45"/>
          <p:cNvSpPr/>
          <p:nvPr/>
        </p:nvSpPr>
        <p:spPr>
          <a:xfrm>
            <a:off x="8929389" y="4249787"/>
            <a:ext cx="1535192" cy="50405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kumimoji="1" lang="en-US" altLang="zh-CN" sz="1100" dirty="0" smtClean="0"/>
          </a:p>
          <a:p>
            <a:pPr algn="ctr"/>
            <a:r>
              <a:rPr kumimoji="1" lang="en-US" altLang="zh-CN" sz="1100" dirty="0" smtClean="0"/>
              <a:t>M</a:t>
            </a:r>
            <a:r>
              <a:rPr kumimoji="1" lang="mr-IN" altLang="zh-CN" sz="1100" dirty="0" smtClean="0"/>
              <a:t>……</a:t>
            </a:r>
            <a:r>
              <a:rPr kumimoji="1" lang="en-US" altLang="zh-CN" sz="1100" dirty="0" smtClean="0"/>
              <a:t>.</a:t>
            </a:r>
            <a:endParaRPr kumimoji="1" lang="zh-CN" altLang="en-US" sz="1100" dirty="0" smtClean="0"/>
          </a:p>
        </p:txBody>
      </p:sp>
      <p:sp>
        <p:nvSpPr>
          <p:cNvPr id="50" name="矩形 49"/>
          <p:cNvSpPr/>
          <p:nvPr/>
        </p:nvSpPr>
        <p:spPr>
          <a:xfrm>
            <a:off x="272896" y="736913"/>
            <a:ext cx="5632157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20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问题</a:t>
            </a:r>
            <a:r>
              <a:rPr lang="zh-CN" altLang="zh-CN" sz="20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en-US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采用右图的架构中，要实现</a:t>
            </a:r>
            <a:r>
              <a:rPr lang="en-US" altLang="zh-CN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对其他服务的访问，</a:t>
            </a:r>
            <a:r>
              <a:rPr lang="en-US" altLang="zh-CN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必须知道每个集群的</a:t>
            </a:r>
            <a:r>
              <a:rPr lang="en-US" altLang="zh-CN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VIP</a:t>
            </a:r>
            <a:r>
              <a:rPr lang="zh-CN" altLang="en-US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，每个集群的配置</a:t>
            </a:r>
            <a:r>
              <a:rPr lang="mr-IN" altLang="zh-CN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zh-CN" altLang="en-US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，在面向服务管理的微服务体系中，这是一件非常恐怖的事情，试想有</a:t>
            </a:r>
            <a:r>
              <a:rPr lang="en-US" altLang="zh-CN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  <a:r>
              <a:rPr lang="zh-CN" altLang="en-US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个微服务。。。</a:t>
            </a:r>
            <a:endParaRPr lang="en-US" altLang="zh-CN" sz="2000" kern="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CN" sz="2000" kern="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CN" sz="2000" kern="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zh-CN" altLang="en-US" sz="20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解决方法</a:t>
            </a:r>
            <a:r>
              <a:rPr lang="zh-CN" altLang="zh-CN" sz="20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Spring</a:t>
            </a:r>
            <a:r>
              <a:rPr lang="zh-CN" altLang="en-US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cloud</a:t>
            </a:r>
            <a:r>
              <a:rPr lang="zh-CN" altLang="en-US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为我们提供了服务注册与发现组件，</a:t>
            </a:r>
            <a:r>
              <a:rPr lang="en-US" altLang="zh-CN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Eureka</a:t>
            </a:r>
            <a:r>
              <a:rPr lang="zh-CN" altLang="en-US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，包括</a:t>
            </a:r>
            <a:r>
              <a:rPr lang="en-US" altLang="zh-CN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Eureka</a:t>
            </a:r>
            <a:r>
              <a:rPr lang="zh-CN" altLang="en-US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  <a:r>
              <a:rPr lang="zh-CN" altLang="en-US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client</a:t>
            </a:r>
          </a:p>
          <a:p>
            <a:pPr algn="just"/>
            <a:endParaRPr lang="en-US" altLang="zh-CN" sz="20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、自动集群，无需集群配置，基本上</a:t>
            </a:r>
            <a:r>
              <a:rPr lang="en-US" altLang="zh-CN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配置</a:t>
            </a:r>
            <a:endParaRPr lang="en-US" altLang="zh-CN" sz="2000" kern="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CN" sz="20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、通过服务名称</a:t>
            </a:r>
            <a:r>
              <a:rPr lang="en-US" altLang="zh-CN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(VIP)</a:t>
            </a:r>
            <a:r>
              <a:rPr lang="zh-CN" altLang="en-US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访问</a:t>
            </a:r>
            <a:endParaRPr lang="en-US" altLang="zh-CN" sz="2000" kern="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CN" sz="2000" kern="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CN" sz="2000" kern="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云形 50"/>
          <p:cNvSpPr/>
          <p:nvPr/>
        </p:nvSpPr>
        <p:spPr>
          <a:xfrm>
            <a:off x="7129189" y="2665611"/>
            <a:ext cx="720080" cy="360040"/>
          </a:xfrm>
          <a:prstGeom prst="cloud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A</a:t>
            </a:r>
            <a:endParaRPr kumimoji="1" lang="zh-CN" altLang="en-US" dirty="0" smtClean="0"/>
          </a:p>
        </p:txBody>
      </p:sp>
      <p:cxnSp>
        <p:nvCxnSpPr>
          <p:cNvPr id="6" name="直线箭头连接符 5"/>
          <p:cNvCxnSpPr>
            <a:stCxn id="51" idx="0"/>
            <a:endCxn id="33" idx="1"/>
          </p:cNvCxnSpPr>
          <p:nvPr/>
        </p:nvCxnSpPr>
        <p:spPr>
          <a:xfrm flipV="1">
            <a:off x="7848669" y="1621495"/>
            <a:ext cx="1080720" cy="122413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线箭头连接符 51"/>
          <p:cNvCxnSpPr>
            <a:stCxn id="51" idx="0"/>
            <a:endCxn id="41" idx="1"/>
          </p:cNvCxnSpPr>
          <p:nvPr/>
        </p:nvCxnSpPr>
        <p:spPr>
          <a:xfrm>
            <a:off x="7848669" y="2845631"/>
            <a:ext cx="1097792" cy="43204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线箭头连接符 54"/>
          <p:cNvCxnSpPr>
            <a:stCxn id="51" idx="0"/>
            <a:endCxn id="46" idx="1"/>
          </p:cNvCxnSpPr>
          <p:nvPr/>
        </p:nvCxnSpPr>
        <p:spPr>
          <a:xfrm>
            <a:off x="7848669" y="2845631"/>
            <a:ext cx="1080720" cy="165618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7057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title"/>
          </p:nvPr>
        </p:nvSpPr>
        <p:spPr>
          <a:xfrm>
            <a:off x="46435" y="25228"/>
            <a:ext cx="9937790" cy="513899"/>
          </a:xfrm>
        </p:spPr>
        <p:txBody>
          <a:bodyPr/>
          <a:lstStyle/>
          <a:p>
            <a:r>
              <a:rPr lang="zh-CN" altLang="en-US" dirty="0" smtClean="0">
                <a:solidFill>
                  <a:srgbClr val="18A2EF"/>
                </a:solidFill>
                <a:latin typeface="+mj-ea"/>
                <a:ea typeface="+mj-ea"/>
              </a:rPr>
              <a:t>服务注册与发现 </a:t>
            </a:r>
            <a:endParaRPr lang="zh-CN" altLang="en-US" dirty="0">
              <a:solidFill>
                <a:srgbClr val="18A2EF"/>
              </a:solidFill>
              <a:latin typeface="+mj-ea"/>
              <a:ea typeface="+mj-ea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272896" y="736913"/>
            <a:ext cx="5632157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n-US" altLang="zh-CN" sz="20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zh-CN" altLang="en-US" sz="20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举例</a:t>
            </a:r>
            <a:r>
              <a:rPr lang="zh-CN" altLang="zh-CN" sz="20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200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000" kern="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ureke</a:t>
            </a:r>
            <a:r>
              <a:rPr lang="zh-CN" altLang="en-US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  <a:r>
              <a:rPr lang="zh-CN" altLang="en-US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Eureka</a:t>
            </a:r>
            <a:r>
              <a:rPr lang="zh-CN" altLang="en-US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Client</a:t>
            </a:r>
          </a:p>
          <a:p>
            <a:pPr algn="just"/>
            <a:r>
              <a:rPr lang="en-US" altLang="zh-CN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000" i="1" dirty="0"/>
              <a:t>./</a:t>
            </a:r>
            <a:r>
              <a:rPr lang="en-US" altLang="zh-CN" sz="2000" i="1" dirty="0" err="1"/>
              <a:t>deploylocal.sh</a:t>
            </a:r>
            <a:r>
              <a:rPr lang="en-US" altLang="zh-CN" sz="2000" i="1" dirty="0"/>
              <a:t> -a eureka-server -b 8761 -c 8761 -d </a:t>
            </a:r>
            <a:r>
              <a:rPr lang="en-US" altLang="zh-CN" sz="2000" i="1" dirty="0" smtClean="0"/>
              <a:t>eureka-server</a:t>
            </a:r>
          </a:p>
          <a:p>
            <a:pPr algn="just"/>
            <a:r>
              <a:rPr lang="en-US" altLang="zh-CN" sz="2000" i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000" i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000" i="1" dirty="0"/>
              <a:t>./</a:t>
            </a:r>
            <a:r>
              <a:rPr lang="en-US" altLang="zh-CN" sz="2000" i="1" dirty="0" err="1"/>
              <a:t>deploylocal.sh</a:t>
            </a:r>
            <a:r>
              <a:rPr lang="en-US" altLang="zh-CN" sz="2000" i="1" dirty="0"/>
              <a:t> -a eureka-client -b 8762 -c 8762 -d </a:t>
            </a:r>
            <a:r>
              <a:rPr lang="en-US" altLang="zh-CN" sz="2000" i="1" dirty="0" smtClean="0"/>
              <a:t>eureka-client</a:t>
            </a:r>
          </a:p>
          <a:p>
            <a:pPr algn="just"/>
            <a:r>
              <a:rPr lang="en-US" altLang="zh-CN" sz="2000" i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000" i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000" i="1" dirty="0"/>
              <a:t>./</a:t>
            </a:r>
            <a:r>
              <a:rPr lang="en-US" altLang="zh-CN" sz="2000" i="1" dirty="0" err="1"/>
              <a:t>deploylocal.sh</a:t>
            </a:r>
            <a:r>
              <a:rPr lang="en-US" altLang="zh-CN" sz="2000" i="1" dirty="0"/>
              <a:t> -a eureka-client -b 8763 -c 8763 -d eureka-client1</a:t>
            </a:r>
            <a:endParaRPr lang="en-US" altLang="zh-CN" sz="2000" kern="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CN" sz="2000" kern="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zh-CN" altLang="en-US" sz="20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小结：微服务引入了自动注册</a:t>
            </a:r>
            <a:r>
              <a:rPr lang="zh-CN" altLang="zh-CN" sz="20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altLang="zh-CN" sz="2000" kern="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3085" y="431972"/>
            <a:ext cx="4174837" cy="318671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3125" y="2521595"/>
            <a:ext cx="4417099" cy="3295397"/>
          </a:xfrm>
          <a:prstGeom prst="rect">
            <a:avLst/>
          </a:prstGeom>
        </p:spPr>
      </p:pic>
      <p:grpSp>
        <p:nvGrpSpPr>
          <p:cNvPr id="4" name="组 3"/>
          <p:cNvGrpSpPr/>
          <p:nvPr/>
        </p:nvGrpSpPr>
        <p:grpSpPr>
          <a:xfrm>
            <a:off x="1872605" y="4121200"/>
            <a:ext cx="3001332" cy="1784771"/>
            <a:chOff x="1872605" y="3641825"/>
            <a:chExt cx="3001332" cy="1784771"/>
          </a:xfrm>
        </p:grpSpPr>
        <p:sp>
          <p:nvSpPr>
            <p:cNvPr id="26" name="矩形 25"/>
            <p:cNvSpPr/>
            <p:nvPr/>
          </p:nvSpPr>
          <p:spPr>
            <a:xfrm>
              <a:off x="1872605" y="3641825"/>
              <a:ext cx="3001332" cy="1784771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dirty="0" smtClean="0"/>
            </a:p>
          </p:txBody>
        </p:sp>
        <p:sp>
          <p:nvSpPr>
            <p:cNvPr id="30" name="折角形 29"/>
            <p:cNvSpPr/>
            <p:nvPr/>
          </p:nvSpPr>
          <p:spPr>
            <a:xfrm>
              <a:off x="1973124" y="3846441"/>
              <a:ext cx="1132823" cy="360040"/>
            </a:xfrm>
            <a:prstGeom prst="foldedCorner">
              <a:avLst/>
            </a:prstGeom>
            <a:solidFill>
              <a:srgbClr val="92D050"/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050" dirty="0" smtClean="0"/>
                <a:t>服务注册（</a:t>
              </a:r>
              <a:r>
                <a:rPr kumimoji="1" lang="en-US" altLang="zh-CN" sz="1050" dirty="0" smtClean="0"/>
                <a:t>Eureka</a:t>
              </a:r>
              <a:r>
                <a:rPr kumimoji="1" lang="zh-CN" altLang="en-US" sz="1050" dirty="0" smtClean="0"/>
                <a:t> </a:t>
              </a:r>
              <a:r>
                <a:rPr kumimoji="1" lang="en-US" altLang="zh-CN" sz="1050" dirty="0" smtClean="0"/>
                <a:t>Client</a:t>
              </a:r>
              <a:r>
                <a:rPr kumimoji="1" lang="zh-CN" altLang="en-US" sz="1050" dirty="0" smtClean="0"/>
                <a:t>）</a:t>
              </a:r>
            </a:p>
          </p:txBody>
        </p:sp>
        <p:grpSp>
          <p:nvGrpSpPr>
            <p:cNvPr id="31" name="组 30"/>
            <p:cNvGrpSpPr/>
            <p:nvPr/>
          </p:nvGrpSpPr>
          <p:grpSpPr>
            <a:xfrm>
              <a:off x="3186967" y="3846441"/>
              <a:ext cx="1571076" cy="1368152"/>
              <a:chOff x="4115246" y="4105771"/>
              <a:chExt cx="1597849" cy="1368152"/>
            </a:xfrm>
          </p:grpSpPr>
          <p:sp>
            <p:nvSpPr>
              <p:cNvPr id="39" name="矩形 38"/>
              <p:cNvSpPr/>
              <p:nvPr/>
            </p:nvSpPr>
            <p:spPr>
              <a:xfrm>
                <a:off x="4115246" y="4105771"/>
                <a:ext cx="1597849" cy="1368152"/>
              </a:xfrm>
              <a:prstGeom prst="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kumimoji="1" lang="en-US" altLang="zh-CN" sz="1100" dirty="0" smtClean="0"/>
                  <a:t>MicroService1</a:t>
                </a:r>
              </a:p>
              <a:p>
                <a:pPr algn="ctr"/>
                <a:r>
                  <a:rPr kumimoji="1" lang="en-US" altLang="zh-CN" sz="1100" dirty="0" smtClean="0"/>
                  <a:t>cluster</a:t>
                </a:r>
                <a:endParaRPr kumimoji="1" lang="zh-CN" altLang="en-US" sz="1100" dirty="0" smtClean="0"/>
              </a:p>
            </p:txBody>
          </p:sp>
          <p:sp>
            <p:nvSpPr>
              <p:cNvPr id="45" name="矩形 44"/>
              <p:cNvSpPr/>
              <p:nvPr/>
            </p:nvSpPr>
            <p:spPr>
              <a:xfrm>
                <a:off x="4176861" y="4753843"/>
                <a:ext cx="421656" cy="576064"/>
              </a:xfrm>
              <a:prstGeom prst="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100" smtClean="0"/>
                  <a:t>N1</a:t>
                </a:r>
                <a:endParaRPr kumimoji="1" lang="en-US" altLang="zh-CN" sz="1100" dirty="0" smtClean="0"/>
              </a:p>
            </p:txBody>
          </p:sp>
          <p:sp>
            <p:nvSpPr>
              <p:cNvPr id="47" name="矩形 46"/>
              <p:cNvSpPr/>
              <p:nvPr/>
            </p:nvSpPr>
            <p:spPr>
              <a:xfrm>
                <a:off x="4691309" y="4753843"/>
                <a:ext cx="421656" cy="576064"/>
              </a:xfrm>
              <a:prstGeom prst="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100" dirty="0" smtClean="0"/>
                  <a:t>N2</a:t>
                </a:r>
              </a:p>
            </p:txBody>
          </p:sp>
          <p:sp>
            <p:nvSpPr>
              <p:cNvPr id="48" name="矩形 47"/>
              <p:cNvSpPr/>
              <p:nvPr/>
            </p:nvSpPr>
            <p:spPr>
              <a:xfrm>
                <a:off x="5195365" y="4753843"/>
                <a:ext cx="421656" cy="576064"/>
              </a:xfrm>
              <a:prstGeom prst="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100" dirty="0" smtClean="0"/>
                  <a:t>N..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45686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title"/>
          </p:nvPr>
        </p:nvSpPr>
        <p:spPr>
          <a:xfrm>
            <a:off x="0" y="-12692"/>
            <a:ext cx="9937790" cy="513899"/>
          </a:xfrm>
        </p:spPr>
        <p:txBody>
          <a:bodyPr/>
          <a:lstStyle/>
          <a:p>
            <a:r>
              <a:rPr lang="zh-CN" altLang="en-US" dirty="0" smtClean="0">
                <a:solidFill>
                  <a:srgbClr val="18A2EF"/>
                </a:solidFill>
                <a:latin typeface="+mj-ea"/>
                <a:ea typeface="+mj-ea"/>
              </a:rPr>
              <a:t>三、客户端负载均衡 </a:t>
            </a:r>
            <a:endParaRPr lang="zh-CN" altLang="en-US" dirty="0">
              <a:solidFill>
                <a:srgbClr val="18A2EF"/>
              </a:solidFill>
              <a:latin typeface="+mj-ea"/>
              <a:ea typeface="+mj-ea"/>
            </a:endParaRPr>
          </a:p>
        </p:txBody>
      </p:sp>
      <p:grpSp>
        <p:nvGrpSpPr>
          <p:cNvPr id="32" name="组 31"/>
          <p:cNvGrpSpPr/>
          <p:nvPr/>
        </p:nvGrpSpPr>
        <p:grpSpPr>
          <a:xfrm>
            <a:off x="9645128" y="1599146"/>
            <a:ext cx="1535192" cy="1368152"/>
            <a:chOff x="6870758" y="2070639"/>
            <a:chExt cx="1535192" cy="1368152"/>
          </a:xfrm>
        </p:grpSpPr>
        <p:sp>
          <p:nvSpPr>
            <p:cNvPr id="33" name="矩形 32"/>
            <p:cNvSpPr/>
            <p:nvPr/>
          </p:nvSpPr>
          <p:spPr>
            <a:xfrm>
              <a:off x="6870758" y="2070639"/>
              <a:ext cx="1535192" cy="1368152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kumimoji="1" lang="en-US" altLang="zh-CN" sz="1100" dirty="0" err="1" smtClean="0"/>
                <a:t>MicroServiceB</a:t>
              </a:r>
              <a:endParaRPr kumimoji="1" lang="en-US" altLang="zh-CN" sz="1100" dirty="0" smtClean="0"/>
            </a:p>
            <a:p>
              <a:pPr algn="ctr"/>
              <a:r>
                <a:rPr kumimoji="1" lang="en-US" altLang="zh-CN" sz="1100" dirty="0" smtClean="0"/>
                <a:t>cluster</a:t>
              </a:r>
              <a:endParaRPr kumimoji="1" lang="zh-CN" altLang="en-US" sz="1100" dirty="0" smtClean="0"/>
            </a:p>
          </p:txBody>
        </p:sp>
        <p:sp>
          <p:nvSpPr>
            <p:cNvPr id="34" name="矩形 33"/>
            <p:cNvSpPr/>
            <p:nvPr/>
          </p:nvSpPr>
          <p:spPr>
            <a:xfrm>
              <a:off x="6929957" y="2718711"/>
              <a:ext cx="405121" cy="576064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smtClean="0"/>
                <a:t>N1</a:t>
              </a:r>
              <a:endParaRPr kumimoji="1" lang="en-US" altLang="zh-CN" sz="1100" dirty="0" smtClean="0"/>
            </a:p>
          </p:txBody>
        </p:sp>
        <p:sp>
          <p:nvSpPr>
            <p:cNvPr id="35" name="矩形 34"/>
            <p:cNvSpPr/>
            <p:nvPr/>
          </p:nvSpPr>
          <p:spPr>
            <a:xfrm>
              <a:off x="7424232" y="2718711"/>
              <a:ext cx="405121" cy="576064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dirty="0" smtClean="0"/>
                <a:t>N2</a:t>
              </a:r>
            </a:p>
          </p:txBody>
        </p:sp>
        <p:sp>
          <p:nvSpPr>
            <p:cNvPr id="36" name="矩形 35"/>
            <p:cNvSpPr/>
            <p:nvPr/>
          </p:nvSpPr>
          <p:spPr>
            <a:xfrm>
              <a:off x="7908522" y="2718711"/>
              <a:ext cx="405121" cy="576064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dirty="0" smtClean="0"/>
                <a:t>N..</a:t>
              </a:r>
            </a:p>
          </p:txBody>
        </p:sp>
      </p:grpSp>
      <p:sp>
        <p:nvSpPr>
          <p:cNvPr id="50" name="矩形 49"/>
          <p:cNvSpPr/>
          <p:nvPr/>
        </p:nvSpPr>
        <p:spPr>
          <a:xfrm>
            <a:off x="272896" y="736913"/>
            <a:ext cx="5632157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20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原理</a:t>
            </a:r>
            <a:r>
              <a:rPr lang="zh-CN" altLang="zh-CN" sz="20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en-US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每个微服务向注册中心注册，同时获取注册中心的服务注册表保存到本地，通过心跳机制实现与注册中心的同步，这样就实现了两个目的。</a:t>
            </a:r>
            <a:endParaRPr lang="en-US" altLang="zh-CN" sz="2000" kern="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CN" sz="20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、客户端知道即将访问的微服务有几个运行的实例。</a:t>
            </a:r>
            <a:endParaRPr lang="en-US" altLang="zh-CN" sz="2000" kern="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CN" sz="20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、根据不同的负载均衡算法访问服务的不同的实例。</a:t>
            </a:r>
            <a:endParaRPr lang="en-US" altLang="zh-CN" sz="2000" kern="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CN" sz="20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Ribbon</a:t>
            </a:r>
            <a:r>
              <a:rPr lang="zh-CN" altLang="en-US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Spring</a:t>
            </a:r>
            <a:r>
              <a:rPr lang="zh-CN" altLang="en-US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Cloud</a:t>
            </a:r>
            <a:r>
              <a:rPr lang="zh-CN" altLang="en-US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提供的客户端负载均衡组件，通过简单的配置可以实现客户端负载均衡。</a:t>
            </a:r>
            <a:endParaRPr lang="en-US" altLang="zh-CN" sz="2000" kern="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CN" sz="2000" kern="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CN" sz="2000" kern="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9" name="组 18"/>
          <p:cNvGrpSpPr/>
          <p:nvPr/>
        </p:nvGrpSpPr>
        <p:grpSpPr>
          <a:xfrm>
            <a:off x="6948566" y="1599146"/>
            <a:ext cx="1535192" cy="1368152"/>
            <a:chOff x="6870758" y="2070639"/>
            <a:chExt cx="1535192" cy="1368152"/>
          </a:xfrm>
        </p:grpSpPr>
        <p:sp>
          <p:nvSpPr>
            <p:cNvPr id="20" name="矩形 19"/>
            <p:cNvSpPr/>
            <p:nvPr/>
          </p:nvSpPr>
          <p:spPr>
            <a:xfrm>
              <a:off x="6870758" y="2070639"/>
              <a:ext cx="1535192" cy="1368152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kumimoji="1" lang="en-US" altLang="zh-CN" sz="1100" dirty="0" err="1" smtClean="0"/>
                <a:t>MicroServiceA</a:t>
              </a:r>
              <a:endParaRPr kumimoji="1" lang="en-US" altLang="zh-CN" sz="1100" dirty="0" smtClean="0"/>
            </a:p>
            <a:p>
              <a:pPr algn="ctr"/>
              <a:r>
                <a:rPr kumimoji="1" lang="en-US" altLang="zh-CN" sz="1100" dirty="0" smtClean="0"/>
                <a:t>cluster</a:t>
              </a:r>
              <a:endParaRPr kumimoji="1" lang="zh-CN" altLang="en-US" sz="1100" dirty="0" smtClean="0"/>
            </a:p>
          </p:txBody>
        </p:sp>
        <p:sp>
          <p:nvSpPr>
            <p:cNvPr id="21" name="矩形 20"/>
            <p:cNvSpPr/>
            <p:nvPr/>
          </p:nvSpPr>
          <p:spPr>
            <a:xfrm>
              <a:off x="6929957" y="2718711"/>
              <a:ext cx="405121" cy="576064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smtClean="0"/>
                <a:t>N1</a:t>
              </a:r>
              <a:endParaRPr kumimoji="1" lang="en-US" altLang="zh-CN" sz="1100" dirty="0" smtClean="0"/>
            </a:p>
          </p:txBody>
        </p:sp>
        <p:sp>
          <p:nvSpPr>
            <p:cNvPr id="22" name="矩形 21"/>
            <p:cNvSpPr/>
            <p:nvPr/>
          </p:nvSpPr>
          <p:spPr>
            <a:xfrm>
              <a:off x="7424232" y="2718711"/>
              <a:ext cx="405121" cy="576064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dirty="0" smtClean="0"/>
                <a:t>N2</a:t>
              </a:r>
            </a:p>
          </p:txBody>
        </p:sp>
        <p:sp>
          <p:nvSpPr>
            <p:cNvPr id="23" name="矩形 22"/>
            <p:cNvSpPr/>
            <p:nvPr/>
          </p:nvSpPr>
          <p:spPr>
            <a:xfrm>
              <a:off x="7908522" y="2705056"/>
              <a:ext cx="405121" cy="576064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dirty="0" smtClean="0"/>
                <a:t>N..</a:t>
              </a:r>
            </a:p>
          </p:txBody>
        </p:sp>
      </p:grpSp>
      <p:grpSp>
        <p:nvGrpSpPr>
          <p:cNvPr id="24" name="组 23"/>
          <p:cNvGrpSpPr/>
          <p:nvPr/>
        </p:nvGrpSpPr>
        <p:grpSpPr>
          <a:xfrm>
            <a:off x="7677487" y="4190947"/>
            <a:ext cx="2808312" cy="1224136"/>
            <a:chOff x="3528789" y="361356"/>
            <a:chExt cx="2808312" cy="1224136"/>
          </a:xfrm>
        </p:grpSpPr>
        <p:sp>
          <p:nvSpPr>
            <p:cNvPr id="25" name="矩形 24"/>
            <p:cNvSpPr/>
            <p:nvPr/>
          </p:nvSpPr>
          <p:spPr>
            <a:xfrm>
              <a:off x="3528789" y="361356"/>
              <a:ext cx="2808312" cy="1224136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100" dirty="0" smtClean="0"/>
                <a:t>服务注册与发现中心</a:t>
              </a:r>
              <a:endParaRPr kumimoji="1" lang="en-US" altLang="zh-CN" sz="1100" dirty="0" smtClean="0"/>
            </a:p>
          </p:txBody>
        </p:sp>
        <p:sp>
          <p:nvSpPr>
            <p:cNvPr id="26" name="矩形 25"/>
            <p:cNvSpPr/>
            <p:nvPr/>
          </p:nvSpPr>
          <p:spPr>
            <a:xfrm>
              <a:off x="4335060" y="446000"/>
              <a:ext cx="1048419" cy="404318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dirty="0" smtClean="0"/>
                <a:t>Eureka</a:t>
              </a:r>
              <a:r>
                <a:rPr kumimoji="1" lang="zh-CN" altLang="en-US" sz="1100" dirty="0" smtClean="0"/>
                <a:t> </a:t>
              </a:r>
              <a:r>
                <a:rPr kumimoji="1" lang="en-US" altLang="zh-CN" sz="1100" dirty="0" smtClean="0"/>
                <a:t>Server1</a:t>
              </a:r>
              <a:endParaRPr kumimoji="1" lang="zh-CN" altLang="en-US" sz="1100" dirty="0" smtClean="0"/>
            </a:p>
          </p:txBody>
        </p:sp>
        <p:sp>
          <p:nvSpPr>
            <p:cNvPr id="27" name="矩形 26"/>
            <p:cNvSpPr/>
            <p:nvPr/>
          </p:nvSpPr>
          <p:spPr>
            <a:xfrm>
              <a:off x="5070098" y="1123593"/>
              <a:ext cx="1048419" cy="404318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dirty="0" smtClean="0"/>
                <a:t>Eureka</a:t>
              </a:r>
              <a:r>
                <a:rPr kumimoji="1" lang="zh-CN" altLang="en-US" sz="1100" dirty="0" smtClean="0"/>
                <a:t> </a:t>
              </a:r>
              <a:r>
                <a:rPr kumimoji="1" lang="en-US" altLang="zh-CN" sz="1100" dirty="0" smtClean="0"/>
                <a:t>Server3</a:t>
              </a:r>
              <a:endParaRPr kumimoji="1" lang="zh-CN" altLang="en-US" sz="1100" dirty="0" smtClean="0"/>
            </a:p>
          </p:txBody>
        </p:sp>
        <p:sp>
          <p:nvSpPr>
            <p:cNvPr id="28" name="矩形 27"/>
            <p:cNvSpPr/>
            <p:nvPr/>
          </p:nvSpPr>
          <p:spPr>
            <a:xfrm>
              <a:off x="3660099" y="1123593"/>
              <a:ext cx="1048419" cy="404318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dirty="0" smtClean="0"/>
                <a:t>Eureka</a:t>
              </a:r>
              <a:r>
                <a:rPr kumimoji="1" lang="zh-CN" altLang="en-US" sz="1100" dirty="0" smtClean="0"/>
                <a:t> </a:t>
              </a:r>
              <a:r>
                <a:rPr kumimoji="1" lang="en-US" altLang="zh-CN" sz="1100" dirty="0" smtClean="0"/>
                <a:t>Server2</a:t>
              </a:r>
              <a:endParaRPr kumimoji="1" lang="zh-CN" altLang="en-US" sz="1100" dirty="0" smtClean="0"/>
            </a:p>
          </p:txBody>
        </p:sp>
      </p:grpSp>
      <p:cxnSp>
        <p:nvCxnSpPr>
          <p:cNvPr id="3" name="直线箭头连接符 2"/>
          <p:cNvCxnSpPr>
            <a:stCxn id="23" idx="2"/>
          </p:cNvCxnSpPr>
          <p:nvPr/>
        </p:nvCxnSpPr>
        <p:spPr>
          <a:xfrm flipH="1">
            <a:off x="8188890" y="2809627"/>
            <a:ext cx="1" cy="1367665"/>
          </a:xfrm>
          <a:prstGeom prst="straightConnector1">
            <a:avLst/>
          </a:prstGeom>
          <a:ln w="28575">
            <a:solidFill>
              <a:schemeClr val="accent5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线箭头连接符 36"/>
          <p:cNvCxnSpPr>
            <a:stCxn id="34" idx="2"/>
          </p:cNvCxnSpPr>
          <p:nvPr/>
        </p:nvCxnSpPr>
        <p:spPr>
          <a:xfrm flipH="1">
            <a:off x="9906887" y="2823282"/>
            <a:ext cx="1" cy="1367665"/>
          </a:xfrm>
          <a:prstGeom prst="straightConnector1">
            <a:avLst/>
          </a:prstGeom>
          <a:ln w="28575">
            <a:solidFill>
              <a:schemeClr val="accent5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线箭头连接符 37"/>
          <p:cNvCxnSpPr/>
          <p:nvPr/>
        </p:nvCxnSpPr>
        <p:spPr>
          <a:xfrm flipH="1">
            <a:off x="10352850" y="2823282"/>
            <a:ext cx="1" cy="1367665"/>
          </a:xfrm>
          <a:prstGeom prst="straightConnector1">
            <a:avLst/>
          </a:prstGeom>
          <a:ln w="28575">
            <a:solidFill>
              <a:schemeClr val="accent5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肘形连接符 11"/>
          <p:cNvCxnSpPr>
            <a:endCxn id="25" idx="3"/>
          </p:cNvCxnSpPr>
          <p:nvPr/>
        </p:nvCxnSpPr>
        <p:spPr>
          <a:xfrm rot="5400000">
            <a:off x="9695760" y="3613322"/>
            <a:ext cx="1979733" cy="399653"/>
          </a:xfrm>
          <a:prstGeom prst="bentConnector2">
            <a:avLst/>
          </a:prstGeom>
          <a:ln w="28575">
            <a:solidFill>
              <a:schemeClr val="accent5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线箭头连接符 44"/>
          <p:cNvCxnSpPr/>
          <p:nvPr/>
        </p:nvCxnSpPr>
        <p:spPr>
          <a:xfrm flipH="1">
            <a:off x="7679113" y="2823282"/>
            <a:ext cx="1" cy="1367665"/>
          </a:xfrm>
          <a:prstGeom prst="straightConnector1">
            <a:avLst/>
          </a:prstGeom>
          <a:ln w="28575">
            <a:solidFill>
              <a:schemeClr val="accent5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肘形连接符 28"/>
          <p:cNvCxnSpPr>
            <a:stCxn id="21" idx="2"/>
            <a:endCxn id="25" idx="1"/>
          </p:cNvCxnSpPr>
          <p:nvPr/>
        </p:nvCxnSpPr>
        <p:spPr>
          <a:xfrm rot="16200000" flipH="1">
            <a:off x="6454040" y="3579567"/>
            <a:ext cx="1979733" cy="467161"/>
          </a:xfrm>
          <a:prstGeom prst="bentConnector2">
            <a:avLst/>
          </a:prstGeom>
          <a:ln w="28575">
            <a:solidFill>
              <a:schemeClr val="accent5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肘形连接符 48"/>
          <p:cNvCxnSpPr>
            <a:stCxn id="23" idx="0"/>
            <a:endCxn id="35" idx="0"/>
          </p:cNvCxnSpPr>
          <p:nvPr/>
        </p:nvCxnSpPr>
        <p:spPr>
          <a:xfrm rot="16200000" flipH="1">
            <a:off x="9288199" y="1134254"/>
            <a:ext cx="13655" cy="2212272"/>
          </a:xfrm>
          <a:prstGeom prst="bentConnector3">
            <a:avLst>
              <a:gd name="adj1" fmla="val -1674112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肘形连接符 53"/>
          <p:cNvCxnSpPr>
            <a:stCxn id="23" idx="0"/>
            <a:endCxn id="36" idx="0"/>
          </p:cNvCxnSpPr>
          <p:nvPr/>
        </p:nvCxnSpPr>
        <p:spPr>
          <a:xfrm rot="16200000" flipH="1">
            <a:off x="9530344" y="892109"/>
            <a:ext cx="13655" cy="2696562"/>
          </a:xfrm>
          <a:prstGeom prst="bentConnector3">
            <a:avLst>
              <a:gd name="adj1" fmla="val -1674112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肘形连接符 61"/>
          <p:cNvCxnSpPr>
            <a:stCxn id="23" idx="0"/>
            <a:endCxn id="34" idx="0"/>
          </p:cNvCxnSpPr>
          <p:nvPr/>
        </p:nvCxnSpPr>
        <p:spPr>
          <a:xfrm rot="16200000" flipH="1">
            <a:off x="9041061" y="1381392"/>
            <a:ext cx="13655" cy="1717997"/>
          </a:xfrm>
          <a:prstGeom prst="bentConnector3">
            <a:avLst>
              <a:gd name="adj1" fmla="val -1674112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9309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自定义设计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>
        <a:noAutofit/>
      </a:bodyPr>
      <a:lstStyle>
        <a:defPPr marL="342900" indent="-342900">
          <a:spcBef>
            <a:spcPct val="20000"/>
          </a:spcBef>
          <a:defRPr dirty="0">
            <a:latin typeface="Noto Sans S Chinese Black Bold"/>
            <a:cs typeface="Noto Sans S Chinese Black Bold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13967</TotalTime>
  <Words>1980</Words>
  <Application>Microsoft Macintosh PowerPoint</Application>
  <PresentationFormat>自定义</PresentationFormat>
  <Paragraphs>494</Paragraphs>
  <Slides>27</Slides>
  <Notes>27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27</vt:i4>
      </vt:variant>
    </vt:vector>
  </HeadingPairs>
  <TitlesOfParts>
    <vt:vector size="40" baseType="lpstr">
      <vt:lpstr>Arial Unicode MS</vt:lpstr>
      <vt:lpstr>Calibri</vt:lpstr>
      <vt:lpstr>Mangal</vt:lpstr>
      <vt:lpstr>Noto Sans S Chinese Black Bold</vt:lpstr>
      <vt:lpstr>Noto Sans S Chinese Medium</vt:lpstr>
      <vt:lpstr>Times New Roman</vt:lpstr>
      <vt:lpstr>Wingdings</vt:lpstr>
      <vt:lpstr>华文细黑</vt:lpstr>
      <vt:lpstr>宋体</vt:lpstr>
      <vt:lpstr>微软雅黑</vt:lpstr>
      <vt:lpstr>Arial</vt:lpstr>
      <vt:lpstr>自定义设计</vt:lpstr>
      <vt:lpstr>1_Office 主题</vt:lpstr>
      <vt:lpstr>PowerPoint 演示文稿</vt:lpstr>
      <vt:lpstr>一、目录</vt:lpstr>
      <vt:lpstr>一、系统架构</vt:lpstr>
      <vt:lpstr>Spring Cloud</vt:lpstr>
      <vt:lpstr>架构简化 </vt:lpstr>
      <vt:lpstr>架构简化 </vt:lpstr>
      <vt:lpstr>二、服务注册与发现 </vt:lpstr>
      <vt:lpstr>服务注册与发现 </vt:lpstr>
      <vt:lpstr>三、客户端负载均衡 </vt:lpstr>
      <vt:lpstr>客户端负载均衡</vt:lpstr>
      <vt:lpstr>四、断路器 </vt:lpstr>
      <vt:lpstr>断路器</vt:lpstr>
      <vt:lpstr>五、服务路由与过滤 </vt:lpstr>
      <vt:lpstr>gateway</vt:lpstr>
      <vt:lpstr>六、服务链路追踪 </vt:lpstr>
      <vt:lpstr>Sleuth（zipkin Server）</vt:lpstr>
      <vt:lpstr>Sleuth（zipkin Server）</vt:lpstr>
      <vt:lpstr>七、分布式配置中心 Spring cloud config </vt:lpstr>
      <vt:lpstr>Spring cloud config </vt:lpstr>
      <vt:lpstr>八、分布式消息总线 Spring cloud bus</vt:lpstr>
      <vt:lpstr>Spring cloud bus </vt:lpstr>
      <vt:lpstr>九、Monitor集成Spring-boot-admin </vt:lpstr>
      <vt:lpstr>十、Docker部署</vt:lpstr>
      <vt:lpstr>Docker部署</vt:lpstr>
      <vt:lpstr>十一、下一步</vt:lpstr>
      <vt:lpstr>遗留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snailchen</dc:creator>
  <cp:lastModifiedBy>马晓辉</cp:lastModifiedBy>
  <cp:revision>1116</cp:revision>
  <dcterms:created xsi:type="dcterms:W3CDTF">2011-12-12T03:01:00Z</dcterms:created>
  <dcterms:modified xsi:type="dcterms:W3CDTF">2018-03-08T05:10:07Z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2052-10.1.0.5973</vt:lpwstr>
  </property>
</Properties>
</file>