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14"/>
  </p:notesMasterIdLst>
  <p:handoutMasterIdLst>
    <p:handoutMasterId r:id="rId15"/>
  </p:handoutMasterIdLst>
  <p:sldIdLst>
    <p:sldId id="449" r:id="rId3"/>
    <p:sldId id="515" r:id="rId4"/>
    <p:sldId id="516" r:id="rId5"/>
    <p:sldId id="517" r:id="rId6"/>
    <p:sldId id="519" r:id="rId7"/>
    <p:sldId id="520" r:id="rId8"/>
    <p:sldId id="523" r:id="rId9"/>
    <p:sldId id="524" r:id="rId10"/>
    <p:sldId id="522" r:id="rId11"/>
    <p:sldId id="508" r:id="rId12"/>
    <p:sldId id="465" r:id="rId13"/>
  </p:sldIdLst>
  <p:sldSz cx="11522075" cy="648335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guide id="3" orient="horz" pos="2023">
          <p15:clr>
            <a:srgbClr val="A4A3A4"/>
          </p15:clr>
        </p15:guide>
        <p15:guide id="4" pos="36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ailchen" initials="c0214" lastIdx="1" clrIdx="0">
    <p:extLst/>
  </p:cmAuthor>
  <p:cmAuthor id="2" name="马晓辉" initials="马晓辉" lastIdx="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18A2EF"/>
    <a:srgbClr val="009900"/>
    <a:srgbClr val="404040"/>
    <a:srgbClr val="FFFFFF"/>
    <a:srgbClr val="90CC3D"/>
    <a:srgbClr val="FF40FF"/>
    <a:srgbClr val="000000"/>
    <a:srgbClr val="0091A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5" autoAdjust="0"/>
    <p:restoredTop sz="84821" autoAdjust="0"/>
  </p:normalViewPr>
  <p:slideViewPr>
    <p:cSldViewPr showGuides="1">
      <p:cViewPr>
        <p:scale>
          <a:sx n="96" d="100"/>
          <a:sy n="96" d="100"/>
        </p:scale>
        <p:origin x="144" y="712"/>
      </p:cViewPr>
      <p:guideLst>
        <p:guide orient="horz" pos="2174"/>
        <p:guide pos="2880"/>
        <p:guide orient="horz" pos="2023"/>
        <p:guide pos="36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221E8D-25D8-AF4C-A093-C2A82D5E84AD}" type="datetimeFigureOut">
              <a:rPr kumimoji="1" lang="zh-CN" altLang="en-US" smtClean="0"/>
              <a:t>2018/3/17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CDA668-67F9-8F4F-924D-D752A5B6F280}" type="slidenum">
              <a:rPr kumimoji="1" lang="zh-CN" altLang="en-US" smtClean="0"/>
              <a:t>‹#›</a:t>
            </a:fld>
            <a:endParaRPr kumimoji="1" lang="zh-CN" altLang="en-US"/>
          </a:p>
        </p:txBody>
      </p:sp>
    </p:spTree>
    <p:extLst>
      <p:ext uri="{BB962C8B-B14F-4D97-AF65-F5344CB8AC3E}">
        <p14:creationId xmlns:p14="http://schemas.microsoft.com/office/powerpoint/2010/main" val="3693533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42849-82B9-482D-AFE1-E5E990AEC528}" type="datetimeFigureOut">
              <a:rPr lang="zh-CN" altLang="en-US" smtClean="0"/>
              <a:t>2018/3/17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43D9F-348C-4EFA-BA8C-BCBE316224D1}" type="slidenum">
              <a:rPr lang="zh-CN" altLang="en-US" smtClean="0"/>
              <a:t>‹#›</a:t>
            </a:fld>
            <a:endParaRPr lang="zh-CN" altLang="en-US"/>
          </a:p>
        </p:txBody>
      </p:sp>
    </p:spTree>
    <p:extLst>
      <p:ext uri="{BB962C8B-B14F-4D97-AF65-F5344CB8AC3E}">
        <p14:creationId xmlns:p14="http://schemas.microsoft.com/office/powerpoint/2010/main" val="118613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5422900" y="0"/>
            <a:ext cx="10955338" cy="6165850"/>
          </a:xfrm>
        </p:spPr>
      </p:sp>
      <p:sp>
        <p:nvSpPr>
          <p:cNvPr id="9219" name="备注占位符 2"/>
          <p:cNvSpPr>
            <a:spLocks noGrp="1" noRot="1" noChangeAspect="1" noChangeArrowheads="1"/>
          </p:cNvSpPr>
          <p:nvPr>
            <p:ph type="body" idx="1"/>
          </p:nvPr>
        </p:nvSpPr>
        <p:spPr bwMode="auto">
          <a:xfrm>
            <a:off x="3598863" y="2708275"/>
            <a:ext cx="4752975" cy="50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spcBef>
                <a:spcPct val="0"/>
              </a:spcBef>
            </a:pPr>
            <a:endParaRPr lang="zh-CN" altLang="en-US" dirty="0" smtClean="0"/>
          </a:p>
        </p:txBody>
      </p:sp>
    </p:spTree>
    <p:extLst>
      <p:ext uri="{BB962C8B-B14F-4D97-AF65-F5344CB8AC3E}">
        <p14:creationId xmlns:p14="http://schemas.microsoft.com/office/powerpoint/2010/main" val="1997805520"/>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10</a:t>
            </a:fld>
            <a:endParaRPr lang="zh-CN" altLang="en-US"/>
          </a:p>
        </p:txBody>
      </p:sp>
    </p:spTree>
    <p:extLst>
      <p:ext uri="{BB962C8B-B14F-4D97-AF65-F5344CB8AC3E}">
        <p14:creationId xmlns:p14="http://schemas.microsoft.com/office/powerpoint/2010/main" val="98870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en-US" altLang="zh-CN" dirty="0" smtClean="0"/>
              <a:t>PPT</a:t>
            </a:r>
            <a:r>
              <a:rPr lang="zh-CN" altLang="en-US" dirty="0" smtClean="0"/>
              <a:t>封底</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11</a:t>
            </a:fld>
            <a:endParaRPr lang="zh-CN" altLang="en-US"/>
          </a:p>
        </p:txBody>
      </p:sp>
    </p:spTree>
    <p:extLst>
      <p:ext uri="{BB962C8B-B14F-4D97-AF65-F5344CB8AC3E}">
        <p14:creationId xmlns:p14="http://schemas.microsoft.com/office/powerpoint/2010/main" val="358263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a:t>
            </a:fld>
            <a:endParaRPr lang="zh-CN" altLang="en-US"/>
          </a:p>
        </p:txBody>
      </p:sp>
    </p:spTree>
    <p:extLst>
      <p:ext uri="{BB962C8B-B14F-4D97-AF65-F5344CB8AC3E}">
        <p14:creationId xmlns:p14="http://schemas.microsoft.com/office/powerpoint/2010/main" val="206879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3</a:t>
            </a:fld>
            <a:endParaRPr lang="zh-CN" altLang="en-US"/>
          </a:p>
        </p:txBody>
      </p:sp>
    </p:spTree>
    <p:extLst>
      <p:ext uri="{BB962C8B-B14F-4D97-AF65-F5344CB8AC3E}">
        <p14:creationId xmlns:p14="http://schemas.microsoft.com/office/powerpoint/2010/main" val="177180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4</a:t>
            </a:fld>
            <a:endParaRPr lang="zh-CN" altLang="en-US"/>
          </a:p>
        </p:txBody>
      </p:sp>
    </p:spTree>
    <p:extLst>
      <p:ext uri="{BB962C8B-B14F-4D97-AF65-F5344CB8AC3E}">
        <p14:creationId xmlns:p14="http://schemas.microsoft.com/office/powerpoint/2010/main" val="31027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5</a:t>
            </a:fld>
            <a:endParaRPr lang="zh-CN" altLang="en-US"/>
          </a:p>
        </p:txBody>
      </p:sp>
    </p:spTree>
    <p:extLst>
      <p:ext uri="{BB962C8B-B14F-4D97-AF65-F5344CB8AC3E}">
        <p14:creationId xmlns:p14="http://schemas.microsoft.com/office/powerpoint/2010/main" val="749175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6</a:t>
            </a:fld>
            <a:endParaRPr lang="zh-CN" altLang="en-US"/>
          </a:p>
        </p:txBody>
      </p:sp>
    </p:spTree>
    <p:extLst>
      <p:ext uri="{BB962C8B-B14F-4D97-AF65-F5344CB8AC3E}">
        <p14:creationId xmlns:p14="http://schemas.microsoft.com/office/powerpoint/2010/main" val="1001451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7</a:t>
            </a:fld>
            <a:endParaRPr lang="zh-CN" altLang="en-US"/>
          </a:p>
        </p:txBody>
      </p:sp>
    </p:spTree>
    <p:extLst>
      <p:ext uri="{BB962C8B-B14F-4D97-AF65-F5344CB8AC3E}">
        <p14:creationId xmlns:p14="http://schemas.microsoft.com/office/powerpoint/2010/main" val="672450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8</a:t>
            </a:fld>
            <a:endParaRPr lang="zh-CN" altLang="en-US"/>
          </a:p>
        </p:txBody>
      </p:sp>
    </p:spTree>
    <p:extLst>
      <p:ext uri="{BB962C8B-B14F-4D97-AF65-F5344CB8AC3E}">
        <p14:creationId xmlns:p14="http://schemas.microsoft.com/office/powerpoint/2010/main" val="836567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9</a:t>
            </a:fld>
            <a:endParaRPr lang="zh-CN" altLang="en-US"/>
          </a:p>
        </p:txBody>
      </p:sp>
    </p:spTree>
    <p:extLst>
      <p:ext uri="{BB962C8B-B14F-4D97-AF65-F5344CB8AC3E}">
        <p14:creationId xmlns:p14="http://schemas.microsoft.com/office/powerpoint/2010/main" val="2022930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竖排标题和文本">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5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086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27" name="图片 26" descr="1232.jpg"/>
          <p:cNvPicPr>
            <a:picLocks noChangeAspect="1"/>
          </p:cNvPicPr>
          <p:nvPr userDrawn="1"/>
        </p:nvPicPr>
        <p:blipFill rotWithShape="1">
          <a:blip r:embed="rId2" cstate="screen"/>
          <a:srcRect/>
          <a:stretch>
            <a:fillRect/>
          </a:stretch>
        </p:blipFill>
        <p:spPr>
          <a:xfrm>
            <a:off x="-1" y="0"/>
            <a:ext cx="11522075" cy="6013805"/>
          </a:xfrm>
          <a:prstGeom prst="rect">
            <a:avLst/>
          </a:prstGeom>
        </p:spPr>
      </p:pic>
      <p:pic>
        <p:nvPicPr>
          <p:cNvPr id="2" name="图片 1" descr="logo白色中文为主(彩色).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8614" y="289348"/>
            <a:ext cx="1655999" cy="1088162"/>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矩形 2"/>
          <p:cNvSpPr/>
          <p:nvPr userDrawn="1"/>
        </p:nvSpPr>
        <p:spPr>
          <a:xfrm>
            <a:off x="0" y="0"/>
            <a:ext cx="11522075" cy="596464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白色中文为主(彩色).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44813" y="1729507"/>
            <a:ext cx="3600000" cy="2365571"/>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1049"/>
            <a:ext cx="8641556" cy="2257166"/>
          </a:xfrm>
          <a:prstGeom prst="rect">
            <a:avLst/>
          </a:prstGeo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40260" y="3405260"/>
            <a:ext cx="8641556" cy="1565308"/>
          </a:xfrm>
          <a:prstGeom prst="rect">
            <a:avLst/>
          </a:prstGeo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07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4218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009488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831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535478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9280550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10555133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726894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4633409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4948029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75729897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358479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189242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2105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425553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3969361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1194812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345807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77527574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6910483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24218193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6331628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56218580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217227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1"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41935209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2807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0"/>
            <a:ext cx="11522075" cy="61692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8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214973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706570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slideLayout" Target="../slideLayouts/slideLayout33.xml"/><Relationship Id="rId23" Type="http://schemas.openxmlformats.org/officeDocument/2006/relationships/slideLayout" Target="../slideLayouts/slideLayout34.xml"/><Relationship Id="rId24" Type="http://schemas.openxmlformats.org/officeDocument/2006/relationships/slideLayout" Target="../slideLayouts/slideLayout35.xml"/><Relationship Id="rId25" Type="http://schemas.openxmlformats.org/officeDocument/2006/relationships/slideLayout" Target="../slideLayouts/slideLayout36.xml"/><Relationship Id="rId26" Type="http://schemas.openxmlformats.org/officeDocument/2006/relationships/slideLayout" Target="../slideLayouts/slideLayout37.xml"/><Relationship Id="rId27" Type="http://schemas.openxmlformats.org/officeDocument/2006/relationships/slideLayout" Target="../slideLayouts/slideLayout38.xml"/><Relationship Id="rId28" Type="http://schemas.openxmlformats.org/officeDocument/2006/relationships/slideLayout" Target="../slideLayouts/slideLayout39.xml"/><Relationship Id="rId29" Type="http://schemas.openxmlformats.org/officeDocument/2006/relationships/slideLayout" Target="../slideLayouts/slideLayout40.xml"/><Relationship Id="rId30" Type="http://schemas.openxmlformats.org/officeDocument/2006/relationships/slideLayout" Target="../slideLayouts/slideLayout41.xml"/><Relationship Id="rId31" Type="http://schemas.openxmlformats.org/officeDocument/2006/relationships/theme" Target="../theme/theme2.xml"/><Relationship Id="rId32" Type="http://schemas.openxmlformats.org/officeDocument/2006/relationships/image" Target="../media/image1.pn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51" r:id="rId4"/>
    <p:sldLayoutId id="2147483652" r:id="rId5"/>
    <p:sldLayoutId id="2147483654" r:id="rId6"/>
    <p:sldLayoutId id="2147483662" r:id="rId7"/>
    <p:sldLayoutId id="2147483809" r:id="rId8"/>
    <p:sldLayoutId id="2147483829" r:id="rId9"/>
    <p:sldLayoutId id="2147483786" r:id="rId10"/>
    <p:sldLayoutId id="214748380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back2.png"/>
          <p:cNvPicPr>
            <a:picLocks noChangeAspect="1"/>
          </p:cNvPicPr>
          <p:nvPr userDrawn="1"/>
        </p:nvPicPr>
        <p:blipFill>
          <a:blip r:embed="rId32" cstate="print"/>
          <a:stretch>
            <a:fillRect/>
          </a:stretch>
        </p:blipFill>
        <p:spPr>
          <a:xfrm>
            <a:off x="0" y="0"/>
            <a:ext cx="11522075" cy="6483350"/>
          </a:xfrm>
          <a:prstGeom prst="rect">
            <a:avLst/>
          </a:prstGeom>
        </p:spPr>
      </p:pic>
      <p:grpSp>
        <p:nvGrpSpPr>
          <p:cNvPr id="3" name="组合 2"/>
          <p:cNvGrpSpPr/>
          <p:nvPr userDrawn="1"/>
        </p:nvGrpSpPr>
        <p:grpSpPr>
          <a:xfrm>
            <a:off x="0" y="5964645"/>
            <a:ext cx="11522075" cy="518706"/>
            <a:chOff x="0" y="6524625"/>
            <a:chExt cx="9144000" cy="333375"/>
          </a:xfrm>
        </p:grpSpPr>
        <p:sp>
          <p:nvSpPr>
            <p:cNvPr id="5" name="矩形 2"/>
            <p:cNvSpPr>
              <a:spLocks noChangeArrowheads="1"/>
            </p:cNvSpPr>
            <p:nvPr userDrawn="1"/>
          </p:nvSpPr>
          <p:spPr bwMode="auto">
            <a:xfrm>
              <a:off x="0" y="6524625"/>
              <a:ext cx="2771775" cy="333375"/>
            </a:xfrm>
            <a:prstGeom prst="rect">
              <a:avLst/>
            </a:prstGeom>
            <a:solidFill>
              <a:srgbClr val="90CC3D"/>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6" name="矩形 3"/>
            <p:cNvSpPr>
              <a:spLocks noChangeArrowheads="1"/>
            </p:cNvSpPr>
            <p:nvPr userDrawn="1"/>
          </p:nvSpPr>
          <p:spPr bwMode="auto">
            <a:xfrm>
              <a:off x="2759075" y="6524625"/>
              <a:ext cx="6384925" cy="333375"/>
            </a:xfrm>
            <a:prstGeom prst="rect">
              <a:avLst/>
            </a:prstGeom>
            <a:solidFill>
              <a:srgbClr val="18A2EF"/>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grpSp>
      <p:sp>
        <p:nvSpPr>
          <p:cNvPr id="9" name="TextBox 8"/>
          <p:cNvSpPr txBox="1"/>
          <p:nvPr userDrawn="1"/>
        </p:nvSpPr>
        <p:spPr>
          <a:xfrm>
            <a:off x="9027500" y="6100793"/>
            <a:ext cx="2449847" cy="246221"/>
          </a:xfrm>
          <a:prstGeom prst="rect">
            <a:avLst/>
          </a:prstGeom>
          <a:noFill/>
        </p:spPr>
        <p:txBody>
          <a:bodyPr wrap="square" rtlCol="0">
            <a:spAutoFit/>
          </a:bodyPr>
          <a:lstStyle/>
          <a:p>
            <a:r>
              <a:rPr kumimoji="0" lang="es-ES" altLang="zh-CN" sz="1000" b="0" i="0" u="none" strike="noStrike" kern="0" cap="none" spc="0" normalizeH="0" baseline="0" noProof="0" dirty="0" smtClean="0">
                <a:ln>
                  <a:noFill/>
                </a:ln>
                <a:solidFill>
                  <a:sysClr val="window" lastClr="FFFFFF"/>
                </a:solidFill>
                <a:effectLst/>
                <a:uLnTx/>
                <a:uFillTx/>
                <a:latin typeface="华文细黑"/>
                <a:ea typeface="华文细黑"/>
                <a:cs typeface="华文细黑"/>
              </a:rPr>
              <a:t>©</a:t>
            </a:r>
            <a:r>
              <a:rPr kumimoji="0" lang="zh-CN" altLang="en-US" sz="1000" b="0" i="0" u="none" strike="noStrike" kern="0" cap="none" spc="0" normalizeH="0" baseline="0" noProof="0" dirty="0" smtClean="0">
                <a:ln>
                  <a:noFill/>
                </a:ln>
                <a:solidFill>
                  <a:sysClr val="window" lastClr="FFFFFF"/>
                </a:solidFill>
                <a:effectLst/>
                <a:uLnTx/>
                <a:uFillTx/>
                <a:latin typeface="华文细黑"/>
                <a:ea typeface="华文细黑"/>
                <a:cs typeface="华文细黑"/>
              </a:rPr>
              <a:t>杭州数梦工场科技有限公司</a:t>
            </a:r>
            <a:endParaRPr lang="zh-CN" altLang="en-US" dirty="0">
              <a:latin typeface="华文细黑"/>
              <a:ea typeface="华文细黑"/>
              <a:cs typeface="华文细黑"/>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7" r:id="rId7"/>
    <p:sldLayoutId id="2147483668"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843" r:id="rId22"/>
    <p:sldLayoutId id="2147483844" r:id="rId23"/>
    <p:sldLayoutId id="2147483845" r:id="rId24"/>
    <p:sldLayoutId id="2147483846" r:id="rId25"/>
    <p:sldLayoutId id="2147483847" r:id="rId26"/>
    <p:sldLayoutId id="2147483848" r:id="rId27"/>
    <p:sldLayoutId id="2147483849" r:id="rId28"/>
    <p:sldLayoutId id="2147483850" r:id="rId29"/>
    <p:sldLayoutId id="2147483851" r:id="rId3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9" Type="http://schemas.openxmlformats.org/officeDocument/2006/relationships/image" Target="../media/image13.png"/><Relationship Id="rId20" Type="http://schemas.openxmlformats.org/officeDocument/2006/relationships/image" Target="../media/image24.png"/><Relationship Id="rId21" Type="http://schemas.openxmlformats.org/officeDocument/2006/relationships/image" Target="../media/image25.png"/><Relationship Id="rId22" Type="http://schemas.openxmlformats.org/officeDocument/2006/relationships/image" Target="../media/image26.png"/><Relationship Id="rId23" Type="http://schemas.openxmlformats.org/officeDocument/2006/relationships/image" Target="../media/image27.png"/><Relationship Id="rId24" Type="http://schemas.openxmlformats.org/officeDocument/2006/relationships/image" Target="../media/image28.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29.png"/><Relationship Id="rId13" Type="http://schemas.openxmlformats.org/officeDocument/2006/relationships/image" Target="../media/image30.png"/><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5.xml.rels><?xml version="1.0" encoding="UTF-8" standalone="yes"?>
<Relationships xmlns="http://schemas.openxmlformats.org/package/2006/relationships"><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0"/>
          <p:cNvSpPr txBox="1">
            <a:spLocks noChangeArrowheads="1"/>
          </p:cNvSpPr>
          <p:nvPr/>
        </p:nvSpPr>
        <p:spPr bwMode="auto">
          <a:xfrm>
            <a:off x="3737653" y="2062299"/>
            <a:ext cx="4068042" cy="603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err="1" smtClean="0">
                <a:solidFill>
                  <a:srgbClr val="90CC3D"/>
                </a:solidFill>
                <a:latin typeface="微软雅黑" pitchFamily="34" charset="-122"/>
                <a:ea typeface="微软雅黑" pitchFamily="34" charset="-122"/>
                <a:cs typeface="Noto Sans S Chinese Black Bold"/>
                <a:sym typeface="Noto Sans S Chinese Medium" panose="020B0600000000000000" pitchFamily="34" charset="-122"/>
              </a:rPr>
              <a:t>ETCloud</a:t>
            </a:r>
            <a:r>
              <a:rPr lang="zh-CN" altLang="en-US" sz="3600" b="1" dirty="0" smtClean="0">
                <a:solidFill>
                  <a:srgbClr val="90CC3D"/>
                </a:solidFill>
                <a:latin typeface="微软雅黑" pitchFamily="34" charset="-122"/>
                <a:ea typeface="微软雅黑" pitchFamily="34" charset="-122"/>
                <a:cs typeface="Noto Sans S Chinese Black Bold"/>
                <a:sym typeface="Noto Sans S Chinese Medium" panose="020B0600000000000000" pitchFamily="34" charset="-122"/>
              </a:rPr>
              <a:t>系统架构</a:t>
            </a:r>
          </a:p>
        </p:txBody>
      </p:sp>
      <p:sp>
        <p:nvSpPr>
          <p:cNvPr id="7" name="Rectangle 21"/>
          <p:cNvSpPr>
            <a:spLocks noChangeArrowheads="1"/>
          </p:cNvSpPr>
          <p:nvPr/>
        </p:nvSpPr>
        <p:spPr bwMode="auto">
          <a:xfrm>
            <a:off x="182563" y="5834856"/>
            <a:ext cx="1261854"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1200" dirty="0">
                <a:solidFill>
                  <a:srgbClr val="6E6E6E"/>
                </a:solidFill>
                <a:latin typeface="华文细黑"/>
                <a:ea typeface="华文细黑"/>
                <a:cs typeface="华文细黑"/>
                <a:sym typeface="微软雅黑" panose="020B0503020204020204" pitchFamily="34" charset="-122"/>
              </a:rPr>
              <a:t>密级</a:t>
            </a:r>
            <a:r>
              <a:rPr lang="zh-CN" altLang="zh-CN" sz="1200" dirty="0" smtClean="0">
                <a:solidFill>
                  <a:srgbClr val="6E6E6E"/>
                </a:solidFill>
                <a:latin typeface="华文细黑"/>
                <a:ea typeface="华文细黑"/>
                <a:cs typeface="华文细黑"/>
                <a:sym typeface="微软雅黑" panose="020B0503020204020204" pitchFamily="34" charset="-122"/>
              </a:rPr>
              <a:t>：对内公开</a:t>
            </a:r>
            <a:endParaRPr lang="zh-CN" altLang="zh-CN" sz="1200" dirty="0">
              <a:solidFill>
                <a:srgbClr val="6E6E6E"/>
              </a:solidFill>
              <a:latin typeface="华文细黑"/>
              <a:ea typeface="华文细黑"/>
              <a:cs typeface="华文细黑"/>
              <a:sym typeface="微软雅黑" panose="020B0503020204020204" pitchFamily="34" charset="-122"/>
            </a:endParaRPr>
          </a:p>
        </p:txBody>
      </p:sp>
      <p:sp>
        <p:nvSpPr>
          <p:cNvPr id="8" name="Text Box 23"/>
          <p:cNvSpPr>
            <a:spLocks noChangeArrowheads="1"/>
          </p:cNvSpPr>
          <p:nvPr/>
        </p:nvSpPr>
        <p:spPr bwMode="auto">
          <a:xfrm>
            <a:off x="182563" y="6093619"/>
            <a:ext cx="2444750"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200" dirty="0" smtClean="0">
                <a:solidFill>
                  <a:srgbClr val="6E6E6E"/>
                </a:solidFill>
                <a:latin typeface="华文细黑"/>
                <a:ea typeface="华文细黑"/>
                <a:cs typeface="华文细黑"/>
                <a:sym typeface="微软雅黑" panose="020B0503020204020204" pitchFamily="34" charset="-122"/>
              </a:rPr>
              <a:t>浙江易时</a:t>
            </a:r>
            <a:r>
              <a:rPr lang="zh-CN" altLang="zh-CN" sz="1200" dirty="0" smtClean="0">
                <a:solidFill>
                  <a:srgbClr val="6E6E6E"/>
                </a:solidFill>
                <a:latin typeface="华文细黑"/>
                <a:ea typeface="华文细黑"/>
                <a:cs typeface="华文细黑"/>
                <a:sym typeface="微软雅黑" panose="020B0503020204020204" pitchFamily="34" charset="-122"/>
              </a:rPr>
              <a:t>科技</a:t>
            </a:r>
            <a:r>
              <a:rPr lang="zh-CN" altLang="zh-CN" sz="1200" dirty="0">
                <a:solidFill>
                  <a:srgbClr val="6E6E6E"/>
                </a:solidFill>
                <a:latin typeface="华文细黑"/>
                <a:ea typeface="华文细黑"/>
                <a:cs typeface="华文细黑"/>
                <a:sym typeface="微软雅黑" panose="020B0503020204020204" pitchFamily="34" charset="-122"/>
              </a:rPr>
              <a:t>有限公司</a:t>
            </a:r>
          </a:p>
        </p:txBody>
      </p:sp>
      <p:sp>
        <p:nvSpPr>
          <p:cNvPr id="9" name="TextBox 6"/>
          <p:cNvSpPr>
            <a:spLocks noChangeArrowheads="1"/>
          </p:cNvSpPr>
          <p:nvPr/>
        </p:nvSpPr>
        <p:spPr bwMode="auto">
          <a:xfrm>
            <a:off x="182563" y="5545931"/>
            <a:ext cx="2663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smtClean="0">
                <a:solidFill>
                  <a:srgbClr val="6E6E6E"/>
                </a:solidFill>
                <a:latin typeface="华文细黑"/>
                <a:ea typeface="华文细黑"/>
                <a:cs typeface="华文细黑"/>
                <a:sym typeface="微软雅黑" panose="020B0503020204020204" pitchFamily="34" charset="-122"/>
              </a:rPr>
              <a:t>日期：</a:t>
            </a:r>
            <a:r>
              <a:rPr lang="en-US" altLang="zh-CN" sz="1200" dirty="0" smtClean="0">
                <a:solidFill>
                  <a:srgbClr val="6E6E6E"/>
                </a:solidFill>
                <a:latin typeface="华文细黑"/>
                <a:ea typeface="华文细黑"/>
                <a:cs typeface="华文细黑"/>
                <a:sym typeface="微软雅黑" panose="020B0503020204020204" pitchFamily="34" charset="-122"/>
              </a:rPr>
              <a:t>2018-01-24</a:t>
            </a:r>
            <a:endParaRPr lang="zh-CN" altLang="en-US" dirty="0">
              <a:latin typeface="华文细黑"/>
              <a:ea typeface="华文细黑"/>
              <a:cs typeface="华文细黑"/>
            </a:endParaRPr>
          </a:p>
        </p:txBody>
      </p:sp>
      <p:sp>
        <p:nvSpPr>
          <p:cNvPr id="18" name="文本框 17"/>
          <p:cNvSpPr txBox="1"/>
          <p:nvPr/>
        </p:nvSpPr>
        <p:spPr>
          <a:xfrm>
            <a:off x="9590428" y="5465524"/>
            <a:ext cx="930063" cy="369332"/>
          </a:xfrm>
          <a:prstGeom prst="rect">
            <a:avLst/>
          </a:prstGeom>
          <a:noFill/>
        </p:spPr>
        <p:txBody>
          <a:bodyPr wrap="none" rtlCol="0">
            <a:spAutoFit/>
          </a:bodyPr>
          <a:lstStyle/>
          <a:p>
            <a:r>
              <a:rPr kumimoji="1" lang="zh-CN" altLang="en-US" dirty="0" smtClean="0">
                <a:solidFill>
                  <a:srgbClr val="002060"/>
                </a:solidFill>
              </a:rPr>
              <a:t>马晓辉</a:t>
            </a:r>
            <a:r>
              <a:rPr kumimoji="1" lang="zh-CN" altLang="en-US" dirty="0">
                <a:solidFill>
                  <a:srgbClr val="002060"/>
                </a:solidFill>
              </a:rPr>
              <a:t> </a:t>
            </a:r>
          </a:p>
        </p:txBody>
      </p:sp>
      <p:sp>
        <p:nvSpPr>
          <p:cNvPr id="2" name="文本框 1"/>
          <p:cNvSpPr txBox="1"/>
          <p:nvPr/>
        </p:nvSpPr>
        <p:spPr>
          <a:xfrm>
            <a:off x="7057181" y="2876477"/>
            <a:ext cx="1800200" cy="369332"/>
          </a:xfrm>
          <a:prstGeom prst="rect">
            <a:avLst/>
          </a:prstGeom>
          <a:noFill/>
        </p:spPr>
        <p:txBody>
          <a:bodyPr wrap="square" rtlCol="0">
            <a:spAutoFit/>
          </a:bodyPr>
          <a:lstStyle/>
          <a:p>
            <a:r>
              <a:rPr lang="en-US" altLang="zh-CN" dirty="0" smtClean="0">
                <a:solidFill>
                  <a:srgbClr val="002060"/>
                </a:solidFill>
                <a:latin typeface="+mj-ea"/>
                <a:ea typeface="+mj-ea"/>
              </a:rPr>
              <a:t>——  </a:t>
            </a:r>
            <a:r>
              <a:rPr lang="zh-CN" altLang="en-US" dirty="0" smtClean="0">
                <a:solidFill>
                  <a:srgbClr val="002060"/>
                </a:solidFill>
                <a:latin typeface="+mj-ea"/>
                <a:ea typeface="+mj-ea"/>
              </a:rPr>
              <a:t>易时科技</a:t>
            </a:r>
            <a:endParaRPr lang="zh-CN" altLang="en-US" dirty="0">
              <a:solidFill>
                <a:srgbClr val="002060"/>
              </a:solidFill>
              <a:latin typeface="+mj-ea"/>
              <a:ea typeface="+mj-ea"/>
            </a:endParaRPr>
          </a:p>
        </p:txBody>
      </p:sp>
      <p:pic>
        <p:nvPicPr>
          <p:cNvPr id="25" name="Picture 2" descr="http://www.eastime.com.cn/images/index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 y="123935"/>
            <a:ext cx="919491" cy="29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15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32445" y="649387"/>
            <a:ext cx="9937790" cy="513899"/>
          </a:xfrm>
        </p:spPr>
        <p:txBody>
          <a:bodyPr>
            <a:normAutofit fontScale="90000"/>
          </a:bodyPr>
          <a:lstStyle/>
          <a:p>
            <a:r>
              <a:rPr lang="zh-CN" altLang="en-US" dirty="0" smtClean="0">
                <a:solidFill>
                  <a:srgbClr val="18A2EF"/>
                </a:solidFill>
              </a:rPr>
              <a:t>遗留</a:t>
            </a:r>
            <a:endParaRPr lang="zh-CN" altLang="en-US" dirty="0">
              <a:solidFill>
                <a:srgbClr val="18A2EF"/>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31184891"/>
              </p:ext>
            </p:extLst>
          </p:nvPr>
        </p:nvGraphicFramePr>
        <p:xfrm>
          <a:off x="648469" y="2449587"/>
          <a:ext cx="10513168" cy="1598876"/>
        </p:xfrm>
        <a:graphic>
          <a:graphicData uri="http://schemas.openxmlformats.org/drawingml/2006/table">
            <a:tbl>
              <a:tblPr/>
              <a:tblGrid>
                <a:gridCol w="2474290"/>
                <a:gridCol w="4763779"/>
                <a:gridCol w="3275099"/>
              </a:tblGrid>
              <a:tr h="249100">
                <a:tc>
                  <a:txBody>
                    <a:bodyPr/>
                    <a:lstStyle/>
                    <a:p>
                      <a:r>
                        <a:rPr lang="zh-CN" altLang="en-US" sz="1700" b="1" dirty="0" smtClean="0">
                          <a:effectLst/>
                        </a:rPr>
                        <a:t>问题</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zh-CN" altLang="en-US" sz="1700" b="1" dirty="0" smtClean="0">
                          <a:effectLst/>
                        </a:rPr>
                        <a:t>描述</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US" sz="1700" b="1" dirty="0">
                          <a:effectLst/>
                        </a:rPr>
                        <a:t>NOTE</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r>
                        <a:rPr lang="zh-CN" altLang="en-US" sz="1700" dirty="0" smtClean="0">
                          <a:effectLst/>
                        </a:rPr>
                        <a:t>开发标准化</a:t>
                      </a:r>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smtClean="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0930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eastime.com.cn/images/index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77" y="2593603"/>
            <a:ext cx="2446663"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847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smtClean="0">
                <a:solidFill>
                  <a:srgbClr val="18A2EF"/>
                </a:solidFill>
                <a:latin typeface="+mj-ea"/>
                <a:ea typeface="+mj-ea"/>
              </a:rPr>
              <a:t>系统架构</a:t>
            </a:r>
            <a:endParaRPr lang="zh-CN" altLang="en-US" dirty="0">
              <a:solidFill>
                <a:srgbClr val="18A2EF"/>
              </a:solidFill>
              <a:latin typeface="+mj-ea"/>
              <a:ea typeface="+mj-ea"/>
            </a:endParaRPr>
          </a:p>
        </p:txBody>
      </p:sp>
      <p:sp>
        <p:nvSpPr>
          <p:cNvPr id="14" name="矩形 13"/>
          <p:cNvSpPr/>
          <p:nvPr/>
        </p:nvSpPr>
        <p:spPr>
          <a:xfrm>
            <a:off x="144413" y="1996747"/>
            <a:ext cx="6408713" cy="43456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411436" y="2089547"/>
            <a:ext cx="5853658" cy="27663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584574" y="2233563"/>
            <a:ext cx="4464496" cy="820772"/>
          </a:xfrm>
          <a:prstGeom prst="rect">
            <a:avLst/>
          </a:prstGeom>
          <a:solidFill>
            <a:srgbClr val="FFFF00">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2113983"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smtClean="0"/>
              <a:t>管理系统</a:t>
            </a:r>
            <a:endParaRPr kumimoji="1" lang="zh-CN" altLang="en-US" sz="1400" dirty="0"/>
          </a:p>
        </p:txBody>
      </p:sp>
      <p:sp>
        <p:nvSpPr>
          <p:cNvPr id="68" name="矩形 67"/>
          <p:cNvSpPr/>
          <p:nvPr/>
        </p:nvSpPr>
        <p:spPr>
          <a:xfrm>
            <a:off x="4444614"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smtClean="0"/>
              <a:t>移动</a:t>
            </a:r>
            <a:r>
              <a:rPr kumimoji="1" lang="en-US" altLang="zh-CN" sz="1400" dirty="0" smtClean="0"/>
              <a:t>App</a:t>
            </a:r>
            <a:endParaRPr kumimoji="1" lang="zh-CN" altLang="en-US" sz="1400" dirty="0"/>
          </a:p>
        </p:txBody>
      </p:sp>
      <p:sp>
        <p:nvSpPr>
          <p:cNvPr id="69" name="矩形 68"/>
          <p:cNvSpPr/>
          <p:nvPr/>
        </p:nvSpPr>
        <p:spPr>
          <a:xfrm>
            <a:off x="1656582" y="3756397"/>
            <a:ext cx="4464496" cy="73870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能力中心</a:t>
            </a:r>
            <a:r>
              <a:rPr kumimoji="1" lang="en-US" altLang="zh-CN" dirty="0" smtClean="0"/>
              <a:t>(</a:t>
            </a:r>
            <a:r>
              <a:rPr kumimoji="1" lang="en-US" altLang="zh-CN" dirty="0" err="1" smtClean="0"/>
              <a:t>MircoService</a:t>
            </a:r>
            <a:r>
              <a:rPr kumimoji="1" lang="en-US" altLang="zh-CN" dirty="0" smtClean="0"/>
              <a:t>)</a:t>
            </a:r>
            <a:endParaRPr kumimoji="1" lang="zh-CN" altLang="en-US" dirty="0"/>
          </a:p>
        </p:txBody>
      </p:sp>
      <p:sp>
        <p:nvSpPr>
          <p:cNvPr id="71" name="矩形 70"/>
          <p:cNvSpPr/>
          <p:nvPr/>
        </p:nvSpPr>
        <p:spPr>
          <a:xfrm>
            <a:off x="375759" y="4962785"/>
            <a:ext cx="5889335" cy="12312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zh-CN" altLang="en-US" dirty="0" smtClean="0">
                <a:solidFill>
                  <a:schemeClr val="tx1"/>
                </a:solidFill>
              </a:rPr>
              <a:t>云资源</a:t>
            </a:r>
            <a:endParaRPr kumimoji="1" lang="zh-CN" altLang="en-US" dirty="0">
              <a:solidFill>
                <a:schemeClr val="tx1"/>
              </a:solidFill>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88" y="701117"/>
            <a:ext cx="465132" cy="465132"/>
          </a:xfrm>
          <a:prstGeom prst="rect">
            <a:avLst/>
          </a:prstGeom>
        </p:spPr>
      </p:pic>
      <p:grpSp>
        <p:nvGrpSpPr>
          <p:cNvPr id="38" name="组 37"/>
          <p:cNvGrpSpPr/>
          <p:nvPr/>
        </p:nvGrpSpPr>
        <p:grpSpPr>
          <a:xfrm>
            <a:off x="1760350" y="655841"/>
            <a:ext cx="860403" cy="583664"/>
            <a:chOff x="1420754" y="642998"/>
            <a:chExt cx="860403" cy="583664"/>
          </a:xfrm>
        </p:grpSpPr>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nvGrpSpPr>
          <p:cNvPr id="80" name="组 79"/>
          <p:cNvGrpSpPr/>
          <p:nvPr/>
        </p:nvGrpSpPr>
        <p:grpSpPr>
          <a:xfrm>
            <a:off x="3016357" y="1271526"/>
            <a:ext cx="465132" cy="653322"/>
            <a:chOff x="970029" y="1322406"/>
            <a:chExt cx="465132" cy="653322"/>
          </a:xfrm>
        </p:grpSpPr>
        <p:pic>
          <p:nvPicPr>
            <p:cNvPr id="34" name="图片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39" name="文本框 38"/>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79" name="组 78"/>
          <p:cNvGrpSpPr/>
          <p:nvPr/>
        </p:nvGrpSpPr>
        <p:grpSpPr>
          <a:xfrm>
            <a:off x="4138109" y="1280566"/>
            <a:ext cx="465132" cy="657853"/>
            <a:chOff x="1998138" y="1287678"/>
            <a:chExt cx="465132" cy="657853"/>
          </a:xfrm>
        </p:grpSpPr>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41" name="文本框 40"/>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78" name="组 77"/>
          <p:cNvGrpSpPr/>
          <p:nvPr/>
        </p:nvGrpSpPr>
        <p:grpSpPr>
          <a:xfrm>
            <a:off x="1000303" y="5397570"/>
            <a:ext cx="465132" cy="654637"/>
            <a:chOff x="4053437" y="786838"/>
            <a:chExt cx="465132" cy="654637"/>
          </a:xfrm>
        </p:grpSpPr>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786838"/>
              <a:ext cx="465132" cy="465132"/>
            </a:xfrm>
            <a:prstGeom prst="rect">
              <a:avLst/>
            </a:prstGeom>
          </p:spPr>
        </p:pic>
        <p:sp>
          <p:nvSpPr>
            <p:cNvPr id="75" name="文本框 74"/>
            <p:cNvSpPr txBox="1"/>
            <p:nvPr/>
          </p:nvSpPr>
          <p:spPr>
            <a:xfrm>
              <a:off x="4095337" y="1187559"/>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84" name="组 83"/>
          <p:cNvGrpSpPr/>
          <p:nvPr/>
        </p:nvGrpSpPr>
        <p:grpSpPr>
          <a:xfrm>
            <a:off x="2409899" y="5368927"/>
            <a:ext cx="468000" cy="668695"/>
            <a:chOff x="5365078" y="882680"/>
            <a:chExt cx="468000" cy="668695"/>
          </a:xfrm>
        </p:grpSpPr>
        <p:pic>
          <p:nvPicPr>
            <p:cNvPr id="36" name="图片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882680"/>
              <a:ext cx="468000" cy="468000"/>
            </a:xfrm>
            <a:prstGeom prst="rect">
              <a:avLst/>
            </a:prstGeom>
          </p:spPr>
        </p:pic>
        <p:sp>
          <p:nvSpPr>
            <p:cNvPr id="81" name="文本框 80"/>
            <p:cNvSpPr txBox="1"/>
            <p:nvPr/>
          </p:nvSpPr>
          <p:spPr>
            <a:xfrm>
              <a:off x="5396939" y="1297459"/>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85" name="组 84"/>
          <p:cNvGrpSpPr/>
          <p:nvPr/>
        </p:nvGrpSpPr>
        <p:grpSpPr>
          <a:xfrm>
            <a:off x="4269835" y="5368927"/>
            <a:ext cx="479618" cy="631220"/>
            <a:chOff x="6337101" y="882263"/>
            <a:chExt cx="479618" cy="631220"/>
          </a:xfrm>
        </p:grpSpPr>
        <p:pic>
          <p:nvPicPr>
            <p:cNvPr id="33" name="图片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82" name="文本框 81"/>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86"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95215" y="854613"/>
              <a:ext cx="465132" cy="465132"/>
            </a:xfrm>
            <a:prstGeom prst="rect">
              <a:avLst/>
            </a:prstGeom>
          </p:spPr>
        </p:pic>
        <p:sp>
          <p:nvSpPr>
            <p:cNvPr id="83" name="文本框 82"/>
            <p:cNvSpPr txBox="1"/>
            <p:nvPr/>
          </p:nvSpPr>
          <p:spPr>
            <a:xfrm>
              <a:off x="7526444" y="1225451"/>
              <a:ext cx="402674" cy="253916"/>
            </a:xfrm>
            <a:prstGeom prst="rect">
              <a:avLst/>
            </a:prstGeom>
            <a:noFill/>
          </p:spPr>
          <p:txBody>
            <a:bodyPr wrap="none" rtlCol="0">
              <a:spAutoFit/>
            </a:bodyPr>
            <a:lstStyle/>
            <a:p>
              <a:r>
                <a:rPr kumimoji="1" lang="en-US" altLang="zh-CN" sz="1050" dirty="0" smtClean="0"/>
                <a:t>VPC</a:t>
              </a:r>
              <a:endParaRPr kumimoji="1" lang="zh-CN" altLang="en-US" sz="1050" dirty="0"/>
            </a:p>
          </p:txBody>
        </p:sp>
      </p:grpSp>
      <p:grpSp>
        <p:nvGrpSpPr>
          <p:cNvPr id="91" name="组 90"/>
          <p:cNvGrpSpPr/>
          <p:nvPr/>
        </p:nvGrpSpPr>
        <p:grpSpPr>
          <a:xfrm>
            <a:off x="477638" y="3820887"/>
            <a:ext cx="459322" cy="564962"/>
            <a:chOff x="4545094" y="1108130"/>
            <a:chExt cx="473926" cy="661786"/>
          </a:xfrm>
        </p:grpSpPr>
        <p:pic>
          <p:nvPicPr>
            <p:cNvPr id="88" name="图片 8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51020" y="1108130"/>
              <a:ext cx="468000" cy="468000"/>
            </a:xfrm>
            <a:prstGeom prst="rect">
              <a:avLst/>
            </a:prstGeom>
          </p:spPr>
        </p:pic>
        <p:sp>
          <p:nvSpPr>
            <p:cNvPr id="90" name="文本框 89"/>
            <p:cNvSpPr txBox="1"/>
            <p:nvPr/>
          </p:nvSpPr>
          <p:spPr>
            <a:xfrm>
              <a:off x="4545094" y="1516000"/>
              <a:ext cx="453970" cy="253916"/>
            </a:xfrm>
            <a:prstGeom prst="rect">
              <a:avLst/>
            </a:prstGeom>
            <a:noFill/>
          </p:spPr>
          <p:txBody>
            <a:bodyPr wrap="none" rtlCol="0">
              <a:spAutoFit/>
            </a:bodyPr>
            <a:lstStyle/>
            <a:p>
              <a:r>
                <a:rPr kumimoji="1" lang="zh-CN" altLang="en-US" sz="1050" dirty="0" smtClean="0"/>
                <a:t>集群</a:t>
              </a:r>
              <a:endParaRPr kumimoji="1" lang="zh-CN" altLang="en-US" sz="1050" dirty="0"/>
            </a:p>
          </p:txBody>
        </p:sp>
      </p:grpSp>
      <p:pic>
        <p:nvPicPr>
          <p:cNvPr id="92" name="图片 9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0974" y="3904377"/>
            <a:ext cx="473600" cy="397983"/>
          </a:xfrm>
          <a:prstGeom prst="rect">
            <a:avLst/>
          </a:prstGeom>
        </p:spPr>
      </p:pic>
      <p:sp>
        <p:nvSpPr>
          <p:cNvPr id="95" name="文本框 94"/>
          <p:cNvSpPr txBox="1"/>
          <p:nvPr/>
        </p:nvSpPr>
        <p:spPr>
          <a:xfrm>
            <a:off x="432445" y="2089547"/>
            <a:ext cx="946285" cy="369332"/>
          </a:xfrm>
          <a:prstGeom prst="rect">
            <a:avLst/>
          </a:prstGeom>
          <a:noFill/>
        </p:spPr>
        <p:txBody>
          <a:bodyPr wrap="none" rtlCol="0">
            <a:spAutoFit/>
          </a:bodyPr>
          <a:lstStyle/>
          <a:p>
            <a:r>
              <a:rPr kumimoji="1" lang="en-US" altLang="zh-CN" dirty="0" err="1" smtClean="0">
                <a:solidFill>
                  <a:schemeClr val="accent1">
                    <a:lumMod val="75000"/>
                  </a:schemeClr>
                </a:solidFill>
              </a:rPr>
              <a:t>ETCloud</a:t>
            </a:r>
            <a:endParaRPr kumimoji="1" lang="en-US" altLang="zh-CN" dirty="0" smtClean="0">
              <a:solidFill>
                <a:schemeClr val="accent1">
                  <a:lumMod val="75000"/>
                </a:schemeClr>
              </a:solidFill>
            </a:endParaRPr>
          </a:p>
        </p:txBody>
      </p:sp>
      <p:sp>
        <p:nvSpPr>
          <p:cNvPr id="96" name="文本框 95"/>
          <p:cNvSpPr txBox="1"/>
          <p:nvPr/>
        </p:nvSpPr>
        <p:spPr>
          <a:xfrm>
            <a:off x="2994712" y="3213091"/>
            <a:ext cx="1246944" cy="369332"/>
          </a:xfrm>
          <a:prstGeom prst="rect">
            <a:avLst/>
          </a:prstGeom>
          <a:noFill/>
        </p:spPr>
        <p:txBody>
          <a:bodyPr wrap="none" rtlCol="0">
            <a:spAutoFit/>
          </a:bodyPr>
          <a:lstStyle/>
          <a:p>
            <a:r>
              <a:rPr kumimoji="1" lang="en-US" altLang="zh-CN" dirty="0" err="1" smtClean="0">
                <a:solidFill>
                  <a:schemeClr val="tx2">
                    <a:lumMod val="40000"/>
                    <a:lumOff val="60000"/>
                  </a:schemeClr>
                </a:solidFill>
              </a:rPr>
              <a:t>Zull</a:t>
            </a:r>
            <a:r>
              <a:rPr kumimoji="1" lang="en-US" altLang="zh-CN" dirty="0" smtClean="0">
                <a:solidFill>
                  <a:schemeClr val="tx2">
                    <a:lumMod val="40000"/>
                    <a:lumOff val="60000"/>
                  </a:schemeClr>
                </a:solidFill>
              </a:rPr>
              <a:t>/Eureka</a:t>
            </a:r>
            <a:endParaRPr kumimoji="1" lang="zh-CN" altLang="en-US" dirty="0">
              <a:solidFill>
                <a:schemeClr val="tx2">
                  <a:lumMod val="40000"/>
                  <a:lumOff val="60000"/>
                </a:schemeClr>
              </a:solidFill>
            </a:endParaRPr>
          </a:p>
        </p:txBody>
      </p:sp>
      <p:sp>
        <p:nvSpPr>
          <p:cNvPr id="102" name="矩形 101"/>
          <p:cNvSpPr/>
          <p:nvPr/>
        </p:nvSpPr>
        <p:spPr>
          <a:xfrm>
            <a:off x="7803083" y="2161555"/>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03" name="矩形 102"/>
          <p:cNvSpPr/>
          <p:nvPr/>
        </p:nvSpPr>
        <p:spPr>
          <a:xfrm>
            <a:off x="7925090" y="23775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行为</a:t>
            </a:r>
            <a:endParaRPr kumimoji="1" lang="en-US" altLang="zh-CN" sz="1100" dirty="0"/>
          </a:p>
          <a:p>
            <a:pPr algn="ctr"/>
            <a:r>
              <a:rPr kumimoji="1" lang="zh-CN" altLang="en-US" sz="1100" dirty="0"/>
              <a:t>日志</a:t>
            </a:r>
          </a:p>
        </p:txBody>
      </p:sp>
      <p:sp>
        <p:nvSpPr>
          <p:cNvPr id="104" name="矩形 103"/>
          <p:cNvSpPr/>
          <p:nvPr/>
        </p:nvSpPr>
        <p:spPr>
          <a:xfrm>
            <a:off x="7925090" y="32904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业务</a:t>
            </a:r>
            <a:endParaRPr kumimoji="1" lang="en-US" altLang="zh-CN" sz="1100" dirty="0" smtClean="0"/>
          </a:p>
          <a:p>
            <a:pPr algn="ctr"/>
            <a:r>
              <a:rPr kumimoji="1" lang="zh-CN" altLang="en-US" sz="1100" dirty="0" smtClean="0"/>
              <a:t>日志</a:t>
            </a:r>
            <a:endParaRPr kumimoji="1" lang="zh-CN" altLang="en-US" sz="1100" dirty="0"/>
          </a:p>
        </p:txBody>
      </p:sp>
      <p:sp>
        <p:nvSpPr>
          <p:cNvPr id="105" name="矩形 104"/>
          <p:cNvSpPr/>
          <p:nvPr/>
        </p:nvSpPr>
        <p:spPr>
          <a:xfrm>
            <a:off x="7925090" y="4082567"/>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系统</a:t>
            </a:r>
            <a:endParaRPr kumimoji="1" lang="en-US" altLang="zh-CN" sz="1100" dirty="0" smtClean="0"/>
          </a:p>
          <a:p>
            <a:pPr algn="ctr"/>
            <a:r>
              <a:rPr kumimoji="1" lang="zh-CN" altLang="en-US" sz="1100" dirty="0" smtClean="0"/>
              <a:t>日志</a:t>
            </a:r>
            <a:endParaRPr kumimoji="1" lang="zh-CN" altLang="en-US" sz="1100" dirty="0"/>
          </a:p>
        </p:txBody>
      </p:sp>
      <p:sp>
        <p:nvSpPr>
          <p:cNvPr id="106" name="右箭头 105"/>
          <p:cNvSpPr/>
          <p:nvPr/>
        </p:nvSpPr>
        <p:spPr>
          <a:xfrm>
            <a:off x="7422116" y="329025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7" name="右箭头 106"/>
          <p:cNvSpPr/>
          <p:nvPr/>
        </p:nvSpPr>
        <p:spPr>
          <a:xfrm>
            <a:off x="8903708"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8" name="右箭头 107"/>
          <p:cNvSpPr/>
          <p:nvPr/>
        </p:nvSpPr>
        <p:spPr>
          <a:xfrm>
            <a:off x="8939641" y="3436547"/>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9" name="右箭头 108"/>
          <p:cNvSpPr/>
          <p:nvPr/>
        </p:nvSpPr>
        <p:spPr>
          <a:xfrm>
            <a:off x="8939641"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7" name="组 126"/>
          <p:cNvGrpSpPr/>
          <p:nvPr/>
        </p:nvGrpSpPr>
        <p:grpSpPr>
          <a:xfrm>
            <a:off x="6841157" y="3163757"/>
            <a:ext cx="740908" cy="772328"/>
            <a:chOff x="6620238" y="3163757"/>
            <a:chExt cx="740908" cy="772328"/>
          </a:xfrm>
        </p:grpSpPr>
        <p:pic>
          <p:nvPicPr>
            <p:cNvPr id="97" name="图片 9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7141" y="3163757"/>
              <a:ext cx="468000" cy="468000"/>
            </a:xfrm>
            <a:prstGeom prst="rect">
              <a:avLst/>
            </a:prstGeom>
          </p:spPr>
        </p:pic>
        <p:sp>
          <p:nvSpPr>
            <p:cNvPr id="110" name="文本框 109"/>
            <p:cNvSpPr txBox="1"/>
            <p:nvPr/>
          </p:nvSpPr>
          <p:spPr>
            <a:xfrm>
              <a:off x="6620238" y="3682169"/>
              <a:ext cx="740908" cy="253916"/>
            </a:xfrm>
            <a:prstGeom prst="rect">
              <a:avLst/>
            </a:prstGeom>
            <a:noFill/>
          </p:spPr>
          <p:txBody>
            <a:bodyPr wrap="none" rtlCol="0">
              <a:spAutoFit/>
            </a:bodyPr>
            <a:lstStyle/>
            <a:p>
              <a:r>
                <a:rPr kumimoji="1" lang="zh-CN" altLang="en-US" sz="1050" dirty="0" smtClean="0"/>
                <a:t>日志收集</a:t>
              </a:r>
              <a:endParaRPr kumimoji="1" lang="zh-CN" altLang="en-US" sz="1050" dirty="0"/>
            </a:p>
          </p:txBody>
        </p:sp>
      </p:grpSp>
      <p:grpSp>
        <p:nvGrpSpPr>
          <p:cNvPr id="122" name="组 121"/>
          <p:cNvGrpSpPr/>
          <p:nvPr/>
        </p:nvGrpSpPr>
        <p:grpSpPr>
          <a:xfrm>
            <a:off x="9247428" y="2330138"/>
            <a:ext cx="721672" cy="693236"/>
            <a:chOff x="9026509" y="2330138"/>
            <a:chExt cx="721672" cy="693236"/>
          </a:xfrm>
        </p:grpSpPr>
        <p:pic>
          <p:nvPicPr>
            <p:cNvPr id="100" name="图片 9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128892" y="2330138"/>
              <a:ext cx="468000" cy="468000"/>
            </a:xfrm>
            <a:prstGeom prst="rect">
              <a:avLst/>
            </a:prstGeom>
          </p:spPr>
        </p:pic>
        <p:sp>
          <p:nvSpPr>
            <p:cNvPr id="111" name="文本框 110"/>
            <p:cNvSpPr txBox="1"/>
            <p:nvPr/>
          </p:nvSpPr>
          <p:spPr>
            <a:xfrm>
              <a:off x="9026509" y="2769458"/>
              <a:ext cx="721672" cy="253916"/>
            </a:xfrm>
            <a:prstGeom prst="rect">
              <a:avLst/>
            </a:prstGeom>
            <a:noFill/>
          </p:spPr>
          <p:txBody>
            <a:bodyPr wrap="none" rtlCol="0">
              <a:spAutoFit/>
            </a:bodyPr>
            <a:lstStyle/>
            <a:p>
              <a:r>
                <a:rPr kumimoji="1" lang="zh-CN" altLang="en-US" sz="1050" dirty="0" smtClean="0"/>
                <a:t>行为分析</a:t>
              </a:r>
              <a:endParaRPr kumimoji="1" lang="zh-CN" altLang="en-US" sz="1050" dirty="0"/>
            </a:p>
          </p:txBody>
        </p:sp>
      </p:grpSp>
      <p:grpSp>
        <p:nvGrpSpPr>
          <p:cNvPr id="120" name="组 119"/>
          <p:cNvGrpSpPr/>
          <p:nvPr/>
        </p:nvGrpSpPr>
        <p:grpSpPr>
          <a:xfrm>
            <a:off x="9354318" y="3131438"/>
            <a:ext cx="836356" cy="468000"/>
            <a:chOff x="9133399" y="3059430"/>
            <a:chExt cx="836356" cy="468000"/>
          </a:xfrm>
        </p:grpSpPr>
        <p:pic>
          <p:nvPicPr>
            <p:cNvPr id="98" name="图片 9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33399" y="3059430"/>
              <a:ext cx="468000" cy="468000"/>
            </a:xfrm>
            <a:prstGeom prst="rect">
              <a:avLst/>
            </a:prstGeom>
          </p:spPr>
        </p:pic>
        <p:sp>
          <p:nvSpPr>
            <p:cNvPr id="112" name="文本框 111"/>
            <p:cNvSpPr txBox="1"/>
            <p:nvPr/>
          </p:nvSpPr>
          <p:spPr>
            <a:xfrm>
              <a:off x="9515785" y="3163296"/>
              <a:ext cx="453970" cy="253916"/>
            </a:xfrm>
            <a:prstGeom prst="rect">
              <a:avLst/>
            </a:prstGeom>
            <a:noFill/>
          </p:spPr>
          <p:txBody>
            <a:bodyPr wrap="none" rtlCol="0">
              <a:spAutoFit/>
            </a:bodyPr>
            <a:lstStyle/>
            <a:p>
              <a:r>
                <a:rPr kumimoji="1" lang="zh-CN" altLang="en-US" sz="1050" dirty="0" smtClean="0"/>
                <a:t>查询</a:t>
              </a:r>
              <a:endParaRPr kumimoji="1" lang="zh-CN" altLang="en-US" sz="1050" dirty="0"/>
            </a:p>
          </p:txBody>
        </p:sp>
      </p:grpSp>
      <p:grpSp>
        <p:nvGrpSpPr>
          <p:cNvPr id="121" name="组 120"/>
          <p:cNvGrpSpPr/>
          <p:nvPr/>
        </p:nvGrpSpPr>
        <p:grpSpPr>
          <a:xfrm>
            <a:off x="9366332" y="3670422"/>
            <a:ext cx="864096" cy="435349"/>
            <a:chOff x="9145413" y="3709780"/>
            <a:chExt cx="864096" cy="435349"/>
          </a:xfrm>
        </p:grpSpPr>
        <p:pic>
          <p:nvPicPr>
            <p:cNvPr id="99" name="图片 9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45413" y="3709780"/>
              <a:ext cx="468000" cy="435349"/>
            </a:xfrm>
            <a:prstGeom prst="rect">
              <a:avLst/>
            </a:prstGeom>
          </p:spPr>
        </p:pic>
        <p:sp>
          <p:nvSpPr>
            <p:cNvPr id="113" name="文本框 112"/>
            <p:cNvSpPr txBox="1"/>
            <p:nvPr/>
          </p:nvSpPr>
          <p:spPr>
            <a:xfrm>
              <a:off x="9555539" y="3809127"/>
              <a:ext cx="453970" cy="253916"/>
            </a:xfrm>
            <a:prstGeom prst="rect">
              <a:avLst/>
            </a:prstGeom>
            <a:noFill/>
          </p:spPr>
          <p:txBody>
            <a:bodyPr wrap="none" rtlCol="0">
              <a:spAutoFit/>
            </a:bodyPr>
            <a:lstStyle/>
            <a:p>
              <a:r>
                <a:rPr kumimoji="1" lang="zh-CN" altLang="en-US" sz="1050" dirty="0" smtClean="0"/>
                <a:t>归档</a:t>
              </a:r>
              <a:endParaRPr kumimoji="1" lang="zh-CN" altLang="en-US" sz="1050" dirty="0"/>
            </a:p>
          </p:txBody>
        </p:sp>
      </p:grpSp>
      <p:grpSp>
        <p:nvGrpSpPr>
          <p:cNvPr id="123" name="组 122"/>
          <p:cNvGrpSpPr/>
          <p:nvPr/>
        </p:nvGrpSpPr>
        <p:grpSpPr>
          <a:xfrm>
            <a:off x="9349811" y="4213835"/>
            <a:ext cx="534587" cy="653017"/>
            <a:chOff x="9128892" y="4213835"/>
            <a:chExt cx="534587" cy="653017"/>
          </a:xfrm>
        </p:grpSpPr>
        <p:pic>
          <p:nvPicPr>
            <p:cNvPr id="101" name="图片 10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28892" y="4213835"/>
              <a:ext cx="468000" cy="468000"/>
            </a:xfrm>
            <a:prstGeom prst="rect">
              <a:avLst/>
            </a:prstGeom>
          </p:spPr>
        </p:pic>
        <p:sp>
          <p:nvSpPr>
            <p:cNvPr id="114" name="文本框 113"/>
            <p:cNvSpPr txBox="1"/>
            <p:nvPr/>
          </p:nvSpPr>
          <p:spPr>
            <a:xfrm>
              <a:off x="9148594" y="4612936"/>
              <a:ext cx="514885" cy="253916"/>
            </a:xfrm>
            <a:prstGeom prst="rect">
              <a:avLst/>
            </a:prstGeom>
            <a:noFill/>
          </p:spPr>
          <p:txBody>
            <a:bodyPr wrap="none" rtlCol="0">
              <a:spAutoFit/>
            </a:bodyPr>
            <a:lstStyle/>
            <a:p>
              <a:r>
                <a:rPr kumimoji="1" lang="en-US" altLang="zh-CN" sz="1050" dirty="0" smtClean="0"/>
                <a:t>ARMS</a:t>
              </a:r>
              <a:endParaRPr kumimoji="1" lang="zh-CN" altLang="en-US" sz="1050" dirty="0"/>
            </a:p>
          </p:txBody>
        </p:sp>
      </p:grpSp>
      <p:sp>
        <p:nvSpPr>
          <p:cNvPr id="115" name="右箭头 114"/>
          <p:cNvSpPr/>
          <p:nvPr/>
        </p:nvSpPr>
        <p:spPr>
          <a:xfrm>
            <a:off x="9971133"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6" name="右箭头 115"/>
          <p:cNvSpPr/>
          <p:nvPr/>
        </p:nvSpPr>
        <p:spPr>
          <a:xfrm>
            <a:off x="10061026"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7" name="矩形 116"/>
          <p:cNvSpPr/>
          <p:nvPr/>
        </p:nvSpPr>
        <p:spPr>
          <a:xfrm>
            <a:off x="10535651" y="4169083"/>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实时</a:t>
            </a:r>
            <a:endParaRPr kumimoji="1" lang="en-US" altLang="zh-CN" sz="1100" dirty="0" smtClean="0"/>
          </a:p>
          <a:p>
            <a:pPr algn="ctr"/>
            <a:r>
              <a:rPr kumimoji="1" lang="zh-CN" altLang="en-US" sz="1100" dirty="0" smtClean="0"/>
              <a:t>运维</a:t>
            </a:r>
            <a:endParaRPr kumimoji="1" lang="en-US" altLang="zh-CN" sz="1100" dirty="0"/>
          </a:p>
        </p:txBody>
      </p:sp>
      <p:sp>
        <p:nvSpPr>
          <p:cNvPr id="118" name="矩形 117"/>
          <p:cNvSpPr/>
          <p:nvPr/>
        </p:nvSpPr>
        <p:spPr>
          <a:xfrm>
            <a:off x="10518460" y="2281129"/>
            <a:ext cx="676005" cy="28802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推荐</a:t>
            </a:r>
            <a:endParaRPr kumimoji="1" lang="en-US" altLang="zh-CN" sz="1100" dirty="0" smtClean="0"/>
          </a:p>
        </p:txBody>
      </p:sp>
      <p:sp>
        <p:nvSpPr>
          <p:cNvPr id="119" name="矩形 118"/>
          <p:cNvSpPr/>
          <p:nvPr/>
        </p:nvSpPr>
        <p:spPr>
          <a:xfrm>
            <a:off x="10518461" y="2805053"/>
            <a:ext cx="676005" cy="29260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smtClean="0"/>
              <a:t>搜索</a:t>
            </a:r>
            <a:endParaRPr kumimoji="1" lang="en-US" altLang="zh-CN" sz="1100" dirty="0" smtClean="0"/>
          </a:p>
        </p:txBody>
      </p:sp>
      <p:grpSp>
        <p:nvGrpSpPr>
          <p:cNvPr id="131" name="组 130"/>
          <p:cNvGrpSpPr/>
          <p:nvPr/>
        </p:nvGrpSpPr>
        <p:grpSpPr>
          <a:xfrm>
            <a:off x="7053986" y="5335516"/>
            <a:ext cx="723275" cy="720591"/>
            <a:chOff x="7053986" y="5505765"/>
            <a:chExt cx="723275" cy="720591"/>
          </a:xfrm>
        </p:grpSpPr>
        <p:pic>
          <p:nvPicPr>
            <p:cNvPr id="125" name="图片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63971" y="5505765"/>
              <a:ext cx="468000" cy="468000"/>
            </a:xfrm>
            <a:prstGeom prst="rect">
              <a:avLst/>
            </a:prstGeom>
          </p:spPr>
        </p:pic>
        <p:sp>
          <p:nvSpPr>
            <p:cNvPr id="128" name="文本框 127"/>
            <p:cNvSpPr txBox="1"/>
            <p:nvPr/>
          </p:nvSpPr>
          <p:spPr>
            <a:xfrm>
              <a:off x="7053986" y="5972440"/>
              <a:ext cx="723275" cy="253916"/>
            </a:xfrm>
            <a:prstGeom prst="rect">
              <a:avLst/>
            </a:prstGeom>
            <a:noFill/>
          </p:spPr>
          <p:txBody>
            <a:bodyPr wrap="none" rtlCol="0">
              <a:spAutoFit/>
            </a:bodyPr>
            <a:lstStyle/>
            <a:p>
              <a:r>
                <a:rPr kumimoji="1" lang="zh-CN" altLang="en-US" sz="1050" dirty="0" smtClean="0"/>
                <a:t>商业数据</a:t>
              </a:r>
              <a:endParaRPr kumimoji="1" lang="zh-CN" altLang="en-US" sz="1050" dirty="0"/>
            </a:p>
          </p:txBody>
        </p:sp>
      </p:grpSp>
      <p:grpSp>
        <p:nvGrpSpPr>
          <p:cNvPr id="132" name="组 131"/>
          <p:cNvGrpSpPr/>
          <p:nvPr/>
        </p:nvGrpSpPr>
        <p:grpSpPr>
          <a:xfrm>
            <a:off x="8417835" y="5329907"/>
            <a:ext cx="723275" cy="721916"/>
            <a:chOff x="8239898" y="5509979"/>
            <a:chExt cx="723275" cy="721916"/>
          </a:xfrm>
        </p:grpSpPr>
        <p:pic>
          <p:nvPicPr>
            <p:cNvPr id="126" name="图片 1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329118" y="5509979"/>
              <a:ext cx="468000" cy="468000"/>
            </a:xfrm>
            <a:prstGeom prst="rect">
              <a:avLst/>
            </a:prstGeom>
          </p:spPr>
        </p:pic>
        <p:sp>
          <p:nvSpPr>
            <p:cNvPr id="129" name="文本框 128"/>
            <p:cNvSpPr txBox="1"/>
            <p:nvPr/>
          </p:nvSpPr>
          <p:spPr>
            <a:xfrm>
              <a:off x="8239898" y="5977979"/>
              <a:ext cx="723275" cy="253916"/>
            </a:xfrm>
            <a:prstGeom prst="rect">
              <a:avLst/>
            </a:prstGeom>
            <a:noFill/>
          </p:spPr>
          <p:txBody>
            <a:bodyPr wrap="none" rtlCol="0">
              <a:spAutoFit/>
            </a:bodyPr>
            <a:lstStyle/>
            <a:p>
              <a:r>
                <a:rPr kumimoji="1" lang="zh-CN" altLang="en-US" sz="1050" dirty="0" smtClean="0"/>
                <a:t>数据仓库</a:t>
              </a:r>
              <a:endParaRPr kumimoji="1" lang="zh-CN" altLang="en-US" sz="1050" dirty="0"/>
            </a:p>
          </p:txBody>
        </p:sp>
      </p:grpSp>
      <p:grpSp>
        <p:nvGrpSpPr>
          <p:cNvPr id="133" name="组 132"/>
          <p:cNvGrpSpPr/>
          <p:nvPr/>
        </p:nvGrpSpPr>
        <p:grpSpPr>
          <a:xfrm>
            <a:off x="9742770" y="5329907"/>
            <a:ext cx="830677" cy="664746"/>
            <a:chOff x="9361437" y="5457249"/>
            <a:chExt cx="830677" cy="664746"/>
          </a:xfrm>
        </p:grpSpPr>
        <p:pic>
          <p:nvPicPr>
            <p:cNvPr id="124" name="图片 1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541509" y="5457249"/>
              <a:ext cx="468000" cy="468000"/>
            </a:xfrm>
            <a:prstGeom prst="rect">
              <a:avLst/>
            </a:prstGeom>
          </p:spPr>
        </p:pic>
        <p:sp>
          <p:nvSpPr>
            <p:cNvPr id="130" name="文本框 129"/>
            <p:cNvSpPr txBox="1"/>
            <p:nvPr/>
          </p:nvSpPr>
          <p:spPr>
            <a:xfrm>
              <a:off x="9361437" y="5868079"/>
              <a:ext cx="830677" cy="253916"/>
            </a:xfrm>
            <a:prstGeom prst="rect">
              <a:avLst/>
            </a:prstGeom>
            <a:noFill/>
          </p:spPr>
          <p:txBody>
            <a:bodyPr wrap="none" rtlCol="0">
              <a:spAutoFit/>
            </a:bodyPr>
            <a:lstStyle/>
            <a:p>
              <a:r>
                <a:rPr kumimoji="1" lang="zh-CN" altLang="en-US" sz="1050" dirty="0" smtClean="0"/>
                <a:t>数据分析</a:t>
              </a:r>
              <a:r>
                <a:rPr kumimoji="1" lang="en-US" altLang="zh-CN" sz="1050" dirty="0" smtClean="0"/>
                <a:t>BI</a:t>
              </a:r>
              <a:endParaRPr kumimoji="1" lang="zh-CN" altLang="en-US" sz="1050" dirty="0"/>
            </a:p>
          </p:txBody>
        </p:sp>
      </p:grpSp>
      <p:sp>
        <p:nvSpPr>
          <p:cNvPr id="134" name="右箭头 133"/>
          <p:cNvSpPr/>
          <p:nvPr/>
        </p:nvSpPr>
        <p:spPr>
          <a:xfrm>
            <a:off x="7951019" y="5494869"/>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5" name="右箭头 134"/>
          <p:cNvSpPr/>
          <p:nvPr/>
        </p:nvSpPr>
        <p:spPr>
          <a:xfrm>
            <a:off x="9334697" y="551782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37" name="直线连接符 136"/>
          <p:cNvCxnSpPr/>
          <p:nvPr/>
        </p:nvCxnSpPr>
        <p:spPr>
          <a:xfrm>
            <a:off x="6694238" y="655841"/>
            <a:ext cx="74911" cy="5686574"/>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39" name="直线连接符 138"/>
          <p:cNvCxnSpPr/>
          <p:nvPr/>
        </p:nvCxnSpPr>
        <p:spPr>
          <a:xfrm flipH="1">
            <a:off x="144413" y="1955312"/>
            <a:ext cx="11233248" cy="0"/>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44" name="直线连接符 143"/>
          <p:cNvCxnSpPr/>
          <p:nvPr/>
        </p:nvCxnSpPr>
        <p:spPr>
          <a:xfrm flipH="1">
            <a:off x="6768751" y="4962785"/>
            <a:ext cx="4608910" cy="7082"/>
          </a:xfrm>
          <a:prstGeom prst="line">
            <a:avLst/>
          </a:prstGeom>
          <a:ln>
            <a:prstDash val="sysDot"/>
          </a:ln>
        </p:spPr>
        <p:style>
          <a:lnRef idx="1">
            <a:schemeClr val="accent6"/>
          </a:lnRef>
          <a:fillRef idx="0">
            <a:schemeClr val="accent6"/>
          </a:fillRef>
          <a:effectRef idx="0">
            <a:schemeClr val="accent6"/>
          </a:effectRef>
          <a:fontRef idx="minor">
            <a:schemeClr val="tx1"/>
          </a:fontRef>
        </p:style>
      </p:cxnSp>
      <p:sp>
        <p:nvSpPr>
          <p:cNvPr id="152" name="文本框 151"/>
          <p:cNvSpPr txBox="1"/>
          <p:nvPr/>
        </p:nvSpPr>
        <p:spPr>
          <a:xfrm>
            <a:off x="10100780" y="1480015"/>
            <a:ext cx="1107996" cy="369332"/>
          </a:xfrm>
          <a:prstGeom prst="rect">
            <a:avLst/>
          </a:prstGeom>
          <a:noFill/>
        </p:spPr>
        <p:txBody>
          <a:bodyPr wrap="none" rtlCol="0">
            <a:spAutoFit/>
          </a:bodyPr>
          <a:lstStyle/>
          <a:p>
            <a:r>
              <a:rPr kumimoji="1" lang="zh-CN" altLang="en-US" dirty="0" smtClean="0">
                <a:solidFill>
                  <a:schemeClr val="accent1">
                    <a:lumMod val="75000"/>
                  </a:schemeClr>
                </a:solidFill>
              </a:rPr>
              <a:t>异构环境</a:t>
            </a:r>
            <a:endParaRPr kumimoji="1" lang="en-US" altLang="zh-CN" dirty="0" smtClean="0">
              <a:solidFill>
                <a:schemeClr val="accent1">
                  <a:lumMod val="75000"/>
                </a:schemeClr>
              </a:solidFill>
            </a:endParaRPr>
          </a:p>
        </p:txBody>
      </p:sp>
      <p:sp>
        <p:nvSpPr>
          <p:cNvPr id="153" name="左右箭头 152"/>
          <p:cNvSpPr/>
          <p:nvPr/>
        </p:nvSpPr>
        <p:spPr>
          <a:xfrm>
            <a:off x="6446711" y="1085321"/>
            <a:ext cx="500860" cy="28260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58" name="组 157"/>
          <p:cNvGrpSpPr/>
          <p:nvPr/>
        </p:nvGrpSpPr>
        <p:grpSpPr>
          <a:xfrm>
            <a:off x="5533537" y="907790"/>
            <a:ext cx="878767" cy="803509"/>
            <a:chOff x="5040957" y="865411"/>
            <a:chExt cx="878767" cy="803509"/>
          </a:xfrm>
        </p:grpSpPr>
        <p:pic>
          <p:nvPicPr>
            <p:cNvPr id="154" name="图片 15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254971" y="865411"/>
              <a:ext cx="468000" cy="406825"/>
            </a:xfrm>
            <a:prstGeom prst="rect">
              <a:avLst/>
            </a:prstGeom>
          </p:spPr>
        </p:pic>
        <p:sp>
          <p:nvSpPr>
            <p:cNvPr id="157" name="文本框 156"/>
            <p:cNvSpPr txBox="1"/>
            <p:nvPr/>
          </p:nvSpPr>
          <p:spPr>
            <a:xfrm>
              <a:off x="5040957" y="1253422"/>
              <a:ext cx="878767" cy="415498"/>
            </a:xfrm>
            <a:prstGeom prst="rect">
              <a:avLst/>
            </a:prstGeom>
            <a:noFill/>
          </p:spPr>
          <p:txBody>
            <a:bodyPr wrap="none" rtlCol="0">
              <a:spAutoFit/>
            </a:bodyPr>
            <a:lstStyle/>
            <a:p>
              <a:pPr algn="ctr"/>
              <a:r>
                <a:rPr kumimoji="1" lang="en-US" altLang="zh-CN" sz="1050" dirty="0" smtClean="0"/>
                <a:t>Gateway</a:t>
              </a:r>
              <a:r>
                <a:rPr kumimoji="1" lang="zh-CN" altLang="en-US" sz="1050" dirty="0" smtClean="0"/>
                <a:t> </a:t>
              </a:r>
              <a:r>
                <a:rPr kumimoji="1" lang="en-US" altLang="zh-CN" sz="1050" dirty="0" smtClean="0"/>
                <a:t>API</a:t>
              </a:r>
            </a:p>
            <a:p>
              <a:pPr algn="ctr"/>
              <a:r>
                <a:rPr kumimoji="1" lang="en-US" altLang="zh-CN" sz="1050" dirty="0" smtClean="0"/>
                <a:t>Restful</a:t>
              </a:r>
              <a:endParaRPr kumimoji="1" lang="zh-CN" altLang="en-US" sz="1050" dirty="0"/>
            </a:p>
          </p:txBody>
        </p:sp>
      </p:grpSp>
      <p:grpSp>
        <p:nvGrpSpPr>
          <p:cNvPr id="161" name="组 160"/>
          <p:cNvGrpSpPr/>
          <p:nvPr/>
        </p:nvGrpSpPr>
        <p:grpSpPr>
          <a:xfrm>
            <a:off x="7246967" y="865411"/>
            <a:ext cx="777777" cy="709200"/>
            <a:chOff x="7246967" y="1116672"/>
            <a:chExt cx="777777" cy="709200"/>
          </a:xfrm>
        </p:grpSpPr>
        <p:pic>
          <p:nvPicPr>
            <p:cNvPr id="159" name="图片 15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376119" y="1116672"/>
              <a:ext cx="468000" cy="468000"/>
            </a:xfrm>
            <a:prstGeom prst="rect">
              <a:avLst/>
            </a:prstGeom>
          </p:spPr>
        </p:pic>
        <p:sp>
          <p:nvSpPr>
            <p:cNvPr id="160" name="文本框 159"/>
            <p:cNvSpPr txBox="1"/>
            <p:nvPr/>
          </p:nvSpPr>
          <p:spPr>
            <a:xfrm>
              <a:off x="7246967" y="1571956"/>
              <a:ext cx="777777" cy="253916"/>
            </a:xfrm>
            <a:prstGeom prst="rect">
              <a:avLst/>
            </a:prstGeom>
            <a:noFill/>
          </p:spPr>
          <p:txBody>
            <a:bodyPr wrap="none" rtlCol="0">
              <a:spAutoFit/>
            </a:bodyPr>
            <a:lstStyle/>
            <a:p>
              <a:r>
                <a:rPr kumimoji="1" lang="en-US" altLang="zh-CN" sz="1050" dirty="0" smtClean="0"/>
                <a:t>Restful</a:t>
              </a:r>
              <a:r>
                <a:rPr kumimoji="1" lang="zh-CN" altLang="en-US" sz="1050" dirty="0" smtClean="0"/>
                <a:t> </a:t>
              </a:r>
              <a:r>
                <a:rPr kumimoji="1" lang="en-US" altLang="zh-CN" sz="1050" dirty="0" smtClean="0"/>
                <a:t>API</a:t>
              </a:r>
              <a:endParaRPr kumimoji="1" lang="zh-CN" altLang="en-US" sz="1050" dirty="0"/>
            </a:p>
          </p:txBody>
        </p:sp>
      </p:grpSp>
    </p:spTree>
    <p:extLst>
      <p:ext uri="{BB962C8B-B14F-4D97-AF65-F5344CB8AC3E}">
        <p14:creationId xmlns:p14="http://schemas.microsoft.com/office/powerpoint/2010/main" val="1820251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smtClean="0">
                <a:solidFill>
                  <a:srgbClr val="18A2EF"/>
                </a:solidFill>
                <a:latin typeface="+mj-ea"/>
                <a:ea typeface="+mj-ea"/>
              </a:rPr>
              <a:t>技术体系</a:t>
            </a:r>
            <a:endParaRPr lang="zh-CN" altLang="en-US" dirty="0">
              <a:solidFill>
                <a:srgbClr val="18A2EF"/>
              </a:solidFill>
              <a:latin typeface="+mj-ea"/>
              <a:ea typeface="+mj-ea"/>
            </a:endParaRPr>
          </a:p>
        </p:txBody>
      </p:sp>
      <p:sp>
        <p:nvSpPr>
          <p:cNvPr id="89" name="云形 88"/>
          <p:cNvSpPr/>
          <p:nvPr/>
        </p:nvSpPr>
        <p:spPr>
          <a:xfrm>
            <a:off x="216421" y="2536329"/>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smtClean="0"/>
          </a:p>
        </p:txBody>
      </p:sp>
      <p:grpSp>
        <p:nvGrpSpPr>
          <p:cNvPr id="93" name="组 92"/>
          <p:cNvGrpSpPr/>
          <p:nvPr/>
        </p:nvGrpSpPr>
        <p:grpSpPr>
          <a:xfrm>
            <a:off x="4260096" y="2207456"/>
            <a:ext cx="2808312" cy="1224136"/>
            <a:chOff x="3528789" y="361356"/>
            <a:chExt cx="2808312" cy="1224136"/>
          </a:xfrm>
        </p:grpSpPr>
        <p:sp>
          <p:nvSpPr>
            <p:cNvPr id="136" name="矩形 135"/>
            <p:cNvSpPr/>
            <p:nvPr/>
          </p:nvSpPr>
          <p:spPr>
            <a:xfrm>
              <a:off x="3528789" y="361356"/>
              <a:ext cx="2808312" cy="12241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smtClean="0"/>
                <a:t>服务注册与发现中心</a:t>
              </a:r>
              <a:endParaRPr kumimoji="1" lang="en-US" altLang="zh-CN" sz="1100" dirty="0" smtClean="0"/>
            </a:p>
          </p:txBody>
        </p:sp>
        <p:sp>
          <p:nvSpPr>
            <p:cNvPr id="138" name="矩形 137"/>
            <p:cNvSpPr/>
            <p:nvPr/>
          </p:nvSpPr>
          <p:spPr>
            <a:xfrm>
              <a:off x="4335060" y="446000"/>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Server1</a:t>
              </a:r>
              <a:endParaRPr kumimoji="1" lang="zh-CN" altLang="en-US" sz="1100" dirty="0" smtClean="0"/>
            </a:p>
          </p:txBody>
        </p:sp>
        <p:sp>
          <p:nvSpPr>
            <p:cNvPr id="140" name="矩形 139"/>
            <p:cNvSpPr/>
            <p:nvPr/>
          </p:nvSpPr>
          <p:spPr>
            <a:xfrm>
              <a:off x="5070098"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Server3</a:t>
              </a:r>
              <a:endParaRPr kumimoji="1" lang="zh-CN" altLang="en-US" sz="1100" dirty="0" smtClean="0"/>
            </a:p>
          </p:txBody>
        </p:sp>
        <p:sp>
          <p:nvSpPr>
            <p:cNvPr id="141" name="矩形 140"/>
            <p:cNvSpPr/>
            <p:nvPr/>
          </p:nvSpPr>
          <p:spPr>
            <a:xfrm>
              <a:off x="3660099"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Eureka</a:t>
              </a:r>
              <a:r>
                <a:rPr kumimoji="1" lang="zh-CN" altLang="en-US" sz="1100" dirty="0" smtClean="0"/>
                <a:t> </a:t>
              </a:r>
              <a:r>
                <a:rPr kumimoji="1" lang="en-US" altLang="zh-CN" sz="1100" dirty="0" smtClean="0"/>
                <a:t>Server2</a:t>
              </a:r>
              <a:endParaRPr kumimoji="1" lang="zh-CN" altLang="en-US" sz="1100" dirty="0" smtClean="0"/>
            </a:p>
          </p:txBody>
        </p:sp>
      </p:grpSp>
      <p:grpSp>
        <p:nvGrpSpPr>
          <p:cNvPr id="142" name="组 141"/>
          <p:cNvGrpSpPr/>
          <p:nvPr/>
        </p:nvGrpSpPr>
        <p:grpSpPr>
          <a:xfrm>
            <a:off x="1571462" y="2198395"/>
            <a:ext cx="1728193" cy="1203346"/>
            <a:chOff x="1728588" y="2233563"/>
            <a:chExt cx="1728193" cy="1203346"/>
          </a:xfrm>
        </p:grpSpPr>
        <p:sp>
          <p:nvSpPr>
            <p:cNvPr id="143" name="矩形 142"/>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smtClean="0"/>
                <a:t>路由与过滤</a:t>
              </a:r>
              <a:endParaRPr kumimoji="1" lang="en-US" altLang="zh-CN" sz="1100" dirty="0" smtClean="0"/>
            </a:p>
            <a:p>
              <a:pPr algn="ctr"/>
              <a:r>
                <a:rPr kumimoji="1" lang="en-US" altLang="zh-CN" sz="1100" dirty="0" err="1" smtClean="0"/>
                <a:t>zuul</a:t>
              </a:r>
              <a:endParaRPr kumimoji="1" lang="zh-CN" altLang="en-US" sz="1100" dirty="0" smtClean="0"/>
            </a:p>
          </p:txBody>
        </p:sp>
        <p:sp>
          <p:nvSpPr>
            <p:cNvPr id="145" name="矩形 144"/>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46" name="矩形 145"/>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47" name="矩形 146"/>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48" name="组 147"/>
          <p:cNvGrpSpPr/>
          <p:nvPr/>
        </p:nvGrpSpPr>
        <p:grpSpPr>
          <a:xfrm>
            <a:off x="8534465" y="2198395"/>
            <a:ext cx="2376264" cy="1185380"/>
            <a:chOff x="8713365" y="2003733"/>
            <a:chExt cx="2376264" cy="1185380"/>
          </a:xfrm>
        </p:grpSpPr>
        <p:grpSp>
          <p:nvGrpSpPr>
            <p:cNvPr id="149" name="组 148"/>
            <p:cNvGrpSpPr/>
            <p:nvPr/>
          </p:nvGrpSpPr>
          <p:grpSpPr>
            <a:xfrm>
              <a:off x="8713365" y="2003733"/>
              <a:ext cx="1656184" cy="1185380"/>
              <a:chOff x="7921278" y="4825851"/>
              <a:chExt cx="1656184" cy="1080120"/>
            </a:xfrm>
          </p:grpSpPr>
          <p:sp>
            <p:nvSpPr>
              <p:cNvPr id="156" name="矩形 155"/>
              <p:cNvSpPr/>
              <p:nvPr/>
            </p:nvSpPr>
            <p:spPr>
              <a:xfrm>
                <a:off x="7921278" y="4825851"/>
                <a:ext cx="1656184"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err="1" smtClean="0"/>
                  <a:t>Config</a:t>
                </a:r>
                <a:r>
                  <a:rPr kumimoji="1" lang="zh-CN" altLang="en-US" sz="1100" dirty="0" smtClean="0"/>
                  <a:t> </a:t>
                </a:r>
                <a:r>
                  <a:rPr kumimoji="1" lang="en-US" altLang="zh-CN" sz="1100" dirty="0" smtClean="0"/>
                  <a:t>Server</a:t>
                </a:r>
              </a:p>
            </p:txBody>
          </p:sp>
          <p:sp>
            <p:nvSpPr>
              <p:cNvPr id="162" name="矩形 161"/>
              <p:cNvSpPr/>
              <p:nvPr/>
            </p:nvSpPr>
            <p:spPr>
              <a:xfrm>
                <a:off x="8017624"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63" name="矩形 162"/>
              <p:cNvSpPr/>
              <p:nvPr/>
            </p:nvSpPr>
            <p:spPr>
              <a:xfrm>
                <a:off x="8532072"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64" name="矩形 163"/>
              <p:cNvSpPr/>
              <p:nvPr/>
            </p:nvSpPr>
            <p:spPr>
              <a:xfrm>
                <a:off x="9036128"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50" name="组 149"/>
            <p:cNvGrpSpPr/>
            <p:nvPr/>
          </p:nvGrpSpPr>
          <p:grpSpPr>
            <a:xfrm>
              <a:off x="10585573" y="2071671"/>
              <a:ext cx="504056" cy="1037024"/>
              <a:chOff x="10801597" y="4220875"/>
              <a:chExt cx="504056" cy="1037024"/>
            </a:xfrm>
          </p:grpSpPr>
          <p:sp>
            <p:nvSpPr>
              <p:cNvPr id="151" name="罐形 150"/>
              <p:cNvSpPr/>
              <p:nvPr/>
            </p:nvSpPr>
            <p:spPr>
              <a:xfrm>
                <a:off x="10801597" y="4220875"/>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git</a:t>
                </a:r>
                <a:endParaRPr kumimoji="1" lang="zh-CN" altLang="en-US" dirty="0" smtClean="0"/>
              </a:p>
            </p:txBody>
          </p:sp>
          <p:sp>
            <p:nvSpPr>
              <p:cNvPr id="155" name="罐形 154"/>
              <p:cNvSpPr/>
              <p:nvPr/>
            </p:nvSpPr>
            <p:spPr>
              <a:xfrm>
                <a:off x="10801597" y="4753843"/>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svn</a:t>
                </a:r>
                <a:endParaRPr kumimoji="1" lang="zh-CN" altLang="en-US" dirty="0" smtClean="0"/>
              </a:p>
            </p:txBody>
          </p:sp>
        </p:grpSp>
      </p:grpSp>
      <p:grpSp>
        <p:nvGrpSpPr>
          <p:cNvPr id="165" name="组 164"/>
          <p:cNvGrpSpPr/>
          <p:nvPr/>
        </p:nvGrpSpPr>
        <p:grpSpPr>
          <a:xfrm>
            <a:off x="1067406" y="5905971"/>
            <a:ext cx="10153128" cy="432048"/>
            <a:chOff x="864493" y="5673897"/>
            <a:chExt cx="10153128" cy="432048"/>
          </a:xfrm>
        </p:grpSpPr>
        <p:sp>
          <p:nvSpPr>
            <p:cNvPr id="166" name="矩形 165"/>
            <p:cNvSpPr/>
            <p:nvPr/>
          </p:nvSpPr>
          <p:spPr>
            <a:xfrm>
              <a:off x="864493" y="5764427"/>
              <a:ext cx="10153128" cy="28556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smtClean="0"/>
            </a:p>
          </p:txBody>
        </p:sp>
        <p:sp>
          <p:nvSpPr>
            <p:cNvPr id="167" name="矩形 166"/>
            <p:cNvSpPr/>
            <p:nvPr/>
          </p:nvSpPr>
          <p:spPr>
            <a:xfrm>
              <a:off x="8144022" y="5673897"/>
              <a:ext cx="144016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RabbitMQ</a:t>
              </a:r>
              <a:endParaRPr kumimoji="1" lang="zh-CN" altLang="en-US" dirty="0" smtClean="0"/>
            </a:p>
          </p:txBody>
        </p:sp>
      </p:grpSp>
      <p:grpSp>
        <p:nvGrpSpPr>
          <p:cNvPr id="168" name="组 167"/>
          <p:cNvGrpSpPr/>
          <p:nvPr/>
        </p:nvGrpSpPr>
        <p:grpSpPr>
          <a:xfrm>
            <a:off x="4339330" y="308599"/>
            <a:ext cx="1713742" cy="1172900"/>
            <a:chOff x="7639966" y="1069328"/>
            <a:chExt cx="1713742" cy="1080120"/>
          </a:xfrm>
        </p:grpSpPr>
        <p:sp>
          <p:nvSpPr>
            <p:cNvPr id="169" name="矩形 168"/>
            <p:cNvSpPr/>
            <p:nvPr/>
          </p:nvSpPr>
          <p:spPr>
            <a:xfrm>
              <a:off x="7639966" y="1069328"/>
              <a:ext cx="1713742"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Turbine</a:t>
              </a:r>
              <a:r>
                <a:rPr kumimoji="1" lang="zh-CN" altLang="en-US" sz="1100" dirty="0"/>
                <a:t> </a:t>
              </a:r>
              <a:r>
                <a:rPr kumimoji="1" lang="en-US" altLang="zh-CN" sz="1100" dirty="0" smtClean="0"/>
                <a:t>Server</a:t>
              </a:r>
            </a:p>
            <a:p>
              <a:pPr algn="ctr"/>
              <a:r>
                <a:rPr kumimoji="1" lang="en-US" altLang="zh-CN" sz="1100" dirty="0" smtClean="0"/>
                <a:t>(</a:t>
              </a:r>
              <a:r>
                <a:rPr kumimoji="1" lang="zh-CN" altLang="en-US" sz="1100" dirty="0" smtClean="0"/>
                <a:t>配置监视的集群</a:t>
              </a:r>
              <a:r>
                <a:rPr kumimoji="1" lang="en-US" altLang="zh-CN" sz="1100" dirty="0" smtClean="0"/>
                <a:t>)</a:t>
              </a:r>
            </a:p>
          </p:txBody>
        </p:sp>
        <p:sp>
          <p:nvSpPr>
            <p:cNvPr id="170" name="矩形 169"/>
            <p:cNvSpPr/>
            <p:nvPr/>
          </p:nvSpPr>
          <p:spPr>
            <a:xfrm>
              <a:off x="7755896"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71" name="矩形 170"/>
            <p:cNvSpPr/>
            <p:nvPr/>
          </p:nvSpPr>
          <p:spPr>
            <a:xfrm>
              <a:off x="8270344"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72" name="矩形 171"/>
            <p:cNvSpPr/>
            <p:nvPr/>
          </p:nvSpPr>
          <p:spPr>
            <a:xfrm>
              <a:off x="8774400"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grpSp>
        <p:nvGrpSpPr>
          <p:cNvPr id="173" name="组 172"/>
          <p:cNvGrpSpPr/>
          <p:nvPr/>
        </p:nvGrpSpPr>
        <p:grpSpPr>
          <a:xfrm>
            <a:off x="6276039" y="308599"/>
            <a:ext cx="1713742" cy="1186431"/>
            <a:chOff x="7639966" y="2202489"/>
            <a:chExt cx="1713742" cy="1153365"/>
          </a:xfrm>
        </p:grpSpPr>
        <p:sp>
          <p:nvSpPr>
            <p:cNvPr id="174" name="矩形 173"/>
            <p:cNvSpPr/>
            <p:nvPr/>
          </p:nvSpPr>
          <p:spPr>
            <a:xfrm>
              <a:off x="7639966" y="2202489"/>
              <a:ext cx="1713742" cy="1153365"/>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Spring</a:t>
              </a:r>
              <a:r>
                <a:rPr kumimoji="1" lang="zh-CN" altLang="en-US" sz="1100" dirty="0" smtClean="0"/>
                <a:t> </a:t>
              </a:r>
              <a:r>
                <a:rPr kumimoji="1" lang="en-US" altLang="zh-CN" sz="1100" dirty="0" smtClean="0"/>
                <a:t>cloud</a:t>
              </a:r>
              <a:r>
                <a:rPr kumimoji="1" lang="zh-CN" altLang="en-US" sz="1100" dirty="0" smtClean="0"/>
                <a:t> </a:t>
              </a:r>
              <a:r>
                <a:rPr kumimoji="1" lang="en-US" altLang="zh-CN" sz="1100" dirty="0" smtClean="0"/>
                <a:t>Sleuth</a:t>
              </a:r>
            </a:p>
            <a:p>
              <a:pPr algn="ctr"/>
              <a:r>
                <a:rPr kumimoji="1" lang="en-US" altLang="zh-CN" sz="1100" dirty="0" smtClean="0"/>
                <a:t>(</a:t>
              </a:r>
              <a:r>
                <a:rPr kumimoji="1" lang="en-US" altLang="zh-CN" sz="1100" dirty="0" err="1" smtClean="0"/>
                <a:t>Zipkin</a:t>
              </a:r>
              <a:r>
                <a:rPr kumimoji="1" lang="zh-CN" altLang="en-US" sz="1100" dirty="0" smtClean="0"/>
                <a:t> </a:t>
              </a:r>
              <a:r>
                <a:rPr kumimoji="1" lang="en-US" altLang="zh-CN" sz="1100" dirty="0" smtClean="0"/>
                <a:t>Server)</a:t>
              </a:r>
            </a:p>
          </p:txBody>
        </p:sp>
        <p:sp>
          <p:nvSpPr>
            <p:cNvPr id="175" name="矩形 174"/>
            <p:cNvSpPr/>
            <p:nvPr/>
          </p:nvSpPr>
          <p:spPr>
            <a:xfrm>
              <a:off x="7755896"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76" name="矩形 175"/>
            <p:cNvSpPr/>
            <p:nvPr/>
          </p:nvSpPr>
          <p:spPr>
            <a:xfrm>
              <a:off x="8270344"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77" name="矩形 176"/>
            <p:cNvSpPr/>
            <p:nvPr/>
          </p:nvSpPr>
          <p:spPr>
            <a:xfrm>
              <a:off x="8774400"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cxnSp>
        <p:nvCxnSpPr>
          <p:cNvPr id="178" name="直线箭头连接符 177"/>
          <p:cNvCxnSpPr>
            <a:stCxn id="138" idx="3"/>
          </p:cNvCxnSpPr>
          <p:nvPr/>
        </p:nvCxnSpPr>
        <p:spPr>
          <a:xfrm>
            <a:off x="3299655" y="2800068"/>
            <a:ext cx="960441" cy="194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p:cNvCxnSpPr>
            <a:stCxn id="162" idx="2"/>
          </p:cNvCxnSpPr>
          <p:nvPr/>
        </p:nvCxnSpPr>
        <p:spPr>
          <a:xfrm>
            <a:off x="5196201" y="1481499"/>
            <a:ext cx="0" cy="7622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p:cNvCxnSpPr/>
          <p:nvPr/>
        </p:nvCxnSpPr>
        <p:spPr>
          <a:xfrm>
            <a:off x="6906417" y="1542180"/>
            <a:ext cx="1" cy="6631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p:cNvCxnSpPr>
            <a:stCxn id="164" idx="1"/>
          </p:cNvCxnSpPr>
          <p:nvPr/>
        </p:nvCxnSpPr>
        <p:spPr>
          <a:xfrm flipH="1">
            <a:off x="7068408" y="2791085"/>
            <a:ext cx="1466057" cy="28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p:cNvCxnSpPr/>
          <p:nvPr/>
        </p:nvCxnSpPr>
        <p:spPr>
          <a:xfrm flipV="1">
            <a:off x="5664252" y="3438473"/>
            <a:ext cx="1" cy="3612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83" name="组 182"/>
          <p:cNvGrpSpPr/>
          <p:nvPr/>
        </p:nvGrpSpPr>
        <p:grpSpPr>
          <a:xfrm>
            <a:off x="3830059" y="3849218"/>
            <a:ext cx="4297476" cy="1784771"/>
            <a:chOff x="4059194" y="3617144"/>
            <a:chExt cx="4297476" cy="1784771"/>
          </a:xfrm>
        </p:grpSpPr>
        <p:grpSp>
          <p:nvGrpSpPr>
            <p:cNvPr id="184" name="组 183"/>
            <p:cNvGrpSpPr/>
            <p:nvPr/>
          </p:nvGrpSpPr>
          <p:grpSpPr>
            <a:xfrm>
              <a:off x="4059194" y="3617144"/>
              <a:ext cx="4297476" cy="1784771"/>
              <a:chOff x="344349" y="3819823"/>
              <a:chExt cx="4297476" cy="1784771"/>
            </a:xfrm>
          </p:grpSpPr>
          <p:grpSp>
            <p:nvGrpSpPr>
              <p:cNvPr id="186" name="组 185"/>
              <p:cNvGrpSpPr/>
              <p:nvPr/>
            </p:nvGrpSpPr>
            <p:grpSpPr>
              <a:xfrm>
                <a:off x="344349" y="3819823"/>
                <a:ext cx="4297476" cy="1784771"/>
                <a:chOff x="1531512" y="3901155"/>
                <a:chExt cx="4297476" cy="1784771"/>
              </a:xfrm>
            </p:grpSpPr>
            <p:sp>
              <p:nvSpPr>
                <p:cNvPr id="188" name="矩形 187"/>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smtClean="0"/>
                </a:p>
              </p:txBody>
            </p:sp>
            <p:grpSp>
              <p:nvGrpSpPr>
                <p:cNvPr id="189" name="组 188"/>
                <p:cNvGrpSpPr/>
                <p:nvPr/>
              </p:nvGrpSpPr>
              <p:grpSpPr>
                <a:xfrm>
                  <a:off x="1687389" y="4105771"/>
                  <a:ext cx="4025706" cy="1440160"/>
                  <a:chOff x="1687389" y="4105771"/>
                  <a:chExt cx="4025706" cy="1440160"/>
                </a:xfrm>
              </p:grpSpPr>
              <p:sp>
                <p:nvSpPr>
                  <p:cNvPr id="190" name="折角形 189"/>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客户端负载均衡（</a:t>
                    </a:r>
                    <a:r>
                      <a:rPr kumimoji="1" lang="en-US" altLang="zh-CN" sz="1050" dirty="0" smtClean="0"/>
                      <a:t>Ribbon</a:t>
                    </a:r>
                    <a:r>
                      <a:rPr kumimoji="1" lang="zh-CN" altLang="en-US" sz="1050" dirty="0" smtClean="0"/>
                      <a:t>）</a:t>
                    </a:r>
                  </a:p>
                </p:txBody>
              </p:sp>
              <p:sp>
                <p:nvSpPr>
                  <p:cNvPr id="191" name="折角形 190"/>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断路器</a:t>
                    </a:r>
                    <a:r>
                      <a:rPr kumimoji="1" lang="en-US" altLang="zh-CN" sz="1050" dirty="0" smtClean="0"/>
                      <a:t>(</a:t>
                    </a:r>
                    <a:r>
                      <a:rPr kumimoji="1" lang="en-US" altLang="zh-CN" sz="1050" dirty="0" err="1" smtClean="0"/>
                      <a:t>Hystrix</a:t>
                    </a:r>
                    <a:r>
                      <a:rPr kumimoji="1" lang="en-US" altLang="zh-CN" sz="1050" dirty="0" smtClean="0"/>
                      <a:t>)</a:t>
                    </a:r>
                    <a:endParaRPr kumimoji="1" lang="zh-CN" altLang="en-US" sz="1050" dirty="0" smtClean="0"/>
                  </a:p>
                </p:txBody>
              </p:sp>
              <p:sp>
                <p:nvSpPr>
                  <p:cNvPr id="192" name="折角形 191"/>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服务注册（</a:t>
                    </a:r>
                    <a:r>
                      <a:rPr kumimoji="1" lang="en-US" altLang="zh-CN" sz="1050" dirty="0" smtClean="0"/>
                      <a:t>Eureka</a:t>
                    </a:r>
                    <a:r>
                      <a:rPr kumimoji="1" lang="zh-CN" altLang="en-US" sz="1050" dirty="0" smtClean="0"/>
                      <a:t> </a:t>
                    </a:r>
                    <a:r>
                      <a:rPr kumimoji="1" lang="en-US" altLang="zh-CN" sz="1050" dirty="0" smtClean="0"/>
                      <a:t>Client</a:t>
                    </a:r>
                    <a:r>
                      <a:rPr kumimoji="1" lang="zh-CN" altLang="en-US" sz="1050" dirty="0" smtClean="0"/>
                      <a:t>）</a:t>
                    </a:r>
                  </a:p>
                </p:txBody>
              </p:sp>
              <p:grpSp>
                <p:nvGrpSpPr>
                  <p:cNvPr id="193" name="组 192"/>
                  <p:cNvGrpSpPr/>
                  <p:nvPr/>
                </p:nvGrpSpPr>
                <p:grpSpPr>
                  <a:xfrm>
                    <a:off x="4115246" y="4105771"/>
                    <a:ext cx="1597849" cy="1368152"/>
                    <a:chOff x="4115246" y="4105771"/>
                    <a:chExt cx="1597849" cy="1368152"/>
                  </a:xfrm>
                </p:grpSpPr>
                <p:sp>
                  <p:nvSpPr>
                    <p:cNvPr id="196" name="矩形 195"/>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smtClean="0"/>
                        <a:t>MicroService1</a:t>
                      </a:r>
                    </a:p>
                    <a:p>
                      <a:pPr algn="ctr"/>
                      <a:r>
                        <a:rPr kumimoji="1" lang="en-US" altLang="zh-CN" sz="1100" dirty="0" smtClean="0"/>
                        <a:t>cluster</a:t>
                      </a:r>
                      <a:endParaRPr kumimoji="1" lang="zh-CN" altLang="en-US" sz="1100" dirty="0" smtClean="0"/>
                    </a:p>
                  </p:txBody>
                </p:sp>
                <p:sp>
                  <p:nvSpPr>
                    <p:cNvPr id="197" name="矩形 196"/>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smtClean="0"/>
                        <a:t>N1</a:t>
                      </a:r>
                      <a:endParaRPr kumimoji="1" lang="en-US" altLang="zh-CN" sz="1100" dirty="0" smtClean="0"/>
                    </a:p>
                  </p:txBody>
                </p:sp>
                <p:sp>
                  <p:nvSpPr>
                    <p:cNvPr id="198" name="矩形 197"/>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N2</a:t>
                      </a:r>
                    </a:p>
                  </p:txBody>
                </p:sp>
                <p:sp>
                  <p:nvSpPr>
                    <p:cNvPr id="199" name="矩形 198"/>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smtClean="0"/>
                        <a:t>N..</a:t>
                      </a:r>
                    </a:p>
                  </p:txBody>
                </p:sp>
              </p:grpSp>
              <p:sp>
                <p:nvSpPr>
                  <p:cNvPr id="194" name="折角形 193"/>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Spring</a:t>
                    </a:r>
                    <a:r>
                      <a:rPr kumimoji="1" lang="zh-CN" altLang="en-US" sz="1050" dirty="0" smtClean="0"/>
                      <a:t> </a:t>
                    </a:r>
                    <a:r>
                      <a:rPr kumimoji="1" lang="en-US" altLang="zh-CN" sz="1050" dirty="0" err="1" smtClean="0"/>
                      <a:t>Config</a:t>
                    </a:r>
                    <a:r>
                      <a:rPr kumimoji="1" lang="zh-CN" altLang="en-US" sz="1050" dirty="0" smtClean="0"/>
                      <a:t> </a:t>
                    </a:r>
                    <a:r>
                      <a:rPr kumimoji="1" lang="en-US" altLang="zh-CN" sz="1050" dirty="0" smtClean="0"/>
                      <a:t>Client</a:t>
                    </a:r>
                    <a:endParaRPr kumimoji="1" lang="zh-CN" altLang="en-US" sz="1050" dirty="0" smtClean="0"/>
                  </a:p>
                </p:txBody>
              </p:sp>
              <p:sp>
                <p:nvSpPr>
                  <p:cNvPr id="195" name="折角形 194"/>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Sleuth</a:t>
                    </a:r>
                    <a:r>
                      <a:rPr kumimoji="1" lang="zh-CN" altLang="en-US" sz="1050" dirty="0" smtClean="0"/>
                      <a:t> </a:t>
                    </a:r>
                    <a:r>
                      <a:rPr kumimoji="1" lang="en-US" altLang="zh-CN" sz="1050" dirty="0" smtClean="0"/>
                      <a:t>client</a:t>
                    </a:r>
                    <a:endParaRPr kumimoji="1" lang="zh-CN" altLang="en-US" sz="1050" dirty="0" smtClean="0"/>
                  </a:p>
                </p:txBody>
              </p:sp>
            </p:grpSp>
          </p:grpSp>
          <p:sp>
            <p:nvSpPr>
              <p:cNvPr id="187" name="折角形 186"/>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smtClean="0"/>
                  <a:t>。。。</a:t>
                </a:r>
              </a:p>
            </p:txBody>
          </p:sp>
        </p:grpSp>
        <p:sp>
          <p:nvSpPr>
            <p:cNvPr id="185" name="折角形 184"/>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smtClean="0"/>
                <a:t>Spring</a:t>
              </a:r>
              <a:r>
                <a:rPr kumimoji="1" lang="zh-CN" altLang="en-US" sz="1050" dirty="0" smtClean="0"/>
                <a:t> </a:t>
              </a:r>
              <a:r>
                <a:rPr kumimoji="1" lang="en-US" altLang="zh-CN" sz="1050" dirty="0" smtClean="0"/>
                <a:t>bus</a:t>
              </a:r>
              <a:endParaRPr kumimoji="1" lang="zh-CN" altLang="en-US" sz="1050" dirty="0" smtClean="0"/>
            </a:p>
          </p:txBody>
        </p:sp>
      </p:grpSp>
      <p:cxnSp>
        <p:nvCxnSpPr>
          <p:cNvPr id="200" name="直线箭头连接符 199"/>
          <p:cNvCxnSpPr>
            <a:endCxn id="164" idx="3"/>
          </p:cNvCxnSpPr>
          <p:nvPr/>
        </p:nvCxnSpPr>
        <p:spPr>
          <a:xfrm flipH="1" flipV="1">
            <a:off x="10190649" y="2791085"/>
            <a:ext cx="468052" cy="82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4" idx="2"/>
          </p:cNvCxnSpPr>
          <p:nvPr/>
        </p:nvCxnSpPr>
        <p:spPr>
          <a:xfrm flipH="1">
            <a:off x="9321608" y="3383775"/>
            <a:ext cx="40949" cy="24847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p:nvPr/>
        </p:nvCxnSpPr>
        <p:spPr>
          <a:xfrm flipV="1">
            <a:off x="5978797" y="5633989"/>
            <a:ext cx="0"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p:nvPr/>
        </p:nvCxnSpPr>
        <p:spPr>
          <a:xfrm flipV="1">
            <a:off x="7621301" y="1542180"/>
            <a:ext cx="0" cy="22823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4" name="肘形连接符 203"/>
          <p:cNvCxnSpPr/>
          <p:nvPr/>
        </p:nvCxnSpPr>
        <p:spPr>
          <a:xfrm rot="10800000" flipH="1">
            <a:off x="3830058" y="1495030"/>
            <a:ext cx="625201" cy="3246574"/>
          </a:xfrm>
          <a:prstGeom prst="bentConnector4">
            <a:avLst>
              <a:gd name="adj1" fmla="val -36564"/>
              <a:gd name="adj2" fmla="val 864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 name="肘形连接符 204"/>
          <p:cNvCxnSpPr/>
          <p:nvPr/>
        </p:nvCxnSpPr>
        <p:spPr>
          <a:xfrm flipV="1">
            <a:off x="8127535" y="3421187"/>
            <a:ext cx="715461" cy="13204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6" name="肘形连接符 205"/>
          <p:cNvCxnSpPr/>
          <p:nvPr/>
        </p:nvCxnSpPr>
        <p:spPr>
          <a:xfrm rot="16200000" flipH="1">
            <a:off x="2393184" y="3501563"/>
            <a:ext cx="1548070" cy="1394500"/>
          </a:xfrm>
          <a:prstGeom prst="bentConnector3">
            <a:avLst>
              <a:gd name="adj1" fmla="val 10086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77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672805" y="1528669"/>
            <a:ext cx="2021786" cy="1003314"/>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3" name="标题 1"/>
          <p:cNvSpPr>
            <a:spLocks noGrp="1"/>
          </p:cNvSpPr>
          <p:nvPr>
            <p:ph type="title"/>
          </p:nvPr>
        </p:nvSpPr>
        <p:spPr>
          <a:xfrm>
            <a:off x="412011" y="246409"/>
            <a:ext cx="2643046" cy="513899"/>
          </a:xfrm>
        </p:spPr>
        <p:txBody>
          <a:bodyPr/>
          <a:lstStyle/>
          <a:p>
            <a:r>
              <a:rPr lang="zh-CN" altLang="en-US" dirty="0" smtClean="0">
                <a:solidFill>
                  <a:srgbClr val="18A2EF"/>
                </a:solidFill>
                <a:latin typeface="+mj-ea"/>
                <a:ea typeface="+mj-ea"/>
              </a:rPr>
              <a:t>系统拓补结构</a:t>
            </a:r>
            <a:endParaRPr lang="zh-CN" altLang="en-US" dirty="0">
              <a:solidFill>
                <a:srgbClr val="18A2EF"/>
              </a:solidFill>
              <a:latin typeface="+mj-ea"/>
              <a:ea typeface="+mj-ea"/>
            </a:endParaRPr>
          </a:p>
        </p:txBody>
      </p:sp>
      <p:grpSp>
        <p:nvGrpSpPr>
          <p:cNvPr id="36" name="组 35"/>
          <p:cNvGrpSpPr/>
          <p:nvPr/>
        </p:nvGrpSpPr>
        <p:grpSpPr>
          <a:xfrm>
            <a:off x="4058791" y="447952"/>
            <a:ext cx="1249814" cy="58366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4861772" y="4105771"/>
            <a:ext cx="465132" cy="653322"/>
            <a:chOff x="970029" y="1322406"/>
            <a:chExt cx="465132" cy="65332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1010074" y="1729507"/>
              <a:ext cx="369012" cy="246221"/>
            </a:xfrm>
            <a:prstGeom prst="rect">
              <a:avLst/>
            </a:prstGeom>
            <a:noFill/>
          </p:spPr>
          <p:txBody>
            <a:bodyPr wrap="none" rtlCol="0">
              <a:spAutoFit/>
            </a:bodyPr>
            <a:lstStyle/>
            <a:p>
              <a:r>
                <a:rPr kumimoji="1" lang="en-US" altLang="zh-CN" sz="1000" dirty="0" smtClean="0"/>
                <a:t>SLB</a:t>
              </a:r>
              <a:endParaRPr kumimoji="1" lang="zh-CN" altLang="en-US" sz="1000" dirty="0"/>
            </a:p>
          </p:txBody>
        </p:sp>
      </p:grpSp>
      <p:grpSp>
        <p:nvGrpSpPr>
          <p:cNvPr id="57" name="组 56"/>
          <p:cNvGrpSpPr/>
          <p:nvPr/>
        </p:nvGrpSpPr>
        <p:grpSpPr>
          <a:xfrm>
            <a:off x="3960837" y="1782080"/>
            <a:ext cx="465132" cy="657853"/>
            <a:chOff x="1998138" y="1287678"/>
            <a:chExt cx="465132" cy="657853"/>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2011734" y="1683921"/>
              <a:ext cx="437940" cy="261610"/>
            </a:xfrm>
            <a:prstGeom prst="rect">
              <a:avLst/>
            </a:prstGeom>
            <a:noFill/>
          </p:spPr>
          <p:txBody>
            <a:bodyPr wrap="none" rtlCol="0">
              <a:spAutoFit/>
            </a:bodyPr>
            <a:lstStyle/>
            <a:p>
              <a:r>
                <a:rPr kumimoji="1" lang="en-US" altLang="zh-CN" sz="1050" dirty="0" smtClean="0"/>
                <a:t>CDN</a:t>
              </a:r>
              <a:endParaRPr kumimoji="1" lang="zh-CN" altLang="en-US" sz="1050" dirty="0"/>
            </a:p>
          </p:txBody>
        </p:sp>
      </p:grpSp>
      <p:grpSp>
        <p:nvGrpSpPr>
          <p:cNvPr id="5" name="组 4"/>
          <p:cNvGrpSpPr/>
          <p:nvPr/>
        </p:nvGrpSpPr>
        <p:grpSpPr>
          <a:xfrm>
            <a:off x="6024945" y="3044488"/>
            <a:ext cx="915177" cy="2592288"/>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76" name="组 75"/>
            <p:cNvGrpSpPr/>
            <p:nvPr/>
          </p:nvGrpSpPr>
          <p:grpSpPr>
            <a:xfrm>
              <a:off x="4704927" y="2328593"/>
              <a:ext cx="465132" cy="654637"/>
              <a:chOff x="4053437" y="600401"/>
              <a:chExt cx="465132" cy="654637"/>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95337" y="100112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nvGrpSpPr>
            <p:cNvPr id="79" name="组 78"/>
            <p:cNvGrpSpPr/>
            <p:nvPr/>
          </p:nvGrpSpPr>
          <p:grpSpPr>
            <a:xfrm>
              <a:off x="4704927" y="3264697"/>
              <a:ext cx="465132" cy="654637"/>
              <a:chOff x="4053437" y="449820"/>
              <a:chExt cx="465132" cy="654637"/>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95337" y="850541"/>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grpSp>
      </p:grpSp>
      <p:grpSp>
        <p:nvGrpSpPr>
          <p:cNvPr id="4" name="组 3"/>
          <p:cNvGrpSpPr/>
          <p:nvPr/>
        </p:nvGrpSpPr>
        <p:grpSpPr>
          <a:xfrm>
            <a:off x="7727751" y="3044488"/>
            <a:ext cx="915177" cy="2592288"/>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0" name="组 89"/>
            <p:cNvGrpSpPr/>
            <p:nvPr/>
          </p:nvGrpSpPr>
          <p:grpSpPr>
            <a:xfrm>
              <a:off x="6468707" y="2347430"/>
              <a:ext cx="468000" cy="668695"/>
              <a:chOff x="5365078" y="729138"/>
              <a:chExt cx="468000" cy="668695"/>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96939" y="1143917"/>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nvGrpSpPr>
            <p:cNvPr id="93" name="组 92"/>
            <p:cNvGrpSpPr/>
            <p:nvPr/>
          </p:nvGrpSpPr>
          <p:grpSpPr>
            <a:xfrm>
              <a:off x="6500568" y="3283534"/>
              <a:ext cx="468000" cy="668695"/>
              <a:chOff x="5365078" y="564499"/>
              <a:chExt cx="468000" cy="668695"/>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96939" y="979278"/>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grpSp>
      </p:grpSp>
      <p:grpSp>
        <p:nvGrpSpPr>
          <p:cNvPr id="3" name="组 2"/>
          <p:cNvGrpSpPr/>
          <p:nvPr/>
        </p:nvGrpSpPr>
        <p:grpSpPr>
          <a:xfrm>
            <a:off x="9430557" y="3044488"/>
            <a:ext cx="915177" cy="2592288"/>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6" name="组 95"/>
            <p:cNvGrpSpPr/>
            <p:nvPr/>
          </p:nvGrpSpPr>
          <p:grpSpPr>
            <a:xfrm>
              <a:off x="8209097" y="2432920"/>
              <a:ext cx="479618" cy="631220"/>
              <a:chOff x="6337101" y="882263"/>
              <a:chExt cx="479618" cy="631220"/>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nvGrpSpPr>
            <p:cNvPr id="99" name="组 98"/>
            <p:cNvGrpSpPr/>
            <p:nvPr/>
          </p:nvGrpSpPr>
          <p:grpSpPr>
            <a:xfrm>
              <a:off x="8281317" y="3601715"/>
              <a:ext cx="479618" cy="631220"/>
              <a:chOff x="6337101" y="882263"/>
              <a:chExt cx="479618" cy="631220"/>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337101" y="1259567"/>
                <a:ext cx="479618" cy="253916"/>
              </a:xfrm>
              <a:prstGeom prst="rect">
                <a:avLst/>
              </a:prstGeom>
              <a:noFill/>
            </p:spPr>
            <p:txBody>
              <a:bodyPr wrap="none" rtlCol="0">
                <a:spAutoFit/>
              </a:bodyPr>
              <a:lstStyle/>
              <a:p>
                <a:r>
                  <a:rPr kumimoji="1" lang="en-US" altLang="zh-CN" sz="1050" dirty="0" err="1" smtClean="0"/>
                  <a:t>Redis</a:t>
                </a:r>
                <a:endParaRPr kumimoji="1" lang="zh-CN" altLang="en-US" sz="1050" dirty="0"/>
              </a:p>
            </p:txBody>
          </p:sp>
        </p:grpSp>
      </p:grpSp>
      <p:grpSp>
        <p:nvGrpSpPr>
          <p:cNvPr id="2" name="组 1"/>
          <p:cNvGrpSpPr/>
          <p:nvPr/>
        </p:nvGrpSpPr>
        <p:grpSpPr>
          <a:xfrm>
            <a:off x="2458614" y="2997334"/>
            <a:ext cx="915177" cy="2592288"/>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103" name="组 102"/>
            <p:cNvGrpSpPr/>
            <p:nvPr/>
          </p:nvGrpSpPr>
          <p:grpSpPr>
            <a:xfrm>
              <a:off x="10089081" y="2418699"/>
              <a:ext cx="468000" cy="632545"/>
              <a:chOff x="4885566" y="270035"/>
              <a:chExt cx="468000" cy="632545"/>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nvGrpSpPr>
            <p:cNvPr id="106" name="组 105"/>
            <p:cNvGrpSpPr/>
            <p:nvPr/>
          </p:nvGrpSpPr>
          <p:grpSpPr>
            <a:xfrm>
              <a:off x="10117855" y="3605075"/>
              <a:ext cx="468000" cy="632545"/>
              <a:chOff x="4885566" y="270035"/>
              <a:chExt cx="468000" cy="632545"/>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914340" y="648664"/>
                <a:ext cx="399468" cy="253916"/>
              </a:xfrm>
              <a:prstGeom prst="rect">
                <a:avLst/>
              </a:prstGeom>
              <a:noFill/>
            </p:spPr>
            <p:txBody>
              <a:bodyPr wrap="none" rtlCol="0">
                <a:spAutoFit/>
              </a:bodyPr>
              <a:lstStyle/>
              <a:p>
                <a:r>
                  <a:rPr kumimoji="1" lang="en-US" altLang="zh-CN" sz="1050" dirty="0" smtClean="0"/>
                  <a:t>OSS</a:t>
                </a:r>
                <a:endParaRPr kumimoji="1" lang="zh-CN" altLang="en-US" sz="1050" dirty="0"/>
              </a:p>
            </p:txBody>
          </p:sp>
        </p:grpSp>
      </p:grpSp>
      <p:grpSp>
        <p:nvGrpSpPr>
          <p:cNvPr id="7" name="组 6"/>
          <p:cNvGrpSpPr/>
          <p:nvPr/>
        </p:nvGrpSpPr>
        <p:grpSpPr>
          <a:xfrm>
            <a:off x="4832575" y="1797339"/>
            <a:ext cx="507495" cy="664359"/>
            <a:chOff x="6148064" y="1663545"/>
            <a:chExt cx="507495" cy="664359"/>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148064" y="2073988"/>
              <a:ext cx="503664" cy="253916"/>
            </a:xfrm>
            <a:prstGeom prst="rect">
              <a:avLst/>
            </a:prstGeom>
            <a:noFill/>
          </p:spPr>
          <p:txBody>
            <a:bodyPr wrap="none" rtlCol="0">
              <a:spAutoFit/>
            </a:bodyPr>
            <a:lstStyle/>
            <a:p>
              <a:r>
                <a:rPr kumimoji="1" lang="en-US" altLang="zh-CN" sz="1050" dirty="0" smtClean="0"/>
                <a:t>DDOS</a:t>
              </a:r>
              <a:endParaRPr kumimoji="1" lang="zh-CN" altLang="en-US" sz="1050" dirty="0"/>
            </a:p>
          </p:txBody>
        </p:sp>
      </p:grpSp>
      <p:sp>
        <p:nvSpPr>
          <p:cNvPr id="8" name="矩形 7"/>
          <p:cNvSpPr/>
          <p:nvPr/>
        </p:nvSpPr>
        <p:spPr>
          <a:xfrm>
            <a:off x="4536901" y="2809627"/>
            <a:ext cx="633670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1872605" y="2809627"/>
            <a:ext cx="200421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75" idx="3"/>
            <a:endCxn id="82" idx="1"/>
          </p:cNvCxnSpPr>
          <p:nvPr/>
        </p:nvCxnSpPr>
        <p:spPr>
          <a:xfrm>
            <a:off x="6940122" y="4340632"/>
            <a:ext cx="787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856825" y="2956899"/>
            <a:ext cx="1853545" cy="8196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4680768" y="932229"/>
            <a:ext cx="2930" cy="59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5326904" y="4338337"/>
            <a:ext cx="698041" cy="2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5084407" y="2461698"/>
            <a:ext cx="9931" cy="1644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4675792" y="3830034"/>
            <a:ext cx="47154" cy="3566331"/>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8185340" y="1341682"/>
            <a:ext cx="12700" cy="340561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7" name="文本框 66"/>
          <p:cNvSpPr txBox="1"/>
          <p:nvPr/>
        </p:nvSpPr>
        <p:spPr>
          <a:xfrm>
            <a:off x="8042449" y="5398155"/>
            <a:ext cx="404278" cy="253916"/>
          </a:xfrm>
          <a:prstGeom prst="rect">
            <a:avLst/>
          </a:prstGeom>
          <a:noFill/>
        </p:spPr>
        <p:txBody>
          <a:bodyPr wrap="none" rtlCol="0">
            <a:spAutoFit/>
          </a:bodyPr>
          <a:lstStyle/>
          <a:p>
            <a:r>
              <a:rPr kumimoji="1" lang="en-US" altLang="zh-CN" sz="1050" dirty="0" smtClean="0"/>
              <a:t>RDS</a:t>
            </a:r>
            <a:endParaRPr kumimoji="1" lang="zh-CN" altLang="en-US" sz="1050" dirty="0"/>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9" name="文本框 68"/>
          <p:cNvSpPr txBox="1"/>
          <p:nvPr/>
        </p:nvSpPr>
        <p:spPr>
          <a:xfrm>
            <a:off x="6283605" y="5306052"/>
            <a:ext cx="385042" cy="253916"/>
          </a:xfrm>
          <a:prstGeom prst="rect">
            <a:avLst/>
          </a:prstGeom>
          <a:noFill/>
        </p:spPr>
        <p:txBody>
          <a:bodyPr wrap="none" rtlCol="0">
            <a:spAutoFit/>
          </a:bodyPr>
          <a:lstStyle/>
          <a:p>
            <a:r>
              <a:rPr kumimoji="1" lang="en-US" altLang="zh-CN" sz="1050" dirty="0" smtClean="0"/>
              <a:t>ECS</a:t>
            </a:r>
            <a:endParaRPr kumimoji="1" lang="zh-CN" altLang="en-US" sz="1050" dirty="0"/>
          </a:p>
        </p:txBody>
      </p:sp>
    </p:spTree>
    <p:extLst>
      <p:ext uri="{BB962C8B-B14F-4D97-AF65-F5344CB8AC3E}">
        <p14:creationId xmlns:p14="http://schemas.microsoft.com/office/powerpoint/2010/main" val="167401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2643046" cy="513899"/>
          </a:xfrm>
        </p:spPr>
        <p:txBody>
          <a:bodyPr/>
          <a:lstStyle/>
          <a:p>
            <a:r>
              <a:rPr lang="zh-CN" altLang="en-US" dirty="0" smtClean="0">
                <a:solidFill>
                  <a:srgbClr val="18A2EF"/>
                </a:solidFill>
                <a:latin typeface="+mj-ea"/>
                <a:ea typeface="+mj-ea"/>
              </a:rPr>
              <a:t>系统</a:t>
            </a:r>
            <a:r>
              <a:rPr lang="zh-CN" altLang="en-US" dirty="0" smtClean="0">
                <a:solidFill>
                  <a:srgbClr val="18A2EF"/>
                </a:solidFill>
                <a:latin typeface="+mj-ea"/>
                <a:ea typeface="+mj-ea"/>
              </a:rPr>
              <a:t>安全设计</a:t>
            </a:r>
            <a:endParaRPr lang="zh-CN" altLang="en-US" dirty="0">
              <a:solidFill>
                <a:srgbClr val="18A2EF"/>
              </a:solidFill>
              <a:latin typeface="+mj-ea"/>
              <a:ea typeface="+mj-ea"/>
            </a:endParaRPr>
          </a:p>
        </p:txBody>
      </p:sp>
      <p:sp>
        <p:nvSpPr>
          <p:cNvPr id="64" name="矩形 63"/>
          <p:cNvSpPr/>
          <p:nvPr/>
        </p:nvSpPr>
        <p:spPr>
          <a:xfrm>
            <a:off x="1166258" y="942530"/>
            <a:ext cx="8633507" cy="389543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65" name="矩形 64"/>
          <p:cNvSpPr/>
          <p:nvPr/>
        </p:nvSpPr>
        <p:spPr>
          <a:xfrm>
            <a:off x="1784514" y="1275142"/>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0" name="矩形 69"/>
          <p:cNvSpPr/>
          <p:nvPr/>
        </p:nvSpPr>
        <p:spPr>
          <a:xfrm>
            <a:off x="7053757" y="1274492"/>
            <a:ext cx="2416826" cy="3396056"/>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1" name="矩形 70"/>
          <p:cNvSpPr/>
          <p:nvPr/>
        </p:nvSpPr>
        <p:spPr>
          <a:xfrm>
            <a:off x="1784514" y="1951653"/>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2" name="矩形 71"/>
          <p:cNvSpPr/>
          <p:nvPr/>
        </p:nvSpPr>
        <p:spPr>
          <a:xfrm>
            <a:off x="1782851" y="2632091"/>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3" name="矩形 72"/>
          <p:cNvSpPr/>
          <p:nvPr/>
        </p:nvSpPr>
        <p:spPr>
          <a:xfrm>
            <a:off x="1782850" y="3310115"/>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4" name="矩形 73"/>
          <p:cNvSpPr/>
          <p:nvPr/>
        </p:nvSpPr>
        <p:spPr>
          <a:xfrm>
            <a:off x="1149704" y="5127516"/>
            <a:ext cx="8633507" cy="899154"/>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cxnSp>
        <p:nvCxnSpPr>
          <p:cNvPr id="83" name="肘形连接符 82"/>
          <p:cNvCxnSpPr>
            <a:stCxn id="73" idx="1"/>
          </p:cNvCxnSpPr>
          <p:nvPr/>
        </p:nvCxnSpPr>
        <p:spPr>
          <a:xfrm rot="10800000">
            <a:off x="1149704" y="1473609"/>
            <a:ext cx="16003" cy="410348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84" name="肘形连接符 83"/>
          <p:cNvCxnSpPr/>
          <p:nvPr/>
        </p:nvCxnSpPr>
        <p:spPr>
          <a:xfrm rot="10800000" flipH="1">
            <a:off x="9825942" y="1420279"/>
            <a:ext cx="16003" cy="3993883"/>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85" name="组合 33"/>
          <p:cNvGrpSpPr/>
          <p:nvPr/>
        </p:nvGrpSpPr>
        <p:grpSpPr>
          <a:xfrm>
            <a:off x="1879220" y="1445342"/>
            <a:ext cx="1379074" cy="325025"/>
            <a:chOff x="1491363" y="1146166"/>
            <a:chExt cx="970618" cy="257942"/>
          </a:xfrm>
        </p:grpSpPr>
        <p:sp>
          <p:nvSpPr>
            <p:cNvPr id="86"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7"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8" name="文本框 87"/>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网络安全</a:t>
              </a:r>
            </a:p>
          </p:txBody>
        </p:sp>
      </p:grpSp>
      <p:pic>
        <p:nvPicPr>
          <p:cNvPr id="110" name="图片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150" y="1345487"/>
            <a:ext cx="358364" cy="358364"/>
          </a:xfrm>
          <a:prstGeom prst="rect">
            <a:avLst/>
          </a:prstGeom>
        </p:spPr>
      </p:pic>
      <p:sp>
        <p:nvSpPr>
          <p:cNvPr id="112" name="文本框 111"/>
          <p:cNvSpPr txBox="1"/>
          <p:nvPr/>
        </p:nvSpPr>
        <p:spPr>
          <a:xfrm>
            <a:off x="4319926" y="1682125"/>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113" name="图片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175" y="1295156"/>
            <a:ext cx="358364" cy="358364"/>
          </a:xfrm>
          <a:prstGeom prst="rect">
            <a:avLst/>
          </a:prstGeom>
        </p:spPr>
      </p:pic>
      <p:sp>
        <p:nvSpPr>
          <p:cNvPr id="114" name="文本框 113"/>
          <p:cNvSpPr txBox="1"/>
          <p:nvPr/>
        </p:nvSpPr>
        <p:spPr>
          <a:xfrm>
            <a:off x="3098188" y="1670354"/>
            <a:ext cx="1154694"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a:t>
            </a:r>
            <a:r>
              <a:rPr lang="zh-CN" altLang="en-US" sz="1008" dirty="0" smtClean="0">
                <a:latin typeface="Verdana" pitchFamily="34" charset="0"/>
                <a:ea typeface="Verdana" pitchFamily="34" charset="0"/>
                <a:cs typeface="Verdana" pitchFamily="34" charset="0"/>
              </a:rPr>
              <a:t>防</a:t>
            </a:r>
            <a:r>
              <a:rPr lang="en-US" altLang="zh-CN" sz="1008" dirty="0" smtClean="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115" name="文本框 114"/>
          <p:cNvSpPr txBox="1"/>
          <p:nvPr/>
        </p:nvSpPr>
        <p:spPr>
          <a:xfrm>
            <a:off x="5778937" y="1684114"/>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116" name="图片 1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2925" y="1332788"/>
            <a:ext cx="358364" cy="358364"/>
          </a:xfrm>
          <a:prstGeom prst="rect">
            <a:avLst/>
          </a:prstGeom>
        </p:spPr>
      </p:pic>
      <p:grpSp>
        <p:nvGrpSpPr>
          <p:cNvPr id="117" name="组合 40"/>
          <p:cNvGrpSpPr/>
          <p:nvPr/>
        </p:nvGrpSpPr>
        <p:grpSpPr>
          <a:xfrm>
            <a:off x="1879221" y="2124562"/>
            <a:ext cx="1379074" cy="325025"/>
            <a:chOff x="1491363" y="1155691"/>
            <a:chExt cx="1094443" cy="257942"/>
          </a:xfrm>
        </p:grpSpPr>
        <p:sp>
          <p:nvSpPr>
            <p:cNvPr id="119"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0"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2" name="文本框 121"/>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服务器</a:t>
              </a:r>
              <a:r>
                <a:rPr lang="zh-CN" altLang="en-US" sz="1512" dirty="0">
                  <a:ea typeface="Verdana" pitchFamily="34" charset="0"/>
                  <a:cs typeface="Verdana" pitchFamily="34" charset="0"/>
                </a:rPr>
                <a:t>安全</a:t>
              </a:r>
            </a:p>
          </p:txBody>
        </p:sp>
      </p:grpSp>
      <p:pic>
        <p:nvPicPr>
          <p:cNvPr id="123" name="图片 1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3525" y="2029343"/>
            <a:ext cx="358364" cy="358364"/>
          </a:xfrm>
          <a:prstGeom prst="rect">
            <a:avLst/>
          </a:prstGeom>
        </p:spPr>
      </p:pic>
      <p:sp>
        <p:nvSpPr>
          <p:cNvPr id="125" name="文本框 124"/>
          <p:cNvSpPr txBox="1"/>
          <p:nvPr/>
        </p:nvSpPr>
        <p:spPr>
          <a:xfrm>
            <a:off x="4268637" y="2354764"/>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endParaRPr lang="zh-CN" altLang="en-US" sz="1008" dirty="0">
              <a:latin typeface="Verdana" pitchFamily="34" charset="0"/>
              <a:ea typeface="Verdana" pitchFamily="34" charset="0"/>
              <a:cs typeface="Verdana" pitchFamily="34" charset="0"/>
            </a:endParaRPr>
          </a:p>
        </p:txBody>
      </p:sp>
      <p:grpSp>
        <p:nvGrpSpPr>
          <p:cNvPr id="126" name="组合 46"/>
          <p:cNvGrpSpPr/>
          <p:nvPr/>
        </p:nvGrpSpPr>
        <p:grpSpPr>
          <a:xfrm>
            <a:off x="1891222" y="2706182"/>
            <a:ext cx="1379074" cy="325025"/>
            <a:chOff x="1491363" y="1155691"/>
            <a:chExt cx="1094443" cy="257942"/>
          </a:xfrm>
        </p:grpSpPr>
        <p:sp>
          <p:nvSpPr>
            <p:cNvPr id="127"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0" name="文本框 12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应用安全</a:t>
              </a:r>
            </a:p>
          </p:txBody>
        </p:sp>
      </p:grpSp>
      <p:pic>
        <p:nvPicPr>
          <p:cNvPr id="131" name="图片 1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3680" y="2650080"/>
            <a:ext cx="358364" cy="358364"/>
          </a:xfrm>
          <a:prstGeom prst="rect">
            <a:avLst/>
          </a:prstGeom>
        </p:spPr>
      </p:pic>
      <p:sp>
        <p:nvSpPr>
          <p:cNvPr id="132" name="文本框 131"/>
          <p:cNvSpPr txBox="1"/>
          <p:nvPr/>
        </p:nvSpPr>
        <p:spPr>
          <a:xfrm>
            <a:off x="3506211" y="2981501"/>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pic>
        <p:nvPicPr>
          <p:cNvPr id="133" name="图片 1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3572" y="2650080"/>
            <a:ext cx="358364" cy="358364"/>
          </a:xfrm>
          <a:prstGeom prst="rect">
            <a:avLst/>
          </a:prstGeom>
        </p:spPr>
      </p:pic>
      <p:sp>
        <p:nvSpPr>
          <p:cNvPr id="135" name="文本框 134"/>
          <p:cNvSpPr txBox="1"/>
          <p:nvPr/>
        </p:nvSpPr>
        <p:spPr>
          <a:xfrm>
            <a:off x="4942510" y="304238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移动安全</a:t>
            </a:r>
          </a:p>
        </p:txBody>
      </p:sp>
      <p:sp>
        <p:nvSpPr>
          <p:cNvPr id="136" name="矩形 135"/>
          <p:cNvSpPr/>
          <p:nvPr/>
        </p:nvSpPr>
        <p:spPr>
          <a:xfrm>
            <a:off x="1782850" y="3983996"/>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grpSp>
        <p:nvGrpSpPr>
          <p:cNvPr id="137" name="组合 54"/>
          <p:cNvGrpSpPr/>
          <p:nvPr/>
        </p:nvGrpSpPr>
        <p:grpSpPr>
          <a:xfrm>
            <a:off x="1891222" y="3420251"/>
            <a:ext cx="1379074" cy="325025"/>
            <a:chOff x="1491363" y="1155691"/>
            <a:chExt cx="1094443" cy="257942"/>
          </a:xfrm>
        </p:grpSpPr>
        <p:sp>
          <p:nvSpPr>
            <p:cNvPr id="138"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9"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0" name="文本框 13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数据</a:t>
              </a:r>
              <a:r>
                <a:rPr lang="zh-CN" altLang="en-US" sz="1512" dirty="0">
                  <a:ea typeface="Verdana" pitchFamily="34" charset="0"/>
                  <a:cs typeface="Verdana" pitchFamily="34" charset="0"/>
                </a:rPr>
                <a:t>安全</a:t>
              </a:r>
            </a:p>
          </p:txBody>
        </p:sp>
      </p:grpSp>
      <p:pic>
        <p:nvPicPr>
          <p:cNvPr id="141" name="图片 1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3002" y="3353355"/>
            <a:ext cx="358364" cy="358364"/>
          </a:xfrm>
          <a:prstGeom prst="rect">
            <a:avLst/>
          </a:prstGeom>
        </p:spPr>
      </p:pic>
      <p:pic>
        <p:nvPicPr>
          <p:cNvPr id="142" name="图片 1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583" y="3421732"/>
            <a:ext cx="267639" cy="267639"/>
          </a:xfrm>
          <a:prstGeom prst="rect">
            <a:avLst/>
          </a:prstGeom>
        </p:spPr>
      </p:pic>
      <p:sp>
        <p:nvSpPr>
          <p:cNvPr id="143" name="文本框 142"/>
          <p:cNvSpPr txBox="1"/>
          <p:nvPr/>
        </p:nvSpPr>
        <p:spPr>
          <a:xfrm>
            <a:off x="3506211" y="3749631"/>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数据库审计</a:t>
            </a:r>
          </a:p>
        </p:txBody>
      </p:sp>
      <p:sp>
        <p:nvSpPr>
          <p:cNvPr id="144" name="文本框 143"/>
          <p:cNvSpPr txBox="1"/>
          <p:nvPr/>
        </p:nvSpPr>
        <p:spPr>
          <a:xfrm>
            <a:off x="4979625" y="372753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加密服务</a:t>
            </a:r>
          </a:p>
        </p:txBody>
      </p:sp>
      <p:grpSp>
        <p:nvGrpSpPr>
          <p:cNvPr id="145" name="组合 63"/>
          <p:cNvGrpSpPr/>
          <p:nvPr/>
        </p:nvGrpSpPr>
        <p:grpSpPr>
          <a:xfrm>
            <a:off x="1879220" y="4054721"/>
            <a:ext cx="1379074" cy="325025"/>
            <a:chOff x="1491363" y="1155691"/>
            <a:chExt cx="1094443" cy="257942"/>
          </a:xfrm>
        </p:grpSpPr>
        <p:sp>
          <p:nvSpPr>
            <p:cNvPr id="146"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7"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8" name="文本框 147"/>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业务安全</a:t>
              </a:r>
            </a:p>
          </p:txBody>
        </p:sp>
      </p:grpSp>
      <p:sp>
        <p:nvSpPr>
          <p:cNvPr id="149" name="文本框 148"/>
          <p:cNvSpPr txBox="1"/>
          <p:nvPr/>
        </p:nvSpPr>
        <p:spPr>
          <a:xfrm>
            <a:off x="3481949" y="4411312"/>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sp>
        <p:nvSpPr>
          <p:cNvPr id="150" name="文本框 149"/>
          <p:cNvSpPr txBox="1"/>
          <p:nvPr/>
        </p:nvSpPr>
        <p:spPr>
          <a:xfrm>
            <a:off x="4955364" y="438921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内容安全</a:t>
            </a:r>
          </a:p>
        </p:txBody>
      </p:sp>
      <p:pic>
        <p:nvPicPr>
          <p:cNvPr id="151" name="图片 1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61562" y="4056631"/>
            <a:ext cx="358364" cy="358364"/>
          </a:xfrm>
          <a:prstGeom prst="rect">
            <a:avLst/>
          </a:prstGeom>
        </p:spPr>
      </p:pic>
      <p:pic>
        <p:nvPicPr>
          <p:cNvPr id="152" name="图片 1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7539" y="4038804"/>
            <a:ext cx="358364" cy="358364"/>
          </a:xfrm>
          <a:prstGeom prst="rect">
            <a:avLst/>
          </a:prstGeom>
        </p:spPr>
      </p:pic>
      <p:grpSp>
        <p:nvGrpSpPr>
          <p:cNvPr id="153" name="组合 71"/>
          <p:cNvGrpSpPr/>
          <p:nvPr/>
        </p:nvGrpSpPr>
        <p:grpSpPr>
          <a:xfrm>
            <a:off x="7605060" y="1440843"/>
            <a:ext cx="1379074" cy="325025"/>
            <a:chOff x="1491363" y="1146166"/>
            <a:chExt cx="970618" cy="257942"/>
          </a:xfrm>
        </p:grpSpPr>
        <p:sp>
          <p:nvSpPr>
            <p:cNvPr id="154"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5"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6" name="文本框 155"/>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安全管理</a:t>
              </a:r>
            </a:p>
          </p:txBody>
        </p:sp>
      </p:grpSp>
      <p:pic>
        <p:nvPicPr>
          <p:cNvPr id="157" name="图片 15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58529" y="2617976"/>
            <a:ext cx="358364" cy="358364"/>
          </a:xfrm>
          <a:prstGeom prst="rect">
            <a:avLst/>
          </a:prstGeom>
        </p:spPr>
      </p:pic>
      <p:sp>
        <p:nvSpPr>
          <p:cNvPr id="158" name="文本框 157"/>
          <p:cNvSpPr txBox="1"/>
          <p:nvPr/>
        </p:nvSpPr>
        <p:spPr>
          <a:xfrm>
            <a:off x="7864904" y="2974951"/>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堡垒机</a:t>
            </a:r>
          </a:p>
        </p:txBody>
      </p:sp>
      <p:pic>
        <p:nvPicPr>
          <p:cNvPr id="159" name="图片 15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58529" y="1918465"/>
            <a:ext cx="358364" cy="358364"/>
          </a:xfrm>
          <a:prstGeom prst="rect">
            <a:avLst/>
          </a:prstGeom>
        </p:spPr>
      </p:pic>
      <p:pic>
        <p:nvPicPr>
          <p:cNvPr id="160" name="图片 15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58529" y="3328883"/>
            <a:ext cx="358364" cy="358364"/>
          </a:xfrm>
          <a:prstGeom prst="rect">
            <a:avLst/>
          </a:prstGeom>
        </p:spPr>
      </p:pic>
      <p:sp>
        <p:nvSpPr>
          <p:cNvPr id="161" name="文本框 160"/>
          <p:cNvSpPr txBox="1"/>
          <p:nvPr/>
        </p:nvSpPr>
        <p:spPr>
          <a:xfrm>
            <a:off x="7864904" y="371482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安全管家</a:t>
            </a:r>
          </a:p>
        </p:txBody>
      </p:sp>
      <p:pic>
        <p:nvPicPr>
          <p:cNvPr id="162" name="图片 16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58529" y="4048136"/>
            <a:ext cx="358364" cy="358364"/>
          </a:xfrm>
          <a:prstGeom prst="rect">
            <a:avLst/>
          </a:prstGeom>
        </p:spPr>
      </p:pic>
      <p:sp>
        <p:nvSpPr>
          <p:cNvPr id="163" name="文本框 162"/>
          <p:cNvSpPr txBox="1"/>
          <p:nvPr/>
        </p:nvSpPr>
        <p:spPr>
          <a:xfrm>
            <a:off x="7864904" y="4398572"/>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混合云</a:t>
            </a:r>
          </a:p>
        </p:txBody>
      </p:sp>
      <p:sp>
        <p:nvSpPr>
          <p:cNvPr id="164" name="文本框 163"/>
          <p:cNvSpPr txBox="1"/>
          <p:nvPr/>
        </p:nvSpPr>
        <p:spPr>
          <a:xfrm>
            <a:off x="7864904" y="226334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态势感知</a:t>
            </a:r>
          </a:p>
        </p:txBody>
      </p:sp>
      <p:pic>
        <p:nvPicPr>
          <p:cNvPr id="165" name="图片 1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16642" y="5306468"/>
            <a:ext cx="358364" cy="358364"/>
          </a:xfrm>
          <a:prstGeom prst="rect">
            <a:avLst/>
          </a:prstGeom>
        </p:spPr>
      </p:pic>
      <p:sp>
        <p:nvSpPr>
          <p:cNvPr id="166" name="文本框 165"/>
          <p:cNvSpPr txBox="1"/>
          <p:nvPr/>
        </p:nvSpPr>
        <p:spPr>
          <a:xfrm>
            <a:off x="4812101" y="5694963"/>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先知</a:t>
            </a:r>
            <a:endParaRPr lang="zh-CN" altLang="en-US" sz="1008" dirty="0">
              <a:latin typeface="Verdana" pitchFamily="34" charset="0"/>
              <a:ea typeface="Verdana" pitchFamily="34" charset="0"/>
              <a:cs typeface="Verdana" pitchFamily="34" charset="0"/>
            </a:endParaRPr>
          </a:p>
        </p:txBody>
      </p:sp>
      <p:sp>
        <p:nvSpPr>
          <p:cNvPr id="167" name="文本框 166"/>
          <p:cNvSpPr txBox="1"/>
          <p:nvPr/>
        </p:nvSpPr>
        <p:spPr>
          <a:xfrm>
            <a:off x="4749442" y="5002090"/>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先知（服务）</a:t>
            </a:r>
          </a:p>
        </p:txBody>
      </p:sp>
      <p:sp>
        <p:nvSpPr>
          <p:cNvPr id="168" name="文本框 167"/>
          <p:cNvSpPr txBox="1"/>
          <p:nvPr/>
        </p:nvSpPr>
        <p:spPr>
          <a:xfrm>
            <a:off x="4979626" y="828349"/>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系统安全设计</a:t>
            </a:r>
          </a:p>
        </p:txBody>
      </p:sp>
    </p:spTree>
    <p:extLst>
      <p:ext uri="{BB962C8B-B14F-4D97-AF65-F5344CB8AC3E}">
        <p14:creationId xmlns:p14="http://schemas.microsoft.com/office/powerpoint/2010/main" val="152861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a:t>
            </a:r>
            <a:r>
              <a:rPr lang="zh-CN" altLang="en-US" dirty="0" smtClean="0">
                <a:solidFill>
                  <a:srgbClr val="18A2EF"/>
                </a:solidFill>
                <a:latin typeface="+mj-ea"/>
                <a:ea typeface="+mj-ea"/>
              </a:rPr>
              <a:t>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网络安全</a:t>
            </a:r>
            <a:endParaRPr lang="zh-CN" altLang="en-US" dirty="0">
              <a:solidFill>
                <a:srgbClr val="18A2EF"/>
              </a:solidFill>
              <a:latin typeface="+mj-ea"/>
              <a:ea typeface="+mj-ea"/>
            </a:endParaRPr>
          </a:p>
        </p:txBody>
      </p:sp>
      <p:pic>
        <p:nvPicPr>
          <p:cNvPr id="75" name="图片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74" y="1081435"/>
            <a:ext cx="358364" cy="358364"/>
          </a:xfrm>
          <a:prstGeom prst="rect">
            <a:avLst/>
          </a:prstGeom>
        </p:spPr>
      </p:pic>
      <p:sp>
        <p:nvSpPr>
          <p:cNvPr id="76" name="文本框 75"/>
          <p:cNvSpPr txBox="1"/>
          <p:nvPr/>
        </p:nvSpPr>
        <p:spPr>
          <a:xfrm>
            <a:off x="546048" y="1386928"/>
            <a:ext cx="1038525"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a:t>
            </a:r>
            <a:r>
              <a:rPr lang="zh-CN" altLang="en-US" sz="1008" dirty="0" smtClean="0">
                <a:latin typeface="Verdana" pitchFamily="34" charset="0"/>
                <a:ea typeface="Verdana" pitchFamily="34" charset="0"/>
                <a:cs typeface="Verdana" pitchFamily="34" charset="0"/>
              </a:rPr>
              <a:t>防</a:t>
            </a:r>
            <a:r>
              <a:rPr lang="en-US" altLang="zh-CN" sz="1008" dirty="0" smtClean="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4" name="文本框 3"/>
          <p:cNvSpPr txBox="1"/>
          <p:nvPr/>
        </p:nvSpPr>
        <p:spPr>
          <a:xfrm>
            <a:off x="1470970" y="1141316"/>
            <a:ext cx="9186612" cy="646331"/>
          </a:xfrm>
          <a:prstGeom prst="rect">
            <a:avLst/>
          </a:prstGeom>
          <a:noFill/>
        </p:spPr>
        <p:txBody>
          <a:bodyPr wrap="square" rtlCol="0">
            <a:spAutoFit/>
          </a:bodyPr>
          <a:lstStyle/>
          <a:p>
            <a:r>
              <a:rPr kumimoji="1" lang="zh-CN" altLang="en-US" dirty="0" smtClean="0"/>
              <a:t>清洗</a:t>
            </a:r>
            <a:r>
              <a:rPr kumimoji="1" lang="en-US" altLang="zh-CN" dirty="0" err="1" smtClean="0"/>
              <a:t>DDos</a:t>
            </a:r>
            <a:r>
              <a:rPr kumimoji="1" lang="zh-CN" altLang="en-US" dirty="0" smtClean="0"/>
              <a:t>攻击</a:t>
            </a:r>
            <a:r>
              <a:rPr kumimoji="1" lang="en-US" altLang="zh-CN" dirty="0" smtClean="0"/>
              <a:t>(</a:t>
            </a:r>
            <a:r>
              <a:rPr kumimoji="1" lang="zh-CN" altLang="en-US" dirty="0" smtClean="0"/>
              <a:t>分布式拒绝服务攻击</a:t>
            </a:r>
            <a:r>
              <a:rPr kumimoji="1" lang="en-US" altLang="zh-CN" dirty="0" smtClean="0"/>
              <a:t>),</a:t>
            </a:r>
            <a:r>
              <a:rPr kumimoji="1" lang="zh-CN" altLang="en-US" dirty="0" smtClean="0"/>
              <a:t>实现原理是，搭建高防</a:t>
            </a:r>
            <a:r>
              <a:rPr kumimoji="1" lang="en-US" altLang="zh-CN" dirty="0" smtClean="0"/>
              <a:t>IP</a:t>
            </a:r>
            <a:r>
              <a:rPr kumimoji="1" lang="zh-CN" altLang="en-US" dirty="0" smtClean="0"/>
              <a:t>机房</a:t>
            </a:r>
            <a:r>
              <a:rPr kumimoji="1" lang="en-US" altLang="zh-CN" dirty="0" smtClean="0"/>
              <a:t>,</a:t>
            </a:r>
            <a:r>
              <a:rPr kumimoji="1" lang="zh-CN" altLang="en-US" dirty="0" smtClean="0"/>
              <a:t>作为架构的最外层，将无效访问直接过滤，清洗后的正常访问转发到</a:t>
            </a:r>
            <a:r>
              <a:rPr kumimoji="1" lang="en-US" altLang="zh-CN" dirty="0" smtClean="0"/>
              <a:t>CDN</a:t>
            </a:r>
            <a:r>
              <a:rPr kumimoji="1" lang="zh-CN" altLang="en-US" dirty="0" smtClean="0"/>
              <a:t>、</a:t>
            </a:r>
            <a:r>
              <a:rPr kumimoji="1" lang="en-US" altLang="zh-CN" dirty="0" smtClean="0"/>
              <a:t>SLB</a:t>
            </a:r>
            <a:r>
              <a:rPr kumimoji="1" lang="zh-CN" altLang="en-US" dirty="0" smtClean="0"/>
              <a:t>或者</a:t>
            </a:r>
            <a:r>
              <a:rPr kumimoji="1" lang="en-US" altLang="zh-CN" dirty="0" smtClean="0"/>
              <a:t>WAF</a:t>
            </a:r>
            <a:r>
              <a:rPr kumimoji="1" lang="en-US" altLang="zh-CN" dirty="0"/>
              <a:t>.</a:t>
            </a:r>
            <a:endParaRPr kumimoji="1" lang="zh-CN" altLang="en-US" dirty="0"/>
          </a:p>
        </p:txBody>
      </p:sp>
      <p:sp>
        <p:nvSpPr>
          <p:cNvPr id="77" name="文本框 76"/>
          <p:cNvSpPr txBox="1"/>
          <p:nvPr/>
        </p:nvSpPr>
        <p:spPr>
          <a:xfrm>
            <a:off x="402032" y="2376442"/>
            <a:ext cx="1182541"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78" name="图片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81" y="1989473"/>
            <a:ext cx="358364" cy="358364"/>
          </a:xfrm>
          <a:prstGeom prst="rect">
            <a:avLst/>
          </a:prstGeom>
        </p:spPr>
      </p:pic>
      <p:sp>
        <p:nvSpPr>
          <p:cNvPr id="79" name="文本框 78"/>
          <p:cNvSpPr txBox="1"/>
          <p:nvPr/>
        </p:nvSpPr>
        <p:spPr>
          <a:xfrm>
            <a:off x="1470970" y="2019280"/>
            <a:ext cx="9186612" cy="646331"/>
          </a:xfrm>
          <a:prstGeom prst="rect">
            <a:avLst/>
          </a:prstGeom>
          <a:noFill/>
        </p:spPr>
        <p:txBody>
          <a:bodyPr wrap="square" rtlCol="0">
            <a:spAutoFit/>
          </a:bodyPr>
          <a:lstStyle/>
          <a:p>
            <a:r>
              <a:rPr kumimoji="1" lang="zh-CN" altLang="en-US" dirty="0" smtClean="0"/>
              <a:t>经过</a:t>
            </a:r>
            <a:r>
              <a:rPr kumimoji="1" lang="en-US" altLang="zh-CN" dirty="0" err="1" smtClean="0"/>
              <a:t>Ddos</a:t>
            </a:r>
            <a:r>
              <a:rPr kumimoji="1" lang="zh-CN" altLang="en-US" dirty="0" smtClean="0"/>
              <a:t>清洗的正常请求，通过</a:t>
            </a:r>
            <a:r>
              <a:rPr kumimoji="1" lang="en-US" altLang="zh-CN" dirty="0" smtClean="0"/>
              <a:t>WAF</a:t>
            </a:r>
            <a:r>
              <a:rPr kumimoji="1" lang="zh-CN" altLang="en-US" dirty="0" smtClean="0"/>
              <a:t>进行二次清洗</a:t>
            </a:r>
            <a:r>
              <a:rPr kumimoji="1" lang="en-US" altLang="zh-CN" dirty="0" smtClean="0"/>
              <a:t>(</a:t>
            </a:r>
            <a:r>
              <a:rPr kumimoji="1" lang="zh-CN" altLang="en-US" dirty="0" smtClean="0"/>
              <a:t>防</a:t>
            </a:r>
            <a:r>
              <a:rPr kumimoji="1" lang="en-US" altLang="zh-CN" dirty="0" smtClean="0"/>
              <a:t>SQL</a:t>
            </a:r>
            <a:r>
              <a:rPr kumimoji="1" lang="zh-CN" altLang="en-US" dirty="0" smtClean="0"/>
              <a:t>注入、</a:t>
            </a:r>
            <a:r>
              <a:rPr kumimoji="1" lang="en-US" altLang="zh-CN" dirty="0" smtClean="0"/>
              <a:t>XSS</a:t>
            </a:r>
            <a:r>
              <a:rPr kumimoji="1" lang="zh-CN" altLang="en-US" dirty="0" smtClean="0"/>
              <a:t>跨站脚本、常见服务器插件漏洞、木马上传、非授权核心资源访问等恶意</a:t>
            </a:r>
            <a:r>
              <a:rPr kumimoji="1" lang="en-US" altLang="zh-CN" dirty="0" smtClean="0"/>
              <a:t>Cc</a:t>
            </a:r>
            <a:r>
              <a:rPr kumimoji="1" lang="zh-CN" altLang="en-US" dirty="0" smtClean="0"/>
              <a:t>攻击</a:t>
            </a:r>
            <a:r>
              <a:rPr kumimoji="1" lang="en-US" altLang="zh-CN" dirty="0" smtClean="0"/>
              <a:t>)</a:t>
            </a:r>
            <a:r>
              <a:rPr kumimoji="1" lang="en-US" altLang="zh-CN" dirty="0"/>
              <a:t>.</a:t>
            </a:r>
            <a:endParaRPr kumimoji="1" lang="zh-CN" altLang="en-US" dirty="0"/>
          </a:p>
        </p:txBody>
      </p:sp>
      <p:sp>
        <p:nvSpPr>
          <p:cNvPr id="80" name="文本框 79"/>
          <p:cNvSpPr txBox="1"/>
          <p:nvPr/>
        </p:nvSpPr>
        <p:spPr>
          <a:xfrm>
            <a:off x="578293" y="3262055"/>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81" name="图片 8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281" y="2910729"/>
            <a:ext cx="358364" cy="358364"/>
          </a:xfrm>
          <a:prstGeom prst="rect">
            <a:avLst/>
          </a:prstGeom>
        </p:spPr>
      </p:pic>
      <p:sp>
        <p:nvSpPr>
          <p:cNvPr id="82" name="文本框 81"/>
          <p:cNvSpPr txBox="1"/>
          <p:nvPr/>
        </p:nvSpPr>
        <p:spPr>
          <a:xfrm>
            <a:off x="1470970" y="2811368"/>
            <a:ext cx="9186612" cy="646331"/>
          </a:xfrm>
          <a:prstGeom prst="rect">
            <a:avLst/>
          </a:prstGeom>
          <a:noFill/>
        </p:spPr>
        <p:txBody>
          <a:bodyPr wrap="square" rtlCol="0">
            <a:spAutoFit/>
          </a:bodyPr>
          <a:lstStyle/>
          <a:p>
            <a:r>
              <a:rPr kumimoji="1" lang="zh-CN" altLang="en-US" dirty="0" smtClean="0"/>
              <a:t>通过对业务流量的学习从而勾勒出对您的业务的分区和分组以图例的形式展示出来，从而引导客户快速完成完全策略的规划和定义</a:t>
            </a:r>
            <a:r>
              <a:rPr kumimoji="1" lang="en-US" altLang="zh-CN" dirty="0" smtClean="0"/>
              <a:t>.</a:t>
            </a:r>
            <a:endParaRPr kumimoji="1" lang="zh-CN" altLang="en-US" dirty="0"/>
          </a:p>
        </p:txBody>
      </p:sp>
      <p:sp>
        <p:nvSpPr>
          <p:cNvPr id="89" name="标题 1"/>
          <p:cNvSpPr txBox="1">
            <a:spLocks/>
          </p:cNvSpPr>
          <p:nvPr/>
        </p:nvSpPr>
        <p:spPr>
          <a:xfrm>
            <a:off x="360437" y="4023309"/>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服务器安全</a:t>
            </a:r>
            <a:endParaRPr lang="zh-CN" altLang="en-US" dirty="0">
              <a:solidFill>
                <a:srgbClr val="18A2EF"/>
              </a:solidFill>
              <a:latin typeface="+mj-ea"/>
              <a:ea typeface="+mj-ea"/>
            </a:endParaRPr>
          </a:p>
        </p:txBody>
      </p:sp>
      <p:sp>
        <p:nvSpPr>
          <p:cNvPr id="90" name="文本框 89"/>
          <p:cNvSpPr txBox="1"/>
          <p:nvPr/>
        </p:nvSpPr>
        <p:spPr>
          <a:xfrm>
            <a:off x="1419396" y="4918216"/>
            <a:ext cx="9186612" cy="646331"/>
          </a:xfrm>
          <a:prstGeom prst="rect">
            <a:avLst/>
          </a:prstGeom>
          <a:noFill/>
        </p:spPr>
        <p:txBody>
          <a:bodyPr wrap="square" rtlCol="0">
            <a:spAutoFit/>
          </a:bodyPr>
          <a:lstStyle/>
          <a:p>
            <a:r>
              <a:rPr kumimoji="1" lang="zh-CN" altLang="en-US" dirty="0" smtClean="0"/>
              <a:t>针对系统的攻击有幸通过了</a:t>
            </a:r>
            <a:r>
              <a:rPr kumimoji="1" lang="en-US" altLang="zh-CN" dirty="0" smtClean="0"/>
              <a:t>DDOS</a:t>
            </a:r>
            <a:r>
              <a:rPr kumimoji="1" lang="zh-CN" altLang="en-US" dirty="0" smtClean="0"/>
              <a:t>高防</a:t>
            </a:r>
            <a:r>
              <a:rPr kumimoji="1" lang="en-US" altLang="zh-CN" dirty="0" smtClean="0"/>
              <a:t>IP,</a:t>
            </a:r>
            <a:r>
              <a:rPr kumimoji="1" lang="zh-CN" altLang="en-US" dirty="0" smtClean="0"/>
              <a:t>穿透了</a:t>
            </a:r>
            <a:r>
              <a:rPr kumimoji="1" lang="en-US" altLang="zh-CN" dirty="0" smtClean="0"/>
              <a:t>WAF</a:t>
            </a:r>
            <a:r>
              <a:rPr kumimoji="1" lang="zh-CN" altLang="en-US" dirty="0" smtClean="0"/>
              <a:t>和云防火墙，终于到达了</a:t>
            </a:r>
            <a:r>
              <a:rPr kumimoji="1" lang="en-US" altLang="zh-CN" dirty="0" smtClean="0"/>
              <a:t>ECS</a:t>
            </a:r>
            <a:r>
              <a:rPr kumimoji="1" lang="zh-CN" altLang="en-US" dirty="0" smtClean="0"/>
              <a:t>，等待他的是安骑士的狂轰滥炸。安骑士是轻量级的主机安全卫士，类似于</a:t>
            </a:r>
            <a:r>
              <a:rPr kumimoji="1" lang="en-US" altLang="zh-CN" dirty="0" smtClean="0"/>
              <a:t>360</a:t>
            </a:r>
            <a:r>
              <a:rPr kumimoji="1" lang="zh-CN" altLang="en-US" dirty="0" smtClean="0"/>
              <a:t>卫士。</a:t>
            </a:r>
            <a:endParaRPr kumimoji="1" lang="zh-CN" altLang="en-US" dirty="0"/>
          </a:p>
        </p:txBody>
      </p:sp>
      <p:pic>
        <p:nvPicPr>
          <p:cNvPr id="91" name="图片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718" y="5012136"/>
            <a:ext cx="358364" cy="358364"/>
          </a:xfrm>
          <a:prstGeom prst="rect">
            <a:avLst/>
          </a:prstGeom>
        </p:spPr>
      </p:pic>
      <p:sp>
        <p:nvSpPr>
          <p:cNvPr id="92" name="文本框 91"/>
          <p:cNvSpPr txBox="1"/>
          <p:nvPr/>
        </p:nvSpPr>
        <p:spPr>
          <a:xfrm>
            <a:off x="753870" y="5370499"/>
            <a:ext cx="635113"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endParaRPr lang="zh-CN" altLang="en-US" sz="1008"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03729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a:t>
            </a:r>
            <a:r>
              <a:rPr lang="zh-CN" altLang="en-US" dirty="0" smtClean="0">
                <a:solidFill>
                  <a:srgbClr val="18A2EF"/>
                </a:solidFill>
                <a:latin typeface="+mj-ea"/>
                <a:ea typeface="+mj-ea"/>
              </a:rPr>
              <a:t>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应用安全</a:t>
            </a:r>
            <a:endParaRPr lang="zh-CN" altLang="en-US" dirty="0">
              <a:solidFill>
                <a:srgbClr val="18A2EF"/>
              </a:solidFill>
              <a:latin typeface="+mj-ea"/>
              <a:ea typeface="+mj-ea"/>
            </a:endParaRP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smtClean="0"/>
              <a:t>将整站</a:t>
            </a:r>
            <a:r>
              <a:rPr kumimoji="1" lang="en-US" altLang="zh-CN" dirty="0" smtClean="0"/>
              <a:t>HTTPS</a:t>
            </a:r>
            <a:r>
              <a:rPr kumimoji="1" lang="zh-CN" altLang="en-US" dirty="0" smtClean="0"/>
              <a:t>化，数据传输加密，防监听、防劫持、防篡改</a:t>
            </a:r>
            <a:r>
              <a:rPr kumimoji="1" lang="en-US" altLang="zh-CN" dirty="0" smtClean="0"/>
              <a:t>.</a:t>
            </a:r>
            <a:endParaRPr kumimoji="1" lang="zh-CN" altLang="en-US" dirty="0"/>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480" y="1208786"/>
            <a:ext cx="358364" cy="358364"/>
          </a:xfrm>
          <a:prstGeom prst="rect">
            <a:avLst/>
          </a:prstGeom>
        </p:spPr>
      </p:pic>
      <p:sp>
        <p:nvSpPr>
          <p:cNvPr id="20" name="文本框 19"/>
          <p:cNvSpPr txBox="1"/>
          <p:nvPr/>
        </p:nvSpPr>
        <p:spPr>
          <a:xfrm>
            <a:off x="556027" y="1567149"/>
            <a:ext cx="956538"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smtClean="0"/>
              <a:t>风险监测</a:t>
            </a:r>
            <a:r>
              <a:rPr kumimoji="1" lang="en-US" altLang="zh-CN" dirty="0" smtClean="0"/>
              <a:t>(</a:t>
            </a:r>
            <a:r>
              <a:rPr kumimoji="1" lang="zh-CN" altLang="en-US" dirty="0" smtClean="0"/>
              <a:t>恶意代码扫描、漏洞扫描</a:t>
            </a:r>
            <a:r>
              <a:rPr kumimoji="1" lang="en-US" altLang="zh-CN" dirty="0" smtClean="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移动安全</a:t>
            </a:r>
            <a:endParaRPr lang="zh-CN" altLang="en-US" sz="1008" dirty="0">
              <a:latin typeface="Verdana" pitchFamily="34" charset="0"/>
              <a:ea typeface="Verdana" pitchFamily="34" charset="0"/>
              <a:cs typeface="Verdana" pitchFamily="34" charset="0"/>
            </a:endParaRPr>
          </a:p>
        </p:txBody>
      </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326" y="2163231"/>
            <a:ext cx="358364" cy="358364"/>
          </a:xfrm>
          <a:prstGeom prst="rect">
            <a:avLst/>
          </a:prstGeom>
        </p:spPr>
      </p:pic>
      <p:sp>
        <p:nvSpPr>
          <p:cNvPr id="25" name="标题 1"/>
          <p:cNvSpPr txBox="1">
            <a:spLocks/>
          </p:cNvSpPr>
          <p:nvPr/>
        </p:nvSpPr>
        <p:spPr>
          <a:xfrm>
            <a:off x="412011" y="2910705"/>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smtClean="0">
                <a:solidFill>
                  <a:srgbClr val="18A2EF"/>
                </a:solidFill>
                <a:latin typeface="+mj-ea"/>
                <a:ea typeface="+mj-ea"/>
              </a:rPr>
              <a:t>系统安全设计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数据安全</a:t>
            </a:r>
            <a:endParaRPr lang="zh-CN" altLang="en-US" dirty="0">
              <a:solidFill>
                <a:srgbClr val="18A2EF"/>
              </a:solidFill>
              <a:latin typeface="+mj-ea"/>
              <a:ea typeface="+mj-ea"/>
            </a:endParaRPr>
          </a:p>
        </p:txBody>
      </p:sp>
      <p:sp>
        <p:nvSpPr>
          <p:cNvPr id="27" name="文本框 26"/>
          <p:cNvSpPr txBox="1"/>
          <p:nvPr/>
        </p:nvSpPr>
        <p:spPr>
          <a:xfrm>
            <a:off x="738740" y="4248111"/>
            <a:ext cx="701817"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数据审计</a:t>
            </a:r>
            <a:endParaRPr lang="zh-CN" altLang="en-US" sz="1008" dirty="0">
              <a:latin typeface="Verdana" pitchFamily="34" charset="0"/>
              <a:ea typeface="Verdana" pitchFamily="34" charset="0"/>
              <a:cs typeface="Verdana" pitchFamily="34" charset="0"/>
            </a:endParaRPr>
          </a:p>
        </p:txBody>
      </p:sp>
      <p:sp>
        <p:nvSpPr>
          <p:cNvPr id="28" name="文本框 27"/>
          <p:cNvSpPr txBox="1"/>
          <p:nvPr/>
        </p:nvSpPr>
        <p:spPr>
          <a:xfrm>
            <a:off x="772051" y="5154475"/>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加密服务</a:t>
            </a:r>
            <a:endParaRPr lang="zh-CN" altLang="en-US" sz="1008" dirty="0">
              <a:latin typeface="Verdana" pitchFamily="34" charset="0"/>
              <a:ea typeface="Verdana" pitchFamily="34" charset="0"/>
              <a:cs typeface="Verdana" pitchFamily="34" charset="0"/>
            </a:endParaRPr>
          </a:p>
        </p:txBody>
      </p:sp>
      <p:sp>
        <p:nvSpPr>
          <p:cNvPr id="30" name="文本框 29"/>
          <p:cNvSpPr txBox="1"/>
          <p:nvPr/>
        </p:nvSpPr>
        <p:spPr>
          <a:xfrm>
            <a:off x="1440557" y="4053784"/>
            <a:ext cx="9186612" cy="369332"/>
          </a:xfrm>
          <a:prstGeom prst="rect">
            <a:avLst/>
          </a:prstGeom>
          <a:noFill/>
        </p:spPr>
        <p:txBody>
          <a:bodyPr wrap="square" rtlCol="0">
            <a:spAutoFit/>
          </a:bodyPr>
          <a:lstStyle/>
          <a:p>
            <a:r>
              <a:rPr kumimoji="1" lang="zh-CN" altLang="en-US" dirty="0" smtClean="0"/>
              <a:t>针对</a:t>
            </a:r>
            <a:r>
              <a:rPr kumimoji="1" lang="en-US" altLang="zh-CN" dirty="0" smtClean="0"/>
              <a:t>SQL</a:t>
            </a:r>
            <a:r>
              <a:rPr kumimoji="1" lang="zh-CN" altLang="en-US" dirty="0" smtClean="0"/>
              <a:t>注入、风险操作等行为进行记录</a:t>
            </a:r>
            <a:r>
              <a:rPr kumimoji="1" lang="en-US" altLang="zh-CN" dirty="0" smtClean="0"/>
              <a:t>.</a:t>
            </a:r>
            <a:endParaRPr kumimoji="1" lang="zh-CN" altLang="en-US" dirty="0"/>
          </a:p>
        </p:txBody>
      </p:sp>
      <p:sp>
        <p:nvSpPr>
          <p:cNvPr id="31" name="文本框 30"/>
          <p:cNvSpPr txBox="1"/>
          <p:nvPr/>
        </p:nvSpPr>
        <p:spPr>
          <a:xfrm>
            <a:off x="1440557" y="4888567"/>
            <a:ext cx="9186612" cy="369332"/>
          </a:xfrm>
          <a:prstGeom prst="rect">
            <a:avLst/>
          </a:prstGeom>
          <a:noFill/>
        </p:spPr>
        <p:txBody>
          <a:bodyPr wrap="square" rtlCol="0">
            <a:spAutoFit/>
          </a:bodyPr>
          <a:lstStyle/>
          <a:p>
            <a:r>
              <a:rPr kumimoji="1" lang="zh-CN" altLang="en-US" dirty="0" smtClean="0"/>
              <a:t>云上数据加密、秘钥管理、加解密云运算</a:t>
            </a:r>
            <a:r>
              <a:rPr kumimoji="1" lang="en-US" altLang="zh-CN" dirty="0" smtClean="0"/>
              <a:t>.</a:t>
            </a:r>
            <a:endParaRPr kumimoji="1" lang="zh-CN" altLang="en-US" dirty="0"/>
          </a:p>
        </p:txBody>
      </p:sp>
      <p:pic>
        <p:nvPicPr>
          <p:cNvPr id="32" name="图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80" y="3889747"/>
            <a:ext cx="358364" cy="358364"/>
          </a:xfrm>
          <a:prstGeom prst="rect">
            <a:avLst/>
          </a:prstGeom>
        </p:spPr>
      </p:pic>
      <p:pic>
        <p:nvPicPr>
          <p:cNvPr id="33" name="图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842" y="4897859"/>
            <a:ext cx="267639" cy="267639"/>
          </a:xfrm>
          <a:prstGeom prst="rect">
            <a:avLst/>
          </a:prstGeom>
        </p:spPr>
      </p:pic>
    </p:spTree>
    <p:extLst>
      <p:ext uri="{BB962C8B-B14F-4D97-AF65-F5344CB8AC3E}">
        <p14:creationId xmlns:p14="http://schemas.microsoft.com/office/powerpoint/2010/main" val="1521179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smtClean="0">
                <a:solidFill>
                  <a:srgbClr val="18A2EF"/>
                </a:solidFill>
                <a:latin typeface="+mj-ea"/>
                <a:ea typeface="+mj-ea"/>
              </a:rPr>
              <a:t>系统</a:t>
            </a:r>
            <a:r>
              <a:rPr lang="zh-CN" altLang="en-US" dirty="0" smtClean="0">
                <a:solidFill>
                  <a:srgbClr val="18A2EF"/>
                </a:solidFill>
                <a:latin typeface="+mj-ea"/>
                <a:ea typeface="+mj-ea"/>
              </a:rPr>
              <a:t>安全设计</a:t>
            </a:r>
            <a:r>
              <a:rPr lang="en-US" altLang="zh-CN" dirty="0" smtClean="0">
                <a:solidFill>
                  <a:srgbClr val="18A2EF"/>
                </a:solidFill>
                <a:latin typeface="+mj-ea"/>
                <a:ea typeface="+mj-ea"/>
              </a:rPr>
              <a:t>-</a:t>
            </a:r>
            <a:r>
              <a:rPr lang="zh-CN" altLang="en-US" dirty="0" smtClean="0">
                <a:solidFill>
                  <a:srgbClr val="18A2EF"/>
                </a:solidFill>
                <a:latin typeface="+mj-ea"/>
                <a:ea typeface="+mj-ea"/>
              </a:rPr>
              <a:t>业务安全</a:t>
            </a:r>
            <a:endParaRPr lang="zh-CN" altLang="en-US" dirty="0">
              <a:solidFill>
                <a:srgbClr val="18A2EF"/>
              </a:solidFill>
              <a:latin typeface="+mj-ea"/>
              <a:ea typeface="+mj-ea"/>
            </a:endParaRP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smtClean="0"/>
              <a:t>垃圾注册、活动作弊、论坛灌水等互联网安全控制</a:t>
            </a:r>
            <a:endParaRPr kumimoji="1" lang="zh-CN" altLang="en-US" dirty="0"/>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smtClean="0"/>
              <a:t>智能识别</a:t>
            </a:r>
            <a:r>
              <a:rPr kumimoji="1" lang="en-US" altLang="zh-CN" dirty="0" smtClean="0"/>
              <a:t>(</a:t>
            </a:r>
            <a:r>
              <a:rPr kumimoji="1" lang="zh-CN" altLang="en-US" dirty="0" smtClean="0"/>
              <a:t>图片、视频、文字</a:t>
            </a:r>
            <a:r>
              <a:rPr kumimoji="1" lang="en-US" altLang="zh-CN" dirty="0" smtClean="0"/>
              <a:t>)</a:t>
            </a:r>
            <a:r>
              <a:rPr kumimoji="1" lang="zh-CN" altLang="en-US" dirty="0" smtClean="0"/>
              <a:t>等媒体内容的违规风险、黄、暴恐、涉政等</a:t>
            </a:r>
            <a:r>
              <a:rPr kumimoji="1" lang="en-US" altLang="zh-CN" dirty="0" smtClean="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smtClean="0">
                <a:latin typeface="Verdana" pitchFamily="34" charset="0"/>
                <a:ea typeface="Verdana" pitchFamily="34" charset="0"/>
                <a:cs typeface="Verdana" pitchFamily="34" charset="0"/>
              </a:rPr>
              <a:t>内容安全</a:t>
            </a:r>
            <a:endParaRPr lang="zh-CN" altLang="en-US" sz="1008" dirty="0">
              <a:latin typeface="Verdana" pitchFamily="34" charset="0"/>
              <a:ea typeface="Verdana" pitchFamily="34" charset="0"/>
              <a:cs typeface="Verdana" pitchFamily="34" charset="0"/>
            </a:endParaRPr>
          </a:p>
        </p:txBody>
      </p:sp>
      <p:sp>
        <p:nvSpPr>
          <p:cNvPr id="16" name="文本框 15"/>
          <p:cNvSpPr txBox="1"/>
          <p:nvPr/>
        </p:nvSpPr>
        <p:spPr>
          <a:xfrm>
            <a:off x="746596" y="1625975"/>
            <a:ext cx="8379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48" y="1271295"/>
            <a:ext cx="358364" cy="358364"/>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48" y="2140646"/>
            <a:ext cx="358364" cy="358364"/>
          </a:xfrm>
          <a:prstGeom prst="rect">
            <a:avLst/>
          </a:prstGeom>
        </p:spPr>
      </p:pic>
    </p:spTree>
    <p:extLst>
      <p:ext uri="{BB962C8B-B14F-4D97-AF65-F5344CB8AC3E}">
        <p14:creationId xmlns:p14="http://schemas.microsoft.com/office/powerpoint/2010/main" val="2036242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2643046" cy="513899"/>
          </a:xfrm>
        </p:spPr>
        <p:txBody>
          <a:bodyPr/>
          <a:lstStyle/>
          <a:p>
            <a:r>
              <a:rPr lang="zh-CN" altLang="en-US" dirty="0" smtClean="0">
                <a:solidFill>
                  <a:srgbClr val="18A2EF"/>
                </a:solidFill>
                <a:latin typeface="+mj-ea"/>
                <a:ea typeface="+mj-ea"/>
              </a:rPr>
              <a:t>项目实施过程</a:t>
            </a:r>
            <a:endParaRPr lang="zh-CN" altLang="en-US" dirty="0">
              <a:solidFill>
                <a:srgbClr val="18A2EF"/>
              </a:solidFill>
              <a:latin typeface="+mj-ea"/>
              <a:ea typeface="+mj-ea"/>
            </a:endParaRPr>
          </a:p>
        </p:txBody>
      </p:sp>
      <p:sp>
        <p:nvSpPr>
          <p:cNvPr id="6" name="矩形 5"/>
          <p:cNvSpPr/>
          <p:nvPr/>
        </p:nvSpPr>
        <p:spPr>
          <a:xfrm>
            <a:off x="1136648" y="1334623"/>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7" name="文本框 6"/>
          <p:cNvSpPr txBox="1"/>
          <p:nvPr/>
        </p:nvSpPr>
        <p:spPr>
          <a:xfrm>
            <a:off x="1101942" y="1393664"/>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方案架构</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068276"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架构诊断</a:t>
            </a:r>
          </a:p>
        </p:txBody>
      </p:sp>
      <p:sp>
        <p:nvSpPr>
          <p:cNvPr id="9" name="圆角矩形 8"/>
          <p:cNvSpPr/>
          <p:nvPr/>
        </p:nvSpPr>
        <p:spPr>
          <a:xfrm>
            <a:off x="3277775"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环境的计划安排</a:t>
            </a:r>
          </a:p>
        </p:txBody>
      </p:sp>
      <p:sp>
        <p:nvSpPr>
          <p:cNvPr id="10" name="圆角矩形 9"/>
          <p:cNvSpPr/>
          <p:nvPr/>
        </p:nvSpPr>
        <p:spPr>
          <a:xfrm>
            <a:off x="4487274"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环境的初始化</a:t>
            </a:r>
          </a:p>
        </p:txBody>
      </p:sp>
      <p:sp>
        <p:nvSpPr>
          <p:cNvPr id="11" name="圆角矩形 10"/>
          <p:cNvSpPr/>
          <p:nvPr/>
        </p:nvSpPr>
        <p:spPr>
          <a:xfrm>
            <a:off x="5696772" y="14165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部署切换的计划</a:t>
            </a:r>
          </a:p>
        </p:txBody>
      </p:sp>
      <p:sp>
        <p:nvSpPr>
          <p:cNvPr id="12" name="圆角矩形 11"/>
          <p:cNvSpPr/>
          <p:nvPr/>
        </p:nvSpPr>
        <p:spPr>
          <a:xfrm>
            <a:off x="6907488"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生产环境准备</a:t>
            </a:r>
          </a:p>
        </p:txBody>
      </p:sp>
      <p:sp>
        <p:nvSpPr>
          <p:cNvPr id="14" name="矩形 13"/>
          <p:cNvSpPr/>
          <p:nvPr/>
        </p:nvSpPr>
        <p:spPr>
          <a:xfrm>
            <a:off x="1158824" y="1825712"/>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5" name="文本框 14"/>
          <p:cNvSpPr txBox="1"/>
          <p:nvPr/>
        </p:nvSpPr>
        <p:spPr>
          <a:xfrm>
            <a:off x="1101942" y="1891053"/>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项目管理</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068276"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定义</a:t>
            </a:r>
          </a:p>
        </p:txBody>
      </p:sp>
      <p:sp>
        <p:nvSpPr>
          <p:cNvPr id="17" name="圆角矩形 16"/>
          <p:cNvSpPr/>
          <p:nvPr/>
        </p:nvSpPr>
        <p:spPr>
          <a:xfrm>
            <a:off x="3277775"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制定项目主计划</a:t>
            </a:r>
          </a:p>
        </p:txBody>
      </p:sp>
      <p:sp>
        <p:nvSpPr>
          <p:cNvPr id="18" name="圆角矩形 17"/>
          <p:cNvSpPr/>
          <p:nvPr/>
        </p:nvSpPr>
        <p:spPr>
          <a:xfrm>
            <a:off x="4487274"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项目执行和监控</a:t>
            </a:r>
          </a:p>
        </p:txBody>
      </p:sp>
      <p:sp>
        <p:nvSpPr>
          <p:cNvPr id="19" name="圆角矩形 18"/>
          <p:cNvSpPr/>
          <p:nvPr/>
        </p:nvSpPr>
        <p:spPr>
          <a:xfrm>
            <a:off x="5696772" y="1913913"/>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项目沟通和汇报</a:t>
            </a:r>
          </a:p>
        </p:txBody>
      </p:sp>
      <p:sp>
        <p:nvSpPr>
          <p:cNvPr id="20" name="圆角矩形 19"/>
          <p:cNvSpPr/>
          <p:nvPr/>
        </p:nvSpPr>
        <p:spPr>
          <a:xfrm>
            <a:off x="6907488"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项目部署管理</a:t>
            </a:r>
          </a:p>
        </p:txBody>
      </p:sp>
      <p:sp>
        <p:nvSpPr>
          <p:cNvPr id="21" name="圆角矩形 20"/>
          <p:cNvSpPr/>
          <p:nvPr/>
        </p:nvSpPr>
        <p:spPr>
          <a:xfrm>
            <a:off x="8116988" y="189105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项目关闭</a:t>
            </a:r>
          </a:p>
        </p:txBody>
      </p:sp>
      <p:sp>
        <p:nvSpPr>
          <p:cNvPr id="22" name="矩形 21"/>
          <p:cNvSpPr/>
          <p:nvPr/>
        </p:nvSpPr>
        <p:spPr>
          <a:xfrm>
            <a:off x="1158824" y="2329768"/>
            <a:ext cx="8778677" cy="2280059"/>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3" name="文本框 22"/>
          <p:cNvSpPr txBox="1"/>
          <p:nvPr/>
        </p:nvSpPr>
        <p:spPr>
          <a:xfrm>
            <a:off x="1174170" y="3105071"/>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smtClean="0">
                <a:solidFill>
                  <a:srgbClr val="000000"/>
                </a:solidFill>
                <a:latin typeface="微软雅黑" panose="020B0503020204020204" pitchFamily="34" charset="-122"/>
                <a:ea typeface="微软雅黑" panose="020B0503020204020204" pitchFamily="34" charset="-122"/>
              </a:rPr>
              <a:t>方案开发</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5027273" y="2390072"/>
            <a:ext cx="130467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迭代范围和计划</a:t>
            </a:r>
          </a:p>
        </p:txBody>
      </p:sp>
      <p:sp>
        <p:nvSpPr>
          <p:cNvPr id="25" name="圆角矩形 24"/>
          <p:cNvSpPr/>
          <p:nvPr/>
        </p:nvSpPr>
        <p:spPr>
          <a:xfrm>
            <a:off x="2101181"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部署路标计划</a:t>
            </a:r>
          </a:p>
        </p:txBody>
      </p:sp>
      <p:sp>
        <p:nvSpPr>
          <p:cNvPr id="26" name="圆角矩形 25"/>
          <p:cNvSpPr/>
          <p:nvPr/>
        </p:nvSpPr>
        <p:spPr>
          <a:xfrm>
            <a:off x="3304342"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需求和迭代的计划</a:t>
            </a:r>
          </a:p>
        </p:txBody>
      </p:sp>
      <p:sp>
        <p:nvSpPr>
          <p:cNvPr id="27" name="圆角矩形 26"/>
          <p:cNvSpPr/>
          <p:nvPr/>
        </p:nvSpPr>
        <p:spPr>
          <a:xfrm>
            <a:off x="4507503"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方案评审和反馈</a:t>
            </a:r>
          </a:p>
        </p:txBody>
      </p:sp>
      <p:sp>
        <p:nvSpPr>
          <p:cNvPr id="28" name="圆角矩形 27"/>
          <p:cNvSpPr/>
          <p:nvPr/>
        </p:nvSpPr>
        <p:spPr>
          <a:xfrm>
            <a:off x="5710664"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9" name="圆角矩形 28"/>
          <p:cNvSpPr/>
          <p:nvPr/>
        </p:nvSpPr>
        <p:spPr>
          <a:xfrm>
            <a:off x="6913825" y="28113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endParaRPr>
          </a:p>
        </p:txBody>
      </p:sp>
      <p:sp>
        <p:nvSpPr>
          <p:cNvPr id="30" name="圆角矩形 29"/>
          <p:cNvSpPr/>
          <p:nvPr/>
        </p:nvSpPr>
        <p:spPr>
          <a:xfrm>
            <a:off x="8116986"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生产数据迁移</a:t>
            </a:r>
          </a:p>
        </p:txBody>
      </p:sp>
      <p:sp>
        <p:nvSpPr>
          <p:cNvPr id="31" name="圆角矩形 30"/>
          <p:cNvSpPr/>
          <p:nvPr/>
        </p:nvSpPr>
        <p:spPr>
          <a:xfrm>
            <a:off x="4515565"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功能测试</a:t>
            </a:r>
          </a:p>
        </p:txBody>
      </p:sp>
      <p:sp>
        <p:nvSpPr>
          <p:cNvPr id="32" name="圆角矩形 31"/>
          <p:cNvSpPr/>
          <p:nvPr/>
        </p:nvSpPr>
        <p:spPr>
          <a:xfrm>
            <a:off x="5718726" y="35052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方案设计</a:t>
            </a:r>
          </a:p>
        </p:txBody>
      </p:sp>
      <p:sp>
        <p:nvSpPr>
          <p:cNvPr id="33" name="圆角矩形 32"/>
          <p:cNvSpPr/>
          <p:nvPr/>
        </p:nvSpPr>
        <p:spPr>
          <a:xfrm>
            <a:off x="6921887" y="34944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培训讲师</a:t>
            </a:r>
          </a:p>
        </p:txBody>
      </p:sp>
      <p:sp>
        <p:nvSpPr>
          <p:cNvPr id="34" name="圆角矩形 33"/>
          <p:cNvSpPr/>
          <p:nvPr/>
        </p:nvSpPr>
        <p:spPr>
          <a:xfrm>
            <a:off x="8125048"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系统上线</a:t>
            </a:r>
          </a:p>
        </p:txBody>
      </p:sp>
      <p:sp>
        <p:nvSpPr>
          <p:cNvPr id="35" name="圆角矩形 34"/>
          <p:cNvSpPr/>
          <p:nvPr/>
        </p:nvSpPr>
        <p:spPr>
          <a:xfrm>
            <a:off x="4516444"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6" name="圆角矩形 35"/>
          <p:cNvSpPr/>
          <p:nvPr/>
        </p:nvSpPr>
        <p:spPr>
          <a:xfrm>
            <a:off x="5719605" y="39140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方案设计和构建</a:t>
            </a:r>
          </a:p>
        </p:txBody>
      </p:sp>
      <p:sp>
        <p:nvSpPr>
          <p:cNvPr id="37" name="圆角矩形 36"/>
          <p:cNvSpPr/>
          <p:nvPr/>
        </p:nvSpPr>
        <p:spPr>
          <a:xfrm>
            <a:off x="8125927"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培训讲师知识转移</a:t>
            </a:r>
          </a:p>
        </p:txBody>
      </p:sp>
      <p:sp>
        <p:nvSpPr>
          <p:cNvPr id="38" name="圆角矩形 37"/>
          <p:cNvSpPr/>
          <p:nvPr/>
        </p:nvSpPr>
        <p:spPr>
          <a:xfrm>
            <a:off x="8125048" y="435750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Arial"/>
              </a:rPr>
              <a:t>运维支持</a:t>
            </a:r>
          </a:p>
        </p:txBody>
      </p:sp>
      <p:sp>
        <p:nvSpPr>
          <p:cNvPr id="39" name="弧形 36"/>
          <p:cNvSpPr/>
          <p:nvPr/>
        </p:nvSpPr>
        <p:spPr>
          <a:xfrm flipH="1">
            <a:off x="5382125" y="3092704"/>
            <a:ext cx="588925" cy="42922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40" name="文本框 39"/>
          <p:cNvSpPr txBox="1"/>
          <p:nvPr/>
        </p:nvSpPr>
        <p:spPr>
          <a:xfrm>
            <a:off x="5401900" y="3130306"/>
            <a:ext cx="547646"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smtClean="0">
                <a:solidFill>
                  <a:srgbClr val="000000"/>
                </a:solidFill>
                <a:latin typeface="微软雅黑" panose="020B0503020204020204" pitchFamily="34" charset="-122"/>
                <a:ea typeface="微软雅黑" panose="020B0503020204020204" pitchFamily="34" charset="-122"/>
              </a:rPr>
              <a:t>迭代方案</a:t>
            </a:r>
            <a:endParaRPr lang="zh-CN" altLang="en-US" sz="1000" b="0" dirty="0">
              <a:solidFill>
                <a:srgbClr val="000000"/>
              </a:solidFill>
              <a:latin typeface="微软雅黑" panose="020B0503020204020204" pitchFamily="34" charset="-122"/>
              <a:ea typeface="微软雅黑" panose="020B0503020204020204" pitchFamily="34" charset="-122"/>
            </a:endParaRPr>
          </a:p>
        </p:txBody>
      </p:sp>
      <p:sp>
        <p:nvSpPr>
          <p:cNvPr id="41" name="燕尾形 40"/>
          <p:cNvSpPr/>
          <p:nvPr/>
        </p:nvSpPr>
        <p:spPr>
          <a:xfrm>
            <a:off x="2146278" y="916175"/>
            <a:ext cx="842886" cy="386640"/>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2" name="燕尾形 41"/>
          <p:cNvSpPr/>
          <p:nvPr/>
        </p:nvSpPr>
        <p:spPr>
          <a:xfrm>
            <a:off x="2835141" y="914748"/>
            <a:ext cx="842886" cy="3893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3" name="燕尾形 42"/>
          <p:cNvSpPr/>
          <p:nvPr/>
        </p:nvSpPr>
        <p:spPr>
          <a:xfrm>
            <a:off x="3524004" y="902623"/>
            <a:ext cx="3352232"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4" name="燕尾形 43"/>
          <p:cNvSpPr/>
          <p:nvPr/>
        </p:nvSpPr>
        <p:spPr>
          <a:xfrm>
            <a:off x="6557548" y="902623"/>
            <a:ext cx="1031118"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5" name="燕尾形 44"/>
          <p:cNvSpPr/>
          <p:nvPr/>
        </p:nvSpPr>
        <p:spPr>
          <a:xfrm>
            <a:off x="7422290" y="902623"/>
            <a:ext cx="1092685"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6" name="燕尾形 45"/>
          <p:cNvSpPr/>
          <p:nvPr/>
        </p:nvSpPr>
        <p:spPr>
          <a:xfrm>
            <a:off x="2258778" y="4780144"/>
            <a:ext cx="819279" cy="260676"/>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7" name="燕尾形 46"/>
          <p:cNvSpPr/>
          <p:nvPr/>
        </p:nvSpPr>
        <p:spPr>
          <a:xfrm>
            <a:off x="3094154"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8" name="燕尾形 47"/>
          <p:cNvSpPr/>
          <p:nvPr/>
        </p:nvSpPr>
        <p:spPr>
          <a:xfrm>
            <a:off x="5666456"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9" name="燕尾形 48"/>
          <p:cNvSpPr/>
          <p:nvPr/>
        </p:nvSpPr>
        <p:spPr>
          <a:xfrm>
            <a:off x="6523890" y="4779836"/>
            <a:ext cx="1347103"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50" name="燕尾形 49"/>
          <p:cNvSpPr/>
          <p:nvPr/>
        </p:nvSpPr>
        <p:spPr>
          <a:xfrm>
            <a:off x="7852454" y="4779836"/>
            <a:ext cx="1448887"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51" name="燕尾形 50"/>
          <p:cNvSpPr/>
          <p:nvPr/>
        </p:nvSpPr>
        <p:spPr>
          <a:xfrm>
            <a:off x="4809022"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2" name="燕尾形 51"/>
          <p:cNvSpPr/>
          <p:nvPr/>
        </p:nvSpPr>
        <p:spPr>
          <a:xfrm>
            <a:off x="3951588"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Tree>
    <p:extLst>
      <p:ext uri="{BB962C8B-B14F-4D97-AF65-F5344CB8AC3E}">
        <p14:creationId xmlns:p14="http://schemas.microsoft.com/office/powerpoint/2010/main" val="130065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Autofit/>
      </a:bodyPr>
      <a:lstStyle>
        <a:defPPr marL="342900" indent="-342900">
          <a:spcBef>
            <a:spcPct val="20000"/>
          </a:spcBef>
          <a:defRPr dirty="0">
            <a:latin typeface="Noto Sans S Chinese Black Bold"/>
            <a:cs typeface="Noto Sans S Chinese Black Bold"/>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15543</TotalTime>
  <Words>701</Words>
  <Application>Microsoft Macintosh PowerPoint</Application>
  <PresentationFormat>自定义</PresentationFormat>
  <Paragraphs>204</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11</vt:i4>
      </vt:variant>
    </vt:vector>
  </HeadingPairs>
  <TitlesOfParts>
    <vt:vector size="22" baseType="lpstr">
      <vt:lpstr>Arial Unicode MS</vt:lpstr>
      <vt:lpstr>Calibri</vt:lpstr>
      <vt:lpstr>Noto Sans S Chinese Black Bold</vt:lpstr>
      <vt:lpstr>Noto Sans S Chinese Medium</vt:lpstr>
      <vt:lpstr>Verdana</vt:lpstr>
      <vt:lpstr>华文细黑</vt:lpstr>
      <vt:lpstr>宋体</vt:lpstr>
      <vt:lpstr>微软雅黑</vt:lpstr>
      <vt:lpstr>Arial</vt:lpstr>
      <vt:lpstr>自定义设计</vt:lpstr>
      <vt:lpstr>1_Office 主题</vt:lpstr>
      <vt:lpstr>PowerPoint 演示文稿</vt:lpstr>
      <vt:lpstr>系统架构</vt:lpstr>
      <vt:lpstr>技术体系</vt:lpstr>
      <vt:lpstr>系统拓补结构</vt:lpstr>
      <vt:lpstr>系统安全设计</vt:lpstr>
      <vt:lpstr>系统安全设计-网络安全</vt:lpstr>
      <vt:lpstr>系统安全设计-应用安全</vt:lpstr>
      <vt:lpstr>系统安全设计-业务安全</vt:lpstr>
      <vt:lpstr>项目实施过程</vt:lpstr>
      <vt:lpstr>遗留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snailchen</dc:creator>
  <cp:lastModifiedBy>马晓辉</cp:lastModifiedBy>
  <cp:revision>1272</cp:revision>
  <dcterms:created xsi:type="dcterms:W3CDTF">2011-12-12T03:01:00Z</dcterms:created>
  <dcterms:modified xsi:type="dcterms:W3CDTF">2018-03-17T16:00:33Z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