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4F4F4"/>
    <a:srgbClr val="FBF8EF"/>
    <a:srgbClr val="FFFF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27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1" indent="0" algn="ctr">
              <a:buNone/>
              <a:defRPr sz="1500"/>
            </a:lvl2pPr>
            <a:lvl3pPr marL="685821" indent="0" algn="ctr">
              <a:buNone/>
              <a:defRPr sz="1350"/>
            </a:lvl3pPr>
            <a:lvl4pPr marL="1028732" indent="0" algn="ctr">
              <a:buNone/>
              <a:defRPr sz="1200"/>
            </a:lvl4pPr>
            <a:lvl5pPr marL="1371642" indent="0" algn="ctr">
              <a:buNone/>
              <a:defRPr sz="1200"/>
            </a:lvl5pPr>
            <a:lvl6pPr marL="1714553" indent="0" algn="ctr">
              <a:buNone/>
              <a:defRPr sz="1200"/>
            </a:lvl6pPr>
            <a:lvl7pPr marL="2057464" indent="0" algn="ctr">
              <a:buNone/>
              <a:defRPr sz="1200"/>
            </a:lvl7pPr>
            <a:lvl8pPr marL="2400374" indent="0" algn="ctr">
              <a:buNone/>
              <a:defRPr sz="1200"/>
            </a:lvl8pPr>
            <a:lvl9pPr marL="274328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2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8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039538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2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5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3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5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1" indent="0">
              <a:buNone/>
              <a:defRPr sz="1500" b="1"/>
            </a:lvl2pPr>
            <a:lvl3pPr marL="685821" indent="0">
              <a:buNone/>
              <a:defRPr sz="1350" b="1"/>
            </a:lvl3pPr>
            <a:lvl4pPr marL="1028732" indent="0">
              <a:buNone/>
              <a:defRPr sz="1200" b="1"/>
            </a:lvl4pPr>
            <a:lvl5pPr marL="1371642" indent="0">
              <a:buNone/>
              <a:defRPr sz="1200" b="1"/>
            </a:lvl5pPr>
            <a:lvl6pPr marL="1714553" indent="0">
              <a:buNone/>
              <a:defRPr sz="1200" b="1"/>
            </a:lvl6pPr>
            <a:lvl7pPr marL="2057464" indent="0">
              <a:buNone/>
              <a:defRPr sz="1200" b="1"/>
            </a:lvl7pPr>
            <a:lvl8pPr marL="2400374" indent="0">
              <a:buNone/>
              <a:defRPr sz="1200" b="1"/>
            </a:lvl8pPr>
            <a:lvl9pPr marL="274328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1" indent="0">
              <a:buNone/>
              <a:defRPr sz="1500" b="1"/>
            </a:lvl2pPr>
            <a:lvl3pPr marL="685821" indent="0">
              <a:buNone/>
              <a:defRPr sz="1350" b="1"/>
            </a:lvl3pPr>
            <a:lvl4pPr marL="1028732" indent="0">
              <a:buNone/>
              <a:defRPr sz="1200" b="1"/>
            </a:lvl4pPr>
            <a:lvl5pPr marL="1371642" indent="0">
              <a:buNone/>
              <a:defRPr sz="1200" b="1"/>
            </a:lvl5pPr>
            <a:lvl6pPr marL="1714553" indent="0">
              <a:buNone/>
              <a:defRPr sz="1200" b="1"/>
            </a:lvl6pPr>
            <a:lvl7pPr marL="2057464" indent="0">
              <a:buNone/>
              <a:defRPr sz="1200" b="1"/>
            </a:lvl7pPr>
            <a:lvl8pPr marL="2400374" indent="0">
              <a:buNone/>
              <a:defRPr sz="1200" b="1"/>
            </a:lvl8pPr>
            <a:lvl9pPr marL="274328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8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4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6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2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11" indent="0">
              <a:buNone/>
              <a:defRPr sz="1050"/>
            </a:lvl2pPr>
            <a:lvl3pPr marL="685821" indent="0">
              <a:buNone/>
              <a:defRPr sz="900"/>
            </a:lvl3pPr>
            <a:lvl4pPr marL="1028732" indent="0">
              <a:buNone/>
              <a:defRPr sz="751"/>
            </a:lvl4pPr>
            <a:lvl5pPr marL="1371642" indent="0">
              <a:buNone/>
              <a:defRPr sz="751"/>
            </a:lvl5pPr>
            <a:lvl6pPr marL="1714553" indent="0">
              <a:buNone/>
              <a:defRPr sz="751"/>
            </a:lvl6pPr>
            <a:lvl7pPr marL="2057464" indent="0">
              <a:buNone/>
              <a:defRPr sz="751"/>
            </a:lvl7pPr>
            <a:lvl8pPr marL="2400374" indent="0">
              <a:buNone/>
              <a:defRPr sz="751"/>
            </a:lvl8pPr>
            <a:lvl9pPr marL="2743285" indent="0">
              <a:buNone/>
              <a:defRPr sz="7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3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2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11" indent="0">
              <a:buNone/>
              <a:defRPr sz="2100"/>
            </a:lvl2pPr>
            <a:lvl3pPr marL="685821" indent="0">
              <a:buNone/>
              <a:defRPr sz="1800"/>
            </a:lvl3pPr>
            <a:lvl4pPr marL="1028732" indent="0">
              <a:buNone/>
              <a:defRPr sz="1500"/>
            </a:lvl4pPr>
            <a:lvl5pPr marL="1371642" indent="0">
              <a:buNone/>
              <a:defRPr sz="1500"/>
            </a:lvl5pPr>
            <a:lvl6pPr marL="1714553" indent="0">
              <a:buNone/>
              <a:defRPr sz="1500"/>
            </a:lvl6pPr>
            <a:lvl7pPr marL="2057464" indent="0">
              <a:buNone/>
              <a:defRPr sz="1500"/>
            </a:lvl7pPr>
            <a:lvl8pPr marL="2400374" indent="0">
              <a:buNone/>
              <a:defRPr sz="1500"/>
            </a:lvl8pPr>
            <a:lvl9pPr marL="2743285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11" indent="0">
              <a:buNone/>
              <a:defRPr sz="1050"/>
            </a:lvl2pPr>
            <a:lvl3pPr marL="685821" indent="0">
              <a:buNone/>
              <a:defRPr sz="900"/>
            </a:lvl3pPr>
            <a:lvl4pPr marL="1028732" indent="0">
              <a:buNone/>
              <a:defRPr sz="751"/>
            </a:lvl4pPr>
            <a:lvl5pPr marL="1371642" indent="0">
              <a:buNone/>
              <a:defRPr sz="751"/>
            </a:lvl5pPr>
            <a:lvl6pPr marL="1714553" indent="0">
              <a:buNone/>
              <a:defRPr sz="751"/>
            </a:lvl6pPr>
            <a:lvl7pPr marL="2057464" indent="0">
              <a:buNone/>
              <a:defRPr sz="751"/>
            </a:lvl7pPr>
            <a:lvl8pPr marL="2400374" indent="0">
              <a:buNone/>
              <a:defRPr sz="751"/>
            </a:lvl8pPr>
            <a:lvl9pPr marL="2743285" indent="0">
              <a:buNone/>
              <a:defRPr sz="7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3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CDE3-85CA-4391-A96D-A04CECE76A3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823-5DD0-431C-9D57-441C65C99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8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2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21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6" indent="-171455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7" indent="-171455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7" indent="-171455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8" indent="-171455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08" indent="-171455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19" indent="-171455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0" indent="-171455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0" indent="-171455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1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2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2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3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64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74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85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85835"/>
            <a:ext cx="6858000" cy="558659"/>
            <a:chOff x="0" y="4105390"/>
            <a:chExt cx="6858000" cy="558660"/>
          </a:xfrm>
        </p:grpSpPr>
        <p:sp>
          <p:nvSpPr>
            <p:cNvPr id="4" name="文本框 3"/>
            <p:cNvSpPr txBox="1"/>
            <p:nvPr/>
          </p:nvSpPr>
          <p:spPr>
            <a:xfrm>
              <a:off x="47510" y="4398593"/>
              <a:ext cx="1499671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25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实验室资源共享平台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92" t="36626" r="15513" b="37510"/>
            <a:stretch/>
          </p:blipFill>
          <p:spPr>
            <a:xfrm>
              <a:off x="164220" y="4105390"/>
              <a:ext cx="1165034" cy="31054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499058" y="4277696"/>
              <a:ext cx="6599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大仪设备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6409" y="4276842"/>
              <a:ext cx="92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实验教学项目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92960" y="4269638"/>
              <a:ext cx="7647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实验室成果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25140" y="4265975"/>
              <a:ext cx="781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教学实验室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0" y="4632661"/>
              <a:ext cx="6858000" cy="8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387397" y="4265975"/>
              <a:ext cx="716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使用指南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09713" y="4267958"/>
              <a:ext cx="716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政策法规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75573" y="4266737"/>
              <a:ext cx="716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953561" y="4286932"/>
              <a:ext cx="820069" cy="190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47009" y="3777044"/>
            <a:ext cx="2971030" cy="2038488"/>
            <a:chOff x="-534587" y="4396453"/>
            <a:chExt cx="5281827" cy="3623979"/>
          </a:xfrm>
        </p:grpSpPr>
        <p:grpSp>
          <p:nvGrpSpPr>
            <p:cNvPr id="33" name="组合 32"/>
            <p:cNvGrpSpPr/>
            <p:nvPr/>
          </p:nvGrpSpPr>
          <p:grpSpPr>
            <a:xfrm>
              <a:off x="-534587" y="4399059"/>
              <a:ext cx="5281827" cy="3621373"/>
              <a:chOff x="-534587" y="4399059"/>
              <a:chExt cx="5281827" cy="362137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530671" y="4786924"/>
                <a:ext cx="5277911" cy="323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-534587" y="4399059"/>
                <a:ext cx="1617401" cy="379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88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仪器使用排行榜</a:t>
                </a: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079723" y="4396453"/>
              <a:ext cx="1775448" cy="3797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实验室热度排行榜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40508" y="650621"/>
            <a:ext cx="6577530" cy="129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87942" y="1111251"/>
            <a:ext cx="135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图片轮播</a:t>
            </a:r>
          </a:p>
        </p:txBody>
      </p:sp>
      <p:sp>
        <p:nvSpPr>
          <p:cNvPr id="42" name="矩形 41"/>
          <p:cNvSpPr/>
          <p:nvPr/>
        </p:nvSpPr>
        <p:spPr>
          <a:xfrm>
            <a:off x="139528" y="4004744"/>
            <a:ext cx="3482081" cy="18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43" name="文本框 42"/>
          <p:cNvSpPr txBox="1"/>
          <p:nvPr/>
        </p:nvSpPr>
        <p:spPr>
          <a:xfrm>
            <a:off x="140235" y="3783273"/>
            <a:ext cx="805916" cy="213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仪器实时情况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46149" y="3779182"/>
            <a:ext cx="908050" cy="213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实验室人员情况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54166" y="4565650"/>
            <a:ext cx="105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118978" y="2073878"/>
            <a:ext cx="2310988" cy="1468178"/>
            <a:chOff x="2177302" y="2096024"/>
            <a:chExt cx="2310988" cy="1468177"/>
          </a:xfrm>
        </p:grpSpPr>
        <p:grpSp>
          <p:nvGrpSpPr>
            <p:cNvPr id="31" name="组合 30"/>
            <p:cNvGrpSpPr/>
            <p:nvPr/>
          </p:nvGrpSpPr>
          <p:grpSpPr>
            <a:xfrm>
              <a:off x="2177302" y="2096024"/>
              <a:ext cx="2310988" cy="1468177"/>
              <a:chOff x="2333891" y="2564154"/>
              <a:chExt cx="2310988" cy="146817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33891" y="2783347"/>
                <a:ext cx="2310988" cy="1248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337416" y="2564154"/>
                <a:ext cx="999816" cy="2135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88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仪器实时使用记录</a:t>
                </a: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2616353" y="2732777"/>
              <a:ext cx="135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滚动播放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854200" y="3781403"/>
            <a:ext cx="908050" cy="213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实验室成果情况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658989" y="3777044"/>
            <a:ext cx="890618" cy="213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最新预约排行榜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592717" y="2102375"/>
            <a:ext cx="2125322" cy="1461827"/>
            <a:chOff x="2331066" y="2570504"/>
            <a:chExt cx="2313813" cy="1461827"/>
          </a:xfrm>
        </p:grpSpPr>
        <p:sp>
          <p:nvSpPr>
            <p:cNvPr id="50" name="矩形 49"/>
            <p:cNvSpPr/>
            <p:nvPr/>
          </p:nvSpPr>
          <p:spPr>
            <a:xfrm>
              <a:off x="2333891" y="2783347"/>
              <a:ext cx="2310988" cy="1248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331066" y="2570504"/>
              <a:ext cx="648023" cy="213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用户登录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849682" y="4088057"/>
            <a:ext cx="197962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仪器使用排行榜：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 仪器名称 使用机时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实验室热度排行榜：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 实验室名称 点击率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最新预约排行榜：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 用户名 预约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前三名着重显示</a:t>
            </a:r>
          </a:p>
        </p:txBody>
      </p:sp>
      <p:sp>
        <p:nvSpPr>
          <p:cNvPr id="56" name="矩形 55"/>
          <p:cNvSpPr/>
          <p:nvPr/>
        </p:nvSpPr>
        <p:spPr>
          <a:xfrm>
            <a:off x="6549608" y="264496"/>
            <a:ext cx="224023" cy="19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139745" y="6456623"/>
            <a:ext cx="6578512" cy="1581150"/>
            <a:chOff x="139527" y="6134100"/>
            <a:chExt cx="6578511" cy="1581150"/>
          </a:xfrm>
        </p:grpSpPr>
        <p:sp>
          <p:nvSpPr>
            <p:cNvPr id="57" name="矩形 56"/>
            <p:cNvSpPr/>
            <p:nvPr/>
          </p:nvSpPr>
          <p:spPr>
            <a:xfrm>
              <a:off x="139527" y="6134100"/>
              <a:ext cx="6578511" cy="1581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 flipH="1">
              <a:off x="1400175" y="6134100"/>
              <a:ext cx="1" cy="1581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2747330" y="6134100"/>
              <a:ext cx="1" cy="1581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4094484" y="6134100"/>
              <a:ext cx="1" cy="1581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527675" y="6134100"/>
              <a:ext cx="1" cy="1581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2053268" y="6045740"/>
            <a:ext cx="3105155" cy="261610"/>
            <a:chOff x="1707196" y="6013967"/>
            <a:chExt cx="3105155" cy="261609"/>
          </a:xfrm>
        </p:grpSpPr>
        <p:grpSp>
          <p:nvGrpSpPr>
            <p:cNvPr id="68" name="组合 67"/>
            <p:cNvGrpSpPr/>
            <p:nvPr/>
          </p:nvGrpSpPr>
          <p:grpSpPr>
            <a:xfrm>
              <a:off x="1707196" y="6013967"/>
              <a:ext cx="3105155" cy="261609"/>
              <a:chOff x="1142995" y="5987126"/>
              <a:chExt cx="3105155" cy="261609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1142995" y="5994820"/>
                <a:ext cx="825505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仪器展示</a:t>
                </a: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854201" y="5994820"/>
                <a:ext cx="114452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实验室成果展示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950172" y="5987126"/>
                <a:ext cx="1297978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校级平台展示</a:t>
                </a:r>
              </a:p>
            </p:txBody>
          </p:sp>
        </p:grpSp>
        <p:cxnSp>
          <p:nvCxnSpPr>
            <p:cNvPr id="70" name="直接连接符 69"/>
            <p:cNvCxnSpPr/>
            <p:nvPr/>
          </p:nvCxnSpPr>
          <p:spPr>
            <a:xfrm>
              <a:off x="2418401" y="6021661"/>
              <a:ext cx="0" cy="24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514373" y="6024349"/>
              <a:ext cx="0" cy="24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2904340" y="6708588"/>
            <a:ext cx="1054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图片展示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41691" y="8051154"/>
            <a:ext cx="1264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400392" y="8049584"/>
            <a:ext cx="1346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751833" y="8049615"/>
            <a:ext cx="1335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102345" y="8049911"/>
            <a:ext cx="1424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510970" y="8052087"/>
            <a:ext cx="1207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4736687" y="2550464"/>
            <a:ext cx="19796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统一身份认证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校外用户登录、注册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2524476" y="2073880"/>
            <a:ext cx="1968053" cy="1474447"/>
            <a:chOff x="139527" y="2089754"/>
            <a:chExt cx="1968053" cy="1474447"/>
          </a:xfrm>
        </p:grpSpPr>
        <p:grpSp>
          <p:nvGrpSpPr>
            <p:cNvPr id="27" name="组合 26"/>
            <p:cNvGrpSpPr/>
            <p:nvPr/>
          </p:nvGrpSpPr>
          <p:grpSpPr>
            <a:xfrm>
              <a:off x="139527" y="2097043"/>
              <a:ext cx="1933349" cy="1467158"/>
              <a:chOff x="176268" y="1407885"/>
              <a:chExt cx="3437066" cy="260828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76268" y="1407885"/>
                <a:ext cx="3437066" cy="2608281"/>
                <a:chOff x="176268" y="1407885"/>
                <a:chExt cx="3437066" cy="2608281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76268" y="1795750"/>
                  <a:ext cx="3437066" cy="22204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76270" y="1407885"/>
                  <a:ext cx="777780" cy="3797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新闻</a:t>
                  </a:r>
                </a:p>
              </p:txBody>
            </p:sp>
          </p:grpSp>
          <p:sp>
            <p:nvSpPr>
              <p:cNvPr id="26" name="文本框 25"/>
              <p:cNvSpPr txBox="1"/>
              <p:nvPr/>
            </p:nvSpPr>
            <p:spPr>
              <a:xfrm>
                <a:off x="954050" y="1410013"/>
                <a:ext cx="734461" cy="379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88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公告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1653554" y="2089754"/>
              <a:ext cx="454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4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7022" y="74481"/>
            <a:ext cx="3565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实验室资源共享平台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t="36626" r="15513" b="37510"/>
          <a:stretch/>
        </p:blipFill>
        <p:spPr>
          <a:xfrm>
            <a:off x="88021" y="85835"/>
            <a:ext cx="1550280" cy="41323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0" y="613105"/>
            <a:ext cx="6858000" cy="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9745" y="650621"/>
            <a:ext cx="6578294" cy="1532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534504" y="1124957"/>
            <a:ext cx="176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图片新闻轮播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1748" y="2290249"/>
            <a:ext cx="6327859" cy="267467"/>
            <a:chOff x="354315" y="2160013"/>
            <a:chExt cx="6327859" cy="267467"/>
          </a:xfrm>
        </p:grpSpPr>
        <p:sp>
          <p:nvSpPr>
            <p:cNvPr id="15" name="矩形 14"/>
            <p:cNvSpPr/>
            <p:nvPr/>
          </p:nvSpPr>
          <p:spPr>
            <a:xfrm>
              <a:off x="5862105" y="2191077"/>
              <a:ext cx="820069" cy="190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54315" y="2160013"/>
              <a:ext cx="6327859" cy="267467"/>
              <a:chOff x="1369697" y="246420"/>
              <a:chExt cx="6327859" cy="26746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369697" y="267666"/>
                <a:ext cx="7190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大仪设备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53559" y="264498"/>
                <a:ext cx="9588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实验教学项目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080184" y="259508"/>
                <a:ext cx="869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实验室成果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901546" y="254973"/>
                <a:ext cx="876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教学实验室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693029" y="255546"/>
                <a:ext cx="716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使用指南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523361" y="257287"/>
                <a:ext cx="716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政策法规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91733" y="246420"/>
                <a:ext cx="4594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473533" y="271514"/>
                <a:ext cx="224023" cy="193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41429" y="2587948"/>
            <a:ext cx="1715364" cy="2919081"/>
            <a:chOff x="2093780" y="2790583"/>
            <a:chExt cx="1715364" cy="2919081"/>
          </a:xfrm>
        </p:grpSpPr>
        <p:grpSp>
          <p:nvGrpSpPr>
            <p:cNvPr id="38" name="组合 37"/>
            <p:cNvGrpSpPr/>
            <p:nvPr/>
          </p:nvGrpSpPr>
          <p:grpSpPr>
            <a:xfrm>
              <a:off x="2093780" y="2790583"/>
              <a:ext cx="1715364" cy="2919081"/>
              <a:chOff x="307935" y="2590695"/>
              <a:chExt cx="1715364" cy="291908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14325" y="2838027"/>
                <a:ext cx="1708974" cy="26717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07935" y="2590695"/>
                <a:ext cx="1715363" cy="246221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仪器设备导航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89444" y="2902207"/>
                <a:ext cx="122399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仪器名称或编号搜索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382951" y="3188474"/>
                <a:ext cx="1570759" cy="296657"/>
              </a:xfrm>
              <a:prstGeom prst="roundRect">
                <a:avLst/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30521" y="3225390"/>
                <a:ext cx="13941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核磁共振仪             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768990" y="2909545"/>
                <a:ext cx="171233" cy="2067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2180370" y="3099643"/>
              <a:ext cx="1373355" cy="233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850122" y="2612071"/>
            <a:ext cx="1822666" cy="2919081"/>
            <a:chOff x="1903136" y="2790583"/>
            <a:chExt cx="1822666" cy="2919081"/>
          </a:xfrm>
        </p:grpSpPr>
        <p:grpSp>
          <p:nvGrpSpPr>
            <p:cNvPr id="93" name="组合 92"/>
            <p:cNvGrpSpPr/>
            <p:nvPr/>
          </p:nvGrpSpPr>
          <p:grpSpPr>
            <a:xfrm>
              <a:off x="1903136" y="2790583"/>
              <a:ext cx="1822666" cy="2919081"/>
              <a:chOff x="117291" y="2590695"/>
              <a:chExt cx="1822666" cy="2919081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24047" y="2838027"/>
                <a:ext cx="1815910" cy="26717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7291" y="2590695"/>
                <a:ext cx="1819411" cy="246221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实验室导航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79204" y="2901650"/>
                <a:ext cx="1338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实验室名称或编号搜索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10644" y="3209925"/>
                <a:ext cx="1656768" cy="273182"/>
              </a:xfrm>
              <a:prstGeom prst="roundRect">
                <a:avLst/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98281" y="3571709"/>
                <a:ext cx="1660450" cy="253585"/>
              </a:xfrm>
              <a:prstGeom prst="roundRect">
                <a:avLst/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198281" y="3915522"/>
                <a:ext cx="1660450" cy="291742"/>
              </a:xfrm>
              <a:prstGeom prst="roundRect">
                <a:avLst/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315419" y="3206830"/>
                <a:ext cx="13834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电子商务实验室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677467" y="2917708"/>
                <a:ext cx="171233" cy="2067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989870" y="3120757"/>
              <a:ext cx="1465056" cy="203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39744" y="2587129"/>
            <a:ext cx="6534781" cy="7276917"/>
            <a:chOff x="139744" y="2587129"/>
            <a:chExt cx="6534781" cy="7276917"/>
          </a:xfrm>
        </p:grpSpPr>
        <p:grpSp>
          <p:nvGrpSpPr>
            <p:cNvPr id="3" name="组合 2"/>
            <p:cNvGrpSpPr/>
            <p:nvPr/>
          </p:nvGrpSpPr>
          <p:grpSpPr>
            <a:xfrm>
              <a:off x="139744" y="2587129"/>
              <a:ext cx="6534781" cy="7276917"/>
              <a:chOff x="139744" y="-1260971"/>
              <a:chExt cx="6534781" cy="7276917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40452" y="3944107"/>
                <a:ext cx="805913" cy="211715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88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仪器实时情况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955891" y="3949541"/>
                <a:ext cx="908050" cy="213585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88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实验室人员情况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873467" y="3942237"/>
                <a:ext cx="908050" cy="213585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88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实验室成果情况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437398" y="3975067"/>
                <a:ext cx="890618" cy="213585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88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最新预约排行榜</a:t>
                </a: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39744" y="-1260971"/>
                <a:ext cx="6534781" cy="7276917"/>
                <a:chOff x="139744" y="-1260971"/>
                <a:chExt cx="6534781" cy="7276917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3525418" y="3975066"/>
                  <a:ext cx="3144115" cy="2038488"/>
                  <a:chOff x="-928525" y="4748493"/>
                  <a:chExt cx="5589533" cy="3623979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-928525" y="4751099"/>
                    <a:ext cx="5589533" cy="3621373"/>
                    <a:chOff x="-928525" y="4751099"/>
                    <a:chExt cx="5589533" cy="3621373"/>
                  </a:xfrm>
                </p:grpSpPr>
                <p:sp>
                  <p:nvSpPr>
                    <p:cNvPr id="35" name="矩形 34"/>
                    <p:cNvSpPr/>
                    <p:nvPr/>
                  </p:nvSpPr>
                  <p:spPr>
                    <a:xfrm>
                      <a:off x="-924609" y="5138964"/>
                      <a:ext cx="5585617" cy="32335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-928525" y="4751099"/>
                      <a:ext cx="1617401" cy="379707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788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仪器使用排行榜</a:t>
                      </a:r>
                    </a:p>
                  </p:txBody>
                </p:sp>
              </p:grp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685784" y="4748493"/>
                    <a:ext cx="1775448" cy="379707"/>
                  </a:xfrm>
                  <a:prstGeom prst="rect">
                    <a:avLst/>
                  </a:prstGeom>
                  <a:solidFill>
                    <a:srgbClr val="F4F4F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788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实验室热度排行榜</a:t>
                    </a:r>
                  </a:p>
                </p:txBody>
              </p:sp>
            </p:grpSp>
            <p:sp>
              <p:nvSpPr>
                <p:cNvPr id="42" name="矩形 41"/>
                <p:cNvSpPr/>
                <p:nvPr/>
              </p:nvSpPr>
              <p:spPr>
                <a:xfrm>
                  <a:off x="139744" y="4165578"/>
                  <a:ext cx="3241631" cy="185036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873360" y="4749686"/>
                  <a:ext cx="10540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图表</a:t>
                  </a:r>
                </a:p>
              </p:txBody>
            </p:sp>
            <p:grpSp>
              <p:nvGrpSpPr>
                <p:cNvPr id="85" name="组合 84"/>
                <p:cNvGrpSpPr/>
                <p:nvPr/>
              </p:nvGrpSpPr>
              <p:grpSpPr>
                <a:xfrm>
                  <a:off x="4850122" y="1758836"/>
                  <a:ext cx="1824403" cy="1999407"/>
                  <a:chOff x="6908446" y="1780981"/>
                  <a:chExt cx="1824403" cy="1999405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6908446" y="1780981"/>
                    <a:ext cx="1824403" cy="1999405"/>
                    <a:chOff x="7065035" y="2249111"/>
                    <a:chExt cx="1824403" cy="1999405"/>
                  </a:xfrm>
                </p:grpSpPr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7065035" y="2457318"/>
                      <a:ext cx="1824403" cy="179119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7071791" y="2249111"/>
                      <a:ext cx="999816" cy="213585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788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仪器实时使用记录</a:t>
                      </a:r>
                    </a:p>
                  </p:txBody>
                </p:sp>
              </p:grp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7114853" y="2718689"/>
                    <a:ext cx="13570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滚动播放</a:t>
                    </a:r>
                  </a:p>
                </p:txBody>
              </p:sp>
            </p:grpSp>
            <p:grpSp>
              <p:nvGrpSpPr>
                <p:cNvPr id="49" name="组合 48"/>
                <p:cNvGrpSpPr/>
                <p:nvPr/>
              </p:nvGrpSpPr>
              <p:grpSpPr>
                <a:xfrm>
                  <a:off x="1998010" y="-1260971"/>
                  <a:ext cx="2704423" cy="1331412"/>
                  <a:chOff x="-493761" y="-792842"/>
                  <a:chExt cx="2944273" cy="1331412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-490936" y="-579999"/>
                    <a:ext cx="2941448" cy="1118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-493761" y="-792842"/>
                    <a:ext cx="648023" cy="213585"/>
                  </a:xfrm>
                  <a:prstGeom prst="rect">
                    <a:avLst/>
                  </a:prstGeom>
                  <a:solidFill>
                    <a:srgbClr val="F4F4F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788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用户登录</a:t>
                    </a:r>
                  </a:p>
                </p:txBody>
              </p:sp>
            </p:grpSp>
            <p:sp>
              <p:nvSpPr>
                <p:cNvPr id="52" name="文本框 51"/>
                <p:cNvSpPr txBox="1"/>
                <p:nvPr/>
              </p:nvSpPr>
              <p:spPr>
                <a:xfrm>
                  <a:off x="3686765" y="4286575"/>
                  <a:ext cx="1979620" cy="1546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仪器使用排行榜：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序号 仪器名称 使用机时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实验室热度排行榜：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序号 实验室名称 点击率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3.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最新预约排行榜：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序号 用户名 预约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项目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名称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4.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前三名着重显示</a:t>
                  </a: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141980" y="-812882"/>
                  <a:ext cx="197962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统一身份认证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校外用户登录、注册</a:t>
                  </a:r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1998010" y="188625"/>
                  <a:ext cx="2657049" cy="1475782"/>
                  <a:chOff x="-386939" y="204499"/>
                  <a:chExt cx="2657049" cy="1475782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-386939" y="209130"/>
                    <a:ext cx="2657049" cy="1471151"/>
                    <a:chOff x="-759672" y="-1948405"/>
                    <a:chExt cx="4723645" cy="2615379"/>
                  </a:xfrm>
                </p:grpSpPr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-759672" y="-1948405"/>
                      <a:ext cx="4723645" cy="2615379"/>
                      <a:chOff x="-759672" y="-1948405"/>
                      <a:chExt cx="4723645" cy="2615379"/>
                    </a:xfrm>
                  </p:grpSpPr>
                  <p:sp>
                    <p:nvSpPr>
                      <p:cNvPr id="23" name="矩形 22"/>
                      <p:cNvSpPr/>
                      <p:nvPr/>
                    </p:nvSpPr>
                    <p:spPr>
                      <a:xfrm>
                        <a:off x="-759672" y="-1553442"/>
                        <a:ext cx="4723645" cy="22204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zh-CN" altLang="en-US" sz="1013"/>
                      </a:p>
                    </p:txBody>
                  </p:sp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-742737" y="-1948405"/>
                        <a:ext cx="1011609" cy="379707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788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新闻</a:t>
                        </a:r>
                      </a:p>
                    </p:txBody>
                  </p:sp>
                </p:grpSp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292053" y="-1942206"/>
                      <a:ext cx="916057" cy="379707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788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公告</a:t>
                      </a:r>
                    </a:p>
                  </p:txBody>
                </p:sp>
              </p:grpSp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1628731" y="204499"/>
                    <a:ext cx="61863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more</a:t>
                    </a:r>
                    <a:endParaRPr lang="zh-CN" alt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08" name="圆角矩形 107"/>
            <p:cNvSpPr/>
            <p:nvPr/>
          </p:nvSpPr>
          <p:spPr>
            <a:xfrm>
              <a:off x="2085148" y="4359898"/>
              <a:ext cx="2398197" cy="268022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2085148" y="4723372"/>
              <a:ext cx="2398197" cy="268022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2085148" y="5096033"/>
              <a:ext cx="2398197" cy="268022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圆角矩形 110"/>
          <p:cNvSpPr/>
          <p:nvPr/>
        </p:nvSpPr>
        <p:spPr>
          <a:xfrm>
            <a:off x="4939793" y="4336178"/>
            <a:ext cx="1660450" cy="291742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4931112" y="4744976"/>
            <a:ext cx="1660450" cy="291742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931112" y="5137638"/>
            <a:ext cx="1660450" cy="291742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113"/>
          <p:cNvSpPr/>
          <p:nvPr/>
        </p:nvSpPr>
        <p:spPr>
          <a:xfrm>
            <a:off x="221748" y="3576274"/>
            <a:ext cx="1570759" cy="296657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222356" y="3965416"/>
            <a:ext cx="1570759" cy="296657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222938" y="4354558"/>
            <a:ext cx="1570759" cy="296657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222938" y="4737194"/>
            <a:ext cx="1570759" cy="296657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210705" y="5118588"/>
            <a:ext cx="1570759" cy="296657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60762" y="5842397"/>
            <a:ext cx="4494298" cy="1774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20" name="文本框 119"/>
          <p:cNvSpPr txBox="1"/>
          <p:nvPr/>
        </p:nvSpPr>
        <p:spPr>
          <a:xfrm>
            <a:off x="158168" y="5635004"/>
            <a:ext cx="1014862" cy="213585"/>
          </a:xfrm>
          <a:prstGeom prst="rect">
            <a:avLst/>
          </a:prstGeom>
          <a:solidFill>
            <a:srgbClr val="F4F4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8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实验教学项目展示</a:t>
            </a:r>
            <a:endParaRPr lang="zh-CN" altLang="en-US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58167" y="5847247"/>
            <a:ext cx="3042233" cy="1764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173029" y="6519910"/>
            <a:ext cx="141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图片展示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525418" y="6390757"/>
            <a:ext cx="886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文字介绍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1179786" y="5635004"/>
            <a:ext cx="826556" cy="213585"/>
          </a:xfrm>
          <a:prstGeom prst="rect">
            <a:avLst/>
          </a:prstGeom>
          <a:solidFill>
            <a:srgbClr val="F4F4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8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实验成果展示</a:t>
            </a:r>
            <a:endParaRPr lang="zh-CN" altLang="en-US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023781" y="5633662"/>
            <a:ext cx="798971" cy="213585"/>
          </a:xfrm>
          <a:prstGeom prst="rect">
            <a:avLst/>
          </a:prstGeom>
          <a:solidFill>
            <a:srgbClr val="F4F4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8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大型仪器展示</a:t>
            </a:r>
            <a:endParaRPr lang="zh-CN" altLang="en-US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0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7022" y="74481"/>
            <a:ext cx="3565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实验室资源共享平台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t="36626" r="15513" b="37510"/>
          <a:stretch/>
        </p:blipFill>
        <p:spPr>
          <a:xfrm>
            <a:off x="88021" y="85835"/>
            <a:ext cx="1550280" cy="41323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0" y="613105"/>
            <a:ext cx="6858000" cy="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9745" y="650621"/>
            <a:ext cx="6578294" cy="1532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534504" y="1124957"/>
            <a:ext cx="176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图片轮播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1748" y="2290249"/>
            <a:ext cx="6327859" cy="267467"/>
            <a:chOff x="354315" y="2160013"/>
            <a:chExt cx="6327859" cy="267467"/>
          </a:xfrm>
        </p:grpSpPr>
        <p:sp>
          <p:nvSpPr>
            <p:cNvPr id="15" name="矩形 14"/>
            <p:cNvSpPr/>
            <p:nvPr/>
          </p:nvSpPr>
          <p:spPr>
            <a:xfrm>
              <a:off x="5862105" y="2191077"/>
              <a:ext cx="820069" cy="190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54315" y="2160013"/>
              <a:ext cx="6327859" cy="267467"/>
              <a:chOff x="1369697" y="246420"/>
              <a:chExt cx="6327859" cy="26746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369697" y="267666"/>
                <a:ext cx="7190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大仪设备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53559" y="264498"/>
                <a:ext cx="9588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实验教学项目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080184" y="259508"/>
                <a:ext cx="869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实验室成果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901546" y="254973"/>
                <a:ext cx="876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教学实验室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693029" y="255546"/>
                <a:ext cx="716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使用指南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523361" y="257287"/>
                <a:ext cx="716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政策法规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91733" y="246420"/>
                <a:ext cx="4594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473533" y="283546"/>
                <a:ext cx="224023" cy="193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139745" y="2649654"/>
            <a:ext cx="6578294" cy="4094046"/>
            <a:chOff x="139745" y="2649654"/>
            <a:chExt cx="6578294" cy="4094046"/>
          </a:xfrm>
        </p:grpSpPr>
        <p:sp>
          <p:nvSpPr>
            <p:cNvPr id="17" name="矩形 16"/>
            <p:cNvSpPr/>
            <p:nvPr/>
          </p:nvSpPr>
          <p:spPr>
            <a:xfrm>
              <a:off x="139746" y="3019425"/>
              <a:ext cx="6578293" cy="37242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17" idx="1"/>
              <a:endCxn id="17" idx="3"/>
            </p:cNvCxnSpPr>
            <p:nvPr/>
          </p:nvCxnSpPr>
          <p:spPr>
            <a:xfrm>
              <a:off x="139746" y="4881563"/>
              <a:ext cx="6578293" cy="0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369893" y="3019425"/>
              <a:ext cx="0" cy="3724275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570168" y="3019425"/>
              <a:ext cx="0" cy="3724275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39745" y="2649654"/>
              <a:ext cx="198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实验室成果</a:t>
              </a:r>
              <a:endPara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276350" y="3171825"/>
              <a:ext cx="1019175" cy="923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32648" y="3352633"/>
              <a:ext cx="521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17523" y="3352633"/>
              <a:ext cx="781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文字介绍</a:t>
              </a:r>
              <a:endParaRPr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17523" y="4537617"/>
              <a:ext cx="1808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 时间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39745" y="6829753"/>
            <a:ext cx="6578294" cy="4094046"/>
            <a:chOff x="139745" y="2649654"/>
            <a:chExt cx="6578294" cy="4094046"/>
          </a:xfrm>
        </p:grpSpPr>
        <p:sp>
          <p:nvSpPr>
            <p:cNvPr id="124" name="矩形 123"/>
            <p:cNvSpPr/>
            <p:nvPr/>
          </p:nvSpPr>
          <p:spPr>
            <a:xfrm>
              <a:off x="139746" y="3019425"/>
              <a:ext cx="6578293" cy="37242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直接连接符 124"/>
            <p:cNvCxnSpPr>
              <a:stCxn id="124" idx="1"/>
              <a:endCxn id="124" idx="3"/>
            </p:cNvCxnSpPr>
            <p:nvPr/>
          </p:nvCxnSpPr>
          <p:spPr>
            <a:xfrm>
              <a:off x="139746" y="4881563"/>
              <a:ext cx="6578293" cy="0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369893" y="3019425"/>
              <a:ext cx="0" cy="3724275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4570168" y="3019425"/>
              <a:ext cx="0" cy="3724275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139745" y="2649654"/>
              <a:ext cx="215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仪器设备</a:t>
              </a:r>
              <a:endPara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276350" y="3171825"/>
              <a:ext cx="1019175" cy="923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532648" y="3352633"/>
              <a:ext cx="521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17523" y="3352633"/>
              <a:ext cx="781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文字介绍</a:t>
              </a:r>
              <a:endParaRPr lang="zh-CN" altLang="en-US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17523" y="4537617"/>
              <a:ext cx="1808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 时间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183891" y="2742043"/>
            <a:ext cx="507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210632" y="6918992"/>
            <a:ext cx="507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5070" y="735796"/>
            <a:ext cx="6327859" cy="267467"/>
            <a:chOff x="354315" y="2160013"/>
            <a:chExt cx="6327859" cy="267467"/>
          </a:xfrm>
        </p:grpSpPr>
        <p:sp>
          <p:nvSpPr>
            <p:cNvPr id="7" name="矩形 6"/>
            <p:cNvSpPr/>
            <p:nvPr/>
          </p:nvSpPr>
          <p:spPr>
            <a:xfrm>
              <a:off x="5862105" y="2191077"/>
              <a:ext cx="820069" cy="190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54315" y="2160013"/>
              <a:ext cx="6327859" cy="267467"/>
              <a:chOff x="1369697" y="246420"/>
              <a:chExt cx="6327859" cy="26746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369697" y="267666"/>
                <a:ext cx="71904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大仪设备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153559" y="264498"/>
                <a:ext cx="9588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实验教学项目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080184" y="259508"/>
                <a:ext cx="869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实验室成果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901546" y="254973"/>
                <a:ext cx="876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教学实验室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693029" y="255546"/>
                <a:ext cx="716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使用指南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523361" y="257287"/>
                <a:ext cx="716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政策法规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391733" y="246420"/>
                <a:ext cx="4594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473533" y="283546"/>
                <a:ext cx="224023" cy="193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2007022" y="74481"/>
            <a:ext cx="3565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实验室资源共享平台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t="36626" r="15513" b="37510"/>
          <a:stretch/>
        </p:blipFill>
        <p:spPr>
          <a:xfrm>
            <a:off x="88021" y="85835"/>
            <a:ext cx="1550280" cy="41323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0" y="1006157"/>
            <a:ext cx="6858000" cy="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8021" y="1495557"/>
            <a:ext cx="11239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级平台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847" y="1794734"/>
            <a:ext cx="1868530" cy="3905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8021" y="1863038"/>
            <a:ext cx="1457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校分析测试中心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7547" y="2185258"/>
            <a:ext cx="11239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院级平台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9373" y="2484435"/>
            <a:ext cx="1868530" cy="3905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7547" y="2552739"/>
            <a:ext cx="1457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果蔬保鲜实验室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07" y="3103550"/>
            <a:ext cx="1868530" cy="390525"/>
            <a:chOff x="59373" y="3031526"/>
            <a:chExt cx="1868530" cy="390525"/>
          </a:xfrm>
        </p:grpSpPr>
        <p:sp>
          <p:nvSpPr>
            <p:cNvPr id="26" name="圆角矩形 25"/>
            <p:cNvSpPr/>
            <p:nvPr/>
          </p:nvSpPr>
          <p:spPr>
            <a:xfrm>
              <a:off x="59373" y="3031526"/>
              <a:ext cx="1868530" cy="390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7547" y="3095306"/>
              <a:ext cx="14573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食品微生物实验室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957" y="3721227"/>
            <a:ext cx="1868530" cy="390525"/>
            <a:chOff x="59373" y="3031526"/>
            <a:chExt cx="1868530" cy="390525"/>
          </a:xfrm>
        </p:grpSpPr>
        <p:sp>
          <p:nvSpPr>
            <p:cNvPr id="29" name="圆角矩形 28"/>
            <p:cNvSpPr/>
            <p:nvPr/>
          </p:nvSpPr>
          <p:spPr>
            <a:xfrm>
              <a:off x="59373" y="3031526"/>
              <a:ext cx="1868530" cy="390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7547" y="3095306"/>
              <a:ext cx="14573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污水处理实验室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6955" y="4276119"/>
            <a:ext cx="1533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7022" y="1794734"/>
            <a:ext cx="4706599" cy="61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97161" y="1502192"/>
            <a:ext cx="79975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96919" y="1508881"/>
            <a:ext cx="77963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74301" y="1505626"/>
            <a:ext cx="77963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仪器设备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49689" y="1500046"/>
            <a:ext cx="78163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5070" y="735796"/>
            <a:ext cx="6327859" cy="267467"/>
            <a:chOff x="354315" y="2160013"/>
            <a:chExt cx="6327859" cy="267467"/>
          </a:xfrm>
        </p:grpSpPr>
        <p:sp>
          <p:nvSpPr>
            <p:cNvPr id="7" name="矩形 6"/>
            <p:cNvSpPr/>
            <p:nvPr/>
          </p:nvSpPr>
          <p:spPr>
            <a:xfrm>
              <a:off x="5862105" y="2191077"/>
              <a:ext cx="820069" cy="190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54315" y="2160013"/>
              <a:ext cx="6327859" cy="267467"/>
              <a:chOff x="1369697" y="246420"/>
              <a:chExt cx="6327859" cy="26746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369697" y="267666"/>
                <a:ext cx="71904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大仪设备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153559" y="264498"/>
                <a:ext cx="9588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实验教学项目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080184" y="259508"/>
                <a:ext cx="869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实验室成果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901546" y="254973"/>
                <a:ext cx="876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教学实验室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693029" y="255546"/>
                <a:ext cx="716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使用指南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523361" y="257287"/>
                <a:ext cx="716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政策法规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391733" y="246420"/>
                <a:ext cx="4594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473533" y="283546"/>
                <a:ext cx="224023" cy="193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2007022" y="74481"/>
            <a:ext cx="3565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实验室资源共享平台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t="36626" r="15513" b="37510"/>
          <a:stretch/>
        </p:blipFill>
        <p:spPr>
          <a:xfrm>
            <a:off x="88021" y="85835"/>
            <a:ext cx="1550280" cy="41323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0" y="1006157"/>
            <a:ext cx="6858000" cy="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8021" y="1495557"/>
            <a:ext cx="11239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级平台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9847" y="1842862"/>
            <a:ext cx="1868530" cy="390525"/>
            <a:chOff x="49847" y="1794734"/>
            <a:chExt cx="1868530" cy="390525"/>
          </a:xfrm>
        </p:grpSpPr>
        <p:sp>
          <p:nvSpPr>
            <p:cNvPr id="21" name="圆角矩形 20"/>
            <p:cNvSpPr/>
            <p:nvPr/>
          </p:nvSpPr>
          <p:spPr>
            <a:xfrm>
              <a:off x="49847" y="1794734"/>
              <a:ext cx="1868530" cy="3905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021" y="1863038"/>
              <a:ext cx="14573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校分析测试中心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9373" y="2389801"/>
            <a:ext cx="1897178" cy="3893315"/>
            <a:chOff x="59373" y="2185258"/>
            <a:chExt cx="1897178" cy="3893315"/>
          </a:xfrm>
        </p:grpSpPr>
        <p:sp>
          <p:nvSpPr>
            <p:cNvPr id="23" name="文本框 22"/>
            <p:cNvSpPr txBox="1"/>
            <p:nvPr/>
          </p:nvSpPr>
          <p:spPr>
            <a:xfrm>
              <a:off x="97547" y="2185258"/>
              <a:ext cx="1123950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院级平台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373" y="2532563"/>
              <a:ext cx="1897178" cy="3546010"/>
              <a:chOff x="59373" y="2484435"/>
              <a:chExt cx="1897178" cy="354601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59373" y="2484435"/>
                <a:ext cx="1868530" cy="390525"/>
                <a:chOff x="59373" y="2484435"/>
                <a:chExt cx="1868530" cy="390525"/>
              </a:xfrm>
            </p:grpSpPr>
            <p:sp>
              <p:nvSpPr>
                <p:cNvPr id="24" name="圆角矩形 23"/>
                <p:cNvSpPr/>
                <p:nvPr/>
              </p:nvSpPr>
              <p:spPr>
                <a:xfrm>
                  <a:off x="59373" y="2484435"/>
                  <a:ext cx="1868530" cy="3905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97547" y="2552739"/>
                  <a:ext cx="145732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果蔬保鲜实验室</a:t>
                  </a:r>
                  <a:endPara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59707" y="3103550"/>
                <a:ext cx="1868530" cy="390525"/>
                <a:chOff x="59373" y="3031526"/>
                <a:chExt cx="1868530" cy="390525"/>
              </a:xfrm>
            </p:grpSpPr>
            <p:sp>
              <p:nvSpPr>
                <p:cNvPr id="26" name="圆角矩形 25"/>
                <p:cNvSpPr/>
                <p:nvPr/>
              </p:nvSpPr>
              <p:spPr>
                <a:xfrm>
                  <a:off x="59373" y="3031526"/>
                  <a:ext cx="1868530" cy="3905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97547" y="3095306"/>
                  <a:ext cx="145732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食品微生物实验室</a:t>
                  </a:r>
                  <a:endPara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88021" y="3721227"/>
                <a:ext cx="1868530" cy="390525"/>
                <a:chOff x="59373" y="3031526"/>
                <a:chExt cx="1868530" cy="390525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>
                  <a:off x="59373" y="3031526"/>
                  <a:ext cx="1868530" cy="3905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97547" y="3095306"/>
                  <a:ext cx="145732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污水处理实验室</a:t>
                  </a:r>
                  <a:endPara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" name="文本框 2"/>
              <p:cNvSpPr txBox="1"/>
              <p:nvPr/>
            </p:nvSpPr>
            <p:spPr>
              <a:xfrm>
                <a:off x="226955" y="4276119"/>
                <a:ext cx="153336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.</a:t>
                </a:r>
              </a:p>
              <a:p>
                <a:pPr algn="ctr"/>
                <a:r>
                  <a:rPr lang="en-US" altLang="zh-CN" dirty="0" smtClean="0"/>
                  <a:t>.</a:t>
                </a:r>
              </a:p>
              <a:p>
                <a:pPr algn="ctr"/>
                <a:r>
                  <a:rPr lang="en-US" altLang="zh-CN" dirty="0" smtClean="0"/>
                  <a:t>.</a:t>
                </a:r>
              </a:p>
              <a:p>
                <a:pPr algn="ctr"/>
                <a:r>
                  <a:rPr lang="en-US" altLang="zh-CN" dirty="0" smtClean="0"/>
                  <a:t>.</a:t>
                </a:r>
              </a:p>
              <a:p>
                <a:pPr algn="ctr"/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007022" y="1770670"/>
            <a:ext cx="4706599" cy="6122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97161" y="1502192"/>
            <a:ext cx="79975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96919" y="1508881"/>
            <a:ext cx="77963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74301" y="1505626"/>
            <a:ext cx="77963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仪器设备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49689" y="1500046"/>
            <a:ext cx="78163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65078" y="2065494"/>
            <a:ext cx="2199643" cy="1987664"/>
            <a:chOff x="4393286" y="1976143"/>
            <a:chExt cx="2199643" cy="1987664"/>
          </a:xfrm>
        </p:grpSpPr>
        <p:sp>
          <p:nvSpPr>
            <p:cNvPr id="5" name="矩形 4"/>
            <p:cNvSpPr/>
            <p:nvPr/>
          </p:nvSpPr>
          <p:spPr>
            <a:xfrm>
              <a:off x="4393286" y="1976143"/>
              <a:ext cx="2199643" cy="1987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800969" y="2679697"/>
              <a:ext cx="1431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仪器图片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15192" y="1913453"/>
            <a:ext cx="2298429" cy="2015937"/>
            <a:chOff x="2126051" y="1863646"/>
            <a:chExt cx="2298429" cy="2015937"/>
          </a:xfrm>
        </p:grpSpPr>
        <p:sp>
          <p:nvSpPr>
            <p:cNvPr id="36" name="文本框 35"/>
            <p:cNvSpPr txBox="1"/>
            <p:nvPr/>
          </p:nvSpPr>
          <p:spPr>
            <a:xfrm>
              <a:off x="2126051" y="1863646"/>
              <a:ext cx="2298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高效液相色谱仪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03252" y="2171423"/>
              <a:ext cx="2043894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规格型号：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生产厂商：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国别：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所在实验室：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负责人：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165078" y="4411554"/>
            <a:ext cx="4427851" cy="3288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695991" y="4535093"/>
            <a:ext cx="321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此处显示预约日历表，点击预约即跳出预约对话框，如下所示：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372584" y="5123790"/>
            <a:ext cx="4012837" cy="2631490"/>
            <a:chOff x="2356068" y="5223185"/>
            <a:chExt cx="4012837" cy="2631490"/>
          </a:xfrm>
        </p:grpSpPr>
        <p:sp>
          <p:nvSpPr>
            <p:cNvPr id="48" name="矩形 47"/>
            <p:cNvSpPr/>
            <p:nvPr/>
          </p:nvSpPr>
          <p:spPr>
            <a:xfrm>
              <a:off x="2356068" y="5257103"/>
              <a:ext cx="4012837" cy="2443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496252" y="5223185"/>
              <a:ext cx="1918940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100" dirty="0" smtClean="0"/>
                <a:t>服务信息</a:t>
              </a:r>
              <a:endParaRPr lang="en-US" altLang="zh-CN" sz="1100" dirty="0" smtClean="0"/>
            </a:p>
            <a:p>
              <a:pPr>
                <a:lnSpc>
                  <a:spcPct val="200000"/>
                </a:lnSpc>
              </a:pPr>
              <a:r>
                <a:rPr lang="zh-CN" altLang="en-US" sz="1100" dirty="0" smtClean="0"/>
                <a:t>服务名称：高效液相色谱仪</a:t>
              </a:r>
              <a:endParaRPr lang="en-US" altLang="zh-CN" sz="1100" dirty="0" smtClean="0"/>
            </a:p>
            <a:p>
              <a:pPr>
                <a:lnSpc>
                  <a:spcPct val="200000"/>
                </a:lnSpc>
              </a:pPr>
              <a:r>
                <a:rPr lang="zh-CN" altLang="en-US" sz="1100" dirty="0" smtClean="0"/>
                <a:t>联系人：</a:t>
              </a:r>
              <a:endParaRPr lang="en-US" altLang="zh-CN" sz="1100" dirty="0" smtClean="0"/>
            </a:p>
            <a:p>
              <a:pPr>
                <a:lnSpc>
                  <a:spcPct val="200000"/>
                </a:lnSpc>
              </a:pPr>
              <a:r>
                <a:rPr lang="zh-CN" altLang="en-US" sz="1100" dirty="0" smtClean="0"/>
                <a:t>电话：</a:t>
              </a:r>
              <a:endParaRPr lang="en-US" altLang="zh-CN" sz="1100" dirty="0" smtClean="0"/>
            </a:p>
            <a:p>
              <a:pPr>
                <a:lnSpc>
                  <a:spcPct val="200000"/>
                </a:lnSpc>
              </a:pPr>
              <a:r>
                <a:rPr lang="zh-CN" altLang="en-US" sz="1100" dirty="0" smtClean="0"/>
                <a:t>开放时间：</a:t>
              </a:r>
              <a:endParaRPr lang="en-US" altLang="zh-CN" sz="1100" dirty="0" smtClean="0"/>
            </a:p>
            <a:p>
              <a:pPr>
                <a:lnSpc>
                  <a:spcPct val="200000"/>
                </a:lnSpc>
              </a:pPr>
              <a:r>
                <a:rPr lang="zh-CN" altLang="en-US" sz="1100" dirty="0" smtClean="0"/>
                <a:t>收费标准：</a:t>
              </a:r>
              <a:endParaRPr lang="en-US" altLang="zh-CN" sz="1100" dirty="0" smtClean="0"/>
            </a:p>
            <a:p>
              <a:pPr>
                <a:lnSpc>
                  <a:spcPct val="200000"/>
                </a:lnSpc>
              </a:pPr>
              <a:r>
                <a:rPr lang="zh-CN" altLang="en-US" sz="1100" dirty="0" smtClean="0"/>
                <a:t>地址：</a:t>
              </a:r>
              <a:endParaRPr lang="en-US" altLang="zh-CN" sz="1100" dirty="0" smtClean="0"/>
            </a:p>
            <a:p>
              <a:endParaRPr lang="zh-CN" altLang="en-US" sz="1100" dirty="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236314" y="5340711"/>
              <a:ext cx="2007584" cy="2215740"/>
              <a:chOff x="4236314" y="5340711"/>
              <a:chExt cx="2007584" cy="2215740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4263470" y="5340711"/>
                <a:ext cx="1969411" cy="261610"/>
                <a:chOff x="4263470" y="5364775"/>
                <a:chExt cx="1969411" cy="261610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4263470" y="5364775"/>
                  <a:ext cx="19189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预约人姓名：</a:t>
                  </a:r>
                  <a:endParaRPr lang="zh-CN" altLang="en-US" sz="1100" dirty="0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178881" y="5377778"/>
                  <a:ext cx="1054000" cy="2229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271456" y="5631707"/>
                <a:ext cx="1965635" cy="261610"/>
                <a:chOff x="4275502" y="5328679"/>
                <a:chExt cx="1965635" cy="261610"/>
              </a:xfrm>
            </p:grpSpPr>
            <p:sp>
              <p:nvSpPr>
                <p:cNvPr id="54" name="文本框 53"/>
                <p:cNvSpPr txBox="1"/>
                <p:nvPr/>
              </p:nvSpPr>
              <p:spPr>
                <a:xfrm>
                  <a:off x="4275502" y="5328679"/>
                  <a:ext cx="19189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联系电话：</a:t>
                  </a:r>
                  <a:endParaRPr lang="zh-CN" altLang="en-US" sz="1100" dirty="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182927" y="5339753"/>
                  <a:ext cx="1058210" cy="22990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4267699" y="5963256"/>
                <a:ext cx="1969392" cy="273792"/>
                <a:chOff x="4263470" y="5352593"/>
                <a:chExt cx="1969392" cy="273792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4263470" y="5364775"/>
                  <a:ext cx="19189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电子邮箱：</a:t>
                  </a:r>
                  <a:endParaRPr lang="zh-CN" altLang="en-US" sz="1100" dirty="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5174652" y="5352593"/>
                  <a:ext cx="1058210" cy="2344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4239366" y="6270714"/>
                <a:ext cx="1997725" cy="273969"/>
                <a:chOff x="4227374" y="5352416"/>
                <a:chExt cx="1997725" cy="273969"/>
              </a:xfrm>
            </p:grpSpPr>
            <p:sp>
              <p:nvSpPr>
                <p:cNvPr id="60" name="文本框 59"/>
                <p:cNvSpPr txBox="1"/>
                <p:nvPr/>
              </p:nvSpPr>
              <p:spPr>
                <a:xfrm>
                  <a:off x="4227374" y="5364775"/>
                  <a:ext cx="19189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工作单位：</a:t>
                  </a:r>
                  <a:endParaRPr lang="zh-CN" altLang="en-US" sz="1100" dirty="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5166889" y="5352416"/>
                  <a:ext cx="1058210" cy="2154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4239850" y="6571670"/>
                <a:ext cx="1997725" cy="275538"/>
                <a:chOff x="4107285" y="5784543"/>
                <a:chExt cx="1997725" cy="275538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4107285" y="5798471"/>
                  <a:ext cx="19189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预约时间：</a:t>
                  </a:r>
                  <a:endParaRPr lang="zh-CN" altLang="en-US" sz="1100" dirty="0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046316" y="5784543"/>
                  <a:ext cx="1058694" cy="2491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>
                      <a:solidFill>
                        <a:schemeClr val="bg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自动识别</a:t>
                  </a:r>
                  <a:endParaRPr lang="zh-CN" altLang="en-US" sz="11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4236314" y="6920236"/>
                <a:ext cx="2007584" cy="636215"/>
                <a:chOff x="4227374" y="5326508"/>
                <a:chExt cx="2007584" cy="636215"/>
              </a:xfrm>
            </p:grpSpPr>
            <p:sp>
              <p:nvSpPr>
                <p:cNvPr id="66" name="文本框 65"/>
                <p:cNvSpPr txBox="1"/>
                <p:nvPr/>
              </p:nvSpPr>
              <p:spPr>
                <a:xfrm>
                  <a:off x="4227374" y="5364775"/>
                  <a:ext cx="19189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备         注：</a:t>
                  </a:r>
                  <a:endParaRPr lang="zh-CN" altLang="en-US" sz="1100" dirty="0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169941" y="5326508"/>
                  <a:ext cx="1065017" cy="63621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905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471</Words>
  <Application>Microsoft Office PowerPoint</Application>
  <PresentationFormat>宽屏</PresentationFormat>
  <Paragraphs>169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方正小标宋简体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ZJGS-048</dc:creator>
  <cp:lastModifiedBy>ZJGS-048</cp:lastModifiedBy>
  <cp:revision>36</cp:revision>
  <dcterms:created xsi:type="dcterms:W3CDTF">2018-09-07T00:55:22Z</dcterms:created>
  <dcterms:modified xsi:type="dcterms:W3CDTF">2018-09-10T05:56:14Z</dcterms:modified>
</cp:coreProperties>
</file>