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83" r:id="rId3"/>
    <p:sldId id="288" r:id="rId4"/>
    <p:sldId id="284" r:id="rId5"/>
    <p:sldId id="289" r:id="rId6"/>
    <p:sldId id="285" r:id="rId7"/>
    <p:sldId id="286" r:id="rId8"/>
    <p:sldId id="293" r:id="rId9"/>
    <p:sldId id="291" r:id="rId10"/>
    <p:sldId id="292" r:id="rId11"/>
    <p:sldId id="294" r:id="rId12"/>
    <p:sldId id="295" r:id="rId13"/>
    <p:sldId id="296" r:id="rId14"/>
    <p:sldId id="297" r:id="rId15"/>
    <p:sldId id="300" r:id="rId16"/>
    <p:sldId id="302" r:id="rId17"/>
    <p:sldId id="298" r:id="rId18"/>
    <p:sldId id="299" r:id="rId19"/>
    <p:sldId id="303" r:id="rId20"/>
    <p:sldId id="279" r:id="rId21"/>
  </p:sldIdLst>
  <p:sldSz cx="9144000" cy="5143500" type="screen16x9"/>
  <p:notesSz cx="6858000" cy="9144000"/>
  <p:embeddedFontLst>
    <p:embeddedFont>
      <p:font typeface="Montserrat" panose="020B0604020202020204" charset="0"/>
      <p:regular r:id="rId23"/>
      <p:bold r:id="rId24"/>
    </p:embeddedFont>
    <p:embeddedFont>
      <p:font typeface="Didact Gothic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默认节" id="{8C40F9E1-9607-48FB-A39B-B7C8BD9580FF}">
          <p14:sldIdLst>
            <p14:sldId id="256"/>
            <p14:sldId id="283"/>
            <p14:sldId id="288"/>
            <p14:sldId id="284"/>
            <p14:sldId id="289"/>
            <p14:sldId id="285"/>
            <p14:sldId id="286"/>
            <p14:sldId id="293"/>
            <p14:sldId id="291"/>
            <p14:sldId id="292"/>
            <p14:sldId id="294"/>
            <p14:sldId id="295"/>
            <p14:sldId id="296"/>
            <p14:sldId id="297"/>
            <p14:sldId id="300"/>
            <p14:sldId id="302"/>
            <p14:sldId id="298"/>
            <p14:sldId id="299"/>
            <p14:sldId id="303"/>
          </p14:sldIdLst>
        </p14:section>
        <p14:section name="App" id="{D9BB2FD9-5967-4DBE-86C6-86527990E792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E2B26E-D8EF-4191-B5DB-E0C92ABC7AA8}">
  <a:tblStyle styleId="{02E2B26E-D8EF-4191-B5DB-E0C92ABC7AA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2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7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77210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290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74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496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03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852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237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795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246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201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514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511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219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653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081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39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110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319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719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73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82A2E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176778" y="1610825"/>
            <a:ext cx="63468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">
    <p:bg>
      <p:bgPr>
        <a:solidFill>
          <a:srgbClr val="182A2E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176778" y="1610825"/>
            <a:ext cx="63468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482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">
    <p:bg>
      <p:bgPr>
        <a:solidFill>
          <a:srgbClr val="182A2E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176778" y="1610825"/>
            <a:ext cx="63468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431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">
    <p:bg>
      <p:bgPr>
        <a:solidFill>
          <a:srgbClr val="182A2E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176778" y="1610825"/>
            <a:ext cx="63468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544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">
    <p:bg>
      <p:bgPr>
        <a:solidFill>
          <a:srgbClr val="182A2E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176778" y="1610825"/>
            <a:ext cx="63468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5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2D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4100" y="3105148"/>
            <a:ext cx="6815699" cy="13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82A2E"/>
              </a:buClr>
              <a:buFont typeface="Didact Gothic"/>
              <a:buChar char="∎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480"/>
              </a:spcBef>
              <a:buClr>
                <a:srgbClr val="182A2E"/>
              </a:buClr>
              <a:buFont typeface="Didact Gothic"/>
              <a:buChar char="□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480"/>
              </a:spcBef>
              <a:buClr>
                <a:srgbClr val="182A2E"/>
              </a:buClr>
              <a:buFont typeface="Didact Gothic"/>
              <a:buChar char="▪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1" r:id="rId3"/>
    <p:sldLayoutId id="2147483659" r:id="rId4"/>
    <p:sldLayoutId id="2147483660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/>
          <p:cNvPicPr preferRelativeResize="0"/>
          <p:nvPr/>
        </p:nvPicPr>
        <p:blipFill rotWithShape="1">
          <a:blip r:embed="rId3">
            <a:alphaModFix amt="15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1821336" y="893366"/>
            <a:ext cx="6861289" cy="1678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182A2E"/>
                </a:solidFill>
              </a:rPr>
              <a:t>CNN based Object Detection</a:t>
            </a:r>
            <a:endParaRPr lang="en" dirty="0">
              <a:solidFill>
                <a:srgbClr val="182A2E"/>
              </a:solidFill>
            </a:endParaRPr>
          </a:p>
        </p:txBody>
      </p:sp>
      <p:grpSp>
        <p:nvGrpSpPr>
          <p:cNvPr id="46" name="Shape 46"/>
          <p:cNvGrpSpPr/>
          <p:nvPr/>
        </p:nvGrpSpPr>
        <p:grpSpPr>
          <a:xfrm>
            <a:off x="1414975" y="1165006"/>
            <a:ext cx="353136" cy="313737"/>
            <a:chOff x="5292575" y="3681900"/>
            <a:chExt cx="420150" cy="373275"/>
          </a:xfrm>
        </p:grpSpPr>
        <p:sp>
          <p:nvSpPr>
            <p:cNvPr id="47" name="Shape 4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hape 45"/>
          <p:cNvSpPr txBox="1">
            <a:spLocks/>
          </p:cNvSpPr>
          <p:nvPr/>
        </p:nvSpPr>
        <p:spPr>
          <a:xfrm>
            <a:off x="5821899" y="3780532"/>
            <a:ext cx="3322101" cy="8711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rtl val="0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6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6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6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6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6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6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6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6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zh-CN" sz="1800" dirty="0" smtClean="0">
                <a:solidFill>
                  <a:srgbClr val="182A2E"/>
                </a:solidFill>
              </a:rPr>
              <a:t>Reporter: </a:t>
            </a:r>
            <a:r>
              <a:rPr lang="en-US" sz="1800" dirty="0" smtClean="0">
                <a:solidFill>
                  <a:srgbClr val="182A2E"/>
                </a:solidFill>
              </a:rPr>
              <a:t>WENHAO HE</a:t>
            </a:r>
          </a:p>
          <a:p>
            <a:r>
              <a:rPr lang="en-US" sz="1800" dirty="0" smtClean="0">
                <a:solidFill>
                  <a:srgbClr val="182A2E"/>
                </a:solidFill>
              </a:rPr>
              <a:t>        Date: May 9</a:t>
            </a:r>
            <a:r>
              <a:rPr lang="en-US" sz="1800" baseline="30000" dirty="0" smtClean="0">
                <a:solidFill>
                  <a:srgbClr val="182A2E"/>
                </a:solidFill>
              </a:rPr>
              <a:t>th</a:t>
            </a:r>
            <a:r>
              <a:rPr lang="en-US" sz="1800" dirty="0" smtClean="0">
                <a:solidFill>
                  <a:srgbClr val="182A2E"/>
                </a:solidFill>
              </a:rPr>
              <a:t> 2016</a:t>
            </a:r>
            <a:endParaRPr lang="en" sz="1800" dirty="0">
              <a:solidFill>
                <a:srgbClr val="182A2E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862005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 smtClean="0"/>
              <a:t>YOLO</a:t>
            </a:r>
            <a:endParaRPr lang="en" sz="5400" dirty="0"/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0" y="872836"/>
            <a:ext cx="2943225" cy="4270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altLang="zh-CN" sz="1600" dirty="0" smtClean="0">
                <a:latin typeface="Montserrat" panose="020B0604020202020204" charset="0"/>
              </a:rPr>
              <a:t>      remedies for task balancing,        remedies for class unbalance</a:t>
            </a:r>
          </a:p>
          <a:p>
            <a:pPr marL="457200" indent="-457200">
              <a:spcBef>
                <a:spcPts val="0"/>
              </a:spcBef>
            </a:pPr>
            <a:endParaRPr lang="en-US" altLang="zh-CN" sz="1600" dirty="0" smtClean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r>
              <a:rPr lang="en-US" sz="1600" dirty="0" smtClean="0">
                <a:latin typeface="Montserrat" panose="020B0604020202020204" charset="0"/>
              </a:rPr>
              <a:t>     denotes </a:t>
            </a:r>
            <a:r>
              <a:rPr lang="en-US" sz="1600" dirty="0">
                <a:latin typeface="Montserrat" panose="020B0604020202020204" charset="0"/>
              </a:rPr>
              <a:t>if object appears in cell </a:t>
            </a:r>
            <a:r>
              <a:rPr lang="en-US" sz="1600" i="1" dirty="0" err="1">
                <a:latin typeface="Montserrat" panose="020B0604020202020204" charset="0"/>
              </a:rPr>
              <a:t>i</a:t>
            </a:r>
            <a:r>
              <a:rPr lang="en-US" sz="1600" dirty="0">
                <a:latin typeface="Montserrat" panose="020B0604020202020204" charset="0"/>
              </a:rPr>
              <a:t> and </a:t>
            </a:r>
            <a:r>
              <a:rPr lang="en-US" sz="1600" dirty="0" smtClean="0">
                <a:latin typeface="Montserrat" panose="020B0604020202020204" charset="0"/>
              </a:rPr>
              <a:t>             	denotes that </a:t>
            </a:r>
            <a:r>
              <a:rPr lang="en-US" sz="1600" dirty="0">
                <a:latin typeface="Montserrat" panose="020B0604020202020204" charset="0"/>
              </a:rPr>
              <a:t>the </a:t>
            </a:r>
            <a:r>
              <a:rPr lang="en-US" sz="1600" i="1" dirty="0" err="1">
                <a:latin typeface="Montserrat" panose="020B0604020202020204" charset="0"/>
              </a:rPr>
              <a:t>j</a:t>
            </a:r>
            <a:r>
              <a:rPr lang="en-US" sz="1100" i="1" dirty="0" err="1">
                <a:latin typeface="Montserrat" panose="020B0604020202020204" charset="0"/>
              </a:rPr>
              <a:t>th</a:t>
            </a:r>
            <a:r>
              <a:rPr lang="en-US" sz="1600" dirty="0">
                <a:latin typeface="Montserrat" panose="020B0604020202020204" charset="0"/>
              </a:rPr>
              <a:t> </a:t>
            </a:r>
            <a:r>
              <a:rPr lang="en-US" sz="1600" dirty="0" smtClean="0">
                <a:latin typeface="Montserrat" panose="020B0604020202020204" charset="0"/>
              </a:rPr>
              <a:t>bounding </a:t>
            </a:r>
            <a:r>
              <a:rPr lang="en-US" sz="1600" dirty="0">
                <a:latin typeface="Montserrat" panose="020B0604020202020204" charset="0"/>
              </a:rPr>
              <a:t>box predictor in cell </a:t>
            </a:r>
            <a:r>
              <a:rPr lang="en-US" sz="1600" i="1" dirty="0" err="1">
                <a:latin typeface="Montserrat" panose="020B0604020202020204" charset="0"/>
              </a:rPr>
              <a:t>i</a:t>
            </a:r>
            <a:r>
              <a:rPr lang="en-US" sz="1600" dirty="0">
                <a:latin typeface="Montserrat" panose="020B0604020202020204" charset="0"/>
              </a:rPr>
              <a:t> is “</a:t>
            </a:r>
            <a:r>
              <a:rPr lang="en-US" sz="1600" dirty="0" smtClean="0">
                <a:latin typeface="Montserrat" panose="020B0604020202020204" charset="0"/>
              </a:rPr>
              <a:t>responsible” for </a:t>
            </a:r>
            <a:r>
              <a:rPr lang="en-US" sz="1600" dirty="0">
                <a:latin typeface="Montserrat" panose="020B0604020202020204" charset="0"/>
              </a:rPr>
              <a:t>that </a:t>
            </a:r>
            <a:r>
              <a:rPr lang="en-US" sz="1600" dirty="0" smtClean="0">
                <a:latin typeface="Montserrat" panose="020B0604020202020204" charset="0"/>
              </a:rPr>
              <a:t>prediction</a:t>
            </a:r>
          </a:p>
          <a:p>
            <a:pPr marL="457200" indent="-457200">
              <a:spcBef>
                <a:spcPts val="0"/>
              </a:spcBef>
            </a:pPr>
            <a:endParaRPr lang="en-US" sz="1600" dirty="0" smtClean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r>
              <a:rPr lang="en-US" sz="1600" dirty="0" smtClean="0">
                <a:latin typeface="Montserrat" panose="020B0604020202020204" charset="0"/>
              </a:rPr>
              <a:t>Why predict B boxes?</a:t>
            </a:r>
          </a:p>
          <a:p>
            <a:pPr marL="457200" lvl="1" indent="-457200">
              <a:spcBef>
                <a:spcPts val="0"/>
              </a:spcBef>
            </a:pPr>
            <a:r>
              <a:rPr lang="en-US" sz="1200" dirty="0">
                <a:latin typeface="Montserrat" panose="020B0604020202020204" charset="0"/>
              </a:rPr>
              <a:t>Each predictor gets better at predicting </a:t>
            </a:r>
            <a:r>
              <a:rPr lang="en-US" sz="1200" dirty="0" smtClean="0">
                <a:latin typeface="Montserrat" panose="020B0604020202020204" charset="0"/>
              </a:rPr>
              <a:t>certain sizes</a:t>
            </a:r>
            <a:r>
              <a:rPr lang="en-US" sz="1200" dirty="0">
                <a:latin typeface="Montserrat" panose="020B0604020202020204" charset="0"/>
              </a:rPr>
              <a:t>, aspect ratios, or classes of object</a:t>
            </a:r>
            <a:endParaRPr lang="en-US" sz="16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endParaRPr lang="en-US" sz="2000" dirty="0" smtClean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endParaRPr lang="en-US" sz="2000" dirty="0" smtClean="0">
              <a:latin typeface="Montserrat" panose="020B060402020202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967" y="872836"/>
            <a:ext cx="6333033" cy="42706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79" y="926313"/>
            <a:ext cx="447659" cy="315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22" y="2143005"/>
            <a:ext cx="247971" cy="29187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546" y="2649186"/>
            <a:ext cx="265779" cy="32847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9468" y="1188195"/>
            <a:ext cx="414769" cy="3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028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862005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 smtClean="0"/>
              <a:t>YOLO</a:t>
            </a:r>
            <a:endParaRPr lang="en" sz="5400" dirty="0"/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0" y="872836"/>
            <a:ext cx="9144000" cy="4270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altLang="zh-CN" sz="2000" dirty="0" smtClean="0">
                <a:latin typeface="Montserrat" panose="020B0604020202020204" charset="0"/>
              </a:rPr>
              <a:t>Limitations</a:t>
            </a:r>
            <a:endParaRPr lang="en-US" altLang="zh-CN" sz="1600" dirty="0" smtClean="0">
              <a:latin typeface="Montserrat" panose="020B0604020202020204" charset="0"/>
            </a:endParaRPr>
          </a:p>
          <a:p>
            <a:pPr marL="457200" lvl="1" indent="-457200">
              <a:spcBef>
                <a:spcPts val="0"/>
              </a:spcBef>
            </a:pPr>
            <a:r>
              <a:rPr lang="en-US" sz="1600" dirty="0" smtClean="0">
                <a:latin typeface="Montserrat" panose="020B0604020202020204" charset="0"/>
              </a:rPr>
              <a:t>It struggles </a:t>
            </a:r>
            <a:r>
              <a:rPr lang="en-US" sz="1600" dirty="0">
                <a:latin typeface="Montserrat" panose="020B0604020202020204" charset="0"/>
              </a:rPr>
              <a:t>with small objects that appear </a:t>
            </a:r>
            <a:r>
              <a:rPr lang="en-US" sz="1600" dirty="0" smtClean="0">
                <a:latin typeface="Montserrat" panose="020B0604020202020204" charset="0"/>
              </a:rPr>
              <a:t>in groups </a:t>
            </a:r>
            <a:r>
              <a:rPr lang="en-US" sz="1600" dirty="0" smtClean="0">
                <a:solidFill>
                  <a:srgbClr val="FF0000"/>
                </a:solidFill>
                <a:latin typeface="Montserrat" panose="020B0604020202020204" charset="0"/>
              </a:rPr>
              <a:t>(like text)</a:t>
            </a:r>
          </a:p>
          <a:p>
            <a:pPr marL="457200" lvl="1" indent="-457200">
              <a:spcBef>
                <a:spcPts val="0"/>
              </a:spcBef>
            </a:pPr>
            <a:endParaRPr lang="en-US" sz="1600" dirty="0">
              <a:solidFill>
                <a:srgbClr val="FF0000"/>
              </a:solidFill>
              <a:latin typeface="Montserrat" panose="020B0604020202020204" charset="0"/>
            </a:endParaRPr>
          </a:p>
          <a:p>
            <a:pPr marL="457200" lvl="1" indent="-457200">
              <a:spcBef>
                <a:spcPts val="0"/>
              </a:spcBef>
            </a:pPr>
            <a:r>
              <a:rPr lang="en-US" sz="1600" dirty="0" smtClean="0">
                <a:latin typeface="Montserrat" panose="020B0604020202020204" charset="0"/>
              </a:rPr>
              <a:t>It </a:t>
            </a:r>
            <a:r>
              <a:rPr lang="en-US" sz="1600" dirty="0">
                <a:latin typeface="Montserrat" panose="020B0604020202020204" charset="0"/>
              </a:rPr>
              <a:t>struggles to generalize to objects in new or </a:t>
            </a:r>
            <a:r>
              <a:rPr lang="en-US" sz="1600" dirty="0" smtClean="0">
                <a:latin typeface="Montserrat" panose="020B0604020202020204" charset="0"/>
              </a:rPr>
              <a:t>unusual aspect </a:t>
            </a:r>
            <a:r>
              <a:rPr lang="en-US" sz="1600" dirty="0">
                <a:latin typeface="Montserrat" panose="020B0604020202020204" charset="0"/>
              </a:rPr>
              <a:t>ratios or </a:t>
            </a:r>
            <a:r>
              <a:rPr lang="en-US" sz="1600" dirty="0" smtClean="0">
                <a:latin typeface="Montserrat" panose="020B0604020202020204" charset="0"/>
              </a:rPr>
              <a:t>configurations</a:t>
            </a:r>
            <a:r>
              <a:rPr lang="en-US" sz="2000" dirty="0">
                <a:latin typeface="Montserrat" panose="020B060402020202020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Montserrat" panose="020B0604020202020204" charset="0"/>
              </a:rPr>
              <a:t>(like text)</a:t>
            </a:r>
          </a:p>
          <a:p>
            <a:pPr marL="457200" lvl="1" indent="-457200">
              <a:spcBef>
                <a:spcPts val="0"/>
              </a:spcBef>
            </a:pPr>
            <a:endParaRPr lang="en-US" sz="1600" dirty="0" smtClean="0">
              <a:solidFill>
                <a:srgbClr val="FF0000"/>
              </a:solidFill>
              <a:latin typeface="Montserrat" panose="020B0604020202020204" charset="0"/>
            </a:endParaRPr>
          </a:p>
          <a:p>
            <a:pPr marL="457200" lvl="1" indent="-457200">
              <a:spcBef>
                <a:spcPts val="0"/>
              </a:spcBef>
            </a:pPr>
            <a:r>
              <a:rPr lang="en-US" sz="1600" dirty="0">
                <a:latin typeface="Montserrat" panose="020B0604020202020204" charset="0"/>
              </a:rPr>
              <a:t>A small error in a large box is generally benign but </a:t>
            </a:r>
            <a:r>
              <a:rPr lang="en-US" sz="1600" dirty="0">
                <a:latin typeface="Montserrat" panose="020B0604020202020204" charset="0"/>
              </a:rPr>
              <a:t>a small </a:t>
            </a:r>
            <a:r>
              <a:rPr lang="en-US" sz="1600" dirty="0">
                <a:latin typeface="Montserrat" panose="020B0604020202020204" charset="0"/>
              </a:rPr>
              <a:t>error in a small box has a much greater effect on </a:t>
            </a:r>
            <a:r>
              <a:rPr lang="en-US" sz="1600" dirty="0">
                <a:latin typeface="Montserrat" panose="020B0604020202020204" charset="0"/>
              </a:rPr>
              <a:t>IOU. Our </a:t>
            </a:r>
            <a:r>
              <a:rPr lang="en-US" sz="1600" dirty="0">
                <a:latin typeface="Montserrat" panose="020B0604020202020204" charset="0"/>
              </a:rPr>
              <a:t>main source of error is incorrect localizations.</a:t>
            </a:r>
            <a:endParaRPr lang="en-US" sz="16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9489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862005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 smtClean="0"/>
              <a:t>YOLO</a:t>
            </a:r>
            <a:endParaRPr lang="en" sz="5400" dirty="0"/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0" y="872836"/>
            <a:ext cx="5430740" cy="4270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altLang="zh-CN" sz="2000" dirty="0" smtClean="0">
                <a:latin typeface="Montserrat" panose="020B0604020202020204" charset="0"/>
              </a:rPr>
              <a:t>Compared with </a:t>
            </a:r>
            <a:r>
              <a:rPr lang="en-US" altLang="zh-CN" sz="2000" dirty="0" err="1" smtClean="0">
                <a:latin typeface="Montserrat" panose="020B0604020202020204" charset="0"/>
              </a:rPr>
              <a:t>Densebox</a:t>
            </a:r>
            <a:endParaRPr lang="en-US" altLang="zh-CN" sz="2000" dirty="0" smtClean="0">
              <a:latin typeface="Montserrat" panose="020B0604020202020204" charset="0"/>
            </a:endParaRPr>
          </a:p>
          <a:p>
            <a:pPr marL="457200" lvl="1" indent="-457200">
              <a:spcBef>
                <a:spcPts val="0"/>
              </a:spcBef>
            </a:pPr>
            <a:r>
              <a:rPr lang="en-US" sz="1600" dirty="0" smtClean="0">
                <a:latin typeface="Montserrat" panose="020B0604020202020204" charset="0"/>
              </a:rPr>
              <a:t>Remove </a:t>
            </a:r>
            <a:r>
              <a:rPr lang="en-US" sz="1600" dirty="0" err="1" smtClean="0">
                <a:latin typeface="Montserrat" panose="020B0604020202020204" charset="0"/>
              </a:rPr>
              <a:t>RoI</a:t>
            </a:r>
            <a:r>
              <a:rPr lang="en-US" sz="1600" dirty="0">
                <a:latin typeface="Montserrat" panose="020B0604020202020204" charset="0"/>
              </a:rPr>
              <a:t> </a:t>
            </a:r>
            <a:r>
              <a:rPr lang="en-US" sz="1600" dirty="0" smtClean="0">
                <a:latin typeface="Montserrat" panose="020B0604020202020204" charset="0"/>
              </a:rPr>
              <a:t>sampling</a:t>
            </a:r>
          </a:p>
          <a:p>
            <a:pPr marL="457200" lvl="1" indent="-457200">
              <a:spcBef>
                <a:spcPts val="0"/>
              </a:spcBef>
            </a:pPr>
            <a:endParaRPr lang="en-US" sz="1600" dirty="0">
              <a:latin typeface="Montserrat" panose="020B0604020202020204" charset="0"/>
            </a:endParaRPr>
          </a:p>
          <a:p>
            <a:pPr marL="457200" lvl="1" indent="-457200">
              <a:spcBef>
                <a:spcPts val="0"/>
              </a:spcBef>
            </a:pPr>
            <a:r>
              <a:rPr lang="en-US" sz="1600" dirty="0" smtClean="0">
                <a:latin typeface="Montserrat" panose="020B0604020202020204" charset="0"/>
              </a:rPr>
              <a:t>Loss function: YOLO chooses pure regression design</a:t>
            </a:r>
          </a:p>
          <a:p>
            <a:pPr marL="457200" lvl="1" indent="-457200">
              <a:spcBef>
                <a:spcPts val="0"/>
              </a:spcBef>
            </a:pPr>
            <a:endParaRPr lang="en-US" sz="1600" dirty="0">
              <a:latin typeface="Montserrat" panose="020B0604020202020204" charset="0"/>
            </a:endParaRPr>
          </a:p>
          <a:p>
            <a:pPr marL="457200" lvl="1" indent="-457200">
              <a:spcBef>
                <a:spcPts val="0"/>
              </a:spcBef>
            </a:pPr>
            <a:r>
              <a:rPr lang="en-US" sz="1600" dirty="0" smtClean="0">
                <a:latin typeface="Montserrat" panose="020B0604020202020204" charset="0"/>
              </a:rPr>
              <a:t>Multi-scale is not needed in YOLO, but not suitable for text detection</a:t>
            </a:r>
            <a:endParaRPr lang="en-US" sz="1600" dirty="0">
              <a:latin typeface="Montserrat" panose="020B060402020202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740" y="180975"/>
            <a:ext cx="3451285" cy="309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086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862005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 smtClean="0"/>
              <a:t>YOLO</a:t>
            </a:r>
            <a:endParaRPr lang="en" sz="5400" dirty="0"/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0" y="872836"/>
            <a:ext cx="9144000" cy="4270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altLang="zh-CN" sz="2000" dirty="0" smtClean="0">
                <a:latin typeface="Montserrat" panose="020B0604020202020204" charset="0"/>
              </a:rPr>
              <a:t>Result</a:t>
            </a:r>
            <a:endParaRPr lang="en-US" sz="1600" dirty="0">
              <a:latin typeface="Montserrat" panose="020B060402020202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925" y="1168383"/>
            <a:ext cx="5010150" cy="280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644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862005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Synthetic Data for Text Localization in Natural Images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0" y="872836"/>
            <a:ext cx="9144000" cy="4270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1600" dirty="0" smtClean="0">
                <a:latin typeface="Montserrat" panose="020B0604020202020204" charset="0"/>
              </a:rPr>
              <a:t>A </a:t>
            </a:r>
            <a:r>
              <a:rPr lang="en-US" sz="1600" dirty="0">
                <a:latin typeface="Montserrat" panose="020B0604020202020204" charset="0"/>
              </a:rPr>
              <a:t>fast and scalable engine to generate </a:t>
            </a:r>
            <a:r>
              <a:rPr lang="en-US" sz="1600" dirty="0" smtClean="0">
                <a:latin typeface="Montserrat" panose="020B0604020202020204" charset="0"/>
              </a:rPr>
              <a:t>synthetic images </a:t>
            </a:r>
            <a:r>
              <a:rPr lang="en-US" sz="1600" dirty="0">
                <a:latin typeface="Montserrat" panose="020B0604020202020204" charset="0"/>
              </a:rPr>
              <a:t>of text in </a:t>
            </a:r>
            <a:r>
              <a:rPr lang="en-US" sz="1600" dirty="0" smtClean="0">
                <a:latin typeface="Montserrat" panose="020B0604020202020204" charset="0"/>
              </a:rPr>
              <a:t>clutter</a:t>
            </a:r>
          </a:p>
          <a:p>
            <a:pPr marL="457200" indent="-457200">
              <a:spcBef>
                <a:spcPts val="0"/>
              </a:spcBef>
            </a:pPr>
            <a:endParaRPr lang="en-US" sz="16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r>
              <a:rPr lang="en-US" sz="1600" dirty="0" smtClean="0">
                <a:latin typeface="Montserrat" panose="020B0604020202020204" charset="0"/>
              </a:rPr>
              <a:t>We </a:t>
            </a:r>
            <a:r>
              <a:rPr lang="en-US" sz="1600" dirty="0">
                <a:latin typeface="Montserrat" panose="020B0604020202020204" charset="0"/>
              </a:rPr>
              <a:t>use </a:t>
            </a:r>
            <a:r>
              <a:rPr lang="en-US" sz="1600" dirty="0" smtClean="0">
                <a:latin typeface="Montserrat" panose="020B0604020202020204" charset="0"/>
              </a:rPr>
              <a:t>the synthetic </a:t>
            </a:r>
            <a:r>
              <a:rPr lang="en-US" sz="1600" dirty="0">
                <a:latin typeface="Montserrat" panose="020B0604020202020204" charset="0"/>
              </a:rPr>
              <a:t>images to train a Fully-Convolutional </a:t>
            </a:r>
            <a:r>
              <a:rPr lang="en-US" sz="1600" dirty="0" smtClean="0">
                <a:latin typeface="Montserrat" panose="020B0604020202020204" charset="0"/>
              </a:rPr>
              <a:t>Regression Network </a:t>
            </a:r>
            <a:r>
              <a:rPr lang="en-US" sz="1600" dirty="0">
                <a:latin typeface="Montserrat" panose="020B0604020202020204" charset="0"/>
              </a:rPr>
              <a:t>(FCRN) which efficiently performs text </a:t>
            </a:r>
            <a:r>
              <a:rPr lang="en-US" sz="1600" dirty="0" smtClean="0">
                <a:latin typeface="Montserrat" panose="020B0604020202020204" charset="0"/>
              </a:rPr>
              <a:t>detection and </a:t>
            </a:r>
            <a:r>
              <a:rPr lang="en-US" sz="1600" dirty="0">
                <a:latin typeface="Montserrat" panose="020B0604020202020204" charset="0"/>
              </a:rPr>
              <a:t>bounding-box regression at all locations and </a:t>
            </a:r>
            <a:r>
              <a:rPr lang="en-US" sz="1600" dirty="0" smtClean="0">
                <a:latin typeface="Montserrat" panose="020B0604020202020204" charset="0"/>
              </a:rPr>
              <a:t>multiple scales </a:t>
            </a:r>
            <a:r>
              <a:rPr lang="en-US" sz="1600" dirty="0">
                <a:latin typeface="Montserrat" panose="020B0604020202020204" charset="0"/>
              </a:rPr>
              <a:t>in an </a:t>
            </a:r>
            <a:r>
              <a:rPr lang="en-US" sz="1600" dirty="0" smtClean="0">
                <a:latin typeface="Montserrat" panose="020B0604020202020204" charset="0"/>
              </a:rPr>
              <a:t>image</a:t>
            </a:r>
            <a:endParaRPr lang="en-US" sz="1600" dirty="0">
              <a:latin typeface="Montserrat" panose="020B060402020202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3" y="2483851"/>
            <a:ext cx="4387215" cy="20470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744" y="2483851"/>
            <a:ext cx="4634759" cy="204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297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862005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Synthetic Data for Text Localization in Natural Images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0" y="872836"/>
            <a:ext cx="9144000" cy="4270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sz="1600" dirty="0">
              <a:latin typeface="Montserrat" panose="020B060402020202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17" y="890196"/>
            <a:ext cx="8460966" cy="423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23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862005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Synthetic Data for Text Localization in Natural Images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0" y="872836"/>
            <a:ext cx="9144000" cy="4270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1600" dirty="0">
                <a:latin typeface="Montserrat" panose="020B0604020202020204" charset="0"/>
              </a:rPr>
              <a:t>Depth: Deep convolutional neural </a:t>
            </a:r>
            <a:r>
              <a:rPr lang="en-US" sz="1600" dirty="0" smtClean="0">
                <a:latin typeface="Montserrat" panose="020B0604020202020204" charset="0"/>
              </a:rPr>
              <a:t>fields for </a:t>
            </a:r>
            <a:r>
              <a:rPr lang="en-US" sz="1600" dirty="0">
                <a:latin typeface="Montserrat" panose="020B0604020202020204" charset="0"/>
              </a:rPr>
              <a:t>depth estimation from a single </a:t>
            </a:r>
            <a:r>
              <a:rPr lang="en-US" sz="1600" dirty="0" smtClean="0">
                <a:latin typeface="Montserrat" panose="020B0604020202020204" charset="0"/>
              </a:rPr>
              <a:t>image (CVPR15)</a:t>
            </a:r>
          </a:p>
          <a:p>
            <a:pPr marL="457200" indent="-457200">
              <a:spcBef>
                <a:spcPts val="0"/>
              </a:spcBef>
            </a:pPr>
            <a:endParaRPr lang="en-US" sz="1600" dirty="0" smtClean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r>
              <a:rPr lang="en-US" sz="1600" dirty="0" smtClean="0">
                <a:latin typeface="Montserrat" panose="020B0604020202020204" charset="0"/>
              </a:rPr>
              <a:t>Regions</a:t>
            </a:r>
            <a:r>
              <a:rPr lang="en-US" sz="1600" dirty="0">
                <a:latin typeface="Montserrat" panose="020B0604020202020204" charset="0"/>
              </a:rPr>
              <a:t>: Contour detection and hierarchical image </a:t>
            </a:r>
            <a:r>
              <a:rPr lang="en-US" sz="1600" dirty="0" smtClean="0">
                <a:latin typeface="Montserrat" panose="020B0604020202020204" charset="0"/>
              </a:rPr>
              <a:t>segmentation (PAMI 11)</a:t>
            </a:r>
          </a:p>
          <a:p>
            <a:pPr marL="457200" indent="-457200">
              <a:spcBef>
                <a:spcPts val="0"/>
              </a:spcBef>
            </a:pPr>
            <a:endParaRPr lang="en-US" altLang="zh-CN" sz="1600" dirty="0" smtClean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r>
              <a:rPr lang="en-US" altLang="zh-CN" sz="1600" dirty="0" smtClean="0">
                <a:latin typeface="Montserrat" panose="020B0604020202020204" charset="0"/>
              </a:rPr>
              <a:t>Alignment:</a:t>
            </a:r>
          </a:p>
          <a:p>
            <a:pPr marL="457200" lvl="1" indent="-457200">
              <a:spcBef>
                <a:spcPts val="0"/>
              </a:spcBef>
            </a:pPr>
            <a:r>
              <a:rPr lang="en-US" altLang="zh-CN" sz="1600" dirty="0" smtClean="0">
                <a:latin typeface="Montserrat" panose="020B0604020202020204" charset="0"/>
              </a:rPr>
              <a:t>The </a:t>
            </a:r>
            <a:r>
              <a:rPr lang="en-US" altLang="zh-CN" sz="1600" dirty="0">
                <a:latin typeface="Montserrat" panose="020B0604020202020204" charset="0"/>
              </a:rPr>
              <a:t>image region contour is warped to a </a:t>
            </a:r>
            <a:r>
              <a:rPr lang="en-US" altLang="zh-CN" sz="1600" dirty="0" smtClean="0">
                <a:latin typeface="Montserrat" panose="020B0604020202020204" charset="0"/>
              </a:rPr>
              <a:t>frontal-parallel view </a:t>
            </a:r>
            <a:r>
              <a:rPr lang="en-US" altLang="zh-CN" sz="1600" dirty="0">
                <a:latin typeface="Montserrat" panose="020B0604020202020204" charset="0"/>
              </a:rPr>
              <a:t>using the estimated plane </a:t>
            </a:r>
            <a:r>
              <a:rPr lang="en-US" altLang="zh-CN" sz="1600" dirty="0" smtClean="0">
                <a:latin typeface="Montserrat" panose="020B0604020202020204" charset="0"/>
              </a:rPr>
              <a:t>normal</a:t>
            </a:r>
          </a:p>
          <a:p>
            <a:pPr marL="457200" lvl="1" indent="-457200">
              <a:spcBef>
                <a:spcPts val="0"/>
              </a:spcBef>
            </a:pPr>
            <a:r>
              <a:rPr lang="en-US" sz="1600" dirty="0" smtClean="0">
                <a:latin typeface="Montserrat" panose="020B0604020202020204" charset="0"/>
              </a:rPr>
              <a:t>A rectangle is </a:t>
            </a:r>
            <a:r>
              <a:rPr lang="en-US" sz="1600" dirty="0">
                <a:latin typeface="Montserrat" panose="020B0604020202020204" charset="0"/>
              </a:rPr>
              <a:t>fitted to the </a:t>
            </a:r>
            <a:r>
              <a:rPr lang="en-US" sz="1600" dirty="0" smtClean="0">
                <a:latin typeface="Montserrat" panose="020B0604020202020204" charset="0"/>
              </a:rPr>
              <a:t>frontal-parallel region</a:t>
            </a:r>
          </a:p>
          <a:p>
            <a:pPr marL="457200" lvl="1" indent="-457200">
              <a:spcBef>
                <a:spcPts val="0"/>
              </a:spcBef>
            </a:pPr>
            <a:r>
              <a:rPr lang="en-US" sz="1600" dirty="0" smtClean="0">
                <a:latin typeface="Montserrat" panose="020B0604020202020204" charset="0"/>
              </a:rPr>
              <a:t>The </a:t>
            </a:r>
            <a:r>
              <a:rPr lang="en-US" sz="1600" dirty="0">
                <a:latin typeface="Montserrat" panose="020B0604020202020204" charset="0"/>
              </a:rPr>
              <a:t>text </a:t>
            </a:r>
            <a:r>
              <a:rPr lang="en-US" sz="1600" dirty="0" smtClean="0">
                <a:latin typeface="Montserrat" panose="020B0604020202020204" charset="0"/>
              </a:rPr>
              <a:t>is aligned </a:t>
            </a:r>
            <a:r>
              <a:rPr lang="en-US" sz="1600" dirty="0">
                <a:latin typeface="Montserrat" panose="020B0604020202020204" charset="0"/>
              </a:rPr>
              <a:t>to the larger side (“width”) of this rectangle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57" y="3473402"/>
            <a:ext cx="1906059" cy="16128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742" y="3473401"/>
            <a:ext cx="1911114" cy="16128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2582" y="3473400"/>
            <a:ext cx="1893309" cy="16128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3617" y="3473400"/>
            <a:ext cx="2108840" cy="160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038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862005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Synthetic Data for Text Localization in Natural Images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0" y="872836"/>
            <a:ext cx="9144000" cy="4270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1600" dirty="0" smtClean="0">
                <a:latin typeface="Montserrat" panose="020B0604020202020204" charset="0"/>
              </a:rPr>
              <a:t>Construct </a:t>
            </a:r>
            <a:r>
              <a:rPr lang="en-US" sz="1600" dirty="0">
                <a:latin typeface="Montserrat" panose="020B0604020202020204" charset="0"/>
              </a:rPr>
              <a:t>a fixed field of predictors </a:t>
            </a:r>
            <a:r>
              <a:rPr lang="en-US" sz="1600" dirty="0" smtClean="0">
                <a:latin typeface="Montserrat" panose="020B0604020202020204" charset="0"/>
              </a:rPr>
              <a:t> (</a:t>
            </a:r>
            <a:r>
              <a:rPr lang="en-US" sz="1600" dirty="0" err="1" smtClean="0">
                <a:latin typeface="Montserrat" panose="020B0604020202020204" charset="0"/>
              </a:rPr>
              <a:t>c,p</a:t>
            </a:r>
            <a:r>
              <a:rPr lang="en-US" sz="1600" dirty="0">
                <a:latin typeface="Montserrat" panose="020B0604020202020204" charset="0"/>
              </a:rPr>
              <a:t>) </a:t>
            </a:r>
            <a:r>
              <a:rPr lang="en-US" sz="1600" dirty="0" smtClean="0">
                <a:latin typeface="Montserrat" panose="020B0604020202020204" charset="0"/>
              </a:rPr>
              <a:t>= </a:t>
            </a:r>
            <a:r>
              <a:rPr lang="el-GR" sz="1600" dirty="0">
                <a:latin typeface="Montserrat" panose="020B0604020202020204" charset="0"/>
              </a:rPr>
              <a:t>ψ</a:t>
            </a:r>
            <a:r>
              <a:rPr lang="en-US" sz="1600" baseline="-25000" dirty="0" smtClean="0">
                <a:latin typeface="Montserrat" panose="020B0604020202020204" charset="0"/>
              </a:rPr>
              <a:t/>
            </a:r>
            <a:r>
              <a:rPr lang="en-US" sz="1600" baseline="-25000" dirty="0" err="1" smtClean="0">
                <a:latin typeface="Montserrat" panose="020B0604020202020204" charset="0"/>
              </a:rPr>
              <a:t>uv</a:t>
            </a:r>
            <a:r>
              <a:rPr lang="en-US" sz="1600" dirty="0" smtClean="0">
                <a:latin typeface="Montserrat" panose="020B0604020202020204" charset="0"/>
              </a:rPr>
              <a:t>(x</a:t>
            </a:r>
            <a:r>
              <a:rPr lang="en-US" sz="1600" dirty="0">
                <a:latin typeface="Montserrat" panose="020B0604020202020204" charset="0"/>
              </a:rPr>
              <a:t>), each of which </a:t>
            </a:r>
            <a:r>
              <a:rPr lang="en-US" sz="1600" dirty="0" smtClean="0">
                <a:latin typeface="Montserrat" panose="020B0604020202020204" charset="0"/>
              </a:rPr>
              <a:t>specializes </a:t>
            </a:r>
            <a:r>
              <a:rPr lang="en-US" sz="1600" dirty="0">
                <a:latin typeface="Montserrat" panose="020B0604020202020204" charset="0"/>
              </a:rPr>
              <a:t>in predicting the presence </a:t>
            </a:r>
            <a:r>
              <a:rPr lang="en-US" sz="1600" dirty="0" err="1">
                <a:latin typeface="Montserrat" panose="020B0604020202020204" charset="0"/>
              </a:rPr>
              <a:t>c∈R</a:t>
            </a:r>
            <a:r>
              <a:rPr lang="en-US" sz="1600" dirty="0">
                <a:latin typeface="Montserrat" panose="020B0604020202020204" charset="0"/>
              </a:rPr>
              <a:t> and pose p = </a:t>
            </a:r>
            <a:r>
              <a:rPr lang="en-US" sz="1600" dirty="0" smtClean="0">
                <a:latin typeface="Montserrat" panose="020B0604020202020204" charset="0"/>
              </a:rPr>
              <a:t>(x</a:t>
            </a:r>
            <a:r>
              <a:rPr lang="en-US" altLang="zh-CN" sz="1600" dirty="0" smtClean="0">
                <a:latin typeface="Montserrat" panose="020B0604020202020204" charset="0"/>
              </a:rPr>
              <a:t>-</a:t>
            </a:r>
            <a:r>
              <a:rPr lang="en-US" sz="1600" dirty="0" smtClean="0">
                <a:latin typeface="Montserrat" panose="020B0604020202020204" charset="0"/>
              </a:rPr>
              <a:t>u, y</a:t>
            </a:r>
            <a:r>
              <a:rPr lang="en-US" altLang="zh-CN" sz="1600" dirty="0" smtClean="0">
                <a:latin typeface="Montserrat" panose="020B0604020202020204" charset="0"/>
              </a:rPr>
              <a:t>-</a:t>
            </a:r>
            <a:r>
              <a:rPr lang="en-US" sz="1600" dirty="0" smtClean="0">
                <a:latin typeface="Montserrat" panose="020B0604020202020204" charset="0"/>
              </a:rPr>
              <a:t>v, w, h, </a:t>
            </a:r>
            <a:r>
              <a:rPr lang="en-US" sz="1600" dirty="0" err="1" smtClean="0">
                <a:latin typeface="Montserrat" panose="020B0604020202020204" charset="0"/>
              </a:rPr>
              <a:t>cos</a:t>
            </a:r>
            <a:r>
              <a:rPr lang="el-GR" sz="1600" dirty="0" smtClean="0">
                <a:latin typeface="Montserrat" panose="020B0604020202020204" charset="0"/>
              </a:rPr>
              <a:t>θ</a:t>
            </a:r>
            <a:r>
              <a:rPr lang="en-US" sz="1600" dirty="0" smtClean="0">
                <a:latin typeface="Montserrat" panose="020B0604020202020204" charset="0"/>
              </a:rPr>
              <a:t>, </a:t>
            </a:r>
            <a:r>
              <a:rPr lang="en-US" altLang="zh-CN" sz="1600" dirty="0" smtClean="0">
                <a:latin typeface="Montserrat" panose="020B0604020202020204" charset="0"/>
              </a:rPr>
              <a:t>sin</a:t>
            </a:r>
            <a:r>
              <a:rPr lang="el-GR" altLang="zh-CN" sz="1600" dirty="0" smtClean="0">
                <a:latin typeface="Montserrat" panose="020B0604020202020204" charset="0"/>
              </a:rPr>
              <a:t>θ</a:t>
            </a:r>
            <a:r>
              <a:rPr lang="en-US" sz="1600" dirty="0" smtClean="0">
                <a:latin typeface="Montserrat" panose="020B0604020202020204" charset="0"/>
              </a:rPr>
              <a:t>) </a:t>
            </a:r>
            <a:r>
              <a:rPr lang="en-US" sz="1600" dirty="0">
                <a:latin typeface="Montserrat" panose="020B0604020202020204" charset="0"/>
              </a:rPr>
              <a:t>of an object </a:t>
            </a:r>
            <a:r>
              <a:rPr lang="en-US" sz="1600" dirty="0" smtClean="0">
                <a:latin typeface="Montserrat" panose="020B0604020202020204" charset="0"/>
              </a:rPr>
              <a:t>around a </a:t>
            </a:r>
            <a:r>
              <a:rPr lang="en-US" sz="1600" dirty="0">
                <a:latin typeface="Montserrat" panose="020B0604020202020204" charset="0"/>
              </a:rPr>
              <a:t>specific image location (</a:t>
            </a:r>
            <a:r>
              <a:rPr lang="en-US" sz="1600" dirty="0" smtClean="0">
                <a:latin typeface="Montserrat" panose="020B0604020202020204" charset="0"/>
              </a:rPr>
              <a:t>u, </a:t>
            </a:r>
            <a:r>
              <a:rPr lang="en-US" sz="1600" dirty="0">
                <a:latin typeface="Montserrat" panose="020B0604020202020204" charset="0"/>
              </a:rPr>
              <a:t>v</a:t>
            </a:r>
            <a:r>
              <a:rPr lang="en-US" sz="1600" dirty="0" smtClean="0">
                <a:latin typeface="Montserrat" panose="020B0604020202020204" charset="0"/>
              </a:rPr>
              <a:t>)</a:t>
            </a:r>
          </a:p>
          <a:p>
            <a:pPr marL="457200" indent="-457200">
              <a:spcBef>
                <a:spcPts val="0"/>
              </a:spcBef>
            </a:pPr>
            <a:endParaRPr lang="en-US" sz="1600" dirty="0" smtClean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r>
              <a:rPr lang="en-US" sz="1600" dirty="0">
                <a:latin typeface="Montserrat" panose="020B0604020202020204" charset="0"/>
              </a:rPr>
              <a:t>In practice, for a </a:t>
            </a:r>
            <a:r>
              <a:rPr lang="en-US" sz="1600" dirty="0" smtClean="0">
                <a:latin typeface="Montserrat" panose="020B0604020202020204" charset="0"/>
              </a:rPr>
              <a:t>224</a:t>
            </a:r>
            <a:r>
              <a:rPr lang="en-US" altLang="zh-CN" sz="1600" dirty="0" smtClean="0">
                <a:latin typeface="Montserrat" panose="020B0604020202020204" charset="0"/>
              </a:rPr>
              <a:t>×</a:t>
            </a:r>
            <a:r>
              <a:rPr lang="en-US" sz="1600" dirty="0" smtClean="0">
                <a:latin typeface="Montserrat" panose="020B0604020202020204" charset="0"/>
              </a:rPr>
              <a:t>224 </a:t>
            </a:r>
            <a:r>
              <a:rPr lang="en-US" sz="1600" dirty="0">
                <a:latin typeface="Montserrat" panose="020B0604020202020204" charset="0"/>
              </a:rPr>
              <a:t>image, </a:t>
            </a:r>
            <a:r>
              <a:rPr lang="en-US" sz="1600" dirty="0" smtClean="0">
                <a:latin typeface="Montserrat" panose="020B0604020202020204" charset="0"/>
              </a:rPr>
              <a:t>we obtain 14</a:t>
            </a:r>
            <a:r>
              <a:rPr lang="en-US" altLang="zh-CN" sz="1600" dirty="0" smtClean="0">
                <a:latin typeface="Montserrat" panose="020B0604020202020204" charset="0"/>
              </a:rPr>
              <a:t>×</a:t>
            </a:r>
            <a:r>
              <a:rPr lang="en-US" sz="1600" dirty="0" smtClean="0">
                <a:latin typeface="Montserrat" panose="020B0604020202020204" charset="0"/>
              </a:rPr>
              <a:t>14 cells/predictors</a:t>
            </a:r>
            <a:r>
              <a:rPr lang="zh-CN" altLang="en-US" sz="1600" dirty="0">
                <a:latin typeface="Montserrat" panose="020B0604020202020204" charset="0"/>
              </a:rPr>
              <a:t> </a:t>
            </a:r>
            <a:r>
              <a:rPr lang="en-US" altLang="zh-CN" sz="1600" dirty="0" smtClean="0">
                <a:latin typeface="Montserrat" panose="020B0604020202020204" charset="0"/>
              </a:rPr>
              <a:t>(This doubles the resolution of YOLO)</a:t>
            </a:r>
          </a:p>
          <a:p>
            <a:pPr marL="457200" indent="-457200">
              <a:spcBef>
                <a:spcPts val="0"/>
              </a:spcBef>
            </a:pPr>
            <a:endParaRPr lang="en-US" altLang="zh-CN" sz="16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r>
              <a:rPr lang="en-US" altLang="zh-CN" sz="1600" dirty="0">
                <a:latin typeface="Montserrat" panose="020B0604020202020204" charset="0"/>
              </a:rPr>
              <a:t>Limited receptive field of our convolutional filters prohibits detection of large text instances. Hence, we get the detections at multiple down-scaled versions of the input image and merge them through </a:t>
            </a:r>
            <a:r>
              <a:rPr lang="en-US" altLang="zh-CN" sz="1600" dirty="0" smtClean="0">
                <a:latin typeface="Montserrat" panose="020B0604020202020204" charset="0"/>
              </a:rPr>
              <a:t>NMS</a:t>
            </a:r>
          </a:p>
          <a:p>
            <a:pPr marL="457200" lvl="1" indent="-457200">
              <a:spcBef>
                <a:spcPts val="0"/>
              </a:spcBef>
            </a:pPr>
            <a:r>
              <a:rPr lang="en-US" altLang="zh-CN" dirty="0" smtClean="0">
                <a:latin typeface="Montserrat" panose="020B0604020202020204" charset="0"/>
              </a:rPr>
              <a:t>The </a:t>
            </a:r>
            <a:r>
              <a:rPr lang="en-US" altLang="zh-CN" dirty="0">
                <a:latin typeface="Montserrat" panose="020B0604020202020204" charset="0"/>
              </a:rPr>
              <a:t>resulting detections are combined </a:t>
            </a:r>
            <a:r>
              <a:rPr lang="en-US" altLang="zh-CN" dirty="0" smtClean="0">
                <a:latin typeface="Montserrat" panose="020B0604020202020204" charset="0"/>
              </a:rPr>
              <a:t>by suppressing </a:t>
            </a:r>
            <a:r>
              <a:rPr lang="en-US" altLang="zh-CN" dirty="0">
                <a:latin typeface="Montserrat" panose="020B0604020202020204" charset="0"/>
              </a:rPr>
              <a:t>those with a lower score than the score of </a:t>
            </a:r>
            <a:r>
              <a:rPr lang="en-US" altLang="zh-CN" dirty="0" smtClean="0">
                <a:latin typeface="Montserrat" panose="020B0604020202020204" charset="0"/>
              </a:rPr>
              <a:t>an overlapping detection</a:t>
            </a:r>
          </a:p>
          <a:p>
            <a:pPr marL="457200" indent="-457200">
              <a:spcBef>
                <a:spcPts val="0"/>
              </a:spcBef>
            </a:pPr>
            <a:endParaRPr lang="en-US" altLang="zh-CN" sz="16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r>
              <a:rPr lang="en-US" altLang="zh-CN" sz="1600" dirty="0">
                <a:latin typeface="Montserrat" panose="020B0604020202020204" charset="0"/>
              </a:rPr>
              <a:t>We use a squared loss term for each of </a:t>
            </a:r>
            <a:r>
              <a:rPr lang="en-US" altLang="zh-CN" sz="1600" dirty="0" smtClean="0">
                <a:latin typeface="Montserrat" panose="020B0604020202020204" charset="0"/>
              </a:rPr>
              <a:t>the</a:t>
            </a:r>
            <a:r>
              <a:rPr lang="en-US" altLang="zh-CN" sz="1600" dirty="0">
                <a:latin typeface="Montserrat" panose="020B0604020202020204" charset="0"/>
              </a:rPr>
              <a:t>7 outputs of the CNN as in </a:t>
            </a:r>
            <a:r>
              <a:rPr lang="en-US" altLang="zh-CN" sz="1600" dirty="0" smtClean="0">
                <a:latin typeface="Montserrat" panose="020B0604020202020204" charset="0"/>
              </a:rPr>
              <a:t>YOLO. </a:t>
            </a:r>
            <a:r>
              <a:rPr lang="en-US" altLang="zh-CN" sz="1600" dirty="0">
                <a:latin typeface="Montserrat" panose="020B0604020202020204" charset="0"/>
              </a:rPr>
              <a:t>If a </a:t>
            </a:r>
            <a:r>
              <a:rPr lang="en-US" altLang="zh-CN" sz="1600" dirty="0" smtClean="0">
                <a:latin typeface="Montserrat" panose="020B0604020202020204" charset="0"/>
              </a:rPr>
              <a:t>cell does </a:t>
            </a:r>
            <a:r>
              <a:rPr lang="en-US" altLang="zh-CN" sz="1600" dirty="0">
                <a:latin typeface="Montserrat" panose="020B0604020202020204" charset="0"/>
              </a:rPr>
              <a:t>not contain a ground-truth word, the loss ignores </a:t>
            </a:r>
            <a:r>
              <a:rPr lang="en-US" altLang="zh-CN" sz="1600" dirty="0" smtClean="0">
                <a:latin typeface="Montserrat" panose="020B0604020202020204" charset="0"/>
              </a:rPr>
              <a:t>all parameters </a:t>
            </a:r>
            <a:r>
              <a:rPr lang="en-US" altLang="zh-CN" sz="1600" dirty="0">
                <a:latin typeface="Montserrat" panose="020B0604020202020204" charset="0"/>
              </a:rPr>
              <a:t>but c (text/no-text)</a:t>
            </a:r>
          </a:p>
          <a:p>
            <a:pPr marL="457200" indent="-457200">
              <a:spcBef>
                <a:spcPts val="0"/>
              </a:spcBef>
            </a:pPr>
            <a:endParaRPr lang="en-US" sz="16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endParaRPr lang="en-US" sz="16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233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862005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Synthetic Data for Text Localization in Natural Images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0" y="872836"/>
            <a:ext cx="9144000" cy="4270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1600" dirty="0" smtClean="0">
                <a:latin typeface="Montserrat" panose="020B0604020202020204" charset="0"/>
              </a:rPr>
              <a:t>Result</a:t>
            </a:r>
          </a:p>
          <a:p>
            <a:pPr marL="457200" indent="-457200">
              <a:spcBef>
                <a:spcPts val="0"/>
              </a:spcBef>
            </a:pPr>
            <a:endParaRPr lang="en-US" altLang="zh-CN" sz="16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endParaRPr lang="en-US" altLang="zh-CN" sz="1600" dirty="0" smtClean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endParaRPr lang="en-US" altLang="zh-CN" sz="16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endParaRPr lang="en-US" altLang="zh-CN" sz="1600" dirty="0" smtClean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endParaRPr lang="en-US" altLang="zh-CN" sz="16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endParaRPr lang="en-US" altLang="zh-CN" sz="1600" dirty="0" smtClean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endParaRPr lang="en-US" altLang="zh-CN" sz="16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endParaRPr lang="en-US" altLang="zh-CN" sz="1600" dirty="0" smtClean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endParaRPr lang="en-US" altLang="zh-CN" sz="16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endParaRPr lang="en-US" altLang="zh-CN" sz="1600" dirty="0" smtClean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r>
              <a:rPr lang="en-US" altLang="zh-CN" sz="1600" dirty="0" smtClean="0">
                <a:latin typeface="Montserrat" panose="020B0604020202020204" charset="0"/>
              </a:rPr>
              <a:t>Single-scale</a:t>
            </a:r>
          </a:p>
          <a:p>
            <a:pPr marL="457200" indent="-457200">
              <a:spcBef>
                <a:spcPts val="0"/>
              </a:spcBef>
            </a:pPr>
            <a:r>
              <a:rPr lang="en-US" altLang="zh-CN" sz="1600" dirty="0" smtClean="0">
                <a:latin typeface="Montserrat" panose="020B0604020202020204" charset="0"/>
              </a:rPr>
              <a:t>Multi-scale</a:t>
            </a:r>
          </a:p>
          <a:p>
            <a:pPr marL="457200" indent="-457200">
              <a:spcBef>
                <a:spcPts val="0"/>
              </a:spcBef>
            </a:pPr>
            <a:r>
              <a:rPr lang="en-US" altLang="zh-CN" sz="1600" dirty="0" smtClean="0">
                <a:latin typeface="Montserrat" panose="020B0604020202020204" charset="0"/>
              </a:rPr>
              <a:t>Multi-scale + Post-filtering</a:t>
            </a:r>
          </a:p>
          <a:p>
            <a:pPr marL="457200" indent="-457200">
              <a:spcBef>
                <a:spcPts val="0"/>
              </a:spcBef>
            </a:pPr>
            <a:r>
              <a:rPr lang="en-US" altLang="zh-CN" sz="1600" dirty="0">
                <a:latin typeface="Montserrat" panose="020B0604020202020204" charset="0"/>
              </a:rPr>
              <a:t>Multi-scale + </a:t>
            </a:r>
            <a:r>
              <a:rPr lang="en-US" altLang="zh-CN" sz="1600" dirty="0" smtClean="0">
                <a:latin typeface="Montserrat" panose="020B0604020202020204" charset="0"/>
              </a:rPr>
              <a:t>Post-filtering + low recall</a:t>
            </a:r>
            <a:endParaRPr lang="en-US" altLang="zh-CN" sz="16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r>
              <a:rPr lang="en-US" altLang="zh-CN" sz="1600" dirty="0" smtClean="0">
                <a:latin typeface="Montserrat" panose="020B0604020202020204" charset="0"/>
              </a:rPr>
              <a:t>The result is not ideal if not adopting post processing</a:t>
            </a:r>
            <a:endParaRPr lang="en-US" altLang="zh-CN" sz="16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endParaRPr lang="en-US" sz="16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endParaRPr lang="en-US" sz="1600" dirty="0">
              <a:latin typeface="Montserrat" panose="020B060402020202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73" y="1226898"/>
            <a:ext cx="7966253" cy="236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884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862005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Synthetic Data for Text Localization in Natural Images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0" y="872836"/>
            <a:ext cx="9144000" cy="4270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altLang="zh-CN" sz="1600" dirty="0" smtClean="0">
                <a:latin typeface="Montserrat" panose="020B0604020202020204" charset="0"/>
              </a:rPr>
              <a:t>Generate synthetic data through an elegant way instead of adopting 3D engine</a:t>
            </a:r>
          </a:p>
          <a:p>
            <a:pPr marL="457200" indent="-457200">
              <a:spcBef>
                <a:spcPts val="0"/>
              </a:spcBef>
            </a:pPr>
            <a:endParaRPr lang="en-US" altLang="zh-CN" sz="1600" dirty="0" smtClean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r>
              <a:rPr lang="en-US" altLang="zh-CN" sz="1600" dirty="0" smtClean="0">
                <a:latin typeface="Montserrat" panose="020B0604020202020204" charset="0"/>
              </a:rPr>
              <a:t>To detect text, seeing too much context may not be useful, in this paper, the author use a much smaller model rather than the popularized VGG-16</a:t>
            </a:r>
          </a:p>
          <a:p>
            <a:pPr marL="457200" indent="-457200">
              <a:spcBef>
                <a:spcPts val="0"/>
              </a:spcBef>
            </a:pPr>
            <a:endParaRPr lang="en-US" altLang="zh-CN" sz="1600" dirty="0" smtClean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r>
              <a:rPr lang="en-US" altLang="zh-CN" sz="1600" dirty="0" smtClean="0">
                <a:latin typeface="Montserrat" panose="020B0604020202020204" charset="0"/>
              </a:rPr>
              <a:t>Multi-scale fusing is an essential step for text detection</a:t>
            </a:r>
            <a:endParaRPr lang="en-US" altLang="zh-CN" sz="16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endParaRPr lang="en-US" sz="16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r>
              <a:rPr lang="en-US" sz="1600" dirty="0" smtClean="0">
                <a:latin typeface="Montserrat" panose="020B0604020202020204" charset="0"/>
              </a:rPr>
              <a:t>The text line aspect ratio varies a lot, detect the whole text line may not be a wise choice</a:t>
            </a:r>
          </a:p>
          <a:p>
            <a:pPr marL="457200" indent="-457200">
              <a:spcBef>
                <a:spcPts val="0"/>
              </a:spcBef>
            </a:pPr>
            <a:endParaRPr lang="en-US" sz="16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r>
              <a:rPr lang="en-US" sz="1600" dirty="0" smtClean="0">
                <a:latin typeface="Montserrat" panose="020B0604020202020204" charset="0"/>
              </a:rPr>
              <a:t>The raw results without post process are actually not ideal in this paper</a:t>
            </a:r>
          </a:p>
          <a:p>
            <a:pPr marL="457200" indent="-457200">
              <a:spcBef>
                <a:spcPts val="0"/>
              </a:spcBef>
            </a:pPr>
            <a:endParaRPr lang="en-US" sz="16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r>
              <a:rPr lang="en-US" sz="1600" dirty="0" smtClean="0">
                <a:latin typeface="Montserrat" panose="020B0604020202020204" charset="0"/>
              </a:rPr>
              <a:t>Most work on text detection still focuses on origin FCN and this structure hinders more delicate processing like </a:t>
            </a:r>
            <a:r>
              <a:rPr lang="en-US" sz="1600" dirty="0" err="1" smtClean="0">
                <a:latin typeface="Montserrat" panose="020B0604020202020204" charset="0"/>
              </a:rPr>
              <a:t>Densebox</a:t>
            </a:r>
            <a:r>
              <a:rPr lang="en-US" sz="1600" dirty="0" smtClean="0">
                <a:latin typeface="Montserrat" panose="020B0604020202020204" charset="0"/>
              </a:rPr>
              <a:t>, YOLO and FCRN</a:t>
            </a:r>
            <a:endParaRPr lang="en-US" sz="16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460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862005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Outline</a:t>
            </a:r>
            <a:endParaRPr lang="en" dirty="0"/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0" y="1159798"/>
            <a:ext cx="9144000" cy="3983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" altLang="zh-CN" sz="3200" dirty="0">
                <a:latin typeface="Montserrat" panose="020B0604020202020204" charset="0"/>
              </a:rPr>
              <a:t>Review of my previous reports</a:t>
            </a:r>
          </a:p>
          <a:p>
            <a:pPr marL="457200" indent="-457200">
              <a:spcBef>
                <a:spcPts val="0"/>
              </a:spcBef>
            </a:pPr>
            <a:r>
              <a:rPr lang="en-US" altLang="zh-CN" sz="3200" dirty="0">
                <a:latin typeface="Montserrat" panose="020B0604020202020204" charset="0"/>
              </a:rPr>
              <a:t>You Only Look Once: Unified, Real-Time Object Detection</a:t>
            </a:r>
          </a:p>
          <a:p>
            <a:pPr marL="457200" indent="-457200">
              <a:spcBef>
                <a:spcPts val="0"/>
              </a:spcBef>
            </a:pPr>
            <a:r>
              <a:rPr lang="en-US" altLang="zh-CN" sz="3200" dirty="0">
                <a:latin typeface="Montserrat" panose="020B0604020202020204" charset="0"/>
              </a:rPr>
              <a:t>Synthetic Data for Text Localization in Natural Images</a:t>
            </a:r>
            <a:endParaRPr lang="en" altLang="zh-CN" sz="32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endParaRPr lang="en" altLang="zh-CN" sz="32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endParaRPr lang="en" sz="3200" dirty="0" smtClean="0">
              <a:latin typeface="Montserrat" panose="020B0604020202020204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sz="3200" dirty="0" smtClean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884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A2E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-153470" y="821350"/>
            <a:ext cx="90201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0" dirty="0" smtClean="0"/>
              <a:t>THANKS</a:t>
            </a:r>
            <a:r>
              <a:rPr lang="en" sz="15000" dirty="0"/>
              <a:t>!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866775" y="2990850"/>
            <a:ext cx="6412799" cy="17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  <a:endParaRPr lang="en" sz="3600" b="1" dirty="0"/>
          </a:p>
        </p:txBody>
      </p:sp>
      <p:grpSp>
        <p:nvGrpSpPr>
          <p:cNvPr id="5" name="Shape 758"/>
          <p:cNvGrpSpPr/>
          <p:nvPr/>
        </p:nvGrpSpPr>
        <p:grpSpPr>
          <a:xfrm>
            <a:off x="473482" y="357744"/>
            <a:ext cx="433992" cy="422729"/>
            <a:chOff x="5916675" y="927975"/>
            <a:chExt cx="516350" cy="502950"/>
          </a:xfrm>
        </p:grpSpPr>
        <p:sp>
          <p:nvSpPr>
            <p:cNvPr id="6" name="Shape 75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6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Shape 767"/>
          <p:cNvSpPr/>
          <p:nvPr/>
        </p:nvSpPr>
        <p:spPr>
          <a:xfrm>
            <a:off x="665643" y="594121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862005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Previous Reports</a:t>
            </a:r>
            <a:endParaRPr lang="en" dirty="0"/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0" y="1159798"/>
            <a:ext cx="9144000" cy="3983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altLang="zh-CN" sz="3200" dirty="0" smtClean="0">
                <a:latin typeface="Montserrat" panose="020B0604020202020204" charset="0"/>
              </a:rPr>
              <a:t>Object detection (CNN based)</a:t>
            </a:r>
          </a:p>
          <a:p>
            <a:pPr marL="457200" lvl="1" indent="-457200">
              <a:spcBef>
                <a:spcPts val="0"/>
              </a:spcBef>
            </a:pPr>
            <a:r>
              <a:rPr lang="en-US" altLang="zh-CN" sz="3200" dirty="0" smtClean="0">
                <a:latin typeface="Montserrat" panose="020B0604020202020204" charset="0"/>
              </a:rPr>
              <a:t>Proposal based</a:t>
            </a:r>
          </a:p>
          <a:p>
            <a:pPr marL="457200" lvl="3" indent="-457200">
              <a:spcBef>
                <a:spcPts val="0"/>
              </a:spcBef>
            </a:pPr>
            <a:r>
              <a:rPr lang="en-US" altLang="zh-CN" sz="2400" dirty="0" smtClean="0">
                <a:latin typeface="Montserrat" panose="020B0604020202020204" charset="0"/>
              </a:rPr>
              <a:t>RCNN-&gt;SPP-&gt;Fast-&gt;Faster</a:t>
            </a:r>
          </a:p>
          <a:p>
            <a:pPr marL="457200" lvl="3" indent="-457200">
              <a:spcBef>
                <a:spcPts val="0"/>
              </a:spcBef>
            </a:pPr>
            <a:endParaRPr lang="en-US" altLang="zh-CN" sz="3200" dirty="0" smtClean="0">
              <a:latin typeface="Montserrat" panose="020B0604020202020204" charset="0"/>
            </a:endParaRPr>
          </a:p>
          <a:p>
            <a:pPr marL="457200" lvl="1" indent="-457200">
              <a:spcBef>
                <a:spcPts val="0"/>
              </a:spcBef>
            </a:pPr>
            <a:r>
              <a:rPr lang="en-US" altLang="zh-CN" sz="3200" dirty="0" smtClean="0">
                <a:latin typeface="Montserrat" panose="020B0604020202020204" charset="0"/>
              </a:rPr>
              <a:t>Sliding window based</a:t>
            </a:r>
          </a:p>
          <a:p>
            <a:pPr marL="457200" lvl="3" indent="-457200">
              <a:spcBef>
                <a:spcPts val="0"/>
              </a:spcBef>
            </a:pPr>
            <a:r>
              <a:rPr lang="en-US" altLang="zh-CN" sz="2400" dirty="0" err="1" smtClean="0">
                <a:latin typeface="Montserrat" panose="020B0604020202020204" charset="0"/>
              </a:rPr>
              <a:t>Densebox</a:t>
            </a:r>
            <a:r>
              <a:rPr lang="en-US" altLang="zh-CN" sz="2400" dirty="0" smtClean="0">
                <a:latin typeface="Montserrat" panose="020B0604020202020204" charset="0"/>
              </a:rPr>
              <a:t>, YOLO, etc.</a:t>
            </a:r>
            <a:endParaRPr lang="en" altLang="zh-CN" sz="2400" dirty="0" smtClean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endParaRPr lang="en" sz="3200" dirty="0" smtClean="0">
              <a:latin typeface="Montserrat" panose="020B0604020202020204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sz="3200" dirty="0" smtClean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8203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862005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5400" dirty="0"/>
              <a:t>Previous Reports</a:t>
            </a:r>
            <a:endParaRPr lang="en" sz="5400" dirty="0"/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0" y="1159798"/>
            <a:ext cx="9144000" cy="3983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endParaRPr lang="en" altLang="zh-CN" sz="32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endParaRPr lang="en" sz="3200" dirty="0" smtClean="0">
              <a:latin typeface="Montserrat" panose="020B0604020202020204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sz="3200" dirty="0" smtClean="0">
              <a:latin typeface="Montserrat" panose="020B060402020202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31" y="985235"/>
            <a:ext cx="7342187" cy="41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706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862005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5400" dirty="0"/>
              <a:t>Previous Reports</a:t>
            </a:r>
            <a:endParaRPr lang="en" sz="5400" dirty="0"/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0" y="1159798"/>
            <a:ext cx="9144000" cy="3983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endParaRPr lang="en" altLang="zh-CN" sz="32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endParaRPr lang="en" sz="3200" dirty="0" smtClean="0">
              <a:latin typeface="Montserrat" panose="020B0604020202020204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sz="3200" dirty="0" smtClean="0">
              <a:latin typeface="Montserrat" panose="020B060402020202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37" y="962381"/>
            <a:ext cx="7396125" cy="41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280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862005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 smtClean="0"/>
              <a:t>YOLO</a:t>
            </a:r>
            <a:endParaRPr lang="en" sz="5400" dirty="0"/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0" y="1159798"/>
            <a:ext cx="9144000" cy="3983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altLang="zh-CN" sz="3200" dirty="0">
                <a:latin typeface="Montserrat" panose="020B0604020202020204" charset="0"/>
              </a:rPr>
              <a:t>You Only Look </a:t>
            </a:r>
            <a:r>
              <a:rPr lang="en-US" altLang="zh-CN" sz="3200" dirty="0" smtClean="0">
                <a:latin typeface="Montserrat" panose="020B0604020202020204" charset="0"/>
              </a:rPr>
              <a:t>Once: Unified</a:t>
            </a:r>
            <a:r>
              <a:rPr lang="en-US" altLang="zh-CN" sz="3200" dirty="0">
                <a:latin typeface="Montserrat" panose="020B0604020202020204" charset="0"/>
              </a:rPr>
              <a:t>, Real-Time Object </a:t>
            </a:r>
            <a:r>
              <a:rPr lang="en-US" altLang="zh-CN" sz="3200" dirty="0" smtClean="0">
                <a:latin typeface="Montserrat" panose="020B0604020202020204" charset="0"/>
              </a:rPr>
              <a:t>Detection (8</a:t>
            </a:r>
            <a:r>
              <a:rPr lang="en-US" altLang="zh-CN" sz="3200" baseline="30000" dirty="0" smtClean="0">
                <a:latin typeface="Montserrat" panose="020B0604020202020204" charset="0"/>
              </a:rPr>
              <a:t>th</a:t>
            </a:r>
            <a:r>
              <a:rPr lang="en-US" altLang="zh-CN" sz="3200" dirty="0" smtClean="0">
                <a:latin typeface="Montserrat" panose="020B0604020202020204" charset="0"/>
              </a:rPr>
              <a:t> Jun 2015)</a:t>
            </a:r>
          </a:p>
          <a:p>
            <a:pPr marL="457200" lvl="1" indent="-457200">
              <a:spcBef>
                <a:spcPts val="0"/>
              </a:spcBef>
            </a:pPr>
            <a:r>
              <a:rPr lang="en-US" altLang="zh-CN" sz="2400" dirty="0" smtClean="0">
                <a:latin typeface="Montserrat" panose="020B0604020202020204" charset="0"/>
              </a:rPr>
              <a:t>Authors</a:t>
            </a:r>
            <a:r>
              <a:rPr lang="en-US" altLang="zh-CN" sz="2400" dirty="0">
                <a:latin typeface="Montserrat" panose="020B0604020202020204" charset="0"/>
              </a:rPr>
              <a:t>: Joseph </a:t>
            </a:r>
            <a:r>
              <a:rPr lang="en-US" altLang="zh-CN" sz="2400" dirty="0" err="1" smtClean="0">
                <a:latin typeface="Montserrat" panose="020B0604020202020204" charset="0"/>
              </a:rPr>
              <a:t>Redmon</a:t>
            </a:r>
            <a:r>
              <a:rPr lang="en-US" altLang="zh-CN" sz="2400" dirty="0">
                <a:latin typeface="Montserrat" panose="020B0604020202020204" charset="0"/>
              </a:rPr>
              <a:t>, Santosh </a:t>
            </a:r>
            <a:r>
              <a:rPr lang="en-US" altLang="zh-CN" sz="2400" dirty="0" err="1" smtClean="0">
                <a:latin typeface="Montserrat" panose="020B0604020202020204" charset="0"/>
              </a:rPr>
              <a:t>Divvala</a:t>
            </a:r>
            <a:r>
              <a:rPr lang="en-US" altLang="zh-CN" sz="2400" dirty="0">
                <a:latin typeface="Montserrat" panose="020B0604020202020204" charset="0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Montserrat" panose="020B0604020202020204" charset="0"/>
              </a:rPr>
              <a:t>Ross </a:t>
            </a:r>
            <a:r>
              <a:rPr lang="en-US" altLang="zh-CN" sz="2400" dirty="0" err="1" smtClean="0">
                <a:solidFill>
                  <a:srgbClr val="FF0000"/>
                </a:solidFill>
                <a:latin typeface="Montserrat" panose="020B0604020202020204" charset="0"/>
              </a:rPr>
              <a:t>Girshick</a:t>
            </a:r>
            <a:r>
              <a:rPr lang="en-US" altLang="zh-CN" sz="2400" dirty="0" smtClean="0">
                <a:latin typeface="Montserrat" panose="020B0604020202020204" charset="0"/>
              </a:rPr>
              <a:t>, Ali </a:t>
            </a:r>
            <a:r>
              <a:rPr lang="en-US" altLang="zh-CN" sz="2400" dirty="0" err="1" smtClean="0">
                <a:latin typeface="Montserrat" panose="020B0604020202020204" charset="0"/>
              </a:rPr>
              <a:t>Farhadi</a:t>
            </a:r>
            <a:endParaRPr lang="en-US" altLang="zh-CN" sz="2400" dirty="0" smtClean="0">
              <a:latin typeface="Montserrat" panose="020B0604020202020204" charset="0"/>
            </a:endParaRPr>
          </a:p>
          <a:p>
            <a:pPr marL="457200" lvl="1" indent="-457200">
              <a:spcBef>
                <a:spcPts val="0"/>
              </a:spcBef>
            </a:pPr>
            <a:r>
              <a:rPr lang="en-US" altLang="zh-CN" sz="2400" dirty="0">
                <a:latin typeface="Montserrat" panose="020B0604020202020204" charset="0"/>
              </a:rPr>
              <a:t>Ross </a:t>
            </a:r>
            <a:r>
              <a:rPr lang="en-US" altLang="zh-CN" sz="2400" dirty="0" err="1" smtClean="0">
                <a:latin typeface="Montserrat" panose="020B0604020202020204" charset="0"/>
              </a:rPr>
              <a:t>Girshick</a:t>
            </a:r>
            <a:r>
              <a:rPr lang="en-US" altLang="zh-CN" sz="2400" dirty="0">
                <a:latin typeface="Montserrat" panose="020B0604020202020204" charset="0"/>
              </a:rPr>
              <a:t>: Facebook AI </a:t>
            </a:r>
            <a:r>
              <a:rPr lang="en-US" altLang="zh-CN" sz="2400" dirty="0" smtClean="0">
                <a:latin typeface="Montserrat" panose="020B0604020202020204" charset="0"/>
              </a:rPr>
              <a:t>Research, rbg@fb.com</a:t>
            </a:r>
            <a:endParaRPr lang="en" altLang="zh-CN" sz="2400" dirty="0">
              <a:latin typeface="Montserrat" panose="020B060402020202020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" sz="2400" dirty="0">
                <a:latin typeface="Montserrat" panose="020B0604020202020204" charset="0"/>
              </a:rPr>
              <a:t> </a:t>
            </a:r>
            <a:r>
              <a:rPr lang="en" sz="2400" dirty="0" smtClean="0">
                <a:latin typeface="Montserrat" panose="020B0604020202020204" charset="0"/>
              </a:rPr>
              <a:t>     RCNN related models</a:t>
            </a:r>
          </a:p>
          <a:p>
            <a:pPr lvl="0" rtl="0">
              <a:spcBef>
                <a:spcPts val="0"/>
              </a:spcBef>
              <a:buNone/>
            </a:pPr>
            <a:endParaRPr lang="en" sz="3200" dirty="0" smtClean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751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862005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 smtClean="0"/>
              <a:t>YOLO</a:t>
            </a:r>
            <a:endParaRPr lang="en" sz="5400" dirty="0"/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0" y="872836"/>
            <a:ext cx="9144000" cy="4270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2000" dirty="0" smtClean="0">
                <a:latin typeface="Montserrat" panose="020B0604020202020204" charset="0"/>
              </a:rPr>
              <a:t>YOLO frames </a:t>
            </a:r>
            <a:r>
              <a:rPr lang="en-US" sz="2000" dirty="0">
                <a:latin typeface="Montserrat" panose="020B0604020202020204" charset="0"/>
              </a:rPr>
              <a:t>object detection as a </a:t>
            </a:r>
            <a:r>
              <a:rPr lang="en-US" sz="2000" dirty="0" smtClean="0">
                <a:latin typeface="Montserrat" panose="020B0604020202020204" charset="0"/>
              </a:rPr>
              <a:t>regression problem </a:t>
            </a:r>
            <a:r>
              <a:rPr lang="en-US" sz="2000" dirty="0">
                <a:latin typeface="Montserrat" panose="020B0604020202020204" charset="0"/>
              </a:rPr>
              <a:t>to spatially separated bounding boxes </a:t>
            </a:r>
            <a:r>
              <a:rPr lang="en-US" sz="2000" dirty="0" smtClean="0">
                <a:latin typeface="Montserrat" panose="020B0604020202020204" charset="0"/>
              </a:rPr>
              <a:t>and\associated </a:t>
            </a:r>
            <a:r>
              <a:rPr lang="en-US" sz="2000" dirty="0">
                <a:latin typeface="Montserrat" panose="020B0604020202020204" charset="0"/>
              </a:rPr>
              <a:t>class </a:t>
            </a:r>
            <a:r>
              <a:rPr lang="en-US" sz="2000" dirty="0" smtClean="0">
                <a:latin typeface="Montserrat" panose="020B0604020202020204" charset="0"/>
              </a:rPr>
              <a:t>probabilities.</a:t>
            </a:r>
          </a:p>
          <a:p>
            <a:pPr marL="457200" indent="-457200">
              <a:spcBef>
                <a:spcPts val="0"/>
              </a:spcBef>
            </a:pPr>
            <a:endParaRPr lang="en-US" sz="2000" dirty="0" smtClean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r>
              <a:rPr lang="en-US" sz="2000" dirty="0">
                <a:latin typeface="Montserrat" panose="020B0604020202020204" charset="0"/>
              </a:rPr>
              <a:t>A single neural network </a:t>
            </a:r>
            <a:r>
              <a:rPr lang="en-US" sz="2000" dirty="0" smtClean="0">
                <a:latin typeface="Montserrat" panose="020B0604020202020204" charset="0"/>
              </a:rPr>
              <a:t>predicts bounding </a:t>
            </a:r>
            <a:r>
              <a:rPr lang="en-US" sz="2000" dirty="0">
                <a:latin typeface="Montserrat" panose="020B0604020202020204" charset="0"/>
              </a:rPr>
              <a:t>boxes and class probabilities directly </a:t>
            </a:r>
            <a:r>
              <a:rPr lang="en-US" sz="2000" dirty="0" smtClean="0">
                <a:latin typeface="Montserrat" panose="020B0604020202020204" charset="0"/>
              </a:rPr>
              <a:t>from full </a:t>
            </a:r>
            <a:r>
              <a:rPr lang="en-US" sz="2000" dirty="0">
                <a:latin typeface="Montserrat" panose="020B0604020202020204" charset="0"/>
              </a:rPr>
              <a:t>images in one </a:t>
            </a:r>
            <a:r>
              <a:rPr lang="en-US" sz="2000" dirty="0" smtClean="0">
                <a:latin typeface="Montserrat" panose="020B0604020202020204" charset="0"/>
              </a:rPr>
              <a:t>evaluation.</a:t>
            </a:r>
          </a:p>
        </p:txBody>
      </p:sp>
    </p:spTree>
    <p:extLst>
      <p:ext uri="{BB962C8B-B14F-4D97-AF65-F5344CB8AC3E}">
        <p14:creationId xmlns:p14="http://schemas.microsoft.com/office/powerpoint/2010/main" val="4305231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862005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 smtClean="0"/>
              <a:t>YOLO</a:t>
            </a:r>
            <a:endParaRPr lang="en" sz="5400" dirty="0"/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0" y="872836"/>
            <a:ext cx="9144000" cy="4270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2000" dirty="0" smtClean="0">
                <a:latin typeface="Montserrat" panose="020B0604020202020204" charset="0"/>
              </a:rPr>
              <a:t>Our system divides the input image into a S</a:t>
            </a:r>
            <a:r>
              <a:rPr lang="en-US" altLang="zh-CN" sz="2000" dirty="0" smtClean="0">
                <a:latin typeface="Montserrat" panose="020B0604020202020204" charset="0"/>
              </a:rPr>
              <a:t>×</a:t>
            </a:r>
            <a:r>
              <a:rPr lang="en-US" sz="2000" dirty="0">
                <a:latin typeface="Montserrat" panose="020B0604020202020204" charset="0"/>
              </a:rPr>
              <a:t>S grid. If the center of an object falls into a grid cell, that grid cell is responsible for detecting that object. </a:t>
            </a:r>
            <a:endParaRPr lang="en-US" sz="2000" dirty="0" smtClean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r>
              <a:rPr lang="en-US" sz="2000" dirty="0" smtClean="0">
                <a:latin typeface="Montserrat" panose="020B0604020202020204" charset="0"/>
              </a:rPr>
              <a:t>Each </a:t>
            </a:r>
            <a:r>
              <a:rPr lang="en-US" sz="2000" dirty="0">
                <a:latin typeface="Montserrat" panose="020B0604020202020204" charset="0"/>
              </a:rPr>
              <a:t>grid cell predicts B bounding boxes and </a:t>
            </a:r>
            <a:r>
              <a:rPr lang="en-US" sz="2000" dirty="0" smtClean="0">
                <a:latin typeface="Montserrat" panose="020B0604020202020204" charset="0"/>
              </a:rPr>
              <a:t>confidence scores </a:t>
            </a:r>
            <a:r>
              <a:rPr lang="en-US" sz="2000" dirty="0">
                <a:latin typeface="Montserrat" panose="020B0604020202020204" charset="0"/>
              </a:rPr>
              <a:t>for those boxes</a:t>
            </a:r>
          </a:p>
          <a:p>
            <a:pPr marL="457200" indent="-457200">
              <a:spcBef>
                <a:spcPts val="0"/>
              </a:spcBef>
            </a:pPr>
            <a:r>
              <a:rPr lang="en-US" sz="2000" dirty="0" smtClean="0">
                <a:latin typeface="Montserrat" panose="020B0604020202020204" charset="0"/>
              </a:rPr>
              <a:t>Each </a:t>
            </a:r>
            <a:r>
              <a:rPr lang="en-US" sz="2000" dirty="0">
                <a:latin typeface="Montserrat" panose="020B0604020202020204" charset="0"/>
              </a:rPr>
              <a:t>bounding box consists of 5 predictions: x, y, w, </a:t>
            </a:r>
            <a:r>
              <a:rPr lang="en-US" sz="2000" dirty="0" smtClean="0">
                <a:latin typeface="Montserrat" panose="020B0604020202020204" charset="0"/>
              </a:rPr>
              <a:t>h, confidence</a:t>
            </a:r>
          </a:p>
          <a:p>
            <a:pPr marL="457200" indent="-457200">
              <a:spcBef>
                <a:spcPts val="0"/>
              </a:spcBef>
            </a:pPr>
            <a:endParaRPr lang="en-US" sz="20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r>
              <a:rPr lang="en-US" sz="2000" dirty="0">
                <a:latin typeface="Montserrat" panose="020B0604020202020204" charset="0"/>
              </a:rPr>
              <a:t>Each grid cell also predicts C conditional class </a:t>
            </a:r>
            <a:r>
              <a:rPr lang="en-US" sz="2000" dirty="0" smtClean="0">
                <a:latin typeface="Montserrat" panose="020B0604020202020204" charset="0"/>
              </a:rPr>
              <a:t>probabilities </a:t>
            </a:r>
          </a:p>
          <a:p>
            <a:pPr marL="457200" indent="-457200">
              <a:spcBef>
                <a:spcPts val="0"/>
              </a:spcBef>
            </a:pPr>
            <a:endParaRPr lang="en-US" sz="20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r>
              <a:rPr lang="en-US" sz="2000" dirty="0">
                <a:latin typeface="Montserrat" panose="020B0604020202020204" charset="0"/>
              </a:rPr>
              <a:t>At test time we multiply the conditional class </a:t>
            </a:r>
            <a:r>
              <a:rPr lang="en-US" sz="2000" dirty="0" smtClean="0">
                <a:latin typeface="Montserrat" panose="020B0604020202020204" charset="0"/>
              </a:rPr>
              <a:t>probabilities and </a:t>
            </a:r>
            <a:r>
              <a:rPr lang="en-US" sz="2000" dirty="0">
                <a:latin typeface="Montserrat" panose="020B0604020202020204" charset="0"/>
              </a:rPr>
              <a:t>the individual box confidence predictions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2767012"/>
            <a:ext cx="3046137" cy="3882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3441257"/>
            <a:ext cx="1459197" cy="31520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4352720"/>
            <a:ext cx="4457526" cy="32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692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862005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 smtClean="0"/>
              <a:t>YOLO</a:t>
            </a:r>
            <a:endParaRPr lang="en" sz="5400" dirty="0"/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0" y="872836"/>
            <a:ext cx="3076575" cy="4270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altLang="zh-CN" sz="2000" dirty="0" smtClean="0">
                <a:latin typeface="Montserrat" panose="020B0604020202020204" charset="0"/>
              </a:rPr>
              <a:t>For Pascal VOC </a:t>
            </a:r>
            <a:r>
              <a:rPr lang="en" sz="2000" dirty="0" smtClean="0">
                <a:latin typeface="Montserrat" panose="020B0604020202020204" charset="0"/>
              </a:rPr>
              <a:t>S=7, B=2, C=20</a:t>
            </a:r>
          </a:p>
          <a:p>
            <a:pPr marL="457200" indent="-457200">
              <a:spcBef>
                <a:spcPts val="0"/>
              </a:spcBef>
            </a:pPr>
            <a:endParaRPr lang="en" sz="2000" dirty="0" smtClean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r>
              <a:rPr lang="en" sz="2000" dirty="0" smtClean="0">
                <a:latin typeface="Montserrat" panose="020B0604020202020204" charset="0"/>
              </a:rPr>
              <a:t>Final prediction is a 7</a:t>
            </a:r>
            <a:r>
              <a:rPr lang="en-US" altLang="zh-CN" sz="2000" dirty="0" smtClean="0">
                <a:latin typeface="Montserrat" panose="020B0604020202020204" charset="0"/>
              </a:rPr>
              <a:t>×7×30 tensor</a:t>
            </a:r>
          </a:p>
          <a:p>
            <a:pPr marL="457200" indent="-457200">
              <a:spcBef>
                <a:spcPts val="0"/>
              </a:spcBef>
            </a:pPr>
            <a:endParaRPr lang="en-US" sz="20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r>
              <a:rPr lang="en-US" altLang="zh-CN" sz="2000" dirty="0" smtClean="0">
                <a:latin typeface="Montserrat" panose="020B0604020202020204" charset="0"/>
              </a:rPr>
              <a:t>The input image is 224×224, so the CNN has 5 down-sampling layers</a:t>
            </a:r>
            <a:endParaRPr lang="en" sz="2000" dirty="0" smtClean="0">
              <a:latin typeface="Montserrat" panose="020B060402020202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575" y="26270"/>
            <a:ext cx="6067425" cy="36907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575" y="3717054"/>
            <a:ext cx="60674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599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nymed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2028</TotalTime>
  <Words>841</Words>
  <Application>Microsoft Office PowerPoint</Application>
  <PresentationFormat>全屏显示(16:9)</PresentationFormat>
  <Paragraphs>119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Montserrat</vt:lpstr>
      <vt:lpstr>Arial</vt:lpstr>
      <vt:lpstr>Didact Gothic</vt:lpstr>
      <vt:lpstr>Ganymede template</vt:lpstr>
      <vt:lpstr>CNN based Object Detection</vt:lpstr>
      <vt:lpstr>Outline</vt:lpstr>
      <vt:lpstr>Previous Reports</vt:lpstr>
      <vt:lpstr>Previous Reports</vt:lpstr>
      <vt:lpstr>Previous Reports</vt:lpstr>
      <vt:lpstr>YOLO</vt:lpstr>
      <vt:lpstr>YOLO</vt:lpstr>
      <vt:lpstr>YOLO</vt:lpstr>
      <vt:lpstr>YOLO</vt:lpstr>
      <vt:lpstr>YOLO</vt:lpstr>
      <vt:lpstr>YOLO</vt:lpstr>
      <vt:lpstr>YOLO</vt:lpstr>
      <vt:lpstr>YOLO</vt:lpstr>
      <vt:lpstr>Synthetic Data for Text Localization in Natural Images</vt:lpstr>
      <vt:lpstr>Synthetic Data for Text Localization in Natural Images</vt:lpstr>
      <vt:lpstr>Synthetic Data for Text Localization in Natural Images</vt:lpstr>
      <vt:lpstr>Synthetic Data for Text Localization in Natural Images</vt:lpstr>
      <vt:lpstr>Synthetic Data for Text Localization in Natural Images</vt:lpstr>
      <vt:lpstr>Synthetic Data for Text Localization in Natural Images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He,Wenhao</dc:creator>
  <cp:lastModifiedBy>KK</cp:lastModifiedBy>
  <cp:revision>1140</cp:revision>
  <dcterms:modified xsi:type="dcterms:W3CDTF">2016-05-05T07:33:36Z</dcterms:modified>
</cp:coreProperties>
</file>