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0150" y="95922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Forecast Analysis, CarMax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50" y="152400"/>
            <a:ext cx="64775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0" y="-82075"/>
            <a:ext cx="8866775" cy="46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-150" y="4471150"/>
            <a:ext cx="91440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Multiple R-Squared: 0.406		Adjusted R-Squared: 0.3855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0" y="1864775"/>
            <a:ext cx="91440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Problem</a:t>
            </a:r>
            <a:endParaRPr b="1" sz="9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549625"/>
            <a:ext cx="3837000" cy="3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ARIMA Model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Testing/Analysis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Percentage Error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70450" y="75225"/>
            <a:ext cx="8003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00" y="698625"/>
            <a:ext cx="8750099" cy="4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75" y="152400"/>
            <a:ext cx="339940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Forecasting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Profit Forecasting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Revenue based on New Stores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87" y="-89625"/>
            <a:ext cx="8207325" cy="42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1378325" y="4042200"/>
            <a:ext cx="5289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2018 Q4 Forecasted: $</a:t>
            </a:r>
            <a:r>
              <a:rPr lang="en">
                <a:solidFill>
                  <a:srgbClr val="000000"/>
                </a:solidFill>
              </a:rPr>
              <a:t>4,331,547</a:t>
            </a:r>
            <a:r>
              <a:rPr lang="en">
                <a:solidFill>
                  <a:srgbClr val="000000"/>
                </a:solidFill>
              </a:rPr>
              <a:t>,000 (4.33 Billion)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2018 Q4 Actual: $4,084,218,000 (4.08 Billion)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19925" y="4254975"/>
            <a:ext cx="26109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MPE: 0.1316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34" y="0"/>
            <a:ext cx="6885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352250" y="4168200"/>
            <a:ext cx="54348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2018 Q4 Forecasted: $</a:t>
            </a:r>
            <a:r>
              <a:rPr lang="en">
                <a:solidFill>
                  <a:srgbClr val="000000"/>
                </a:solidFill>
              </a:rPr>
              <a:t>575,369,000 (575 Million)</a:t>
            </a:r>
            <a:endParaRPr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2018 Q4 Actual: $536,728,000 (536 Million)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0" y="-116575"/>
            <a:ext cx="8438325" cy="44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" type="body"/>
          </p:nvPr>
        </p:nvSpPr>
        <p:spPr>
          <a:xfrm>
            <a:off x="4572000" y="4355475"/>
            <a:ext cx="54348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MPE: 0.5386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