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92" r:id="rId1"/>
  </p:sldMasterIdLst>
  <p:notesMasterIdLst>
    <p:notesMasterId r:id="rId17"/>
  </p:notesMasterIdLst>
  <p:handoutMasterIdLst>
    <p:handoutMasterId r:id="rId18"/>
  </p:handout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</p:sldIdLst>
  <p:sldSz cx="9144000" cy="6858000" type="screen4x3"/>
  <p:notesSz cx="7102475" cy="89916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6168" autoAdjust="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60" y="-96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5BC71A4-A2A7-45E9-A433-FF74647C2D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23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A921A2C-E251-45B7-B355-1A85FCE4F2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286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最后，我希望大家能够认清学习底层技术、原理的重要性。编译技术和操作系统一样，都是我们软件专业的从业人员绕不开的技术。在开发环境中、解决问题时、实现创意时无处不在。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我们不能总停留在用现成的、跟着别人跑的状态。特别是近期面对美国对华为等中国高新技术企业无端制裁和打压，我们更要认清形式，软件，特别是系统软件需要国产化，我们需要创立自己的软件生态环境。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国务院印发《新时期促进集成电路产业和软件产业高质量发展的若干政策》指出要进一步加强高校集成电路和软件专业建设。当然也包括用人单位求贤若渴的积极政策。我院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届物联网工程专业校友姚婷成为华为“天才少年”计划入选者之一，获得人民日报头版头条报道。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作为新时代信息学科的我们，可谓生逢其时，亦重任在肩。我们得积极探索、大胆创新，竭力推动信息学科的发展贡献自己的力量。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ADB0D-F94D-4E5F-BD50-E16D7DBF09CD}" type="datetime1">
              <a:rPr lang="zh-CN" altLang="en-US" smtClean="0"/>
              <a:pPr>
                <a:defRPr/>
              </a:pPr>
              <a:t>2021/9/3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477E-A1ED-4F30-92F9-D0527DC2F48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FFAB7-33BB-48CB-99A6-AEEABE60CB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55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23646-7E60-43E7-B19A-74B47B7C29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61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成果及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F5736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37219" y="105463"/>
            <a:ext cx="924850" cy="10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40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97425" y="-393252"/>
            <a:ext cx="2175698" cy="2117121"/>
          </a:xfrm>
          <a:prstGeom prst="rect">
            <a:avLst/>
          </a:prstGeom>
        </p:spPr>
      </p:pic>
      <p:sp>
        <p:nvSpPr>
          <p:cNvPr id="4" name="图片占位符 3"/>
          <p:cNvSpPr>
            <a:spLocks noGrp="1"/>
          </p:cNvSpPr>
          <p:nvPr>
            <p:ph type="pic" sz="quarter" idx="14"/>
          </p:nvPr>
        </p:nvSpPr>
        <p:spPr>
          <a:xfrm>
            <a:off x="874981" y="2084436"/>
            <a:ext cx="3384947" cy="35623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17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22566" y="-31726"/>
            <a:ext cx="1176765" cy="1145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3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14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</p:spTree>
    <p:extLst>
      <p:ext uri="{BB962C8B-B14F-4D97-AF65-F5344CB8AC3E}">
        <p14:creationId xmlns:p14="http://schemas.microsoft.com/office/powerpoint/2010/main" val="393578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9121D-C4A1-4300-B4BB-6A09E1F35E0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845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7CA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7CA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513" t="28866" r="28973" b="30620"/>
          <a:stretch>
            <a:fillRect/>
          </a:stretch>
        </p:blipFill>
        <p:spPr>
          <a:xfrm>
            <a:off x="184665" y="97806"/>
            <a:ext cx="1101072" cy="10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24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-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97425" y="-393252"/>
            <a:ext cx="2175698" cy="21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1E531-8330-4172-AF22-BF5593E6105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48046-5C4E-4205-A243-335696E81E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0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D413A-842E-4AAB-A2AC-95C798EAF9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67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B39B2-A9E2-41A8-A64F-05329FAB790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2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C586B-313B-4BB3-8697-8738BE15A9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8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0EAFE-FE64-4F52-894C-92F902F38A2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08003-4D98-4AE3-B422-406400BE62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7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673F-25FA-4F82-AFC4-40C1522AF9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1A901C-3A16-4C99-BE48-C6782943F91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5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28.xml"/><Relationship Id="rId21" Type="http://schemas.openxmlformats.org/officeDocument/2006/relationships/image" Target="../media/image28.png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27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tags" Target="../tags/tag30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tags" Target="../tags/tag29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42.xml"/><Relationship Id="rId21" Type="http://schemas.openxmlformats.org/officeDocument/2006/relationships/image" Target="../media/image24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9.jpeg"/><Relationship Id="rId25" Type="http://schemas.openxmlformats.org/officeDocument/2006/relationships/image" Target="../media/image28.png"/><Relationship Id="rId2" Type="http://schemas.openxmlformats.org/officeDocument/2006/relationships/tags" Target="../tags/tag41.xml"/><Relationship Id="rId16" Type="http://schemas.openxmlformats.org/officeDocument/2006/relationships/image" Target="../media/image41.png"/><Relationship Id="rId20" Type="http://schemas.openxmlformats.org/officeDocument/2006/relationships/image" Target="../media/image23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27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2.xml"/><Relationship Id="rId23" Type="http://schemas.openxmlformats.org/officeDocument/2006/relationships/image" Target="../media/image26.png"/><Relationship Id="rId10" Type="http://schemas.openxmlformats.org/officeDocument/2006/relationships/tags" Target="../tags/tag49.xml"/><Relationship Id="rId19" Type="http://schemas.openxmlformats.org/officeDocument/2006/relationships/image" Target="../media/image22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25.png"/><Relationship Id="rId27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res/zhenduan-min.mp4" TargetMode="External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res/lex-min.mp4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 </a:t>
            </a:r>
            <a:r>
              <a:rPr lang="zh-CN" altLang="en-US" dirty="0" smtClean="0"/>
              <a:t>词法分析概论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181600"/>
            <a:ext cx="5715000" cy="53340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西北大学信息学院计算机科学系 付丽娜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/>
          <p:nvPr>
            <p:custDataLst>
              <p:tags r:id="rId1"/>
            </p:custDataLst>
          </p:nvPr>
        </p:nvSpPr>
        <p:spPr>
          <a:xfrm>
            <a:off x="295918" y="1304814"/>
            <a:ext cx="428731" cy="558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矩形 5"/>
          <p:cNvSpPr/>
          <p:nvPr>
            <p:custDataLst>
              <p:tags r:id="rId2"/>
            </p:custDataLst>
          </p:nvPr>
        </p:nvSpPr>
        <p:spPr>
          <a:xfrm>
            <a:off x="731224" y="1304814"/>
            <a:ext cx="4678976" cy="5583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PA_矩形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3962" y="1441847"/>
            <a:ext cx="4694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使用词法分析器识别表示符 </a:t>
            </a:r>
            <a:r>
              <a:rPr lang="en-US" altLang="zh-CN" sz="2000" dirty="0" smtClean="0">
                <a:latin typeface="+mn-ea"/>
                <a:cs typeface="Segoe UI" panose="020B0502040204020203" pitchFamily="34" charset="0"/>
              </a:rPr>
              <a:t>— </a:t>
            </a:r>
            <a:r>
              <a:rPr lang="en-US" altLang="zh-CN" sz="2000" b="1" dirty="0" smtClean="0">
                <a:latin typeface="+mn-ea"/>
                <a:cs typeface="Segoe UI" panose="020B0502040204020203" pitchFamily="34" charset="0"/>
              </a:rPr>
              <a:t>ch1</a:t>
            </a:r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。</a:t>
            </a:r>
            <a:endParaRPr lang="en-US" altLang="zh-CN" sz="20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195809" y="517444"/>
            <a:ext cx="7702229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工作原理</a:t>
            </a:r>
            <a:r>
              <a:rPr lang="en-US" altLang="zh-CN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——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可以自动运行的有限状态机</a:t>
            </a:r>
            <a:endParaRPr lang="en-US" altLang="zh-CN" sz="2665" b="1" dirty="0" smtClean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（执行正规式规则的机器</a:t>
            </a:r>
            <a:r>
              <a:rPr lang="zh-CN" altLang="en-US" sz="1400" b="1" dirty="0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8" name="Picture 13" descr="See the source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" y="228600"/>
            <a:ext cx="1088622" cy="7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1964724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7" y="1964724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7" y="1964724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" y="1964723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1964722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PA_矩形 4"/>
          <p:cNvSpPr/>
          <p:nvPr>
            <p:custDataLst>
              <p:tags r:id="rId4"/>
            </p:custDataLst>
          </p:nvPr>
        </p:nvSpPr>
        <p:spPr>
          <a:xfrm>
            <a:off x="295918" y="3936061"/>
            <a:ext cx="428731" cy="558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PA_矩形 5"/>
          <p:cNvSpPr/>
          <p:nvPr>
            <p:custDataLst>
              <p:tags r:id="rId5"/>
            </p:custDataLst>
          </p:nvPr>
        </p:nvSpPr>
        <p:spPr>
          <a:xfrm>
            <a:off x="731223" y="3936061"/>
            <a:ext cx="4954113" cy="5583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2" name="PA_矩形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3962" y="4073094"/>
            <a:ext cx="4792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使用词法分析器识别</a:t>
            </a:r>
            <a:r>
              <a:rPr lang="zh-CN" altLang="en-US" sz="2000" dirty="0">
                <a:latin typeface="+mn-ea"/>
                <a:cs typeface="Segoe UI" panose="020B0502040204020203" pitchFamily="34" charset="0"/>
              </a:rPr>
              <a:t>无符号</a:t>
            </a:r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数 </a:t>
            </a:r>
            <a:r>
              <a:rPr lang="en-US" altLang="zh-CN" sz="2000" dirty="0" smtClean="0">
                <a:latin typeface="+mn-ea"/>
                <a:cs typeface="Segoe UI" panose="020B0502040204020203" pitchFamily="34" charset="0"/>
              </a:rPr>
              <a:t>— </a:t>
            </a:r>
            <a:r>
              <a:rPr lang="en-US" altLang="zh-CN" sz="1600" b="1" dirty="0" smtClean="0">
                <a:latin typeface="+mn-ea"/>
                <a:cs typeface="Segoe UI" panose="020B0502040204020203" pitchFamily="34" charset="0"/>
              </a:rPr>
              <a:t>0.35E-5</a:t>
            </a:r>
            <a:r>
              <a:rPr lang="zh-CN" altLang="en-US" sz="1600" dirty="0" smtClean="0">
                <a:latin typeface="+mn-ea"/>
                <a:cs typeface="Segoe UI" panose="020B0502040204020203" pitchFamily="34" charset="0"/>
              </a:rPr>
              <a:t>。</a:t>
            </a:r>
            <a:endParaRPr lang="en-US" altLang="zh-CN" sz="2000" dirty="0"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290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407" cy="228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6"/>
            <a:ext cx="7477407" cy="228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400" cy="22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5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4" name="Picture 3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5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5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5"/>
            <a:ext cx="7477403" cy="228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6" name="Picture 3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5"/>
            <a:ext cx="7477403" cy="228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7" name="Picture 3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8" name="Picture 3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13" y="1496082"/>
            <a:ext cx="2323257" cy="3599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1143000"/>
            <a:ext cx="24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标识符的正规式：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98669" y="3768339"/>
            <a:ext cx="239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无符号数</a:t>
            </a:r>
            <a:r>
              <a:rPr lang="zh-CN" altLang="en-US" dirty="0" smtClean="0"/>
              <a:t>的正规式：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133633"/>
            <a:ext cx="314325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4573571" y="3680569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任务</a:t>
            </a:r>
            <a:endParaRPr lang="en-US" altLang="zh-CN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工作原理</a:t>
            </a:r>
            <a:endParaRPr lang="en-US" altLang="zh-CN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4648200" y="2649166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自动构建词法分析器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3657600" y="2413337"/>
            <a:ext cx="1225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60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6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9144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9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Lex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1210492" y="406192"/>
            <a:ext cx="2599508" cy="58440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词法分析器生成器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868948" y="414727"/>
            <a:ext cx="2541161" cy="2991395"/>
            <a:chOff x="5158596" y="414727"/>
            <a:chExt cx="3388215" cy="2991395"/>
          </a:xfrm>
        </p:grpSpPr>
        <p:grpSp>
          <p:nvGrpSpPr>
            <p:cNvPr id="37" name="组合 36"/>
            <p:cNvGrpSpPr/>
            <p:nvPr/>
          </p:nvGrpSpPr>
          <p:grpSpPr>
            <a:xfrm>
              <a:off x="5158596" y="414727"/>
              <a:ext cx="3388215" cy="2991395"/>
              <a:chOff x="1055688" y="2355670"/>
              <a:chExt cx="2312125" cy="299139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055688" y="2355670"/>
                <a:ext cx="2312125" cy="574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55688" y="3612055"/>
                <a:ext cx="2312125" cy="17350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55688" y="3603948"/>
                <a:ext cx="23121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用于</a:t>
                </a:r>
                <a:r>
                  <a:rPr lang="zh-CN" altLang="en-US" sz="1500" dirty="0"/>
                  <a:t>描述词素的模式（构词规则</a:t>
                </a:r>
                <a:r>
                  <a:rPr lang="zh-CN" altLang="en-US" sz="1500" dirty="0" smtClean="0"/>
                  <a:t>）。下述正则定义描述了标识符形成规则：</a:t>
                </a:r>
                <a:endParaRPr lang="en-US" altLang="zh-CN" sz="1500" dirty="0" smtClean="0"/>
              </a:p>
              <a:p>
                <a:pPr marL="0" lvl="1"/>
                <a:endParaRPr lang="en-US" altLang="zh-CN" sz="1200" i="1" dirty="0"/>
              </a:p>
              <a:p>
                <a:pPr marL="0" lvl="1"/>
                <a:endParaRPr lang="en-US" altLang="zh-CN" sz="1200" i="1" dirty="0" smtClean="0"/>
              </a:p>
              <a:p>
                <a:pPr marL="0" lvl="1"/>
                <a:endParaRPr lang="en-US" altLang="zh-CN" sz="1200" i="1" dirty="0"/>
              </a:p>
            </p:txBody>
          </p:sp>
          <p:sp>
            <p:nvSpPr>
              <p:cNvPr id="41" name="TextBox 19"/>
              <p:cNvSpPr txBox="1"/>
              <p:nvPr/>
            </p:nvSpPr>
            <p:spPr>
              <a:xfrm>
                <a:off x="10556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01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TextBox 19"/>
              <p:cNvSpPr txBox="1"/>
              <p:nvPr/>
            </p:nvSpPr>
            <p:spPr>
              <a:xfrm>
                <a:off x="10556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正则表达式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672" y="2606474"/>
              <a:ext cx="3067527" cy="746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3868949" y="3712519"/>
            <a:ext cx="2541161" cy="2991395"/>
            <a:chOff x="5158598" y="3712518"/>
            <a:chExt cx="3388215" cy="2991395"/>
          </a:xfrm>
        </p:grpSpPr>
        <p:grpSp>
          <p:nvGrpSpPr>
            <p:cNvPr id="7" name="组合 6"/>
            <p:cNvGrpSpPr/>
            <p:nvPr/>
          </p:nvGrpSpPr>
          <p:grpSpPr>
            <a:xfrm>
              <a:off x="5158598" y="3712518"/>
              <a:ext cx="3388215" cy="2991395"/>
              <a:chOff x="5158598" y="3712518"/>
              <a:chExt cx="3388215" cy="299139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158598" y="3712518"/>
                <a:ext cx="3388215" cy="2991395"/>
                <a:chOff x="6234688" y="2355670"/>
                <a:chExt cx="2312125" cy="2991395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6234688" y="2355670"/>
                  <a:ext cx="2312125" cy="574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6234688" y="3612055"/>
                  <a:ext cx="2312125" cy="173501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TextBox 19"/>
                <p:cNvSpPr txBox="1"/>
                <p:nvPr/>
              </p:nvSpPr>
              <p:spPr>
                <a:xfrm>
                  <a:off x="6234688" y="2987721"/>
                  <a:ext cx="23121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</a:p>
              </p:txBody>
            </p:sp>
            <p:sp>
              <p:nvSpPr>
                <p:cNvPr id="54" name="TextBox 19"/>
                <p:cNvSpPr txBox="1"/>
                <p:nvPr/>
              </p:nvSpPr>
              <p:spPr>
                <a:xfrm>
                  <a:off x="6234688" y="2432903"/>
                  <a:ext cx="23121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DFA</a:t>
                  </a:r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（最简</a:t>
                  </a:r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DFA</a:t>
                  </a:r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</a:t>
                  </a:r>
                  <a:endParaRPr lang="en-US" altLang="zh-CN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文本框 45"/>
              <p:cNvSpPr txBox="1"/>
              <p:nvPr/>
            </p:nvSpPr>
            <p:spPr>
              <a:xfrm>
                <a:off x="5158599" y="4968894"/>
                <a:ext cx="338821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确定的有穷自动机（</a:t>
                </a:r>
                <a:r>
                  <a:rPr lang="en-US" altLang="zh-CN" sz="1500" i="1" dirty="0" smtClean="0"/>
                  <a:t>DFA</a:t>
                </a:r>
                <a:r>
                  <a:rPr lang="zh-CN" altLang="en-US" sz="1500" dirty="0" smtClean="0"/>
                  <a:t>）：</a:t>
                </a:r>
                <a:r>
                  <a:rPr lang="zh-CN" altLang="en-US" sz="1500" dirty="0"/>
                  <a:t>一个</a:t>
                </a:r>
                <a:r>
                  <a:rPr lang="zh-CN" altLang="en-US" sz="1500" dirty="0" smtClean="0"/>
                  <a:t>标号只可以</a:t>
                </a:r>
                <a:r>
                  <a:rPr lang="zh-CN" altLang="en-US" sz="1500" dirty="0"/>
                  <a:t>标记离开同一状态</a:t>
                </a:r>
                <a:r>
                  <a:rPr lang="zh-CN" altLang="en-US" sz="1500" dirty="0" smtClean="0"/>
                  <a:t>的一条</a:t>
                </a:r>
                <a:r>
                  <a:rPr lang="zh-CN" altLang="en-US" sz="1500" dirty="0"/>
                  <a:t>边</a:t>
                </a:r>
                <a:r>
                  <a:rPr lang="zh-CN" altLang="en-US" sz="1500" dirty="0" smtClean="0"/>
                  <a:t>，并且不可以</a:t>
                </a:r>
                <a:r>
                  <a:rPr lang="zh-CN" altLang="en-US" sz="1500" dirty="0"/>
                  <a:t>用</a:t>
                </a:r>
                <a:r>
                  <a:rPr lang="el-GR" altLang="zh-CN" sz="1500" dirty="0"/>
                  <a:t>ε</a:t>
                </a:r>
                <a:r>
                  <a:rPr lang="zh-CN" altLang="en-US" sz="1500" dirty="0"/>
                  <a:t>作标号。</a:t>
                </a:r>
                <a:endParaRPr lang="en-US" altLang="zh-CN" sz="1500" dirty="0"/>
              </a:p>
              <a:p>
                <a:endParaRPr lang="en-US" altLang="zh-CN" sz="1600" dirty="0" smtClean="0"/>
              </a:p>
              <a:p>
                <a:pPr lvl="0" algn="ctr"/>
                <a:endPara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255" y="5934657"/>
              <a:ext cx="3057943" cy="72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6496840" y="414727"/>
            <a:ext cx="2541161" cy="2991395"/>
            <a:chOff x="8662452" y="414727"/>
            <a:chExt cx="3388215" cy="2991395"/>
          </a:xfrm>
        </p:grpSpPr>
        <p:grpSp>
          <p:nvGrpSpPr>
            <p:cNvPr id="43" name="组合 42"/>
            <p:cNvGrpSpPr/>
            <p:nvPr/>
          </p:nvGrpSpPr>
          <p:grpSpPr>
            <a:xfrm>
              <a:off x="8662452" y="414727"/>
              <a:ext cx="3388215" cy="2991395"/>
              <a:chOff x="3645188" y="2355670"/>
              <a:chExt cx="2312125" cy="299139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645188" y="2355670"/>
                <a:ext cx="2312125" cy="574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645188" y="3612055"/>
                <a:ext cx="2312125" cy="173501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45189" y="3589304"/>
                <a:ext cx="231212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不确定</a:t>
                </a:r>
                <a:r>
                  <a:rPr lang="zh-CN" altLang="en-US" sz="1500" dirty="0"/>
                  <a:t>的有穷</a:t>
                </a:r>
                <a:r>
                  <a:rPr lang="zh-CN" altLang="en-US" sz="1500" dirty="0" smtClean="0"/>
                  <a:t>自动机（</a:t>
                </a:r>
                <a:r>
                  <a:rPr lang="en-US" altLang="zh-CN" sz="1500" i="1" dirty="0" smtClean="0"/>
                  <a:t>NFA</a:t>
                </a:r>
                <a:r>
                  <a:rPr lang="zh-CN" altLang="en-US" sz="1500" dirty="0" smtClean="0"/>
                  <a:t>）：一</a:t>
                </a:r>
                <a:r>
                  <a:rPr lang="zh-CN" altLang="en-US" sz="1500" dirty="0"/>
                  <a:t>个标号可以标记离开同一状态的多条边，也可以用</a:t>
                </a:r>
                <a:r>
                  <a:rPr lang="el-GR" altLang="zh-CN" sz="1500" dirty="0"/>
                  <a:t>ε</a:t>
                </a:r>
                <a:r>
                  <a:rPr lang="zh-CN" altLang="en-US" sz="1500" dirty="0"/>
                  <a:t>作</a:t>
                </a:r>
                <a:r>
                  <a:rPr lang="zh-CN" altLang="en-US" sz="1500" dirty="0" smtClean="0"/>
                  <a:t>标号</a:t>
                </a:r>
                <a:r>
                  <a:rPr lang="zh-CN" altLang="en-US" sz="1500" dirty="0"/>
                  <a:t>。</a:t>
                </a:r>
                <a:endParaRPr lang="en-US" altLang="zh-CN" sz="1500" dirty="0"/>
              </a:p>
              <a:p>
                <a:pPr lvl="0" algn="ctr"/>
                <a:endPara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19"/>
              <p:cNvSpPr txBox="1"/>
              <p:nvPr/>
            </p:nvSpPr>
            <p:spPr>
              <a:xfrm>
                <a:off x="36451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36451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NFA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60" y="2606474"/>
              <a:ext cx="3198866" cy="7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47" y="1046778"/>
            <a:ext cx="5169051" cy="244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1"/>
            <a:ext cx="12858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01511"/>
            <a:ext cx="33147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216023"/>
            <a:ext cx="1014413" cy="77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6496838" y="3712519"/>
            <a:ext cx="2541162" cy="2991395"/>
            <a:chOff x="8662451" y="3712518"/>
            <a:chExt cx="3388216" cy="2991395"/>
          </a:xfrm>
        </p:grpSpPr>
        <p:grpSp>
          <p:nvGrpSpPr>
            <p:cNvPr id="55" name="组合 54"/>
            <p:cNvGrpSpPr/>
            <p:nvPr/>
          </p:nvGrpSpPr>
          <p:grpSpPr>
            <a:xfrm>
              <a:off x="8662451" y="3712518"/>
              <a:ext cx="3388216" cy="2991395"/>
              <a:chOff x="8824187" y="2355670"/>
              <a:chExt cx="2312126" cy="299139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824188" y="2355670"/>
                <a:ext cx="2312125" cy="574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824188" y="3612055"/>
                <a:ext cx="2312125" cy="17350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824187" y="3596151"/>
                <a:ext cx="23121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600" dirty="0" smtClean="0"/>
                  <a:t>利用状态</a:t>
                </a:r>
                <a:r>
                  <a:rPr lang="zh-CN" altLang="en-US" sz="1600" dirty="0"/>
                  <a:t>转换表</a:t>
                </a:r>
                <a:r>
                  <a:rPr lang="zh-CN" altLang="en-US" sz="1600" dirty="0" smtClean="0"/>
                  <a:t>驱动实现</a:t>
                </a:r>
                <a:r>
                  <a:rPr lang="en-US" altLang="zh-CN" sz="1600" dirty="0" smtClean="0"/>
                  <a:t>DFA</a:t>
                </a:r>
                <a:r>
                  <a:rPr lang="zh-CN" altLang="en-US" sz="1600" dirty="0" smtClean="0"/>
                  <a:t>模拟器：</a:t>
                </a:r>
                <a:endParaRPr lang="en-US" altLang="zh-CN" sz="1600" dirty="0" smtClean="0"/>
              </a:p>
              <a:p>
                <a:pPr>
                  <a:defRPr/>
                </a:pPr>
                <a:endParaRPr lang="en-US" altLang="zh-CN" sz="1600" dirty="0"/>
              </a:p>
            </p:txBody>
          </p:sp>
          <p:sp>
            <p:nvSpPr>
              <p:cNvPr id="59" name="TextBox 19"/>
              <p:cNvSpPr txBox="1"/>
              <p:nvPr/>
            </p:nvSpPr>
            <p:spPr>
              <a:xfrm>
                <a:off x="88241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04</a:t>
                </a:r>
              </a:p>
            </p:txBody>
          </p:sp>
          <p:sp>
            <p:nvSpPr>
              <p:cNvPr id="60" name="TextBox 19"/>
              <p:cNvSpPr txBox="1"/>
              <p:nvPr/>
            </p:nvSpPr>
            <p:spPr>
              <a:xfrm>
                <a:off x="88241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DFA</a:t>
                </a:r>
                <a:r>
                  <a:rPr lang="zh-CN" altLang="en-US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转换表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2309" name="Picture 2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320" y="5638799"/>
              <a:ext cx="3155779" cy="101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81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4573571" y="368056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总结</a:t>
            </a:r>
            <a:endParaRPr lang="en-US" altLang="zh-CN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作业与思考</a:t>
            </a:r>
            <a:endParaRPr lang="en-US" altLang="zh-CN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5364088" y="2649166"/>
            <a:ext cx="248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总结与作业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4191000" y="2275854"/>
            <a:ext cx="10727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66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6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9144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2946401" y="2146810"/>
            <a:ext cx="3248025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rgbClr val="7CA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7CA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6967539" y="3931712"/>
            <a:ext cx="196850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6877052" y="2206097"/>
            <a:ext cx="301625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00788" y="2040946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00788" y="379408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55961" y="379408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8565"/>
            <a:r>
              <a:rPr lang="zh-CN" altLang="zh-CN" sz="3200" dirty="0">
                <a:solidFill>
                  <a:srgbClr val="7CA969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</a:p>
        </p:txBody>
      </p:sp>
      <p:grpSp>
        <p:nvGrpSpPr>
          <p:cNvPr id="24621" name="PA_组合 45"/>
          <p:cNvGrpSpPr/>
          <p:nvPr>
            <p:custDataLst>
              <p:tags r:id="rId7"/>
            </p:custDataLst>
          </p:nvPr>
        </p:nvGrpSpPr>
        <p:grpSpPr bwMode="auto">
          <a:xfrm flipH="1">
            <a:off x="2003425" y="2191276"/>
            <a:ext cx="20955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4626" name="PA_文本框 5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05653" y="2049415"/>
            <a:ext cx="5613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8565"/>
            <a:r>
              <a:rPr lang="zh-CN" altLang="zh-CN" sz="3200" dirty="0">
                <a:solidFill>
                  <a:srgbClr val="939AAE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2005014" y="3935947"/>
            <a:ext cx="233362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rgbClr val="7CA969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 dirty="0">
              <a:solidFill>
                <a:srgbClr val="84CBC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75510" y="4073572"/>
            <a:ext cx="841898" cy="2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5510" y="4562674"/>
            <a:ext cx="841898" cy="2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31360" y="2244208"/>
            <a:ext cx="841898" cy="2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1360" y="2733310"/>
            <a:ext cx="841898" cy="2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8565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</a:p>
        </p:txBody>
      </p:sp>
      <p:sp>
        <p:nvSpPr>
          <p:cNvPr id="4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771525" y="2681533"/>
            <a:ext cx="2091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/>
              <a:t>什么是编译器？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我们为什么需要编译器？</a:t>
            </a:r>
            <a:endParaRPr lang="zh-CN" altLang="zh-CN" dirty="0"/>
          </a:p>
        </p:txBody>
      </p:sp>
      <p:sp>
        <p:nvSpPr>
          <p:cNvPr id="46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230762" y="4368159"/>
            <a:ext cx="2612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什么</a:t>
            </a:r>
            <a:r>
              <a:rPr lang="zh-CN" altLang="en-US" dirty="0" smtClean="0"/>
              <a:t>是词法分析器？</a:t>
            </a:r>
            <a:endParaRPr lang="en-US" altLang="zh-CN" dirty="0"/>
          </a:p>
          <a:p>
            <a:pPr algn="r"/>
            <a:r>
              <a:rPr lang="zh-CN" altLang="en-US" dirty="0" smtClean="0"/>
              <a:t>词法分析器怎么工作？</a:t>
            </a:r>
            <a:endParaRPr lang="zh-CN" altLang="zh-CN" dirty="0"/>
          </a:p>
        </p:txBody>
      </p:sp>
      <p:sp>
        <p:nvSpPr>
          <p:cNvPr id="47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6307139" y="2638703"/>
            <a:ext cx="2612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自动化构建词法分析器？</a:t>
            </a:r>
            <a:endParaRPr lang="zh-CN" altLang="zh-CN" dirty="0"/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4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6173258" y="4369475"/>
            <a:ext cx="2963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学习底层开发技术、学习系统软件开发原理的重要性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国家</a:t>
            </a:r>
            <a:r>
              <a:rPr lang="zh-CN" altLang="zh-CN" dirty="0"/>
              <a:t>对</a:t>
            </a:r>
            <a:r>
              <a:rPr lang="zh-CN" altLang="zh-CN" dirty="0" smtClean="0"/>
              <a:t>软件</a:t>
            </a:r>
            <a:r>
              <a:rPr lang="zh-CN" altLang="en-US" dirty="0"/>
              <a:t>专业</a:t>
            </a:r>
            <a:r>
              <a:rPr lang="zh-CN" altLang="zh-CN" dirty="0" smtClean="0"/>
              <a:t>的</a:t>
            </a:r>
            <a:r>
              <a:rPr lang="zh-CN" altLang="zh-CN" dirty="0"/>
              <a:t>相关</a:t>
            </a:r>
            <a:r>
              <a:rPr lang="zh-CN" altLang="zh-CN" dirty="0" smtClean="0"/>
              <a:t>政策</a:t>
            </a:r>
            <a:r>
              <a:rPr lang="zh-CN" altLang="en-US" dirty="0" smtClean="0"/>
              <a:t>？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/>
              <a:t>有哪些相关的企业招聘政策？</a:t>
            </a:r>
            <a:endParaRPr lang="en-US" altLang="zh-CN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310110" y="241599"/>
            <a:ext cx="4780155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总结</a:t>
            </a:r>
            <a:r>
              <a:rPr lang="en-US" altLang="zh-CN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——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关于编译器的</a:t>
            </a: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几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点思考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Compiler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5" y="141838"/>
            <a:ext cx="782405" cy="99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 descr="See the source imag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" y="1202811"/>
            <a:ext cx="2867026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" y="5056680"/>
            <a:ext cx="5826284" cy="178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" y="5056680"/>
            <a:ext cx="5826284" cy="178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" y="5056680"/>
            <a:ext cx="5826279" cy="178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" y="5056682"/>
            <a:ext cx="5826277" cy="178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5056682"/>
            <a:ext cx="5826277" cy="178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" y="5064093"/>
            <a:ext cx="5826281" cy="178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5070489"/>
            <a:ext cx="5826281" cy="178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" y="5071368"/>
            <a:ext cx="5826277" cy="178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" y="5071368"/>
            <a:ext cx="5826277" cy="178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8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83" y="68396"/>
            <a:ext cx="2949574" cy="547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8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HomeWork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85414" y="457200"/>
            <a:ext cx="1405386" cy="5844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作业与思考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9557" y="1423230"/>
            <a:ext cx="6728468" cy="511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lvl="0" indent="-1714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思考一个词法分析器是如何构建出来的？</a:t>
            </a:r>
            <a:endParaRPr lang="en-US" altLang="zh-CN" sz="2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329556" y="5599183"/>
            <a:ext cx="8433443" cy="511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lvl="0" indent="-1714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预习正则表达是的功能与用法，为下次课程做好准备。</a:t>
            </a:r>
            <a:endParaRPr lang="en-US" altLang="zh-CN" sz="2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1947865"/>
            <a:ext cx="3707606" cy="368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3145257" y="417660"/>
            <a:ext cx="2950743" cy="9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376" y="2308002"/>
            <a:ext cx="2235081" cy="4146902"/>
            <a:chOff x="1915885" y="2052810"/>
            <a:chExt cx="2016723" cy="3903843"/>
          </a:xfrm>
        </p:grpSpPr>
        <p:grpSp>
          <p:nvGrpSpPr>
            <p:cNvPr id="2" name="PA_组合 1"/>
            <p:cNvGrpSpPr/>
            <p:nvPr>
              <p:custDataLst>
                <p:tags r:id="rId8"/>
              </p:custDataLst>
            </p:nvPr>
          </p:nvGrpSpPr>
          <p:grpSpPr>
            <a:xfrm>
              <a:off x="1915885" y="3429000"/>
              <a:ext cx="2016723" cy="2527653"/>
              <a:chOff x="522514" y="3027330"/>
              <a:chExt cx="1512542" cy="144016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PA_矩形 60"/>
            <p:cNvSpPr/>
            <p:nvPr>
              <p:custDataLst>
                <p:tags r:id="rId9"/>
              </p:custDataLst>
            </p:nvPr>
          </p:nvSpPr>
          <p:spPr>
            <a:xfrm>
              <a:off x="2515171" y="4149052"/>
              <a:ext cx="785682" cy="957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任务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工作原理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应用案例</a:t>
              </a:r>
              <a:endPara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PA_矩形 65"/>
            <p:cNvSpPr/>
            <p:nvPr>
              <p:custDataLst>
                <p:tags r:id="rId10"/>
              </p:custDataLst>
            </p:nvPr>
          </p:nvSpPr>
          <p:spPr>
            <a:xfrm>
              <a:off x="2149236" y="3556386"/>
              <a:ext cx="1517560" cy="318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/>
              <a:r>
                <a:rPr lang="zh-CN" altLang="en-US" sz="1600" b="1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编译</a:t>
              </a:r>
              <a:r>
                <a:rPr lang="zh-CN" altLang="en-US" sz="1600" b="1" dirty="0" smtClean="0">
                  <a:ln w="6350">
                    <a:noFill/>
                  </a:ln>
                  <a:solidFill>
                    <a:srgbClr val="FF000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器</a:t>
              </a:r>
              <a:endParaRPr lang="zh-CN" altLang="en-US" sz="1600" b="1" dirty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029" name="Picture 5" descr="See the source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803" y="2052810"/>
              <a:ext cx="1964409" cy="110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3368762" y="2379955"/>
            <a:ext cx="2229942" cy="4146902"/>
            <a:chOff x="4108264" y="2052810"/>
            <a:chExt cx="2017211" cy="3903843"/>
          </a:xfrm>
        </p:grpSpPr>
        <p:grpSp>
          <p:nvGrpSpPr>
            <p:cNvPr id="74" name="PA_组合 73"/>
            <p:cNvGrpSpPr/>
            <p:nvPr>
              <p:custDataLst>
                <p:tags r:id="rId5"/>
              </p:custDataLst>
            </p:nvPr>
          </p:nvGrpSpPr>
          <p:grpSpPr>
            <a:xfrm>
              <a:off x="4108752" y="3429000"/>
              <a:ext cx="2016723" cy="2527653"/>
              <a:chOff x="522514" y="3027330"/>
              <a:chExt cx="1512542" cy="144016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PA_矩形 59"/>
            <p:cNvSpPr/>
            <p:nvPr>
              <p:custDataLst>
                <p:tags r:id="rId6"/>
              </p:custDataLst>
            </p:nvPr>
          </p:nvSpPr>
          <p:spPr>
            <a:xfrm>
              <a:off x="4717760" y="4149053"/>
              <a:ext cx="787683" cy="957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任务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工作</a:t>
              </a: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原理</a:t>
              </a:r>
              <a:endPara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应用案例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PA_矩形 64"/>
            <p:cNvSpPr/>
            <p:nvPr>
              <p:custDataLst>
                <p:tags r:id="rId7"/>
              </p:custDataLst>
            </p:nvPr>
          </p:nvSpPr>
          <p:spPr>
            <a:xfrm>
              <a:off x="4564056" y="3556386"/>
              <a:ext cx="1095101" cy="318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/>
              <a:r>
                <a:rPr lang="zh-CN" altLang="en-US" sz="1600" b="1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词法分析</a:t>
              </a:r>
              <a:r>
                <a:rPr lang="zh-CN" altLang="en-US" sz="1600" b="1" dirty="0" smtClean="0">
                  <a:ln w="6350">
                    <a:noFill/>
                  </a:ln>
                  <a:solidFill>
                    <a:srgbClr val="FF000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器</a:t>
              </a:r>
              <a:endParaRPr lang="zh-CN" altLang="en-US" sz="1600" b="1" dirty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037" name="Picture 13" descr="See the source imag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4" y="2052810"/>
              <a:ext cx="2017211" cy="110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6051601" y="2379955"/>
            <a:ext cx="2342306" cy="4146902"/>
            <a:chOff x="7799851" y="2052809"/>
            <a:chExt cx="2016723" cy="3903843"/>
          </a:xfrm>
        </p:grpSpPr>
        <p:grpSp>
          <p:nvGrpSpPr>
            <p:cNvPr id="77" name="PA_组合 76"/>
            <p:cNvGrpSpPr/>
            <p:nvPr>
              <p:custDataLst>
                <p:tags r:id="rId2"/>
              </p:custDataLst>
            </p:nvPr>
          </p:nvGrpSpPr>
          <p:grpSpPr>
            <a:xfrm>
              <a:off x="7799851" y="3428999"/>
              <a:ext cx="2016723" cy="2527653"/>
              <a:chOff x="522514" y="3027330"/>
              <a:chExt cx="1512542" cy="144016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PA_矩形 58"/>
            <p:cNvSpPr/>
            <p:nvPr>
              <p:custDataLst>
                <p:tags r:id="rId3"/>
              </p:custDataLst>
            </p:nvPr>
          </p:nvSpPr>
          <p:spPr>
            <a:xfrm>
              <a:off x="8430104" y="4149052"/>
              <a:ext cx="749716" cy="667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任务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工作原理</a:t>
              </a:r>
            </a:p>
          </p:txBody>
        </p:sp>
        <p:sp>
          <p:nvSpPr>
            <p:cNvPr id="64" name="PA_矩形 63"/>
            <p:cNvSpPr/>
            <p:nvPr>
              <p:custDataLst>
                <p:tags r:id="rId4"/>
              </p:custDataLst>
            </p:nvPr>
          </p:nvSpPr>
          <p:spPr>
            <a:xfrm>
              <a:off x="8018814" y="3556385"/>
              <a:ext cx="1572305" cy="318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/>
              <a:r>
                <a:rPr lang="zh-CN" altLang="en-US" sz="1600" b="1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词法分析器生成</a:t>
              </a:r>
              <a:r>
                <a:rPr lang="zh-CN" altLang="en-US" sz="1600" b="1" dirty="0" smtClean="0">
                  <a:ln w="6350">
                    <a:noFill/>
                  </a:ln>
                  <a:solidFill>
                    <a:srgbClr val="FF000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器</a:t>
              </a:r>
              <a:endParaRPr lang="zh-CN" altLang="en-US" sz="1600" b="1" dirty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851" y="2052809"/>
              <a:ext cx="2016723" cy="110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67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4573571" y="3680569"/>
            <a:ext cx="133882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任务</a:t>
            </a: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工作原理</a:t>
            </a:r>
            <a:endParaRPr lang="zh-CN" altLang="en-US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应用案例</a:t>
            </a:r>
            <a:endParaRPr lang="zh-CN" altLang="en-US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5364088" y="2649166"/>
            <a:ext cx="179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编译器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3962400" y="2275855"/>
            <a:ext cx="1301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7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7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9144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4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195810" y="517444"/>
            <a:ext cx="1852190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编译器</a:t>
            </a: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任务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Compiler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884205" y="1963712"/>
            <a:ext cx="2915798" cy="3986487"/>
            <a:chOff x="4991075" y="1706343"/>
            <a:chExt cx="3887731" cy="1261632"/>
          </a:xfrm>
        </p:grpSpPr>
        <p:grpSp>
          <p:nvGrpSpPr>
            <p:cNvPr id="59" name="PA_组合 32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3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168875" y="1706343"/>
              <a:ext cx="3709931" cy="1261632"/>
              <a:chOff x="1719578" y="4659220"/>
              <a:chExt cx="3709931" cy="1261632"/>
            </a:xfrm>
          </p:grpSpPr>
          <p:sp>
            <p:nvSpPr>
              <p:cNvPr id="61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434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1051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b="1" dirty="0" smtClean="0"/>
                  <a:t>编译器</a:t>
                </a:r>
                <a:r>
                  <a:rPr lang="zh-CN" altLang="en-US" sz="2400" b="1" dirty="0"/>
                  <a:t>就是一个程序，可以阅读以某种语言（源语言）编写的程序，并把该程序翻译成为一个等价的、用另一种语言（目标语言）编写的程序。</a:t>
                </a:r>
                <a:endParaRPr lang="en-US" altLang="zh-CN" sz="2400" b="1" dirty="0"/>
              </a:p>
              <a:p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0" name="Picture 5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7" y="2021803"/>
            <a:ext cx="3684752" cy="34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接连接符 42"/>
          <p:cNvCxnSpPr/>
          <p:nvPr/>
        </p:nvCxnSpPr>
        <p:spPr>
          <a:xfrm flipH="1">
            <a:off x="4667505" y="3100338"/>
            <a:ext cx="1" cy="3757663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菱形 43"/>
          <p:cNvSpPr/>
          <p:nvPr/>
        </p:nvSpPr>
        <p:spPr>
          <a:xfrm>
            <a:off x="4240228" y="2116111"/>
            <a:ext cx="849548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663185" y="1"/>
            <a:ext cx="1" cy="3304275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7"/>
          <p:cNvSpPr/>
          <p:nvPr/>
        </p:nvSpPr>
        <p:spPr bwMode="auto">
          <a:xfrm>
            <a:off x="4629024" y="2425093"/>
            <a:ext cx="173226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9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22425" y="1253006"/>
            <a:ext cx="4791678" cy="6063198"/>
            <a:chOff x="4991075" y="1692149"/>
            <a:chExt cx="3887731" cy="1918852"/>
          </a:xfrm>
        </p:grpSpPr>
        <p:grpSp>
          <p:nvGrpSpPr>
            <p:cNvPr id="32" name="PA_组合 32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36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5178603" y="1692149"/>
              <a:ext cx="3700203" cy="191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>
                <a:buFont typeface="Wingdings" panose="05000000000000000000" pitchFamily="2" charset="2"/>
                <a:buChar char="n"/>
              </a:pPr>
              <a:r>
                <a:rPr lang="zh-CN" altLang="en-US" sz="1600" dirty="0" smtClean="0"/>
                <a:t>词法分析</a:t>
              </a:r>
              <a:r>
                <a:rPr lang="zh-CN" altLang="en-US" sz="1600" dirty="0"/>
                <a:t>器</a:t>
              </a:r>
              <a:r>
                <a:rPr lang="zh-CN" altLang="en-US" sz="1600" dirty="0" smtClean="0"/>
                <a:t>（</a:t>
              </a:r>
              <a:r>
                <a:rPr lang="en-US" altLang="zh-CN" sz="1600" i="1" dirty="0"/>
                <a:t>lexical </a:t>
              </a:r>
              <a:r>
                <a:rPr lang="en-US" altLang="zh-CN" sz="1600" i="1" dirty="0" smtClean="0"/>
                <a:t>Analyzer</a:t>
              </a:r>
              <a:r>
                <a:rPr lang="zh-CN" altLang="en-US" sz="1600" dirty="0" smtClean="0"/>
                <a:t>）：读入</a:t>
              </a:r>
              <a:r>
                <a:rPr lang="zh-CN" altLang="en-US" sz="1600" dirty="0"/>
                <a:t>组成源程序的字符流，将它们组织成为有意义的词素（</a:t>
              </a:r>
              <a:r>
                <a:rPr lang="en-US" altLang="zh-CN" sz="1600" i="1" dirty="0"/>
                <a:t>lexeme</a:t>
              </a:r>
              <a:r>
                <a:rPr lang="zh-CN" altLang="en-US" sz="1600" dirty="0"/>
                <a:t>）</a:t>
              </a:r>
              <a:r>
                <a:rPr lang="zh-CN" altLang="en-US" sz="1600" dirty="0" smtClean="0"/>
                <a:t>序列，输出对应于每一个词素的词法单元。</a:t>
              </a:r>
              <a:endParaRPr lang="en-US" altLang="zh-CN" sz="1600" dirty="0" smtClean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r>
                <a:rPr lang="zh-CN" altLang="en-US" sz="1600" dirty="0"/>
                <a:t>语法分析</a:t>
              </a:r>
              <a:r>
                <a:rPr lang="zh-CN" altLang="en-US" sz="1600" dirty="0" smtClean="0"/>
                <a:t>器（</a:t>
              </a:r>
              <a:r>
                <a:rPr lang="en-US" altLang="zh-CN" sz="1600" i="1" dirty="0"/>
                <a:t>Syntax </a:t>
              </a:r>
              <a:r>
                <a:rPr lang="en-US" altLang="zh-CN" sz="1600" i="1" dirty="0" smtClean="0"/>
                <a:t>Analyzer</a:t>
              </a:r>
              <a:r>
                <a:rPr lang="zh-CN" altLang="en-US" sz="1600" dirty="0" smtClean="0"/>
                <a:t>）：</a:t>
              </a:r>
              <a:r>
                <a:rPr lang="zh-CN" altLang="en-US" sz="1600" dirty="0"/>
                <a:t>基于</a:t>
              </a:r>
              <a:r>
                <a:rPr lang="zh-CN" altLang="en-US" sz="1600" dirty="0" smtClean="0"/>
                <a:t>词法分析</a:t>
              </a:r>
              <a:r>
                <a:rPr lang="zh-CN" altLang="en-US" sz="1600" dirty="0"/>
                <a:t>生成的</a:t>
              </a:r>
              <a:r>
                <a:rPr lang="zh-CN" altLang="en-US" sz="1600" dirty="0" smtClean="0"/>
                <a:t>词法来</a:t>
              </a:r>
              <a:r>
                <a:rPr lang="zh-CN" altLang="en-US" sz="1600" dirty="0"/>
                <a:t>创建树形的中间</a:t>
              </a:r>
              <a:r>
                <a:rPr lang="zh-CN" altLang="en-US" sz="1600" dirty="0" smtClean="0"/>
                <a:t>表示，即抽象语法树</a:t>
              </a:r>
              <a:r>
                <a:rPr lang="en-US" altLang="zh-CN" sz="1600" dirty="0" smtClean="0"/>
                <a:t>AST</a:t>
              </a:r>
              <a:r>
                <a:rPr lang="zh-CN" altLang="en-US" sz="1600" dirty="0" smtClean="0"/>
                <a:t>。</a:t>
              </a:r>
              <a:endParaRPr lang="en-US" altLang="zh-CN" sz="1600" dirty="0" smtClean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r>
                <a:rPr lang="zh-CN" altLang="en-US" sz="1600" dirty="0" smtClean="0"/>
                <a:t>语义分析器（</a:t>
              </a:r>
              <a:r>
                <a:rPr lang="en-US" altLang="zh-CN" sz="1600" i="1" dirty="0"/>
                <a:t>Semantic </a:t>
              </a:r>
              <a:r>
                <a:rPr lang="en-US" altLang="zh-CN" sz="1600" i="1" dirty="0" smtClean="0"/>
                <a:t>Analyzer</a:t>
              </a:r>
              <a:r>
                <a:rPr lang="zh-CN" altLang="en-US" sz="1600" dirty="0" smtClean="0"/>
                <a:t>）：</a:t>
              </a:r>
              <a:r>
                <a:rPr lang="zh-CN" altLang="en-US" sz="1600" dirty="0"/>
                <a:t>使用语法树和符号表中的信息来检查源程序是否和语言定义的语义</a:t>
              </a:r>
              <a:r>
                <a:rPr lang="zh-CN" altLang="en-US" sz="1600" dirty="0" smtClean="0"/>
                <a:t>一致。</a:t>
              </a:r>
              <a:endParaRPr lang="en-US" altLang="zh-CN" sz="1600" dirty="0" smtClean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r>
                <a:rPr lang="zh-CN" altLang="en-US" sz="1600" dirty="0" smtClean="0"/>
                <a:t>中间代码生成器（</a:t>
              </a:r>
              <a:r>
                <a:rPr lang="en-US" altLang="zh-CN" sz="1600" i="1" dirty="0"/>
                <a:t>Intermediate Code Generator</a:t>
              </a:r>
              <a:r>
                <a:rPr lang="zh-CN" altLang="en-US" sz="1600" dirty="0" smtClean="0"/>
                <a:t>）：生成</a:t>
              </a:r>
              <a:r>
                <a:rPr lang="zh-CN" altLang="en-US" sz="1600" dirty="0"/>
                <a:t>易于被翻译为目标机器</a:t>
              </a:r>
              <a:r>
                <a:rPr lang="zh-CN" altLang="en-US" sz="1600" dirty="0" smtClean="0"/>
                <a:t>上语言中间代码（低级的或类机器语言的中间代码表示形式，与源语言和机器无关）。</a:t>
              </a:r>
              <a:endParaRPr lang="en-US" altLang="zh-CN" sz="1600" dirty="0" smtClean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r>
                <a:rPr lang="zh-CN" altLang="en-US" sz="1600" dirty="0" smtClean="0"/>
                <a:t>机器无关代码优化器（</a:t>
              </a:r>
              <a:r>
                <a:rPr lang="en-US" altLang="zh-CN" sz="1600" i="1" dirty="0"/>
                <a:t>Machine Independent Code </a:t>
              </a:r>
              <a:r>
                <a:rPr lang="en-US" altLang="zh-CN" sz="1600" i="1" dirty="0" err="1"/>
                <a:t>Optimiser</a:t>
              </a:r>
              <a:r>
                <a:rPr lang="zh-CN" altLang="en-US" sz="1600" dirty="0" smtClean="0"/>
                <a:t>）：</a:t>
              </a:r>
              <a:r>
                <a:rPr lang="zh-CN" altLang="en-US" sz="1600" dirty="0"/>
                <a:t>试图改进中间代码，以便生成更好的</a:t>
              </a:r>
              <a:r>
                <a:rPr lang="zh-CN" altLang="en-US" sz="1600" dirty="0" smtClean="0"/>
                <a:t>目标代码。</a:t>
              </a:r>
              <a:endParaRPr lang="en-US" altLang="zh-CN" sz="1600" dirty="0" smtClean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r>
                <a:rPr lang="zh-CN" altLang="en-US" sz="1600" dirty="0" smtClean="0"/>
                <a:t>代码生成器（</a:t>
              </a:r>
              <a:r>
                <a:rPr lang="en-US" altLang="zh-CN" sz="1600" i="1" dirty="0"/>
                <a:t>Code Generator</a:t>
              </a:r>
              <a:r>
                <a:rPr lang="zh-CN" altLang="en-US" sz="1600" dirty="0" smtClean="0"/>
                <a:t>）：</a:t>
              </a:r>
              <a:r>
                <a:rPr lang="zh-CN" altLang="en-US" sz="1600" dirty="0"/>
                <a:t>以源程序的中间表示形式作为输入，并把它映射到</a:t>
              </a:r>
              <a:r>
                <a:rPr lang="zh-CN" altLang="en-US" sz="1600" dirty="0" smtClean="0"/>
                <a:t>目标语言。</a:t>
              </a:r>
              <a:endParaRPr lang="en-US" altLang="zh-CN" sz="1600" dirty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endParaRPr lang="en-US" altLang="zh-CN" sz="1600" dirty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endParaRPr lang="en-US" altLang="zh-CN" sz="1600" dirty="0"/>
            </a:p>
            <a:p>
              <a:pPr marL="285750" lvl="1" indent="-285750">
                <a:buFont typeface="Wingdings" panose="05000000000000000000" pitchFamily="2" charset="2"/>
                <a:buChar char="n"/>
              </a:pPr>
              <a:endParaRPr lang="en-US" altLang="zh-CN" sz="1600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195810" y="517444"/>
            <a:ext cx="4097275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编译器的结构</a:t>
            </a:r>
            <a:r>
              <a:rPr lang="en-US" altLang="zh-CN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——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工作原理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Compiler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053" name="Picture 5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27" y="1"/>
            <a:ext cx="3307556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0" y="1239398"/>
            <a:ext cx="5251753" cy="49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82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1195810" y="517444"/>
            <a:ext cx="7262390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为什么需要转换？</a:t>
            </a:r>
            <a:r>
              <a:rPr lang="en-US" altLang="zh-CN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—— 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为什么需要编译器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Compiler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8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<p:cNvSpPr/>
          <p:nvPr/>
        </p:nvSpPr>
        <p:spPr>
          <a:xfrm>
            <a:off x="453556" y="1253006"/>
            <a:ext cx="83094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自然语言需要转换</a:t>
            </a:r>
            <a:endParaRPr lang="en-US" altLang="zh-CN" sz="2800" dirty="0" smtClean="0"/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高级程序设计语言需要转换</a:t>
            </a:r>
            <a:endParaRPr lang="en-US" altLang="zh-CN" sz="2800" dirty="0" smtClean="0"/>
          </a:p>
          <a:p>
            <a:pPr marL="742950" lvl="2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高级语言间</a:t>
            </a:r>
            <a:endParaRPr lang="en-US" altLang="zh-CN" sz="2800" dirty="0" smtClean="0"/>
          </a:p>
          <a:p>
            <a:pPr marL="742950" lvl="2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向低级语言</a:t>
            </a:r>
            <a:endParaRPr lang="en-US" altLang="zh-CN" sz="2800" dirty="0" smtClean="0"/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各种计算机辅助设计工具</a:t>
            </a:r>
            <a:r>
              <a:rPr lang="en-US" altLang="zh-CN" sz="2800" dirty="0" smtClean="0"/>
              <a:t>CAD</a:t>
            </a:r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各种酷炫的编程语言</a:t>
            </a:r>
            <a:endParaRPr lang="en-US" altLang="zh-CN" sz="2800" dirty="0" smtClean="0"/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规则引擎（</a:t>
            </a:r>
            <a:r>
              <a:rPr lang="en-US" altLang="zh-CN" sz="2800" dirty="0" smtClean="0"/>
              <a:t>drools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285750" lvl="1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各种编程效率工具</a:t>
            </a:r>
            <a:endParaRPr lang="en-US" altLang="zh-CN" sz="2800" dirty="0" smtClean="0"/>
          </a:p>
          <a:p>
            <a:pPr marL="742950" lvl="2" indent="-285750">
              <a:buFont typeface="Wingdings" panose="05000000000000000000" pitchFamily="2" charset="2"/>
              <a:buChar char="n"/>
            </a:pPr>
            <a:r>
              <a:rPr lang="zh-CN" altLang="en-US" sz="2800" dirty="0"/>
              <a:t>静态</a:t>
            </a:r>
            <a:r>
              <a:rPr lang="zh-CN" altLang="en-US" sz="2800" dirty="0" smtClean="0"/>
              <a:t>检查</a:t>
            </a:r>
            <a:endParaRPr lang="en-US" altLang="zh-CN" sz="2800" dirty="0" smtClean="0"/>
          </a:p>
          <a:p>
            <a:pPr marL="742950" lvl="2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内存检查</a:t>
            </a:r>
            <a:endParaRPr lang="en-US" altLang="zh-CN" sz="1600" dirty="0"/>
          </a:p>
          <a:p>
            <a:pPr marL="285750" lvl="1" indent="-285750"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4573571" y="3680569"/>
            <a:ext cx="133882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任务</a:t>
            </a: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工作</a:t>
            </a: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en-US" altLang="zh-CN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 defTabSz="121856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</a:t>
            </a:r>
            <a:r>
              <a:rPr lang="zh-CN" altLang="en-US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</a:t>
            </a:r>
            <a:endParaRPr lang="en-US" altLang="zh-CN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5364088" y="2649166"/>
            <a:ext cx="286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词法分析器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4114800" y="2275854"/>
            <a:ext cx="1148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66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6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9144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8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195810" y="517444"/>
            <a:ext cx="2918990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词法分析器的任务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err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Lexer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895596" y="224614"/>
            <a:ext cx="3905504" cy="2975784"/>
            <a:chOff x="4991075" y="1706343"/>
            <a:chExt cx="3887731" cy="941768"/>
          </a:xfrm>
        </p:grpSpPr>
        <p:grpSp>
          <p:nvGrpSpPr>
            <p:cNvPr id="59" name="PA_组合 32"/>
            <p:cNvGrpSpPr/>
            <p:nvPr>
              <p:custDataLst>
                <p:tags r:id="rId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3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168875" y="1706343"/>
              <a:ext cx="3709931" cy="941768"/>
              <a:chOff x="1719578" y="4659220"/>
              <a:chExt cx="3709931" cy="941768"/>
            </a:xfrm>
          </p:grpSpPr>
          <p:sp>
            <p:nvSpPr>
              <p:cNvPr id="61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977601"/>
                <a:ext cx="3700203" cy="623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000" b="1" dirty="0" smtClean="0"/>
                  <a:t>读入</a:t>
                </a:r>
                <a:r>
                  <a:rPr lang="zh-CN" altLang="en-US" sz="2000" b="1" dirty="0"/>
                  <a:t>源程序中的输入字符、将它们组成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词素</a:t>
                </a:r>
                <a:r>
                  <a:rPr lang="zh-CN" altLang="en-US" sz="2000" b="1" dirty="0"/>
                  <a:t>，生成并输出一个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词法单元</a:t>
                </a:r>
                <a:r>
                  <a:rPr lang="zh-CN" altLang="en-US" sz="2000" b="1" dirty="0"/>
                  <a:t>序列，每个词法单元对应于一个</a:t>
                </a:r>
                <a:r>
                  <a:rPr lang="zh-CN" altLang="en-US" sz="2000" b="1" dirty="0" smtClean="0"/>
                  <a:t>词素。</a:t>
                </a:r>
                <a:endParaRPr lang="en-US" altLang="zh-CN" sz="2000" b="1" dirty="0"/>
              </a:p>
              <a:p>
                <a:pPr marL="0" lvl="1"/>
                <a:endParaRPr lang="en-US" altLang="zh-CN" sz="2400" b="1" dirty="0"/>
              </a:p>
              <a:p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46" name="直接连接符 45"/>
          <p:cNvCxnSpPr/>
          <p:nvPr/>
        </p:nvCxnSpPr>
        <p:spPr>
          <a:xfrm>
            <a:off x="4663185" y="1"/>
            <a:ext cx="1" cy="3304275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3" y="1687843"/>
            <a:ext cx="3757223" cy="395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" y="468426"/>
            <a:ext cx="1088622" cy="5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A_任意多边形 1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759060" y="6151370"/>
            <a:ext cx="143035" cy="318187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18609" y="2578017"/>
            <a:ext cx="3948542" cy="2942339"/>
            <a:chOff x="6889449" y="1619943"/>
            <a:chExt cx="3208257" cy="2942339"/>
          </a:xfrm>
        </p:grpSpPr>
        <p:sp>
          <p:nvSpPr>
            <p:cNvPr id="28" name="TextBox 19"/>
            <p:cNvSpPr txBox="1"/>
            <p:nvPr/>
          </p:nvSpPr>
          <p:spPr>
            <a:xfrm>
              <a:off x="6959891" y="1619943"/>
              <a:ext cx="1852425" cy="369332"/>
            </a:xfrm>
            <a:prstGeom prst="rect">
              <a:avLst/>
            </a:prstGeom>
            <a:solidFill>
              <a:srgbClr val="84CBC3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lvl="0">
                <a:defRPr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单元的类别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33"/>
            <p:cNvSpPr txBox="1"/>
            <p:nvPr/>
          </p:nvSpPr>
          <p:spPr>
            <a:xfrm>
              <a:off x="6889449" y="2032359"/>
              <a:ext cx="3208257" cy="252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关键字：每个</a:t>
              </a:r>
              <a:r>
                <a:rPr lang="zh-CN" altLang="en-US" sz="1600" dirty="0"/>
                <a:t>关键字一个词法</a:t>
              </a:r>
              <a:r>
                <a:rPr lang="zh-CN" altLang="en-US" sz="1600" dirty="0" smtClean="0"/>
                <a:t>单元</a:t>
              </a:r>
              <a:endParaRPr lang="en-US" altLang="zh-CN" sz="1600" dirty="0" smtClean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运算符：每个</a:t>
              </a:r>
              <a:r>
                <a:rPr lang="zh-CN" altLang="en-US" sz="1600" dirty="0"/>
                <a:t>运算符一个词法单元，或者一类运算符一个词法单元，例如算术运算符、比较运算符</a:t>
              </a:r>
              <a:endParaRPr lang="en-US" altLang="zh-CN" sz="1600" dirty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标识符：标识符</a:t>
              </a:r>
              <a:r>
                <a:rPr lang="zh-CN" altLang="en-US" sz="1600" dirty="0"/>
                <a:t>有一个词法</a:t>
              </a:r>
              <a:r>
                <a:rPr lang="zh-CN" altLang="en-US" sz="1600" dirty="0" smtClean="0"/>
                <a:t>单元</a:t>
              </a:r>
              <a:endParaRPr lang="en-US" altLang="zh-CN" sz="1600" dirty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常量：一</a:t>
              </a:r>
              <a:r>
                <a:rPr lang="zh-CN" altLang="en-US" sz="1600" dirty="0"/>
                <a:t>个或多个词法单元</a:t>
              </a:r>
              <a:r>
                <a:rPr lang="zh-CN" altLang="en-US" sz="1600" dirty="0" smtClean="0"/>
                <a:t>，如</a:t>
              </a:r>
              <a:r>
                <a:rPr lang="zh-CN" altLang="en-US" sz="1600" dirty="0"/>
                <a:t>整型常量和字符串常量</a:t>
              </a:r>
              <a:endParaRPr lang="en-US" altLang="zh-CN" sz="1600" dirty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标点符号（界符）：每个界符一</a:t>
              </a:r>
              <a:r>
                <a:rPr lang="zh-CN" altLang="en-US" sz="1600" dirty="0"/>
                <a:t>个词法单元</a:t>
              </a:r>
              <a:r>
                <a:rPr lang="zh-CN" altLang="en-US" sz="1600" dirty="0" smtClean="0"/>
                <a:t>，如</a:t>
              </a:r>
              <a:r>
                <a:rPr lang="zh-CN" altLang="en-US" sz="1600" dirty="0"/>
                <a:t>左右括号、逗号、分号</a:t>
              </a:r>
            </a:p>
          </p:txBody>
        </p:sp>
      </p:grpSp>
      <p:cxnSp>
        <p:nvCxnSpPr>
          <p:cNvPr id="30" name="直接连接符 29"/>
          <p:cNvCxnSpPr/>
          <p:nvPr/>
        </p:nvCxnSpPr>
        <p:spPr>
          <a:xfrm flipH="1">
            <a:off x="4667505" y="3100338"/>
            <a:ext cx="1" cy="3757663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4240228" y="2116111"/>
            <a:ext cx="849548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Freeform 7"/>
          <p:cNvSpPr/>
          <p:nvPr/>
        </p:nvSpPr>
        <p:spPr bwMode="auto">
          <a:xfrm>
            <a:off x="4629024" y="2425093"/>
            <a:ext cx="173226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3" name="Picture 2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2" y="2943105"/>
            <a:ext cx="3868229" cy="383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198922" y="2932267"/>
            <a:ext cx="3868229" cy="3849533"/>
            <a:chOff x="6931896" y="2863047"/>
            <a:chExt cx="5157638" cy="3849533"/>
          </a:xfrm>
        </p:grpSpPr>
        <p:pic>
          <p:nvPicPr>
            <p:cNvPr id="21" name="Picture 3">
              <a:hlinkClick r:id="rId8" action="ppaction://hlinkfile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96" y="2863047"/>
              <a:ext cx="5157638" cy="3849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椭圆 21"/>
            <p:cNvSpPr/>
            <p:nvPr/>
          </p:nvSpPr>
          <p:spPr>
            <a:xfrm>
              <a:off x="8922152" y="4671859"/>
              <a:ext cx="2116137" cy="2946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88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任意多边形 1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98610" y="5132520"/>
            <a:ext cx="177552" cy="318187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195809" y="304800"/>
            <a:ext cx="3561480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词法分析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器工作的依据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err="1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Lexer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2" name="Picture 13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" y="138021"/>
            <a:ext cx="1088622" cy="10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7" y="4678485"/>
            <a:ext cx="4160535" cy="118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96458" y="1338680"/>
            <a:ext cx="8310935" cy="2104465"/>
            <a:chOff x="4991075" y="1706343"/>
            <a:chExt cx="3887731" cy="666015"/>
          </a:xfrm>
        </p:grpSpPr>
        <p:grpSp>
          <p:nvGrpSpPr>
            <p:cNvPr id="19" name="PA_组合 32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36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168875" y="1706343"/>
              <a:ext cx="3709931" cy="472658"/>
              <a:chOff x="1719578" y="4659220"/>
              <a:chExt cx="3709931" cy="472658"/>
            </a:xfrm>
          </p:grpSpPr>
          <p:sp>
            <p:nvSpPr>
              <p:cNvPr id="29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noProof="0" dirty="0">
                    <a:solidFill>
                      <a:srgbClr val="4443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262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dirty="0"/>
                  <a:t>描述</a:t>
                </a:r>
                <a:r>
                  <a:rPr lang="zh-CN" altLang="en-US" sz="2400" dirty="0" smtClean="0"/>
                  <a:t>一</a:t>
                </a:r>
                <a:r>
                  <a:rPr lang="zh-CN" altLang="en-US" sz="2400" dirty="0"/>
                  <a:t>种</a:t>
                </a:r>
                <a:r>
                  <a:rPr lang="zh-CN" altLang="en-US" sz="2400" dirty="0" smtClean="0"/>
                  <a:t>词素</a:t>
                </a:r>
                <a:r>
                  <a:rPr lang="zh-CN" altLang="en-US" sz="2400" dirty="0"/>
                  <a:t>可能具有的形式，即形成规则</a:t>
                </a:r>
                <a:r>
                  <a:rPr lang="zh-CN" altLang="en-US" sz="2400" dirty="0" smtClean="0"/>
                  <a:t>。可以和多个具体的单词符号相匹配。例如标识符（</a:t>
                </a:r>
                <a:r>
                  <a:rPr lang="en-US" altLang="zh-CN" sz="2400" dirty="0" smtClean="0"/>
                  <a:t>Identifier</a:t>
                </a:r>
                <a:r>
                  <a:rPr lang="zh-CN" altLang="en-US" sz="2400" dirty="0" smtClean="0"/>
                  <a:t>）的模式</a:t>
                </a:r>
                <a:r>
                  <a:rPr lang="zh-CN" altLang="en-US" sz="2400" dirty="0" smtClean="0"/>
                  <a:t>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96458" y="3202189"/>
            <a:ext cx="8710261" cy="2104465"/>
            <a:chOff x="4991075" y="1706343"/>
            <a:chExt cx="3887731" cy="666015"/>
          </a:xfrm>
        </p:grpSpPr>
        <p:grpSp>
          <p:nvGrpSpPr>
            <p:cNvPr id="40" name="PA_组合 32"/>
            <p:cNvGrpSpPr/>
            <p:nvPr>
              <p:custDataLst>
                <p:tags r:id="rId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4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168875" y="1706343"/>
              <a:ext cx="3709931" cy="472658"/>
              <a:chOff x="1719578" y="4659220"/>
              <a:chExt cx="3709931" cy="472658"/>
            </a:xfrm>
          </p:grpSpPr>
          <p:sp>
            <p:nvSpPr>
              <p:cNvPr id="42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 smtClean="0">
                    <a:solidFill>
                      <a:srgbClr val="4443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正则表达式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262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dirty="0" smtClean="0"/>
                  <a:t>可以用来描述构词规则的形式化工具（基于精确定义的</a:t>
                </a:r>
                <a:r>
                  <a:rPr lang="zh-CN" altLang="en-US" sz="2400" dirty="0" smtClean="0"/>
                  <a:t>数学模型）</a:t>
                </a:r>
                <a:r>
                  <a:rPr lang="zh-CN" altLang="en-US" sz="2400" dirty="0" smtClean="0"/>
                  <a:t>。举个例子：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58" y="1338680"/>
            <a:ext cx="6257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1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10430</TotalTime>
  <Words>949</Words>
  <Application>Microsoft Office PowerPoint</Application>
  <PresentationFormat>全屏显示(4:3)</PresentationFormat>
  <Paragraphs>128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Calibri</vt:lpstr>
      <vt:lpstr>Impact</vt:lpstr>
      <vt:lpstr>Wingdings</vt:lpstr>
      <vt:lpstr>微软雅黑</vt:lpstr>
      <vt:lpstr>Segoe UI</vt:lpstr>
      <vt:lpstr>Office 主题​​</vt:lpstr>
      <vt:lpstr>2 词法分析概论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ybb yang</cp:lastModifiedBy>
  <cp:revision>358</cp:revision>
  <dcterms:created xsi:type="dcterms:W3CDTF">2004-08-26T06:30:40Z</dcterms:created>
  <dcterms:modified xsi:type="dcterms:W3CDTF">2021-09-03T03:40:47Z</dcterms:modified>
</cp:coreProperties>
</file>