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1" r:id="rId6"/>
    <p:sldId id="262" r:id="rId7"/>
    <p:sldId id="259" r:id="rId8"/>
    <p:sldId id="264" r:id="rId9"/>
    <p:sldId id="265" r:id="rId10"/>
    <p:sldId id="263" r:id="rId11"/>
    <p:sldId id="260" r:id="rId12"/>
    <p:sldId id="266" r:id="rId13"/>
    <p:sldId id="26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sz="5400"/>
              <a:t>时间序列聚类</a:t>
            </a:r>
            <a:endParaRPr lang="zh-CN" altLang="en-US" sz="5400"/>
          </a:p>
        </p:txBody>
      </p:sp>
      <p:sp>
        <p:nvSpPr>
          <p:cNvPr id="3" name="副标题 2"/>
          <p:cNvSpPr>
            <a:spLocks noGrp="1"/>
          </p:cNvSpPr>
          <p:nvPr>
            <p:ph type="subTitle" idx="1"/>
          </p:nvPr>
        </p:nvSpPr>
        <p:spPr>
          <a:xfrm>
            <a:off x="7031990" y="5497830"/>
            <a:ext cx="3825875" cy="739775"/>
          </a:xfrm>
        </p:spPr>
        <p:txBody>
          <a:bodyPr>
            <a:normAutofit fontScale="70000"/>
          </a:bodyPr>
          <a:p>
            <a:pPr algn="r"/>
            <a:r>
              <a:rPr lang="en-US" altLang="zh-CN"/>
              <a:t>2019.09.20</a:t>
            </a:r>
            <a:endParaRPr lang="en-US" altLang="zh-CN"/>
          </a:p>
          <a:p>
            <a:pPr algn="r"/>
            <a:r>
              <a:rPr lang="zh-CN" altLang="en-US"/>
              <a:t>匡东伟</a:t>
            </a: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40080"/>
          </a:xfrm>
        </p:spPr>
        <p:txBody>
          <a:bodyPr>
            <a:noAutofit/>
          </a:bodyPr>
          <a:p>
            <a:r>
              <a:rPr lang="zh-CN" altLang="en-US" sz="3200">
                <a:solidFill>
                  <a:schemeClr val="tx1">
                    <a:lumMod val="50000"/>
                    <a:lumOff val="50000"/>
                  </a:schemeClr>
                </a:solidFill>
              </a:rPr>
              <a:t>时间序列聚类方法</a:t>
            </a:r>
            <a:endParaRPr lang="zh-CN" altLang="en-US" sz="3200">
              <a:solidFill>
                <a:schemeClr val="tx1">
                  <a:lumMod val="50000"/>
                  <a:lumOff val="50000"/>
                </a:schemeClr>
              </a:solidFill>
            </a:endParaRPr>
          </a:p>
        </p:txBody>
      </p:sp>
      <p:sp>
        <p:nvSpPr>
          <p:cNvPr id="3" name="内容占位符 2"/>
          <p:cNvSpPr>
            <a:spLocks noGrp="1"/>
          </p:cNvSpPr>
          <p:nvPr>
            <p:ph idx="1"/>
          </p:nvPr>
        </p:nvSpPr>
        <p:spPr>
          <a:xfrm>
            <a:off x="838200" y="1228725"/>
            <a:ext cx="10515600" cy="4948555"/>
          </a:xfrm>
        </p:spPr>
        <p:txBody>
          <a:bodyPr/>
          <a:p>
            <a:pPr marL="0" indent="0"/>
            <a:r>
              <a:rPr lang="en-US" altLang="zh-CN"/>
              <a:t> </a:t>
            </a:r>
            <a:r>
              <a:rPr lang="zh-CN" altLang="en-US" sz="2400"/>
              <a:t>时间序列是一条由一连串数值组成的数据。时间序列的聚类可以分为以下三种类型：</a:t>
            </a:r>
            <a:endParaRPr lang="zh-CN" altLang="en-US" sz="2400"/>
          </a:p>
        </p:txBody>
      </p:sp>
      <p:graphicFrame>
        <p:nvGraphicFramePr>
          <p:cNvPr id="4" name="对象 3"/>
          <p:cNvGraphicFramePr>
            <a:graphicFrameLocks noChangeAspect="1"/>
          </p:cNvGraphicFramePr>
          <p:nvPr/>
        </p:nvGraphicFramePr>
        <p:xfrm>
          <a:off x="2004060" y="2246630"/>
          <a:ext cx="7548880" cy="3777615"/>
        </p:xfrm>
        <a:graphic>
          <a:graphicData uri="http://schemas.openxmlformats.org/presentationml/2006/ole">
            <mc:AlternateContent xmlns:mc="http://schemas.openxmlformats.org/markup-compatibility/2006">
              <mc:Choice xmlns:v="urn:schemas-microsoft-com:vml" Requires="v">
                <p:oleObj spid="_x0000_s5" name="" r:id="rId1" imgW="5380355" imgH="2800350" progId="Visio.Drawing.15">
                  <p:embed/>
                </p:oleObj>
              </mc:Choice>
              <mc:Fallback>
                <p:oleObj name="" r:id="rId1" imgW="5380355" imgH="2800350" progId="Visio.Drawing.15">
                  <p:embed/>
                  <p:pic>
                    <p:nvPicPr>
                      <p:cNvPr id="0" name="图片 4"/>
                      <p:cNvPicPr/>
                      <p:nvPr/>
                    </p:nvPicPr>
                    <p:blipFill>
                      <a:blip r:embed="rId2"/>
                      <a:stretch>
                        <a:fillRect/>
                      </a:stretch>
                    </p:blipFill>
                    <p:spPr>
                      <a:xfrm>
                        <a:off x="2004060" y="2246630"/>
                        <a:ext cx="7548880" cy="3777615"/>
                      </a:xfrm>
                      <a:prstGeom prst="rect">
                        <a:avLst/>
                      </a:prstGeom>
                      <a:noFill/>
                      <a:ln w="38100">
                        <a:noFill/>
                        <a:miter/>
                      </a:ln>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40080"/>
          </a:xfrm>
        </p:spPr>
        <p:txBody>
          <a:bodyPr>
            <a:noAutofit/>
          </a:bodyPr>
          <a:p>
            <a:r>
              <a:rPr lang="zh-CN" altLang="en-US" sz="3200">
                <a:solidFill>
                  <a:schemeClr val="tx1">
                    <a:lumMod val="50000"/>
                    <a:lumOff val="50000"/>
                  </a:schemeClr>
                </a:solidFill>
              </a:rPr>
              <a:t>时间序列聚类方法</a:t>
            </a:r>
            <a:endParaRPr lang="zh-CN" altLang="en-US" sz="3200">
              <a:solidFill>
                <a:schemeClr val="tx1">
                  <a:lumMod val="50000"/>
                  <a:lumOff val="50000"/>
                </a:schemeClr>
              </a:solidFill>
            </a:endParaRPr>
          </a:p>
        </p:txBody>
      </p:sp>
      <p:sp>
        <p:nvSpPr>
          <p:cNvPr id="3" name="内容占位符 2"/>
          <p:cNvSpPr>
            <a:spLocks noGrp="1"/>
          </p:cNvSpPr>
          <p:nvPr>
            <p:ph idx="1"/>
          </p:nvPr>
        </p:nvSpPr>
        <p:spPr>
          <a:xfrm>
            <a:off x="838200" y="1228725"/>
            <a:ext cx="10515600" cy="5304155"/>
          </a:xfrm>
        </p:spPr>
        <p:txBody>
          <a:bodyPr>
            <a:normAutofit lnSpcReduction="10000"/>
          </a:bodyPr>
          <a:p>
            <a:pPr marL="0" indent="0"/>
            <a:endParaRPr lang="en-US" altLang="zh-CN"/>
          </a:p>
          <a:p>
            <a:pPr marL="0" indent="0"/>
            <a:endParaRPr lang="en-US" altLang="zh-CN"/>
          </a:p>
          <a:p>
            <a:pPr marL="0" indent="0"/>
            <a:endParaRPr lang="en-US" altLang="zh-CN"/>
          </a:p>
          <a:p>
            <a:pPr marL="0" indent="0"/>
            <a:endParaRPr lang="en-US" altLang="zh-CN"/>
          </a:p>
          <a:p>
            <a:pPr marL="0" indent="0"/>
            <a:endParaRPr lang="en-US" altLang="zh-CN"/>
          </a:p>
          <a:p>
            <a:pPr marL="0" indent="0"/>
            <a:endParaRPr lang="en-US" altLang="zh-CN"/>
          </a:p>
          <a:p>
            <a:pPr marL="0" indent="0"/>
            <a:endParaRPr lang="en-US" altLang="zh-CN"/>
          </a:p>
          <a:p>
            <a:pPr marL="0" indent="0"/>
            <a:endParaRPr lang="en-US" altLang="zh-CN"/>
          </a:p>
          <a:p>
            <a:pPr marL="0" indent="0">
              <a:buNone/>
            </a:pPr>
            <a:endParaRPr lang="en-US" altLang="zh-CN"/>
          </a:p>
          <a:p>
            <a:pPr marL="0" indent="0"/>
            <a:endParaRPr lang="zh-CN" altLang="en-US" sz="2000"/>
          </a:p>
          <a:p>
            <a:pPr marL="0" indent="0">
              <a:buNone/>
            </a:pPr>
            <a:endParaRPr lang="zh-CN" altLang="en-US" sz="2000"/>
          </a:p>
        </p:txBody>
      </p:sp>
      <p:graphicFrame>
        <p:nvGraphicFramePr>
          <p:cNvPr id="4" name="对象 -2147482622"/>
          <p:cNvGraphicFramePr>
            <a:graphicFrameLocks noChangeAspect="1"/>
          </p:cNvGraphicFramePr>
          <p:nvPr/>
        </p:nvGraphicFramePr>
        <p:xfrm>
          <a:off x="2456815" y="1120140"/>
          <a:ext cx="7228840" cy="5318125"/>
        </p:xfrm>
        <a:graphic>
          <a:graphicData uri="http://schemas.openxmlformats.org/presentationml/2006/ole">
            <mc:AlternateContent xmlns:mc="http://schemas.openxmlformats.org/markup-compatibility/2006">
              <mc:Choice xmlns:v="urn:schemas-microsoft-com:vml" Requires="v">
                <p:oleObj spid="_x0000_s3076" name="" r:id="rId1" imgW="5739765" imgH="5739765" progId="Visio.Drawing.15">
                  <p:embed/>
                </p:oleObj>
              </mc:Choice>
              <mc:Fallback>
                <p:oleObj name="" r:id="rId1" imgW="5739765" imgH="5739765" progId="Visio.Drawing.15">
                  <p:embed/>
                  <p:pic>
                    <p:nvPicPr>
                      <p:cNvPr id="0" name="图片 3075"/>
                      <p:cNvPicPr/>
                      <p:nvPr/>
                    </p:nvPicPr>
                    <p:blipFill>
                      <a:blip r:embed="rId2"/>
                      <a:stretch>
                        <a:fillRect/>
                      </a:stretch>
                    </p:blipFill>
                    <p:spPr>
                      <a:xfrm>
                        <a:off x="2456815" y="1120140"/>
                        <a:ext cx="7228840" cy="5318125"/>
                      </a:xfrm>
                      <a:prstGeom prst="rect">
                        <a:avLst/>
                      </a:prstGeom>
                      <a:noFill/>
                      <a:ln w="38100">
                        <a:noFill/>
                        <a:miter/>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40080"/>
          </a:xfrm>
        </p:spPr>
        <p:txBody>
          <a:bodyPr>
            <a:noAutofit/>
          </a:bodyPr>
          <a:p>
            <a:r>
              <a:rPr lang="zh-CN" altLang="en-US" sz="3200">
                <a:solidFill>
                  <a:schemeClr val="tx1">
                    <a:lumMod val="50000"/>
                    <a:lumOff val="50000"/>
                  </a:schemeClr>
                </a:solidFill>
              </a:rPr>
              <a:t>时间序列聚类方法</a:t>
            </a:r>
            <a:endParaRPr lang="zh-CN" altLang="en-US" sz="3200">
              <a:solidFill>
                <a:schemeClr val="tx1">
                  <a:lumMod val="50000"/>
                  <a:lumOff val="50000"/>
                </a:schemeClr>
              </a:solidFill>
            </a:endParaRPr>
          </a:p>
        </p:txBody>
      </p:sp>
      <p:sp>
        <p:nvSpPr>
          <p:cNvPr id="3" name="内容占位符 2"/>
          <p:cNvSpPr>
            <a:spLocks noGrp="1"/>
          </p:cNvSpPr>
          <p:nvPr>
            <p:ph idx="1"/>
          </p:nvPr>
        </p:nvSpPr>
        <p:spPr>
          <a:xfrm>
            <a:off x="838200" y="1228725"/>
            <a:ext cx="10515600" cy="5304155"/>
          </a:xfrm>
        </p:spPr>
        <p:txBody>
          <a:bodyPr>
            <a:normAutofit/>
          </a:bodyPr>
          <a:p>
            <a:pPr marL="0" indent="0"/>
            <a:endParaRPr lang="en-US" altLang="zh-CN"/>
          </a:p>
          <a:p>
            <a:pPr marL="0" indent="0" fontAlgn="auto">
              <a:lnSpc>
                <a:spcPct val="150000"/>
              </a:lnSpc>
            </a:pPr>
            <a:r>
              <a:rPr lang="zh-CN" altLang="en-US" sz="2400"/>
              <a:t>对于基于特征的聚类方法而言，特征及特征抽取算法的选择对最后的聚类效果有着巨大的影响。</a:t>
            </a:r>
            <a:endParaRPr lang="zh-CN" altLang="en-US"/>
          </a:p>
          <a:p>
            <a:pPr marL="0" indent="0" fontAlgn="auto">
              <a:lnSpc>
                <a:spcPct val="150000"/>
              </a:lnSpc>
            </a:pPr>
            <a:r>
              <a:rPr lang="zh-CN" altLang="en-US" sz="2400"/>
              <a:t>因此时间序列聚类的关键点在于：</a:t>
            </a:r>
            <a:endParaRPr lang="zh-CN" altLang="en-US" sz="2400"/>
          </a:p>
          <a:p>
            <a:pPr lvl="1" fontAlgn="auto">
              <a:lnSpc>
                <a:spcPct val="150000"/>
              </a:lnSpc>
              <a:buFont typeface="Wingdings" panose="05000000000000000000" charset="0"/>
              <a:buChar char="ü"/>
            </a:pPr>
            <a:r>
              <a:rPr lang="zh-CN" altLang="en-US" sz="2055"/>
              <a:t>时间序列的相似性度量方法的选择</a:t>
            </a:r>
            <a:endParaRPr lang="zh-CN" altLang="en-US" sz="2055"/>
          </a:p>
          <a:p>
            <a:pPr lvl="1" fontAlgn="auto">
              <a:lnSpc>
                <a:spcPct val="150000"/>
              </a:lnSpc>
              <a:buFont typeface="Wingdings" panose="05000000000000000000" charset="0"/>
              <a:buChar char="ü"/>
            </a:pPr>
            <a:r>
              <a:rPr lang="zh-CN" altLang="en-US" sz="2055"/>
              <a:t>特征抽取</a:t>
            </a:r>
            <a:endParaRPr lang="zh-CN" altLang="en-US" sz="2055"/>
          </a:p>
          <a:p>
            <a:pPr lvl="1" fontAlgn="auto">
              <a:lnSpc>
                <a:spcPct val="150000"/>
              </a:lnSpc>
              <a:buFont typeface="Wingdings" panose="05000000000000000000" charset="0"/>
              <a:buChar char="ü"/>
            </a:pPr>
            <a:r>
              <a:rPr lang="zh-CN" altLang="en-US" sz="2055"/>
              <a:t>聚类算法的选择</a:t>
            </a:r>
            <a:endParaRPr lang="en-US" altLang="zh-CN" sz="2055"/>
          </a:p>
          <a:p>
            <a:endParaRPr lang="en-US" altLang="zh-CN"/>
          </a:p>
          <a:p>
            <a:pPr marL="0" indent="0"/>
            <a:endParaRPr lang="en-US" altLang="zh-CN"/>
          </a:p>
          <a:p>
            <a:pPr marL="0" indent="0"/>
            <a:endParaRPr lang="en-US" altLang="zh-CN"/>
          </a:p>
          <a:p>
            <a:pPr marL="0" indent="0"/>
            <a:endParaRPr lang="en-US" altLang="zh-CN"/>
          </a:p>
          <a:p>
            <a:pPr marL="0" indent="0"/>
            <a:endParaRPr lang="en-US" altLang="zh-CN"/>
          </a:p>
          <a:p>
            <a:pPr marL="0" indent="0"/>
            <a:endParaRPr lang="en-US" altLang="zh-CN"/>
          </a:p>
          <a:p>
            <a:pPr marL="0" indent="0">
              <a:buNone/>
            </a:pPr>
            <a:endParaRPr lang="en-US" altLang="zh-CN"/>
          </a:p>
          <a:p>
            <a:pPr marL="0" indent="0"/>
            <a:endParaRPr lang="zh-CN" altLang="en-US" sz="2000"/>
          </a:p>
          <a:p>
            <a:pPr marL="0" indent="0">
              <a:buNone/>
            </a:pPr>
            <a:endParaRPr lang="zh-CN"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40080"/>
          </a:xfrm>
        </p:spPr>
        <p:txBody>
          <a:bodyPr>
            <a:noAutofit/>
          </a:bodyPr>
          <a:p>
            <a:r>
              <a:rPr lang="zh-CN" altLang="en-US" sz="3200">
                <a:solidFill>
                  <a:schemeClr val="tx1">
                    <a:lumMod val="50000"/>
                    <a:lumOff val="50000"/>
                  </a:schemeClr>
                </a:solidFill>
              </a:rPr>
              <a:t>异常值检测</a:t>
            </a:r>
            <a:endParaRPr lang="zh-CN" altLang="en-US" sz="3200">
              <a:solidFill>
                <a:schemeClr val="tx1">
                  <a:lumMod val="50000"/>
                  <a:lumOff val="50000"/>
                </a:schemeClr>
              </a:solidFill>
            </a:endParaRPr>
          </a:p>
        </p:txBody>
      </p:sp>
      <p:sp>
        <p:nvSpPr>
          <p:cNvPr id="3" name="内容占位符 2"/>
          <p:cNvSpPr>
            <a:spLocks noGrp="1"/>
          </p:cNvSpPr>
          <p:nvPr>
            <p:ph idx="1"/>
          </p:nvPr>
        </p:nvSpPr>
        <p:spPr>
          <a:xfrm>
            <a:off x="838200" y="1228725"/>
            <a:ext cx="10515600" cy="4948555"/>
          </a:xfrm>
        </p:spPr>
        <p:txBody>
          <a:bodyPr>
            <a:normAutofit/>
          </a:bodyPr>
          <a:p>
            <a:pPr indent="0" fontAlgn="auto">
              <a:lnSpc>
                <a:spcPct val="150000"/>
              </a:lnSpc>
            </a:pPr>
            <a:r>
              <a:rPr lang="zh-CN" altLang="en-US" sz="2400"/>
              <a:t>问题：由于硬件本身和外界因素，运动手环采集到的心率序列难免存在一些异常点甚至是异常片段。</a:t>
            </a:r>
            <a:endParaRPr lang="zh-CN" altLang="en-US" sz="2400"/>
          </a:p>
          <a:p>
            <a:pPr lvl="1" indent="0" fontAlgn="auto">
              <a:lnSpc>
                <a:spcPct val="150000"/>
              </a:lnSpc>
              <a:buNone/>
            </a:pPr>
            <a:r>
              <a:rPr lang="zh-CN" altLang="en-US" sz="1800"/>
              <a:t>对于较精确的实时性较强的设备，其采集到的心率序列应当是连续的，并且一般不会出现剧烈的波动。因此某一时刻的心率值与其前后一个时间单位的心率值的差的绝对值都应该小于某个阈值</a:t>
            </a:r>
            <a:endParaRPr lang="zh-CN" altLang="en-US" sz="1800"/>
          </a:p>
          <a:p>
            <a:pPr indent="0" fontAlgn="auto">
              <a:lnSpc>
                <a:spcPct val="150000"/>
              </a:lnSpc>
            </a:pPr>
            <a:r>
              <a:rPr lang="zh-CN" altLang="en-US" sz="2400"/>
              <a:t>因此需要采取合适的方法检测出其中的异常值，并使用合理的方法对异常值进行替换</a:t>
            </a:r>
            <a:endParaRPr lang="zh-CN" altLang="en-US" sz="2400"/>
          </a:p>
          <a:p>
            <a:pPr indent="0" fontAlgn="auto">
              <a:lnSpc>
                <a:spcPct val="150000"/>
              </a:lnSpc>
            </a:pPr>
            <a:r>
              <a:rPr lang="zh-CN" altLang="en-US" sz="2400"/>
              <a:t>时间序列异常检测分为点异常检测和形状异常检测，而对于手环心率序列来说应该点异常检测和更正更为适合</a:t>
            </a: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40080"/>
          </a:xfrm>
        </p:spPr>
        <p:txBody>
          <a:bodyPr>
            <a:noAutofit/>
          </a:bodyPr>
          <a:p>
            <a:r>
              <a:rPr lang="zh-CN" altLang="en-US" sz="3200">
                <a:solidFill>
                  <a:schemeClr val="tx1">
                    <a:lumMod val="50000"/>
                    <a:lumOff val="50000"/>
                  </a:schemeClr>
                </a:solidFill>
              </a:rPr>
              <a:t>时间序列的表示</a:t>
            </a:r>
            <a:endParaRPr lang="zh-CN" altLang="en-US" sz="3200">
              <a:solidFill>
                <a:schemeClr val="tx1">
                  <a:lumMod val="50000"/>
                  <a:lumOff val="50000"/>
                </a:schemeClr>
              </a:solidFill>
            </a:endParaRPr>
          </a:p>
        </p:txBody>
      </p:sp>
      <p:sp>
        <p:nvSpPr>
          <p:cNvPr id="3" name="内容占位符 2"/>
          <p:cNvSpPr>
            <a:spLocks noGrp="1"/>
          </p:cNvSpPr>
          <p:nvPr>
            <p:ph idx="1"/>
          </p:nvPr>
        </p:nvSpPr>
        <p:spPr>
          <a:xfrm>
            <a:off x="838200" y="1228725"/>
            <a:ext cx="10515600" cy="4948555"/>
          </a:xfrm>
        </p:spPr>
        <p:txBody>
          <a:bodyPr/>
          <a:p>
            <a:pPr fontAlgn="auto">
              <a:lnSpc>
                <a:spcPct val="150000"/>
              </a:lnSpc>
            </a:pPr>
            <a:r>
              <a:rPr lang="zh-CN" altLang="en-US" sz="2400"/>
              <a:t>时间序列的表示的主要目的在于对原始时间序列进行降维，从而减少计算量及内存资源消耗，因为时序数据维度往往是比较大的，因此通常将时间序列转换为合适的表示形式，然后再对其进行分析。</a:t>
            </a:r>
            <a:endParaRPr lang="zh-CN" altLang="en-US" sz="2400"/>
          </a:p>
          <a:p>
            <a:pPr fontAlgn="auto">
              <a:lnSpc>
                <a:spcPct val="150000"/>
              </a:lnSpc>
            </a:pPr>
            <a:r>
              <a:rPr lang="zh-CN" altLang="en-US" sz="2400"/>
              <a:t>目前时间序列的表示方法主要分为两类：</a:t>
            </a:r>
            <a:endParaRPr lang="zh-CN" altLang="en-US" sz="2400"/>
          </a:p>
          <a:p>
            <a:pPr marL="0" indent="457200" fontAlgn="auto">
              <a:lnSpc>
                <a:spcPct val="150000"/>
              </a:lnSpc>
              <a:buNone/>
            </a:pPr>
            <a:r>
              <a:rPr lang="zh-CN" altLang="en-US" sz="2000"/>
              <a:t>基于时域的表示方法</a:t>
            </a:r>
            <a:endParaRPr lang="zh-CN" altLang="en-US" sz="2000"/>
          </a:p>
          <a:p>
            <a:pPr marL="0" indent="457200" fontAlgn="auto">
              <a:lnSpc>
                <a:spcPct val="150000"/>
              </a:lnSpc>
              <a:buNone/>
            </a:pPr>
            <a:r>
              <a:rPr lang="zh-CN" altLang="en-US" sz="2000"/>
              <a:t>基于转换域的表示方法</a:t>
            </a:r>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40080"/>
          </a:xfrm>
        </p:spPr>
        <p:txBody>
          <a:bodyPr>
            <a:noAutofit/>
          </a:bodyPr>
          <a:p>
            <a:r>
              <a:rPr lang="zh-CN" altLang="en-US" sz="2800">
                <a:solidFill>
                  <a:schemeClr val="tx1">
                    <a:lumMod val="50000"/>
                    <a:lumOff val="50000"/>
                  </a:schemeClr>
                </a:solidFill>
              </a:rPr>
              <a:t>基于时域的表示方法</a:t>
            </a:r>
            <a:endParaRPr lang="zh-CN" altLang="en-US" sz="2800">
              <a:solidFill>
                <a:schemeClr val="tx1">
                  <a:lumMod val="50000"/>
                  <a:lumOff val="50000"/>
                </a:schemeClr>
              </a:solidFill>
            </a:endParaRPr>
          </a:p>
        </p:txBody>
      </p:sp>
      <p:sp>
        <p:nvSpPr>
          <p:cNvPr id="3" name="内容占位符 2"/>
          <p:cNvSpPr>
            <a:spLocks noGrp="1"/>
          </p:cNvSpPr>
          <p:nvPr>
            <p:ph idx="1"/>
          </p:nvPr>
        </p:nvSpPr>
        <p:spPr>
          <a:xfrm>
            <a:off x="838200" y="1088390"/>
            <a:ext cx="10515600" cy="4948555"/>
          </a:xfrm>
        </p:spPr>
        <p:txBody>
          <a:bodyPr>
            <a:normAutofit lnSpcReduction="10000"/>
          </a:bodyPr>
          <a:p>
            <a:pPr fontAlgn="auto">
              <a:lnSpc>
                <a:spcPct val="150000"/>
              </a:lnSpc>
            </a:pPr>
            <a:r>
              <a:rPr lang="en-US" altLang="zh-CN" sz="2000"/>
              <a:t>1</a:t>
            </a:r>
            <a:r>
              <a:rPr lang="zh-CN" altLang="en-US" sz="2000"/>
              <a:t>、</a:t>
            </a:r>
            <a:r>
              <a:rPr lang="zh-CN" altLang="en-US" sz="2000" b="1"/>
              <a:t>分段累计近似法</a:t>
            </a:r>
            <a:r>
              <a:rPr lang="zh-CN" altLang="en-US" sz="2000"/>
              <a:t>（</a:t>
            </a:r>
            <a:r>
              <a:rPr lang="zh-CN" altLang="en-US" sz="1800" i="1"/>
              <a:t>Keogh E et al. Dimensionality reduction for fast similarity search in large time series databases, 2001</a:t>
            </a:r>
            <a:r>
              <a:rPr lang="zh-CN" altLang="en-US" sz="2000"/>
              <a:t>）。其基于的思想是：时间序列中的每个数据点与它们相邻的数据点存在一定的相关性，因此可以通过平均值来有效地表示一段邻近的数据点</a:t>
            </a:r>
            <a:endParaRPr lang="zh-CN" altLang="en-US" sz="2000"/>
          </a:p>
          <a:p>
            <a:pPr fontAlgn="auto">
              <a:lnSpc>
                <a:spcPct val="150000"/>
              </a:lnSpc>
            </a:pPr>
            <a:r>
              <a:rPr lang="en-US" altLang="zh-CN" sz="2000"/>
              <a:t>2</a:t>
            </a:r>
            <a:r>
              <a:rPr lang="zh-CN" altLang="en-US" sz="2000"/>
              <a:t>、</a:t>
            </a:r>
            <a:r>
              <a:rPr lang="zh-CN" altLang="en-US" sz="2000" b="1"/>
              <a:t>符号化表示</a:t>
            </a:r>
            <a:r>
              <a:rPr lang="zh-CN" altLang="en-US" sz="2000"/>
              <a:t>（</a:t>
            </a:r>
            <a:r>
              <a:rPr lang="zh-CN" altLang="en-US" sz="1800" i="1"/>
              <a:t>Lin J, Keogh E, Wei L, et al. Experiencing SAX: a novel symbolic representation of time series.  2007</a:t>
            </a:r>
            <a:r>
              <a:rPr lang="zh-CN" altLang="en-US" sz="2000"/>
              <a:t>）。这类方法先将原始的时间序列离散化为一个个片段，然后再把每个片段映射到不同字符上，这种方法不仅达到了降维的目的，它还允许在这些符号上定义距离度量</a:t>
            </a:r>
            <a:endParaRPr lang="zh-CN" altLang="en-US" sz="2000"/>
          </a:p>
          <a:p>
            <a:pPr fontAlgn="auto">
              <a:lnSpc>
                <a:spcPct val="150000"/>
              </a:lnSpc>
            </a:pPr>
            <a:r>
              <a:rPr lang="en-US" altLang="zh-CN" sz="2000"/>
              <a:t>3</a:t>
            </a:r>
            <a:r>
              <a:rPr lang="zh-CN" altLang="en-US" sz="2000"/>
              <a:t>、</a:t>
            </a:r>
            <a:r>
              <a:rPr lang="zh-CN" altLang="en-US" sz="2000" b="1"/>
              <a:t>感知要点表示法</a:t>
            </a:r>
            <a:r>
              <a:rPr lang="zh-CN" altLang="en-US" sz="2000"/>
              <a:t>（</a:t>
            </a:r>
            <a:r>
              <a:rPr lang="zh-CN" altLang="en-US" sz="1800" i="1"/>
              <a:t>Chung F L, et al. Flexible time series pattern matching based on perceptually important points，</a:t>
            </a:r>
            <a:r>
              <a:rPr lang="en-US" altLang="zh-CN" sz="1800" i="1"/>
              <a:t>2001</a:t>
            </a:r>
            <a:r>
              <a:rPr lang="zh-CN" altLang="en-US" sz="2000"/>
              <a:t>）</a:t>
            </a:r>
            <a:r>
              <a:rPr lang="zh-CN" altLang="en-US" sz="2000"/>
              <a:t>。该类方法通过保留时间序列中重要的数据点来实现降维</a:t>
            </a:r>
            <a:endParaRPr lang="zh-CN" altLang="en-US" sz="2000"/>
          </a:p>
          <a:p>
            <a:pPr fontAlgn="auto">
              <a:lnSpc>
                <a:spcPct val="150000"/>
              </a:lnSpc>
            </a:pPr>
            <a:r>
              <a:rPr lang="en-US" altLang="zh-CN" sz="2000"/>
              <a:t>4</a:t>
            </a:r>
            <a:r>
              <a:rPr lang="zh-CN" altLang="en-US" sz="2000"/>
              <a:t>、</a:t>
            </a:r>
            <a:r>
              <a:rPr lang="zh-CN" altLang="en-US" sz="2000" b="1"/>
              <a:t>分段线性表示法</a:t>
            </a:r>
            <a:r>
              <a:rPr lang="zh-CN" altLang="en-US" sz="2000"/>
              <a:t>（</a:t>
            </a:r>
            <a:r>
              <a:rPr lang="zh-CN" altLang="en-US" sz="1800" i="1"/>
              <a:t>Keogh E. Fast similarity search in the presence of longitudinal scaling in time series databases，</a:t>
            </a:r>
            <a:r>
              <a:rPr lang="en-US" altLang="zh-CN" sz="1800" i="1"/>
              <a:t>1997</a:t>
            </a:r>
            <a:r>
              <a:rPr lang="zh-CN" altLang="en-US" sz="2000"/>
              <a:t>）。这种方法使用线段来拟合时间序列</a:t>
            </a:r>
            <a:endParaRPr lang="zh-C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40080"/>
          </a:xfrm>
        </p:spPr>
        <p:txBody>
          <a:bodyPr>
            <a:noAutofit/>
          </a:bodyPr>
          <a:p>
            <a:r>
              <a:rPr lang="zh-CN" altLang="en-US" sz="2800">
                <a:solidFill>
                  <a:schemeClr val="tx1">
                    <a:lumMod val="50000"/>
                    <a:lumOff val="50000"/>
                  </a:schemeClr>
                </a:solidFill>
              </a:rPr>
              <a:t>基于转换域的表示方法</a:t>
            </a:r>
            <a:endParaRPr lang="zh-CN" altLang="en-US" sz="2800">
              <a:solidFill>
                <a:schemeClr val="tx1">
                  <a:lumMod val="50000"/>
                  <a:lumOff val="50000"/>
                </a:schemeClr>
              </a:solidFill>
            </a:endParaRPr>
          </a:p>
        </p:txBody>
      </p:sp>
      <p:sp>
        <p:nvSpPr>
          <p:cNvPr id="3" name="内容占位符 2"/>
          <p:cNvSpPr>
            <a:spLocks noGrp="1"/>
          </p:cNvSpPr>
          <p:nvPr>
            <p:ph idx="1"/>
          </p:nvPr>
        </p:nvSpPr>
        <p:spPr>
          <a:xfrm>
            <a:off x="838200" y="1088390"/>
            <a:ext cx="10515600" cy="4948555"/>
          </a:xfrm>
        </p:spPr>
        <p:txBody>
          <a:bodyPr>
            <a:normAutofit lnSpcReduction="10000"/>
          </a:bodyPr>
          <a:p>
            <a:pPr fontAlgn="auto">
              <a:lnSpc>
                <a:spcPct val="150000"/>
              </a:lnSpc>
            </a:pPr>
            <a:r>
              <a:rPr lang="en-US" altLang="zh-CN" sz="2000"/>
              <a:t>1</a:t>
            </a:r>
            <a:r>
              <a:rPr lang="zh-CN" altLang="en-US" sz="2000"/>
              <a:t>、</a:t>
            </a:r>
            <a:r>
              <a:rPr lang="zh-CN" altLang="en-US" sz="2000" b="1"/>
              <a:t>离散傅里叶变换</a:t>
            </a:r>
            <a:r>
              <a:rPr lang="zh-CN" altLang="en-US" sz="2000"/>
              <a:t>（</a:t>
            </a:r>
            <a:r>
              <a:rPr lang="en-US" altLang="zh-CN" sz="1800" i="1"/>
              <a:t>Agrawal R. Efficient similarity search in sequence databases</a:t>
            </a:r>
            <a:r>
              <a:rPr lang="zh-CN" altLang="en-US" sz="1800" i="1"/>
              <a:t>，</a:t>
            </a:r>
            <a:r>
              <a:rPr lang="en-US" altLang="zh-CN" sz="1800" i="1"/>
              <a:t>1993</a:t>
            </a:r>
            <a:r>
              <a:rPr lang="zh-CN" altLang="en-US" sz="2000"/>
              <a:t>）。离散傅里叶变换是一个基变换，它把原来一个n维的点变成了k维，从而可以用来对时间序列数据进行降维处理</a:t>
            </a:r>
            <a:endParaRPr lang="zh-CN" altLang="en-US" sz="2000"/>
          </a:p>
          <a:p>
            <a:pPr fontAlgn="auto">
              <a:lnSpc>
                <a:spcPct val="150000"/>
              </a:lnSpc>
            </a:pPr>
            <a:r>
              <a:rPr lang="en-US" altLang="zh-CN" sz="2000"/>
              <a:t>2</a:t>
            </a:r>
            <a:r>
              <a:rPr lang="zh-CN" altLang="en-US" sz="2000"/>
              <a:t>、</a:t>
            </a:r>
            <a:r>
              <a:rPr lang="zh-CN" altLang="en-US" sz="2000" b="1"/>
              <a:t>离散小波变换</a:t>
            </a:r>
            <a:r>
              <a:rPr lang="zh-CN" altLang="en-US" sz="2000"/>
              <a:t>（</a:t>
            </a:r>
            <a:r>
              <a:rPr lang="en-US" altLang="zh-CN" sz="1800" i="1"/>
              <a:t>Chan K P, Fu A W C. Efficient time series matching by wavelets</a:t>
            </a:r>
            <a:r>
              <a:rPr lang="zh-CN" altLang="en-US" sz="1800" i="1"/>
              <a:t>，</a:t>
            </a:r>
            <a:r>
              <a:rPr lang="en-US" altLang="zh-CN" sz="1800" i="1"/>
              <a:t>1999</a:t>
            </a:r>
            <a:r>
              <a:rPr lang="zh-CN" altLang="en-US" sz="2000"/>
              <a:t>）。它可以很好的替代离散傅里叶变换</a:t>
            </a:r>
            <a:endParaRPr lang="zh-CN" altLang="en-US" sz="2000"/>
          </a:p>
          <a:p>
            <a:pPr fontAlgn="auto">
              <a:lnSpc>
                <a:spcPct val="150000"/>
              </a:lnSpc>
            </a:pPr>
            <a:r>
              <a:rPr lang="en-US" altLang="zh-CN" sz="2000"/>
              <a:t>3</a:t>
            </a:r>
            <a:r>
              <a:rPr lang="zh-CN" altLang="en-US" sz="2000"/>
              <a:t>、</a:t>
            </a:r>
            <a:r>
              <a:rPr lang="zh-CN" altLang="en-US" sz="2000" b="1"/>
              <a:t>奇异值分解</a:t>
            </a:r>
            <a:r>
              <a:rPr lang="zh-CN" altLang="en-US" sz="2000"/>
              <a:t>（Korn F</a:t>
            </a:r>
            <a:r>
              <a:rPr lang="en-US" altLang="zh-CN" sz="2000"/>
              <a:t>. </a:t>
            </a:r>
            <a:r>
              <a:rPr lang="en-US" sz="1800" i="1"/>
              <a:t>Efficiently supporting ad hoc queries in large datasets of time sequences</a:t>
            </a:r>
            <a:r>
              <a:rPr lang="zh-CN" altLang="en-US" sz="1800" i="1"/>
              <a:t>，</a:t>
            </a:r>
            <a:r>
              <a:rPr lang="en-US" sz="1800" i="1"/>
              <a:t> 1997</a:t>
            </a:r>
            <a:r>
              <a:rPr lang="zh-CN" altLang="en-US" sz="2000"/>
              <a:t>）</a:t>
            </a:r>
            <a:r>
              <a:rPr lang="zh-CN" altLang="en-US" sz="2000"/>
              <a:t>。它区别于其他几个表示方法的一个重要方面是：其他方法的变化是局部的，而奇异值分解是一个全局的转换</a:t>
            </a:r>
            <a:endParaRPr lang="zh-CN" altLang="en-US" sz="2000"/>
          </a:p>
          <a:p>
            <a:pPr fontAlgn="auto">
              <a:lnSpc>
                <a:spcPct val="150000"/>
              </a:lnSpc>
            </a:pPr>
            <a:endParaRPr lang="zh-C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77825"/>
            <a:ext cx="10515600" cy="640080"/>
          </a:xfrm>
        </p:spPr>
        <p:txBody>
          <a:bodyPr>
            <a:noAutofit/>
          </a:bodyPr>
          <a:p>
            <a:r>
              <a:rPr lang="zh-CN" altLang="en-US" sz="3200">
                <a:solidFill>
                  <a:schemeClr val="tx1">
                    <a:lumMod val="50000"/>
                    <a:lumOff val="50000"/>
                  </a:schemeClr>
                </a:solidFill>
              </a:rPr>
              <a:t>时间序列相似性度量</a:t>
            </a:r>
            <a:endParaRPr lang="zh-CN" altLang="en-US" sz="3200">
              <a:solidFill>
                <a:schemeClr val="tx1">
                  <a:lumMod val="50000"/>
                  <a:lumOff val="50000"/>
                </a:schemeClr>
              </a:solidFill>
            </a:endParaRPr>
          </a:p>
        </p:txBody>
      </p:sp>
      <p:sp>
        <p:nvSpPr>
          <p:cNvPr id="3" name="内容占位符 2"/>
          <p:cNvSpPr>
            <a:spLocks noGrp="1"/>
          </p:cNvSpPr>
          <p:nvPr>
            <p:ph idx="1"/>
          </p:nvPr>
        </p:nvSpPr>
        <p:spPr>
          <a:xfrm>
            <a:off x="838200" y="1228725"/>
            <a:ext cx="10515600" cy="4948555"/>
          </a:xfrm>
        </p:spPr>
        <p:txBody>
          <a:bodyPr>
            <a:normAutofit lnSpcReduction="10000"/>
          </a:bodyPr>
          <a:p>
            <a:r>
              <a:rPr lang="zh-CN" altLang="en-US" sz="2400"/>
              <a:t>时间序列的相似度计算，其关键在于选择一种合适的距离度量方法。时间序列的距离定义如下</a:t>
            </a:r>
            <a:r>
              <a:rPr lang="en-US" altLang="zh-CN" sz="2400"/>
              <a:t>(</a:t>
            </a:r>
            <a:r>
              <a:rPr lang="en-US" altLang="zh-CN" sz="2000" i="1"/>
              <a:t>Saeed Aghabozorgi</a:t>
            </a:r>
            <a:r>
              <a:rPr lang="en-US" altLang="zh-CN" sz="2400"/>
              <a:t>.</a:t>
            </a:r>
            <a:r>
              <a:rPr lang="en-US" altLang="zh-CN" sz="2000" i="1"/>
              <a:t>Time-series clustering – A decade review</a:t>
            </a:r>
            <a:r>
              <a:rPr lang="en-US" altLang="zh-CN" sz="2400"/>
              <a:t>)</a:t>
            </a:r>
            <a:r>
              <a:rPr lang="zh-CN" altLang="en-US" sz="2400"/>
              <a:t>：</a:t>
            </a:r>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r>
              <a:rPr lang="zh-CN" altLang="en-US" sz="2400"/>
              <a:t>距离度量方法的选择取决于</a:t>
            </a:r>
            <a:r>
              <a:rPr lang="zh-CN" altLang="en-US" sz="2400">
                <a:solidFill>
                  <a:srgbClr val="7030A0"/>
                </a:solidFill>
              </a:rPr>
              <a:t>时间序列的特性、时间序列的长度、表示方法</a:t>
            </a:r>
            <a:r>
              <a:rPr lang="zh-CN" altLang="en-US" sz="2400"/>
              <a:t>，当然还取决于时间序列聚类的目标，因为聚类的最后效果很大程度依赖于时间序列的距离度量方式</a:t>
            </a:r>
            <a:endParaRPr lang="zh-CN" altLang="en-US" sz="2400"/>
          </a:p>
        </p:txBody>
      </p:sp>
      <p:pic>
        <p:nvPicPr>
          <p:cNvPr id="7" name="图片 6"/>
          <p:cNvPicPr>
            <a:picLocks noChangeAspect="1"/>
          </p:cNvPicPr>
          <p:nvPr/>
        </p:nvPicPr>
        <p:blipFill>
          <a:blip r:embed="rId1"/>
          <a:stretch>
            <a:fillRect/>
          </a:stretch>
        </p:blipFill>
        <p:spPr>
          <a:xfrm>
            <a:off x="2073275" y="2277110"/>
            <a:ext cx="7792085" cy="25952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77825"/>
            <a:ext cx="10515600" cy="640080"/>
          </a:xfrm>
        </p:spPr>
        <p:txBody>
          <a:bodyPr>
            <a:noAutofit/>
          </a:bodyPr>
          <a:p>
            <a:r>
              <a:rPr lang="zh-CN" altLang="en-US" sz="3200">
                <a:solidFill>
                  <a:schemeClr val="tx1">
                    <a:lumMod val="50000"/>
                    <a:lumOff val="50000"/>
                  </a:schemeClr>
                </a:solidFill>
              </a:rPr>
              <a:t>时间序列相似性度量</a:t>
            </a:r>
            <a:endParaRPr lang="zh-CN" altLang="en-US" sz="3200">
              <a:solidFill>
                <a:schemeClr val="tx1">
                  <a:lumMod val="50000"/>
                  <a:lumOff val="50000"/>
                </a:schemeClr>
              </a:solidFill>
            </a:endParaRPr>
          </a:p>
        </p:txBody>
      </p:sp>
      <p:sp>
        <p:nvSpPr>
          <p:cNvPr id="3" name="内容占位符 2"/>
          <p:cNvSpPr>
            <a:spLocks noGrp="1"/>
          </p:cNvSpPr>
          <p:nvPr>
            <p:ph idx="1"/>
          </p:nvPr>
        </p:nvSpPr>
        <p:spPr>
          <a:xfrm>
            <a:off x="838200" y="1228725"/>
            <a:ext cx="10515600" cy="4948555"/>
          </a:xfrm>
        </p:spPr>
        <p:txBody>
          <a:bodyPr>
            <a:normAutofit lnSpcReduction="10000"/>
          </a:bodyPr>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p:txBody>
      </p:sp>
      <p:pic>
        <p:nvPicPr>
          <p:cNvPr id="4" name="图片 3"/>
          <p:cNvPicPr>
            <a:picLocks noChangeAspect="1"/>
          </p:cNvPicPr>
          <p:nvPr/>
        </p:nvPicPr>
        <p:blipFill>
          <a:blip r:embed="rId1"/>
          <a:stretch>
            <a:fillRect/>
          </a:stretch>
        </p:blipFill>
        <p:spPr>
          <a:xfrm>
            <a:off x="2075180" y="1644650"/>
            <a:ext cx="7838440" cy="42799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77825"/>
            <a:ext cx="10515600" cy="640080"/>
          </a:xfrm>
        </p:spPr>
        <p:txBody>
          <a:bodyPr>
            <a:noAutofit/>
          </a:bodyPr>
          <a:p>
            <a:r>
              <a:rPr lang="zh-CN" altLang="en-US" sz="3200">
                <a:solidFill>
                  <a:schemeClr val="tx1">
                    <a:lumMod val="50000"/>
                    <a:lumOff val="50000"/>
                  </a:schemeClr>
                </a:solidFill>
              </a:rPr>
              <a:t>时间序列相似性度量</a:t>
            </a:r>
            <a:endParaRPr lang="zh-CN" altLang="en-US" sz="3200">
              <a:solidFill>
                <a:schemeClr val="tx1">
                  <a:lumMod val="50000"/>
                  <a:lumOff val="50000"/>
                </a:schemeClr>
              </a:solidFill>
            </a:endParaRPr>
          </a:p>
        </p:txBody>
      </p:sp>
      <p:sp>
        <p:nvSpPr>
          <p:cNvPr id="3" name="内容占位符 2"/>
          <p:cNvSpPr>
            <a:spLocks noGrp="1"/>
          </p:cNvSpPr>
          <p:nvPr>
            <p:ph idx="1"/>
          </p:nvPr>
        </p:nvSpPr>
        <p:spPr>
          <a:xfrm>
            <a:off x="838200" y="1228725"/>
            <a:ext cx="10515600" cy="4948555"/>
          </a:xfrm>
        </p:spPr>
        <p:txBody>
          <a:bodyPr>
            <a:normAutofit lnSpcReduction="10000"/>
          </a:bodyPr>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p:txBody>
      </p:sp>
      <p:graphicFrame>
        <p:nvGraphicFramePr>
          <p:cNvPr id="7" name="表格 6"/>
          <p:cNvGraphicFramePr/>
          <p:nvPr/>
        </p:nvGraphicFramePr>
        <p:xfrm>
          <a:off x="1206500" y="1367155"/>
          <a:ext cx="9498330" cy="4810125"/>
        </p:xfrm>
        <a:graphic>
          <a:graphicData uri="http://schemas.openxmlformats.org/drawingml/2006/table">
            <a:tbl>
              <a:tblPr firstRow="1" bandRow="1">
                <a:tableStyleId>{5C22544A-7EE6-4342-B048-85BDC9FD1C3A}</a:tableStyleId>
              </a:tblPr>
              <a:tblGrid>
                <a:gridCol w="2538095"/>
                <a:gridCol w="4739640"/>
                <a:gridCol w="2220595"/>
              </a:tblGrid>
              <a:tr h="514985">
                <a:tc>
                  <a:txBody>
                    <a:bodyPr/>
                    <a:p>
                      <a:pPr algn="ctr">
                        <a:buNone/>
                      </a:pPr>
                      <a:r>
                        <a:rPr lang="zh-CN" altLang="en-US" sz="1600"/>
                        <a:t>度量方法</a:t>
                      </a:r>
                      <a:endParaRPr lang="zh-CN" altLang="en-US" sz="1600"/>
                    </a:p>
                  </a:txBody>
                  <a:tcPr/>
                </a:tc>
                <a:tc>
                  <a:txBody>
                    <a:bodyPr/>
                    <a:p>
                      <a:pPr algn="ctr">
                        <a:buNone/>
                      </a:pPr>
                      <a:r>
                        <a:rPr lang="zh-CN" altLang="en-US" sz="1600"/>
                        <a:t>特征</a:t>
                      </a:r>
                      <a:endParaRPr lang="zh-CN" altLang="en-US" sz="1600"/>
                    </a:p>
                  </a:txBody>
                  <a:tcPr/>
                </a:tc>
                <a:tc>
                  <a:txBody>
                    <a:bodyPr/>
                    <a:p>
                      <a:pPr algn="ctr">
                        <a:buNone/>
                      </a:pPr>
                      <a:r>
                        <a:rPr lang="zh-CN" altLang="en-US" sz="1600"/>
                        <a:t>类型</a:t>
                      </a:r>
                      <a:endParaRPr lang="zh-CN" altLang="en-US" sz="1600"/>
                    </a:p>
                  </a:txBody>
                  <a:tcPr/>
                </a:tc>
              </a:tr>
              <a:tr h="771525">
                <a:tc>
                  <a:txBody>
                    <a:bodyPr/>
                    <a:p>
                      <a:pPr algn="ctr">
                        <a:buNone/>
                      </a:pPr>
                      <a:r>
                        <a:rPr lang="zh-CN" altLang="en-US" sz="1600"/>
                        <a:t>Euclidean distance </a:t>
                      </a:r>
                      <a:endParaRPr lang="zh-CN" altLang="en-US" sz="1600"/>
                    </a:p>
                    <a:p>
                      <a:pPr algn="ctr">
                        <a:buNone/>
                      </a:pPr>
                      <a:r>
                        <a:rPr lang="zh-CN" altLang="en-US" sz="1600"/>
                        <a:t>（欧氏距离）</a:t>
                      </a:r>
                      <a:endParaRPr lang="zh-CN" altLang="en-US" sz="1600"/>
                    </a:p>
                  </a:txBody>
                  <a:tcPr/>
                </a:tc>
                <a:tc>
                  <a:txBody>
                    <a:bodyPr/>
                    <a:p>
                      <a:pPr>
                        <a:buNone/>
                      </a:pPr>
                      <a:r>
                        <a:rPr lang="zh-CN" altLang="en-US" sz="1600"/>
                        <a:t>简单高效， 要求两条时间序列上的点一一对应，计算复杂度与序列长度成线性关系</a:t>
                      </a:r>
                      <a:endParaRPr lang="zh-CN" altLang="en-US" sz="1600"/>
                    </a:p>
                  </a:txBody>
                  <a:tcPr/>
                </a:tc>
                <a:tc>
                  <a:txBody>
                    <a:bodyPr/>
                    <a:p>
                      <a:pPr algn="ctr">
                        <a:buNone/>
                      </a:pPr>
                      <a:r>
                        <a:rPr lang="zh-CN" altLang="en-US" sz="1600"/>
                        <a:t>Shape-based</a:t>
                      </a:r>
                      <a:endParaRPr lang="zh-CN" altLang="en-US" sz="1600"/>
                    </a:p>
                  </a:txBody>
                  <a:tcPr/>
                </a:tc>
              </a:tr>
              <a:tr h="977265">
                <a:tc>
                  <a:txBody>
                    <a:bodyPr/>
                    <a:p>
                      <a:pPr algn="ctr">
                        <a:buNone/>
                      </a:pPr>
                      <a:r>
                        <a:rPr lang="en-US" altLang="zh-CN" sz="1600"/>
                        <a:t>DTW</a:t>
                      </a:r>
                      <a:endParaRPr lang="en-US" altLang="zh-CN" sz="1600"/>
                    </a:p>
                    <a:p>
                      <a:pPr algn="ctr">
                        <a:buNone/>
                      </a:pPr>
                      <a:r>
                        <a:rPr lang="zh-CN" altLang="en-US" sz="1600"/>
                        <a:t>（动态时间调整）</a:t>
                      </a:r>
                      <a:endParaRPr lang="zh-CN" altLang="en-US" sz="1600"/>
                    </a:p>
                  </a:txBody>
                  <a:tcPr/>
                </a:tc>
                <a:tc>
                  <a:txBody>
                    <a:bodyPr/>
                    <a:p>
                      <a:pPr>
                        <a:buNone/>
                      </a:pPr>
                      <a:r>
                        <a:rPr lang="zh-CN" altLang="en-US" sz="1600"/>
                        <a:t>弹性测量，不需要两条时间序列上的点一一对应，能很好地解决时间漂移问题，但是时间复杂度太高，需要采用其他技巧来减小复杂度</a:t>
                      </a:r>
                      <a:endParaRPr lang="zh-CN" altLang="en-US" sz="1600"/>
                    </a:p>
                  </a:txBody>
                  <a:tcPr/>
                </a:tc>
                <a:tc>
                  <a:txBody>
                    <a:bodyPr/>
                    <a:p>
                      <a:pPr algn="ctr">
                        <a:buNone/>
                      </a:pPr>
                      <a:r>
                        <a:rPr lang="zh-CN" altLang="en-US" sz="1600">
                          <a:sym typeface="+mn-ea"/>
                        </a:rPr>
                        <a:t>Shape-based</a:t>
                      </a:r>
                      <a:endParaRPr lang="zh-CN" altLang="en-US" sz="1600">
                        <a:sym typeface="+mn-ea"/>
                      </a:endParaRPr>
                    </a:p>
                  </a:txBody>
                  <a:tcPr/>
                </a:tc>
              </a:tr>
              <a:tr h="769620">
                <a:tc>
                  <a:txBody>
                    <a:bodyPr/>
                    <a:p>
                      <a:pPr algn="ctr">
                        <a:buNone/>
                      </a:pPr>
                      <a:r>
                        <a:rPr lang="en-US" altLang="zh-CN" sz="1600"/>
                        <a:t>LCSS</a:t>
                      </a:r>
                      <a:endParaRPr lang="en-US" altLang="zh-CN" sz="1600"/>
                    </a:p>
                    <a:p>
                      <a:pPr algn="ctr">
                        <a:buNone/>
                      </a:pPr>
                      <a:r>
                        <a:rPr lang="zh-CN" altLang="en-US" sz="1600"/>
                        <a:t>（最长公共子串距离）</a:t>
                      </a:r>
                      <a:endParaRPr lang="zh-CN" altLang="en-US" sz="1600"/>
                    </a:p>
                  </a:txBody>
                  <a:tcPr/>
                </a:tc>
                <a:tc>
                  <a:txBody>
                    <a:bodyPr/>
                    <a:p>
                      <a:pPr>
                        <a:buNone/>
                      </a:pPr>
                      <a:r>
                        <a:rPr lang="zh-CN" altLang="en-US" sz="1600"/>
                        <a:t>噪声鲁棒性好，能克服时间序列的短期突变问题，但无法处理振幅平移、时间轴伸缩和弯曲等变形</a:t>
                      </a:r>
                      <a:endParaRPr lang="zh-CN" altLang="en-US" sz="1600"/>
                    </a:p>
                  </a:txBody>
                  <a:tcPr/>
                </a:tc>
                <a:tc>
                  <a:txBody>
                    <a:bodyPr/>
                    <a:p>
                      <a:pPr algn="ctr">
                        <a:buNone/>
                      </a:pPr>
                      <a:r>
                        <a:rPr lang="zh-CN" altLang="en-US" sz="1600"/>
                        <a:t>Compression</a:t>
                      </a:r>
                      <a:endParaRPr lang="zh-CN" altLang="en-US" sz="1600"/>
                    </a:p>
                    <a:p>
                      <a:pPr algn="ctr">
                        <a:buNone/>
                      </a:pPr>
                      <a:r>
                        <a:rPr lang="zh-CN" altLang="en-US" sz="1600"/>
                        <a:t>based</a:t>
                      </a:r>
                      <a:endParaRPr lang="zh-CN" altLang="en-US" sz="1600"/>
                    </a:p>
                  </a:txBody>
                  <a:tcPr/>
                </a:tc>
              </a:tr>
              <a:tr h="618490">
                <a:tc>
                  <a:txBody>
                    <a:bodyPr/>
                    <a:p>
                      <a:pPr algn="ctr">
                        <a:buNone/>
                      </a:pPr>
                      <a:r>
                        <a:rPr lang="en-US" altLang="zh-CN" sz="1600"/>
                        <a:t>HMM</a:t>
                      </a:r>
                      <a:endParaRPr lang="en-US" altLang="zh-CN" sz="1600"/>
                    </a:p>
                  </a:txBody>
                  <a:tcPr/>
                </a:tc>
                <a:tc>
                  <a:txBody>
                    <a:bodyPr/>
                    <a:p>
                      <a:pPr>
                        <a:buNone/>
                      </a:pPr>
                      <a:r>
                        <a:rPr lang="zh-CN" altLang="en-US" sz="1600"/>
                        <a:t>不仅能够捕获变量之间的依赖关系，而且能够捕获测量中的串行相关性。</a:t>
                      </a:r>
                      <a:endParaRPr lang="zh-CN" altLang="en-US" sz="1600"/>
                    </a:p>
                  </a:txBody>
                  <a:tcPr/>
                </a:tc>
                <a:tc>
                  <a:txBody>
                    <a:bodyPr/>
                    <a:p>
                      <a:pPr algn="ctr">
                        <a:buNone/>
                      </a:pPr>
                      <a:r>
                        <a:rPr lang="zh-CN" altLang="en-US" sz="1600"/>
                        <a:t>Model</a:t>
                      </a:r>
                      <a:r>
                        <a:rPr lang="en-US" altLang="zh-CN" sz="1600"/>
                        <a:t>-</a:t>
                      </a:r>
                      <a:r>
                        <a:rPr lang="zh-CN" altLang="en-US" sz="1600"/>
                        <a:t>based</a:t>
                      </a:r>
                      <a:endParaRPr lang="zh-CN" altLang="en-US" sz="1600"/>
                    </a:p>
                  </a:txBody>
                  <a:tcPr/>
                </a:tc>
              </a:tr>
              <a:tr h="386080">
                <a:tc>
                  <a:txBody>
                    <a:bodyPr/>
                    <a:p>
                      <a:pPr algn="ctr">
                        <a:buNone/>
                      </a:pPr>
                      <a:r>
                        <a:rPr lang="en-US" altLang="zh-CN" sz="1600"/>
                        <a:t>MVM</a:t>
                      </a:r>
                      <a:endParaRPr lang="en-US" altLang="zh-CN" sz="1600"/>
                    </a:p>
                    <a:p>
                      <a:pPr algn="ctr">
                        <a:buNone/>
                      </a:pPr>
                      <a:r>
                        <a:rPr lang="zh-CN" altLang="en-US" sz="1600"/>
                        <a:t>（最小方差匹配）</a:t>
                      </a:r>
                      <a:endParaRPr lang="zh-CN" altLang="en-US" sz="1600"/>
                    </a:p>
                  </a:txBody>
                  <a:tcPr/>
                </a:tc>
                <a:tc rowSpan="2">
                  <a:txBody>
                    <a:bodyPr/>
                    <a:p>
                      <a:pPr>
                        <a:buNone/>
                      </a:pPr>
                      <a:r>
                        <a:rPr lang="zh-CN" altLang="en-US" sz="1600"/>
                        <a:t>能够自动跳过异常值</a:t>
                      </a:r>
                      <a:endParaRPr lang="zh-CN" altLang="en-US" sz="1600"/>
                    </a:p>
                  </a:txBody>
                  <a:tcPr/>
                </a:tc>
                <a:tc rowSpan="3">
                  <a:txBody>
                    <a:bodyPr/>
                    <a:p>
                      <a:pPr algn="ctr">
                        <a:buNone/>
                      </a:pPr>
                      <a:r>
                        <a:rPr lang="en-US" altLang="zh-CN" sz="1600">
                          <a:sym typeface="+mn-ea"/>
                        </a:rPr>
                        <a:t>Shape-</a:t>
                      </a:r>
                      <a:r>
                        <a:rPr lang="zh-CN" altLang="en-US" sz="1600">
                          <a:sym typeface="+mn-ea"/>
                        </a:rPr>
                        <a:t>based</a:t>
                      </a:r>
                      <a:endParaRPr lang="zh-CN" altLang="en-US" sz="1600"/>
                    </a:p>
                  </a:txBody>
                  <a:tcPr/>
                </a:tc>
              </a:tr>
              <a:tr h="0">
                <a:tc rowSpan="3">
                  <a:txBody>
                    <a:bodyPr/>
                    <a:p>
                      <a:pPr algn="ctr">
                        <a:buNone/>
                      </a:pPr>
                      <a:r>
                        <a:rPr lang="zh-CN" altLang="en-US" sz="1600"/>
                        <a:t>Short time-series distance</a:t>
                      </a:r>
                      <a:endParaRPr lang="zh-CN" altLang="en-US" sz="1600"/>
                    </a:p>
                    <a:p>
                      <a:pPr algn="ctr">
                        <a:buNone/>
                      </a:pPr>
                      <a:r>
                        <a:rPr lang="zh-CN" altLang="en-US" sz="1600"/>
                        <a:t>（</a:t>
                      </a:r>
                      <a:r>
                        <a:rPr lang="en-US" altLang="zh-CN" sz="1600"/>
                        <a:t>STS</a:t>
                      </a:r>
                      <a:r>
                        <a:rPr lang="zh-CN" altLang="en-US" sz="1600"/>
                        <a:t>）</a:t>
                      </a:r>
                      <a:endParaRPr lang="zh-CN" altLang="en-US" sz="1600"/>
                    </a:p>
                  </a:txBody>
                  <a:tcPr/>
                </a:tc>
                <a:tc vMerge="1">
                  <a:tcPr/>
                </a:tc>
                <a:tc vMerge="1">
                  <a:tcPr/>
                </a:tc>
              </a:tr>
              <a:tr h="0">
                <a:tc vMerge="1">
                  <a:tcPr/>
                </a:tc>
                <a:tc rowSpan="2">
                  <a:txBody>
                    <a:bodyPr/>
                    <a:p>
                      <a:pPr>
                        <a:buNone/>
                      </a:pPr>
                      <a:r>
                        <a:rPr lang="zh-CN" altLang="en-US" sz="1600"/>
                        <a:t>对尺度敏感，可以捕获时间信息，而不管绝对值如何。</a:t>
                      </a:r>
                      <a:endParaRPr lang="zh-CN" altLang="en-US" sz="1600"/>
                    </a:p>
                  </a:txBody>
                  <a:tcPr/>
                </a:tc>
                <a:tc vMerge="1">
                  <a:tcPr/>
                </a:tc>
              </a:tr>
              <a:tr h="386080">
                <a:tc vMerge="1">
                  <a:tcPr/>
                </a:tc>
                <a:tc vMerge="1">
                  <a:tcPr/>
                </a:tc>
                <a:tc>
                  <a:txBody>
                    <a:bodyPr/>
                    <a:p>
                      <a:pPr algn="ctr">
                        <a:buNone/>
                      </a:pPr>
                      <a:r>
                        <a:rPr lang="zh-CN" altLang="en-US" sz="1600"/>
                        <a:t> Feature-based</a:t>
                      </a:r>
                      <a:endParaRPr lang="zh-CN" altLang="en-US" sz="160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36600" y="250825"/>
            <a:ext cx="10515600" cy="640080"/>
          </a:xfrm>
        </p:spPr>
        <p:txBody>
          <a:bodyPr>
            <a:noAutofit/>
          </a:bodyPr>
          <a:p>
            <a:r>
              <a:rPr lang="zh-CN" altLang="en-US" sz="3200">
                <a:solidFill>
                  <a:schemeClr val="tx1">
                    <a:lumMod val="50000"/>
                    <a:lumOff val="50000"/>
                  </a:schemeClr>
                </a:solidFill>
              </a:rPr>
              <a:t>时间序列相似性度量</a:t>
            </a:r>
            <a:endParaRPr lang="zh-CN" altLang="en-US" sz="3200">
              <a:solidFill>
                <a:schemeClr val="tx1">
                  <a:lumMod val="50000"/>
                  <a:lumOff val="50000"/>
                </a:schemeClr>
              </a:solidFill>
            </a:endParaRPr>
          </a:p>
        </p:txBody>
      </p:sp>
      <p:sp>
        <p:nvSpPr>
          <p:cNvPr id="3" name="内容占位符 2"/>
          <p:cNvSpPr>
            <a:spLocks noGrp="1"/>
          </p:cNvSpPr>
          <p:nvPr>
            <p:ph idx="1"/>
          </p:nvPr>
        </p:nvSpPr>
        <p:spPr>
          <a:xfrm>
            <a:off x="838200" y="1004570"/>
            <a:ext cx="10515600" cy="5791200"/>
          </a:xfrm>
        </p:spPr>
        <p:txBody>
          <a:bodyPr>
            <a:normAutofit lnSpcReduction="20000"/>
          </a:bodyPr>
          <a:p>
            <a:pPr marL="0" indent="0">
              <a:buNone/>
            </a:pPr>
            <a:endParaRPr lang="zh-CN" altLang="en-US"/>
          </a:p>
          <a:p>
            <a:pPr marL="0" indent="0">
              <a:buNone/>
            </a:pPr>
            <a:endParaRPr lang="zh-CN" altLang="en-US"/>
          </a:p>
          <a:p>
            <a:endParaRPr lang="zh-CN" altLang="en-US"/>
          </a:p>
          <a:p>
            <a:endParaRPr lang="zh-CN" altLang="en-US"/>
          </a:p>
          <a:p>
            <a:endParaRPr lang="zh-CN" altLang="en-US"/>
          </a:p>
          <a:p>
            <a:endParaRPr lang="zh-CN" altLang="en-US" sz="2400"/>
          </a:p>
          <a:p>
            <a:endParaRPr lang="zh-CN" altLang="en-US" sz="2400"/>
          </a:p>
          <a:p>
            <a:endParaRPr lang="zh-CN" altLang="en-US" sz="2000">
              <a:sym typeface="+mn-ea"/>
            </a:endParaRPr>
          </a:p>
          <a:p>
            <a:pPr fontAlgn="auto">
              <a:lnSpc>
                <a:spcPct val="150000"/>
              </a:lnSpc>
            </a:pPr>
            <a:endParaRPr lang="zh-CN" altLang="en-US" sz="1800">
              <a:sym typeface="+mn-ea"/>
            </a:endParaRPr>
          </a:p>
          <a:p>
            <a:pPr fontAlgn="auto">
              <a:lnSpc>
                <a:spcPct val="150000"/>
              </a:lnSpc>
            </a:pPr>
            <a:r>
              <a:rPr lang="zh-CN" altLang="en-US" sz="1800">
                <a:sym typeface="+mn-ea"/>
              </a:rPr>
              <a:t>对于手环心率序列，研究所需要选取的序列长度应该至少在十分钟以上，因此可以将其视为长时间序列。</a:t>
            </a:r>
            <a:endParaRPr lang="zh-CN" altLang="en-US" sz="1800"/>
          </a:p>
          <a:p>
            <a:pPr fontAlgn="auto">
              <a:lnSpc>
                <a:spcPct val="150000"/>
              </a:lnSpc>
            </a:pPr>
            <a:r>
              <a:rPr lang="zh-CN" altLang="en-US" sz="1800"/>
              <a:t>若选择基于特征的相似度量方法，那么更重要的一个步骤就是如何对时间序列提取有效的特征，从而使后续的聚类效果更优</a:t>
            </a:r>
            <a:endParaRPr lang="zh-CN" altLang="en-US" sz="1800"/>
          </a:p>
        </p:txBody>
      </p:sp>
      <p:pic>
        <p:nvPicPr>
          <p:cNvPr id="4" name="图片 3"/>
          <p:cNvPicPr>
            <a:picLocks noChangeAspect="1"/>
          </p:cNvPicPr>
          <p:nvPr/>
        </p:nvPicPr>
        <p:blipFill>
          <a:blip r:embed="rId1"/>
          <a:stretch>
            <a:fillRect/>
          </a:stretch>
        </p:blipFill>
        <p:spPr>
          <a:xfrm>
            <a:off x="2094230" y="967105"/>
            <a:ext cx="7011035" cy="3716655"/>
          </a:xfrm>
          <a:prstGeom prst="rect">
            <a:avLst/>
          </a:prstGeom>
        </p:spPr>
      </p:pic>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2332</Words>
  <Application>WPS 演示</Application>
  <PresentationFormat>宽屏</PresentationFormat>
  <Paragraphs>174</Paragraphs>
  <Slides>12</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12</vt:i4>
      </vt:variant>
    </vt:vector>
  </HeadingPairs>
  <TitlesOfParts>
    <vt:vector size="22" baseType="lpstr">
      <vt:lpstr>Arial</vt:lpstr>
      <vt:lpstr>宋体</vt:lpstr>
      <vt:lpstr>Wingdings</vt:lpstr>
      <vt:lpstr>Wingdings</vt:lpstr>
      <vt:lpstr>微软雅黑</vt:lpstr>
      <vt:lpstr>Calibri</vt:lpstr>
      <vt:lpstr>Arial Unicode MS</vt:lpstr>
      <vt:lpstr>Office 主题</vt:lpstr>
      <vt:lpstr>Visio.Drawing.15</vt:lpstr>
      <vt:lpstr>Visio.Drawing.15</vt:lpstr>
      <vt:lpstr>时间序列聚类</vt:lpstr>
      <vt:lpstr>异常值检测</vt:lpstr>
      <vt:lpstr>时间序列的表示</vt:lpstr>
      <vt:lpstr>基于时域的表示方法</vt:lpstr>
      <vt:lpstr>基于转换域的表示方法</vt:lpstr>
      <vt:lpstr>时间序列相似性度量</vt:lpstr>
      <vt:lpstr>时间序列相似性度量</vt:lpstr>
      <vt:lpstr>时间序列相似性度量</vt:lpstr>
      <vt:lpstr>时间序列相似性度量</vt:lpstr>
      <vt:lpstr>时间序列聚类方法</vt:lpstr>
      <vt:lpstr>时间序列聚类方法</vt:lpstr>
      <vt:lpstr>时间序列聚类方法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6</cp:revision>
  <dcterms:created xsi:type="dcterms:W3CDTF">2019-09-18T02:48:00Z</dcterms:created>
  <dcterms:modified xsi:type="dcterms:W3CDTF">2019-09-20T02:18:45Z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2052-11.1.0.9069</vt:lpwstr>
  </property>
</Properties>
</file>