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162050"/>
            <a:ext cx="9144000" cy="1463040"/>
          </a:xfrm>
        </p:spPr>
        <p:txBody>
          <a:bodyPr>
            <a:normAutofit fontScale="90000"/>
          </a:bodyPr>
          <a:p>
            <a:r>
              <a:rPr lang="zh-CN" altLang="en-US"/>
              <a:t>k-Shape: Efficient and Accurate Clustering of Time Series</a:t>
            </a:r>
            <a:endParaRPr lang="zh-CN" altLang="en-US"/>
          </a:p>
        </p:txBody>
      </p:sp>
      <p:sp>
        <p:nvSpPr>
          <p:cNvPr id="3" name="副标题 2"/>
          <p:cNvSpPr>
            <a:spLocks noGrp="1"/>
          </p:cNvSpPr>
          <p:nvPr>
            <p:ph type="subTitle" idx="1"/>
          </p:nvPr>
        </p:nvSpPr>
        <p:spPr>
          <a:xfrm>
            <a:off x="6793865" y="5334000"/>
            <a:ext cx="3874135" cy="900430"/>
          </a:xfrm>
        </p:spPr>
        <p:txBody>
          <a:bodyPr/>
          <a:p>
            <a:r>
              <a:rPr lang="en-US" altLang="zh-CN" sz="2000"/>
              <a:t>2019/10/25</a:t>
            </a:r>
            <a:endParaRPr lang="en-US" altLang="zh-CN" sz="2000"/>
          </a:p>
          <a:p>
            <a:r>
              <a:rPr lang="zh-CN" altLang="zh-CN" sz="2000"/>
              <a:t>匡东伟</a:t>
            </a:r>
            <a:endParaRPr lang="zh-CN" altLang="zh-CN"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71220"/>
          </a:xfrm>
        </p:spPr>
        <p:txBody>
          <a:bodyPr/>
          <a:p>
            <a:r>
              <a:rPr lang="zh-CN" altLang="en-US" sz="3200">
                <a:solidFill>
                  <a:schemeClr val="tx2"/>
                </a:solidFill>
              </a:rPr>
              <a:t>主要贡献</a:t>
            </a:r>
            <a:endParaRPr lang="zh-CN" altLang="en-US" sz="3200">
              <a:solidFill>
                <a:schemeClr val="tx2"/>
              </a:solidFill>
            </a:endParaRPr>
          </a:p>
        </p:txBody>
      </p:sp>
      <p:sp>
        <p:nvSpPr>
          <p:cNvPr id="3" name="内容占位符 2"/>
          <p:cNvSpPr>
            <a:spLocks noGrp="1"/>
          </p:cNvSpPr>
          <p:nvPr>
            <p:ph idx="1"/>
          </p:nvPr>
        </p:nvSpPr>
        <p:spPr/>
        <p:txBody>
          <a:bodyPr/>
          <a:p>
            <a:pPr fontAlgn="auto">
              <a:lnSpc>
                <a:spcPct val="200000"/>
              </a:lnSpc>
            </a:pPr>
            <a:r>
              <a:rPr lang="zh-CN" altLang="en-US" sz="2400"/>
              <a:t>基于互相关度量提出了一种新的距离度量——平移和位移不变度量</a:t>
            </a:r>
            <a:endParaRPr lang="zh-CN" altLang="en-US" sz="2400"/>
          </a:p>
          <a:p>
            <a:pPr fontAlgn="auto">
              <a:lnSpc>
                <a:spcPct val="200000"/>
              </a:lnSpc>
            </a:pPr>
            <a:r>
              <a:rPr lang="zh-CN" altLang="en-US" sz="2400"/>
              <a:t>提出了一种新的聚类质心的计算方法</a:t>
            </a:r>
            <a:endParaRPr lang="zh-CN" altLang="en-US" sz="2400"/>
          </a:p>
          <a:p>
            <a:pPr fontAlgn="auto">
              <a:lnSpc>
                <a:spcPct val="200000"/>
              </a:lnSpc>
            </a:pPr>
            <a:r>
              <a:rPr lang="zh-CN" altLang="en-US" sz="2400"/>
              <a:t>最后提出了k-Shape方法，一种基于质心的时间序列聚类方法</a:t>
            </a:r>
            <a:endParaRPr lang="zh-C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71220"/>
          </a:xfrm>
        </p:spPr>
        <p:txBody>
          <a:bodyPr/>
          <a:p>
            <a:r>
              <a:rPr lang="en-US" altLang="zh-CN" sz="3200">
                <a:solidFill>
                  <a:schemeClr val="tx2"/>
                </a:solidFill>
              </a:rPr>
              <a:t>K-Shape</a:t>
            </a:r>
            <a:r>
              <a:rPr lang="zh-CN" altLang="en-US" sz="3200">
                <a:solidFill>
                  <a:schemeClr val="tx2"/>
                </a:solidFill>
              </a:rPr>
              <a:t>简介</a:t>
            </a:r>
            <a:endParaRPr lang="zh-CN" altLang="en-US" sz="3200">
              <a:solidFill>
                <a:schemeClr val="tx2"/>
              </a:solidFill>
            </a:endParaRPr>
          </a:p>
        </p:txBody>
      </p:sp>
      <p:sp>
        <p:nvSpPr>
          <p:cNvPr id="3" name="内容占位符 2"/>
          <p:cNvSpPr>
            <a:spLocks noGrp="1"/>
          </p:cNvSpPr>
          <p:nvPr>
            <p:ph idx="1"/>
          </p:nvPr>
        </p:nvSpPr>
        <p:spPr>
          <a:xfrm>
            <a:off x="838200" y="1578610"/>
            <a:ext cx="10515600" cy="4598670"/>
          </a:xfrm>
        </p:spPr>
        <p:txBody>
          <a:bodyPr>
            <a:normAutofit/>
          </a:bodyPr>
          <a:p>
            <a:pPr fontAlgn="auto">
              <a:lnSpc>
                <a:spcPct val="200000"/>
              </a:lnSpc>
            </a:pPr>
            <a:r>
              <a:rPr lang="zh-CN" altLang="en-US" sz="2000"/>
              <a:t>大多数聚类算法的性能取决于距离测量的度量，而且不同领域对时间序列的聚类要求差异巨大，同时传统方法无法扩展到大数据时代下的海量数据集</a:t>
            </a:r>
            <a:endParaRPr lang="zh-CN" altLang="en-US" sz="2000"/>
          </a:p>
          <a:p>
            <a:pPr fontAlgn="auto">
              <a:lnSpc>
                <a:spcPct val="200000"/>
              </a:lnSpc>
            </a:pPr>
            <a:r>
              <a:rPr lang="en-US" altLang="zh-CN" sz="2000"/>
              <a:t>K-Shape</a:t>
            </a:r>
            <a:r>
              <a:rPr lang="zh-CN" altLang="en-US" sz="2000"/>
              <a:t>是基于一种考虑时间序列形状的距离度量和聚类质心计算方法的聚类方法</a:t>
            </a:r>
            <a:r>
              <a:rPr lang="zh-CN" altLang="en-US" sz="1600"/>
              <a:t>（基于原始数据的聚类方法）</a:t>
            </a:r>
            <a:r>
              <a:rPr lang="zh-CN" altLang="en-US" sz="2000"/>
              <a:t>，它的优点如下：</a:t>
            </a:r>
            <a:endParaRPr lang="zh-CN" altLang="en-US" sz="2000"/>
          </a:p>
          <a:p>
            <a:pPr lvl="1" fontAlgn="auto">
              <a:lnSpc>
                <a:spcPct val="200000"/>
              </a:lnSpc>
            </a:pPr>
            <a:r>
              <a:rPr lang="zh-CN" altLang="en-US" sz="1710"/>
              <a:t>独立于研究领域</a:t>
            </a:r>
            <a:endParaRPr lang="zh-CN" altLang="en-US" sz="1710"/>
          </a:p>
          <a:p>
            <a:pPr lvl="1" fontAlgn="auto">
              <a:lnSpc>
                <a:spcPct val="200000"/>
              </a:lnSpc>
            </a:pPr>
            <a:r>
              <a:rPr lang="zh-CN" altLang="en-US" sz="1710"/>
              <a:t>高效准确</a:t>
            </a:r>
            <a:endParaRPr lang="zh-CN" altLang="en-US" sz="1710"/>
          </a:p>
          <a:p>
            <a:pPr lvl="1" fontAlgn="auto">
              <a:lnSpc>
                <a:spcPct val="200000"/>
              </a:lnSpc>
            </a:pPr>
            <a:r>
              <a:rPr lang="zh-CN" altLang="en-US" sz="1710"/>
              <a:t>可扩展性好</a:t>
            </a:r>
            <a:endParaRPr lang="zh-CN" altLang="en-US" sz="1710"/>
          </a:p>
          <a:p>
            <a:pPr fontAlgn="auto">
              <a:lnSpc>
                <a:spcPct val="200000"/>
              </a:lnSpc>
            </a:pPr>
            <a:endParaRPr lang="zh-CN"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67080"/>
          </a:xfrm>
        </p:spPr>
        <p:txBody>
          <a:bodyPr/>
          <a:p>
            <a:r>
              <a:rPr lang="en-US" altLang="zh-CN" sz="3200">
                <a:solidFill>
                  <a:schemeClr val="tx2"/>
                </a:solidFill>
              </a:rPr>
              <a:t>SBD</a:t>
            </a:r>
            <a:r>
              <a:rPr lang="zh-CN" altLang="en-US" sz="3200">
                <a:solidFill>
                  <a:schemeClr val="tx2"/>
                </a:solidFill>
              </a:rPr>
              <a:t>距离度量方法</a:t>
            </a:r>
            <a:endParaRPr lang="zh-CN" altLang="en-US" sz="3200">
              <a:solidFill>
                <a:schemeClr val="tx2"/>
              </a:solidFill>
            </a:endParaRPr>
          </a:p>
        </p:txBody>
      </p:sp>
      <p:sp>
        <p:nvSpPr>
          <p:cNvPr id="3" name="内容占位符 2"/>
          <p:cNvSpPr>
            <a:spLocks noGrp="1"/>
          </p:cNvSpPr>
          <p:nvPr>
            <p:ph idx="1"/>
          </p:nvPr>
        </p:nvSpPr>
        <p:spPr>
          <a:xfrm>
            <a:off x="838200" y="1578610"/>
            <a:ext cx="9681845" cy="4598670"/>
          </a:xfrm>
        </p:spPr>
        <p:txBody>
          <a:bodyPr>
            <a:normAutofit/>
          </a:bodyPr>
          <a:p>
            <a:pPr fontAlgn="auto">
              <a:lnSpc>
                <a:spcPct val="200000"/>
              </a:lnSpc>
            </a:pPr>
            <a:r>
              <a:rPr lang="en-US" altLang="zh-CN" sz="1800"/>
              <a:t>SBD</a:t>
            </a:r>
            <a:r>
              <a:rPr lang="zh-CN" altLang="en-US" sz="1800"/>
              <a:t>度量方法是基于互相关度（</a:t>
            </a:r>
            <a:r>
              <a:rPr lang="zh-CN" altLang="en-US" sz="1800">
                <a:solidFill>
                  <a:schemeClr val="accent6">
                    <a:lumMod val="75000"/>
                  </a:schemeClr>
                </a:solidFill>
              </a:rPr>
              <a:t>主要用于保证时间序列的移位不变形</a:t>
            </a:r>
            <a:r>
              <a:rPr lang="zh-CN" altLang="en-US" sz="1800"/>
              <a:t>）的，Cross-correlation is a measure of similarity for time-lagged signals that is widely used for signal and image process</a:t>
            </a:r>
            <a:r>
              <a:rPr lang="en-US" altLang="zh-CN" sz="1800"/>
              <a:t>.</a:t>
            </a:r>
            <a:endParaRPr lang="en-US" altLang="zh-CN" sz="1800"/>
          </a:p>
          <a:p>
            <a:pPr fontAlgn="auto">
              <a:lnSpc>
                <a:spcPct val="200000"/>
              </a:lnSpc>
            </a:pPr>
            <a:r>
              <a:rPr lang="zh-CN" altLang="en-US" sz="1800"/>
              <a:t>互相关度其实是有着很多缺点的，因此很少有研究使用它来作为时间序列的距离度量，而是使用</a:t>
            </a:r>
            <a:r>
              <a:rPr lang="en-US" altLang="zh-CN" sz="1800"/>
              <a:t>ED</a:t>
            </a:r>
            <a:r>
              <a:rPr lang="zh-CN" altLang="en-US" sz="1800"/>
              <a:t>、</a:t>
            </a:r>
            <a:r>
              <a:rPr lang="en-US" altLang="zh-CN" sz="1800"/>
              <a:t>DTW</a:t>
            </a:r>
            <a:r>
              <a:rPr lang="zh-CN" altLang="en-US" sz="1800"/>
              <a:t>及其改进的变体等度量方法。</a:t>
            </a:r>
            <a:endParaRPr lang="zh-CN" altLang="en-US" sz="1710"/>
          </a:p>
          <a:p>
            <a:pPr fontAlgn="auto">
              <a:lnSpc>
                <a:spcPct val="200000"/>
              </a:lnSpc>
            </a:pPr>
            <a:endParaRPr lang="zh-CN" altLang="en-US" sz="2000"/>
          </a:p>
        </p:txBody>
      </p:sp>
      <p:pic>
        <p:nvPicPr>
          <p:cNvPr id="6" name="图片 5"/>
          <p:cNvPicPr>
            <a:picLocks noChangeAspect="1"/>
          </p:cNvPicPr>
          <p:nvPr/>
        </p:nvPicPr>
        <p:blipFill>
          <a:blip r:embed="rId1"/>
          <a:stretch>
            <a:fillRect/>
          </a:stretch>
        </p:blipFill>
        <p:spPr>
          <a:xfrm>
            <a:off x="2023110" y="4217035"/>
            <a:ext cx="7480300" cy="20542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67080"/>
          </a:xfrm>
        </p:spPr>
        <p:txBody>
          <a:bodyPr/>
          <a:p>
            <a:r>
              <a:rPr lang="en-US" altLang="zh-CN" sz="3200">
                <a:solidFill>
                  <a:schemeClr val="tx2"/>
                </a:solidFill>
              </a:rPr>
              <a:t>SBD</a:t>
            </a:r>
            <a:r>
              <a:rPr lang="zh-CN" altLang="en-US" sz="3200">
                <a:solidFill>
                  <a:schemeClr val="tx2"/>
                </a:solidFill>
              </a:rPr>
              <a:t>距离度量方法</a:t>
            </a:r>
            <a:endParaRPr lang="zh-CN" altLang="en-US" sz="3200">
              <a:solidFill>
                <a:schemeClr val="tx2"/>
              </a:solidFill>
            </a:endParaRPr>
          </a:p>
        </p:txBody>
      </p:sp>
      <p:pic>
        <p:nvPicPr>
          <p:cNvPr id="6" name="内容占位符 5"/>
          <p:cNvPicPr>
            <a:picLocks noChangeAspect="1"/>
          </p:cNvPicPr>
          <p:nvPr>
            <p:ph idx="1"/>
          </p:nvPr>
        </p:nvPicPr>
        <p:blipFill>
          <a:blip r:embed="rId1"/>
          <a:stretch>
            <a:fillRect/>
          </a:stretch>
        </p:blipFill>
        <p:spPr>
          <a:xfrm>
            <a:off x="838200" y="1577975"/>
            <a:ext cx="5686425" cy="4468495"/>
          </a:xfrm>
          <a:prstGeom prst="rect">
            <a:avLst/>
          </a:prstGeom>
        </p:spPr>
      </p:pic>
      <p:pic>
        <p:nvPicPr>
          <p:cNvPr id="7" name="图片 6"/>
          <p:cNvPicPr>
            <a:picLocks noChangeAspect="1"/>
          </p:cNvPicPr>
          <p:nvPr/>
        </p:nvPicPr>
        <p:blipFill>
          <a:blip r:embed="rId2"/>
          <a:stretch>
            <a:fillRect/>
          </a:stretch>
        </p:blipFill>
        <p:spPr>
          <a:xfrm>
            <a:off x="6960870" y="1243330"/>
            <a:ext cx="4392295" cy="1533525"/>
          </a:xfrm>
          <a:prstGeom prst="rect">
            <a:avLst/>
          </a:prstGeom>
        </p:spPr>
      </p:pic>
      <p:pic>
        <p:nvPicPr>
          <p:cNvPr id="8" name="图片 7"/>
          <p:cNvPicPr>
            <a:picLocks noChangeAspect="1"/>
          </p:cNvPicPr>
          <p:nvPr/>
        </p:nvPicPr>
        <p:blipFill>
          <a:blip r:embed="rId3"/>
          <a:stretch>
            <a:fillRect/>
          </a:stretch>
        </p:blipFill>
        <p:spPr>
          <a:xfrm>
            <a:off x="6742430" y="3795395"/>
            <a:ext cx="4819015" cy="22517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67080"/>
          </a:xfrm>
        </p:spPr>
        <p:txBody>
          <a:bodyPr/>
          <a:p>
            <a:r>
              <a:rPr lang="en-US" altLang="zh-CN" sz="3200">
                <a:solidFill>
                  <a:schemeClr val="tx2"/>
                </a:solidFill>
              </a:rPr>
              <a:t>SBD</a:t>
            </a:r>
            <a:r>
              <a:rPr lang="zh-CN" altLang="en-US" sz="3200">
                <a:solidFill>
                  <a:schemeClr val="tx2"/>
                </a:solidFill>
              </a:rPr>
              <a:t>距离度量方法</a:t>
            </a:r>
            <a:endParaRPr lang="zh-CN" altLang="en-US" sz="3200">
              <a:solidFill>
                <a:schemeClr val="tx2"/>
              </a:solidFill>
            </a:endParaRPr>
          </a:p>
        </p:txBody>
      </p:sp>
      <p:pic>
        <p:nvPicPr>
          <p:cNvPr id="4" name="图片 3"/>
          <p:cNvPicPr>
            <a:picLocks noChangeAspect="1"/>
          </p:cNvPicPr>
          <p:nvPr/>
        </p:nvPicPr>
        <p:blipFill>
          <a:blip r:embed="rId1"/>
          <a:stretch>
            <a:fillRect/>
          </a:stretch>
        </p:blipFill>
        <p:spPr>
          <a:xfrm>
            <a:off x="838200" y="1132205"/>
            <a:ext cx="5922645" cy="1701165"/>
          </a:xfrm>
          <a:prstGeom prst="rect">
            <a:avLst/>
          </a:prstGeom>
        </p:spPr>
      </p:pic>
      <p:pic>
        <p:nvPicPr>
          <p:cNvPr id="9" name="图片 8"/>
          <p:cNvPicPr>
            <a:picLocks noChangeAspect="1"/>
          </p:cNvPicPr>
          <p:nvPr/>
        </p:nvPicPr>
        <p:blipFill>
          <a:blip r:embed="rId2"/>
          <a:stretch>
            <a:fillRect/>
          </a:stretch>
        </p:blipFill>
        <p:spPr>
          <a:xfrm>
            <a:off x="4108450" y="3007360"/>
            <a:ext cx="7245350" cy="36271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449070"/>
            <a:ext cx="10515600" cy="4728210"/>
          </a:xfrm>
        </p:spPr>
        <p:txBody>
          <a:bodyPr/>
          <a:p>
            <a:r>
              <a:rPr lang="en-US" altLang="zh-CN" sz="2400"/>
              <a:t>K-Shape</a:t>
            </a:r>
            <a:r>
              <a:rPr lang="zh-CN" altLang="en-US" sz="2400"/>
              <a:t>的聚类思想是类似于</a:t>
            </a:r>
            <a:r>
              <a:rPr lang="en-US" altLang="zh-CN" sz="2400"/>
              <a:t>K-Means</a:t>
            </a:r>
            <a:r>
              <a:rPr lang="zh-CN" altLang="en-US" sz="2400"/>
              <a:t>的，但是它使用的是</a:t>
            </a:r>
            <a:r>
              <a:rPr lang="en-US" altLang="zh-CN" sz="2400"/>
              <a:t>SBD</a:t>
            </a:r>
            <a:r>
              <a:rPr lang="zh-CN" altLang="en-US" sz="2400"/>
              <a:t>距离计算以及基于该距离计算的质心计算方法，这也使得</a:t>
            </a:r>
            <a:r>
              <a:rPr lang="en-US" altLang="zh-CN" sz="2400"/>
              <a:t>K-Shape</a:t>
            </a:r>
            <a:r>
              <a:rPr lang="zh-CN" altLang="en-US" sz="2400"/>
              <a:t>成为唯一可扩展的聚类算法</a:t>
            </a:r>
            <a:endParaRPr lang="zh-CN" altLang="en-US" sz="2400"/>
          </a:p>
        </p:txBody>
      </p:sp>
      <p:sp>
        <p:nvSpPr>
          <p:cNvPr id="4" name="标题 3"/>
          <p:cNvSpPr>
            <a:spLocks noGrp="1"/>
          </p:cNvSpPr>
          <p:nvPr>
            <p:ph type="title"/>
          </p:nvPr>
        </p:nvSpPr>
        <p:spPr>
          <a:xfrm>
            <a:off x="838200" y="365125"/>
            <a:ext cx="10515600" cy="767080"/>
          </a:xfrm>
        </p:spPr>
        <p:txBody>
          <a:bodyPr/>
          <a:p>
            <a:r>
              <a:rPr lang="zh-CN" altLang="en-US" sz="3200">
                <a:solidFill>
                  <a:schemeClr val="tx2"/>
                </a:solidFill>
              </a:rPr>
              <a:t>质心计算和聚类</a:t>
            </a:r>
            <a:endParaRPr lang="zh-CN" altLang="en-US" sz="3200">
              <a:solidFill>
                <a:schemeClr val="tx2"/>
              </a:solidFill>
            </a:endParaRPr>
          </a:p>
        </p:txBody>
      </p:sp>
      <p:pic>
        <p:nvPicPr>
          <p:cNvPr id="5" name="图片 4"/>
          <p:cNvPicPr>
            <a:picLocks noChangeAspect="1"/>
          </p:cNvPicPr>
          <p:nvPr/>
        </p:nvPicPr>
        <p:blipFill>
          <a:blip r:embed="rId1"/>
          <a:stretch>
            <a:fillRect/>
          </a:stretch>
        </p:blipFill>
        <p:spPr>
          <a:xfrm>
            <a:off x="1602105" y="2635250"/>
            <a:ext cx="8174990" cy="370903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625</Words>
  <Application>WPS 演示</Application>
  <PresentationFormat>宽屏</PresentationFormat>
  <Paragraphs>34</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Arial</vt:lpstr>
      <vt:lpstr>宋体</vt:lpstr>
      <vt:lpstr>Wingdings</vt:lpstr>
      <vt:lpstr>Arial Unicode MS</vt:lpstr>
      <vt:lpstr>Calibri</vt:lpstr>
      <vt:lpstr>微软雅黑</vt:lpstr>
      <vt:lpstr>Office 主题</vt:lpstr>
      <vt:lpstr>PowerPoint 演示文稿</vt:lpstr>
      <vt:lpstr>PowerPoint 演示文稿</vt:lpstr>
      <vt:lpstr>主要贡献</vt:lpstr>
      <vt:lpstr>K-Shape简介</vt:lpstr>
      <vt:lpstr>SBD距离度量方法</vt:lpstr>
      <vt:lpstr>SBD距离度量方法</vt:lpstr>
      <vt:lpstr>SBD距离度量方法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Administrator</cp:lastModifiedBy>
  <cp:revision>2</cp:revision>
  <dcterms:created xsi:type="dcterms:W3CDTF">2019-10-24T11:40:00Z</dcterms:created>
  <dcterms:modified xsi:type="dcterms:W3CDTF">2019-10-24T14:24:09Z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