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2" r:id="rId4"/>
    <p:sldId id="264" r:id="rId6"/>
    <p:sldId id="267" r:id="rId7"/>
    <p:sldId id="269" r:id="rId8"/>
    <p:sldId id="270" r:id="rId9"/>
    <p:sldId id="272" r:id="rId10"/>
    <p:sldId id="273" r:id="rId11"/>
    <p:sldId id="274" r:id="rId12"/>
    <p:sldId id="275" r:id="rId13"/>
    <p:sldId id="277" r:id="rId14"/>
    <p:sldId id="278" r:id="rId15"/>
    <p:sldId id="279"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0" Type="http://schemas.openxmlformats.org/officeDocument/2006/relationships/tags" Target="../tags/tag9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直角三角形 7"/>
          <p:cNvSpPr/>
          <p:nvPr>
            <p:custDataLst>
              <p:tags r:id="rId2"/>
            </p:custDataLst>
          </p:nvPr>
        </p:nvSpPr>
        <p:spPr>
          <a:xfrm flipH="1">
            <a:off x="10479312" y="4700915"/>
            <a:ext cx="1712687" cy="216317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3"/>
            </p:custDataLst>
          </p:nvPr>
        </p:nvSpPr>
        <p:spPr>
          <a:xfrm rot="19281648">
            <a:off x="-1664285" y="-1974249"/>
            <a:ext cx="13694050" cy="8343459"/>
          </a:xfrm>
          <a:custGeom>
            <a:avLst/>
            <a:gdLst>
              <a:gd name="connsiteX0" fmla="*/ 5147783 w 13694050"/>
              <a:gd name="connsiteY0" fmla="*/ 0 h 8343459"/>
              <a:gd name="connsiteX1" fmla="*/ 13694050 w 13694050"/>
              <a:gd name="connsiteY1" fmla="*/ 6831974 h 8343459"/>
              <a:gd name="connsiteX2" fmla="*/ 12485753 w 13694050"/>
              <a:gd name="connsiteY2" fmla="*/ 8343459 h 8343459"/>
              <a:gd name="connsiteX3" fmla="*/ 4558702 w 13694050"/>
              <a:gd name="connsiteY3" fmla="*/ 8343459 h 8343459"/>
              <a:gd name="connsiteX4" fmla="*/ 0 w 13694050"/>
              <a:gd name="connsiteY4" fmla="*/ 4699185 h 8343459"/>
              <a:gd name="connsiteX5" fmla="*/ 545643 w 13694050"/>
              <a:gd name="connsiteY5" fmla="*/ 3754103 h 8343459"/>
              <a:gd name="connsiteX6" fmla="*/ 3546712 w 13694050"/>
              <a:gd name="connsiteY6" fmla="*/ 0 h 834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94050" h="8343459">
                <a:moveTo>
                  <a:pt x="5147783" y="0"/>
                </a:moveTo>
                <a:lnTo>
                  <a:pt x="13694050" y="6831974"/>
                </a:lnTo>
                <a:lnTo>
                  <a:pt x="12485753" y="8343459"/>
                </a:lnTo>
                <a:lnTo>
                  <a:pt x="4558702" y="8343459"/>
                </a:lnTo>
                <a:lnTo>
                  <a:pt x="0" y="4699185"/>
                </a:lnTo>
                <a:lnTo>
                  <a:pt x="545643" y="3754103"/>
                </a:lnTo>
                <a:lnTo>
                  <a:pt x="354671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custDataLst>
              <p:tags r:id="rId4"/>
            </p:custDataLst>
          </p:nvPr>
        </p:nvSpPr>
        <p:spPr>
          <a:xfrm rot="19800000">
            <a:off x="-1628269" y="-1213129"/>
            <a:ext cx="13999706" cy="6799053"/>
          </a:xfrm>
          <a:custGeom>
            <a:avLst/>
            <a:gdLst>
              <a:gd name="connsiteX0" fmla="*/ 5484496 w 13999706"/>
              <a:gd name="connsiteY0" fmla="*/ 0 h 6799053"/>
              <a:gd name="connsiteX1" fmla="*/ 13999706 w 13999706"/>
              <a:gd name="connsiteY1" fmla="*/ 4916259 h 6799053"/>
              <a:gd name="connsiteX2" fmla="*/ 12912675 w 13999706"/>
              <a:gd name="connsiteY2" fmla="*/ 6799053 h 6799053"/>
              <a:gd name="connsiteX3" fmla="*/ 3544802 w 13999706"/>
              <a:gd name="connsiteY3" fmla="*/ 6799053 h 6799053"/>
              <a:gd name="connsiteX4" fmla="*/ 0 w 13999706"/>
              <a:gd name="connsiteY4" fmla="*/ 4752460 h 6799053"/>
              <a:gd name="connsiteX5" fmla="*/ 2743834 w 13999706"/>
              <a:gd name="connsiteY5" fmla="*/ 0 h 6799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99706" h="6799053">
                <a:moveTo>
                  <a:pt x="5484496" y="0"/>
                </a:moveTo>
                <a:lnTo>
                  <a:pt x="13999706" y="4916259"/>
                </a:lnTo>
                <a:lnTo>
                  <a:pt x="12912675" y="6799053"/>
                </a:lnTo>
                <a:lnTo>
                  <a:pt x="3544802" y="6799053"/>
                </a:lnTo>
                <a:lnTo>
                  <a:pt x="0" y="4752460"/>
                </a:lnTo>
                <a:lnTo>
                  <a:pt x="2743834" y="0"/>
                </a:lnTo>
                <a:close/>
              </a:path>
            </a:pathLst>
          </a:custGeom>
          <a:gradFill>
            <a:gsLst>
              <a:gs pos="0">
                <a:schemeClr val="accent1"/>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custDataLst>
              <p:tags r:id="rId5"/>
            </p:custDataLst>
          </p:nvPr>
        </p:nvSpPr>
        <p:spPr>
          <a:xfrm>
            <a:off x="-1" y="3780971"/>
            <a:ext cx="3077029" cy="3077029"/>
          </a:xfrm>
          <a:prstGeom prst="rtTriangle">
            <a:avLst/>
          </a:prstGeom>
          <a:gradFill>
            <a:gsLst>
              <a:gs pos="0">
                <a:schemeClr val="accent1"/>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custDataLst>
              <p:tags r:id="rId6"/>
            </p:custDataLst>
          </p:nvPr>
        </p:nvSpPr>
        <p:spPr>
          <a:xfrm flipH="1">
            <a:off x="10936173" y="5782922"/>
            <a:ext cx="1255823" cy="108116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7"/>
            </p:custDataLst>
          </p:nvPr>
        </p:nvSpPr>
        <p:spPr>
          <a:xfrm>
            <a:off x="10781471" y="6050408"/>
            <a:ext cx="1254150" cy="815341"/>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669926" y="1931813"/>
            <a:ext cx="6850374" cy="1267436"/>
          </a:xfrm>
        </p:spPr>
        <p:txBody>
          <a:bodyPr lIns="90000" tIns="46800" rIns="90000" bIns="46800" anchor="b">
            <a:normAutofit/>
          </a:bodyPr>
          <a:lstStyle>
            <a:lvl1pPr algn="l">
              <a:defRPr sz="5400" baseline="0">
                <a:solidFill>
                  <a:schemeClr val="bg1"/>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9"/>
            </p:custDataLst>
          </p:nvPr>
        </p:nvSpPr>
        <p:spPr>
          <a:xfrm>
            <a:off x="669926" y="3291323"/>
            <a:ext cx="6850374" cy="452945"/>
          </a:xfrm>
        </p:spPr>
        <p:txBody>
          <a:bodyPr lIns="90000" tIns="46800" rIns="90000" bIns="46800">
            <a:normAutofit/>
          </a:bodyPr>
          <a:lstStyle>
            <a:lvl1pPr marL="0" marR="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t>单击此处编辑母版副标题样式</a:t>
            </a:r>
            <a:endParaRPr lang="en-US" altLang="zh-CN" dirty="0"/>
          </a:p>
        </p:txBody>
      </p:sp>
      <p:sp>
        <p:nvSpPr>
          <p:cNvPr id="4" name="日期占位符 3"/>
          <p:cNvSpPr>
            <a:spLocks noGrp="1"/>
          </p:cNvSpPr>
          <p:nvPr>
            <p:ph type="dt" sz="half" idx="10"/>
            <p:custDataLst>
              <p:tags r:id="rId10"/>
            </p:custDataLst>
          </p:nvPr>
        </p:nvSpPr>
        <p:spPr/>
        <p:txBody>
          <a:bodyPr/>
          <a:lstStyle/>
          <a:p>
            <a:fld id="{D11EF7B6-1201-4590-B71D-4DA4D03BFEB1}" type="datetime1">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7BEBB1FC-EE79-4B9E-A5EF-6F115677A4EA}" type="slidenum">
              <a:rPr lang="zh-CN" altLang="en-US" smtClean="0"/>
            </a:fld>
            <a:endParaRPr lang="zh-CN" altLang="en-US"/>
          </a:p>
        </p:txBody>
      </p:sp>
      <p:sp>
        <p:nvSpPr>
          <p:cNvPr id="15" name="文本占位符 14"/>
          <p:cNvSpPr>
            <a:spLocks noGrp="1"/>
          </p:cNvSpPr>
          <p:nvPr>
            <p:ph type="body" sz="quarter" idx="13" hasCustomPrompt="1"/>
            <p:custDataLst>
              <p:tags r:id="rId13"/>
            </p:custDataLst>
          </p:nvPr>
        </p:nvSpPr>
        <p:spPr>
          <a:xfrm>
            <a:off x="669926" y="4700915"/>
            <a:ext cx="2091203" cy="365125"/>
          </a:xfrm>
        </p:spPr>
        <p:txBody>
          <a:bodyPr lIns="90000" rIns="90000" anchor="ctr">
            <a:normAutofit/>
          </a:bodyPr>
          <a:lstStyle>
            <a:lvl1pPr marL="0" indent="0">
              <a:buNone/>
              <a:defRPr sz="1800">
                <a:solidFill>
                  <a:schemeClr val="bg1"/>
                </a:solidFill>
              </a:defRPr>
            </a:lvl1pPr>
          </a:lstStyle>
          <a:p>
            <a:pPr lvl="0"/>
            <a:r>
              <a:rPr lang="zh-CN" altLang="en-US" dirty="0"/>
              <a:t>单击编辑文本</a:t>
            </a:r>
            <a:endParaRPr lang="zh-CN" altLang="en-US" dirty="0"/>
          </a:p>
        </p:txBody>
      </p:sp>
      <p:sp>
        <p:nvSpPr>
          <p:cNvPr id="17" name="文本占位符 16"/>
          <p:cNvSpPr>
            <a:spLocks noGrp="1"/>
          </p:cNvSpPr>
          <p:nvPr>
            <p:ph type="body" sz="quarter" idx="14" hasCustomPrompt="1"/>
            <p:custDataLst>
              <p:tags r:id="rId14"/>
            </p:custDataLst>
          </p:nvPr>
        </p:nvSpPr>
        <p:spPr>
          <a:xfrm>
            <a:off x="669926" y="5133364"/>
            <a:ext cx="2091203" cy="365125"/>
          </a:xfrm>
        </p:spPr>
        <p:txBody>
          <a:bodyPr lIns="90000" rIns="90000" anchor="ctr">
            <a:normAutofit/>
          </a:bodyPr>
          <a:lstStyle>
            <a:lvl1pPr marL="0" indent="0">
              <a:buNone/>
              <a:defRPr sz="1800">
                <a:solidFill>
                  <a:schemeClr val="bg1"/>
                </a:solidFill>
              </a:defRPr>
            </a:lvl1pPr>
          </a:lstStyle>
          <a:p>
            <a:pPr lvl="0"/>
            <a:r>
              <a:rPr lang="zh-CN" altLang="en-US" dirty="0"/>
              <a:t>单击编辑文本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直角三角形 6"/>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custDataLst>
              <p:tags r:id="rId4"/>
            </p:custDataLst>
          </p:nvPr>
        </p:nvSpPr>
        <p:spPr>
          <a:xfrm flipH="1">
            <a:off x="10479312" y="4700915"/>
            <a:ext cx="1712687" cy="216317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custDataLst>
              <p:tags r:id="rId5"/>
            </p:custDataLst>
          </p:nvPr>
        </p:nvSpPr>
        <p:spPr>
          <a:xfrm flipH="1">
            <a:off x="10936173" y="5782922"/>
            <a:ext cx="1255823" cy="108116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6"/>
            </p:custDataLst>
          </p:nvPr>
        </p:nvSpPr>
        <p:spPr>
          <a:xfrm>
            <a:off x="10781471" y="6050408"/>
            <a:ext cx="1254150" cy="815341"/>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形状 6"/>
          <p:cNvSpPr/>
          <p:nvPr>
            <p:custDataLst>
              <p:tags r:id="rId2"/>
            </p:custDataLst>
          </p:nvPr>
        </p:nvSpPr>
        <p:spPr>
          <a:xfrm rot="3193905">
            <a:off x="-849480" y="-1335768"/>
            <a:ext cx="8794407" cy="8348012"/>
          </a:xfrm>
          <a:custGeom>
            <a:avLst/>
            <a:gdLst>
              <a:gd name="connsiteX0" fmla="*/ 0 w 8794407"/>
              <a:gd name="connsiteY0" fmla="*/ 5317045 h 8348012"/>
              <a:gd name="connsiteX1" fmla="*/ 3973065 w 8794407"/>
              <a:gd name="connsiteY1" fmla="*/ 0 h 8348012"/>
              <a:gd name="connsiteX2" fmla="*/ 8794407 w 8794407"/>
              <a:gd name="connsiteY2" fmla="*/ 0 h 8348012"/>
              <a:gd name="connsiteX3" fmla="*/ 8794407 w 8794407"/>
              <a:gd name="connsiteY3" fmla="*/ 5004846 h 8348012"/>
              <a:gd name="connsiteX4" fmla="*/ 6296287 w 8794407"/>
              <a:gd name="connsiteY4" fmla="*/ 8348012 h 8348012"/>
              <a:gd name="connsiteX5" fmla="*/ 4056262 w 8794407"/>
              <a:gd name="connsiteY5" fmla="*/ 8348012 h 834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4407" h="8348012">
                <a:moveTo>
                  <a:pt x="0" y="5317045"/>
                </a:moveTo>
                <a:lnTo>
                  <a:pt x="3973065" y="0"/>
                </a:lnTo>
                <a:lnTo>
                  <a:pt x="8794407" y="0"/>
                </a:lnTo>
                <a:lnTo>
                  <a:pt x="8794407" y="5004846"/>
                </a:lnTo>
                <a:lnTo>
                  <a:pt x="6296287" y="8348012"/>
                </a:lnTo>
                <a:lnTo>
                  <a:pt x="4056262" y="834801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任意多边形: 形状 7"/>
          <p:cNvSpPr/>
          <p:nvPr>
            <p:custDataLst>
              <p:tags r:id="rId3"/>
            </p:custDataLst>
          </p:nvPr>
        </p:nvSpPr>
        <p:spPr>
          <a:xfrm rot="2700000">
            <a:off x="-1121505" y="-825433"/>
            <a:ext cx="8667676" cy="7484146"/>
          </a:xfrm>
          <a:custGeom>
            <a:avLst/>
            <a:gdLst>
              <a:gd name="connsiteX0" fmla="*/ 0 w 8667676"/>
              <a:gd name="connsiteY0" fmla="*/ 3951161 h 7484146"/>
              <a:gd name="connsiteX1" fmla="*/ 3951160 w 8667676"/>
              <a:gd name="connsiteY1" fmla="*/ 0 h 7484146"/>
              <a:gd name="connsiteX2" fmla="*/ 8667676 w 8667676"/>
              <a:gd name="connsiteY2" fmla="*/ 1 h 7484146"/>
              <a:gd name="connsiteX3" fmla="*/ 8667676 w 8667676"/>
              <a:gd name="connsiteY3" fmla="*/ 4982160 h 7484146"/>
              <a:gd name="connsiteX4" fmla="*/ 6165691 w 8667676"/>
              <a:gd name="connsiteY4" fmla="*/ 7484146 h 7484146"/>
              <a:gd name="connsiteX5" fmla="*/ 3532986 w 8667676"/>
              <a:gd name="connsiteY5" fmla="*/ 7484146 h 748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676" h="7484146">
                <a:moveTo>
                  <a:pt x="0" y="3951161"/>
                </a:moveTo>
                <a:lnTo>
                  <a:pt x="3951160" y="0"/>
                </a:lnTo>
                <a:lnTo>
                  <a:pt x="8667676" y="1"/>
                </a:lnTo>
                <a:lnTo>
                  <a:pt x="8667676" y="4982160"/>
                </a:lnTo>
                <a:lnTo>
                  <a:pt x="6165691" y="7484146"/>
                </a:lnTo>
                <a:lnTo>
                  <a:pt x="3532986" y="7484146"/>
                </a:lnTo>
                <a:close/>
              </a:path>
            </a:pathLst>
          </a:custGeom>
          <a:gradFill>
            <a:gsLst>
              <a:gs pos="0">
                <a:schemeClr val="accent1"/>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custDataLst>
              <p:tags r:id="rId4"/>
            </p:custDataLst>
          </p:nvPr>
        </p:nvGrpSpPr>
        <p:grpSpPr>
          <a:xfrm>
            <a:off x="10720930" y="5638800"/>
            <a:ext cx="1471067" cy="1233035"/>
            <a:chOff x="10096500" y="5115408"/>
            <a:chExt cx="2095498" cy="1756427"/>
          </a:xfrm>
          <a:solidFill>
            <a:schemeClr val="accent3"/>
          </a:solidFill>
        </p:grpSpPr>
        <p:sp>
          <p:nvSpPr>
            <p:cNvPr id="10" name="直角三角形 9"/>
            <p:cNvSpPr/>
            <p:nvPr>
              <p:custDataLst>
                <p:tags r:id="rId5"/>
              </p:custDataLst>
            </p:nvPr>
          </p:nvSpPr>
          <p:spPr>
            <a:xfrm flipH="1">
              <a:off x="10801350" y="5115408"/>
              <a:ext cx="1390648" cy="175642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6"/>
              </p:custDataLst>
            </p:nvPr>
          </p:nvSpPr>
          <p:spPr>
            <a:xfrm>
              <a:off x="10096500" y="5597349"/>
              <a:ext cx="1939121" cy="1260651"/>
            </a:xfrm>
            <a:prstGeom prst="triangle">
              <a:avLst>
                <a:gd name="adj" fmla="val 6397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标题 1"/>
          <p:cNvSpPr>
            <a:spLocks noGrp="1"/>
          </p:cNvSpPr>
          <p:nvPr>
            <p:ph type="title"/>
            <p:custDataLst>
              <p:tags r:id="rId7"/>
            </p:custDataLst>
          </p:nvPr>
        </p:nvSpPr>
        <p:spPr>
          <a:xfrm>
            <a:off x="1751129" y="2770958"/>
            <a:ext cx="5420301" cy="732508"/>
          </a:xfrm>
        </p:spPr>
        <p:txBody>
          <a:bodyPr anchor="b">
            <a:normAutofit/>
          </a:bodyPr>
          <a:lstStyle>
            <a:lvl1pPr algn="l">
              <a:lnSpc>
                <a:spcPct val="90000"/>
              </a:lnSpc>
              <a:defRPr sz="3200" b="1" baseline="0">
                <a:solidFill>
                  <a:schemeClr val="bg1"/>
                </a:solidFill>
                <a:ea typeface="汉仪旗黑-85S" panose="00020600040101010101" pitchFamily="18" charset="-122"/>
              </a:defRPr>
            </a:lvl1pPr>
          </a:lstStyle>
          <a:p>
            <a:r>
              <a:rPr lang="zh-CN" altLang="en-US" dirty="0"/>
              <a:t>单击此处编辑母版标题样式</a:t>
            </a:r>
            <a:endParaRPr lang="zh-CN" altLang="en-US" dirty="0"/>
          </a:p>
        </p:txBody>
      </p:sp>
      <p:sp>
        <p:nvSpPr>
          <p:cNvPr id="21" name="文本占位符 2"/>
          <p:cNvSpPr>
            <a:spLocks noGrp="1"/>
          </p:cNvSpPr>
          <p:nvPr>
            <p:ph type="body" idx="1"/>
            <p:custDataLst>
              <p:tags r:id="rId8"/>
            </p:custDataLst>
          </p:nvPr>
        </p:nvSpPr>
        <p:spPr>
          <a:xfrm>
            <a:off x="1751129" y="3554266"/>
            <a:ext cx="5420301" cy="1015623"/>
          </a:xfrm>
          <a:prstGeom prst="rect">
            <a:avLst/>
          </a:prstGeom>
        </p:spPr>
        <p:txBody>
          <a:bodyPr anchor="t">
            <a:normAutofit/>
          </a:bodyPr>
          <a:lstStyle>
            <a:lvl1pPr marL="0" indent="0" algn="l">
              <a:lnSpc>
                <a:spcPct val="90000"/>
              </a:lnSpc>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altLang="zh-CN" dirty="0"/>
          </a:p>
        </p:txBody>
      </p:sp>
      <p:sp>
        <p:nvSpPr>
          <p:cNvPr id="2" name="日期占位符 1"/>
          <p:cNvSpPr>
            <a:spLocks noGrp="1"/>
          </p:cNvSpPr>
          <p:nvPr>
            <p:ph type="dt" sz="half" idx="10"/>
            <p:custDataLst>
              <p:tags r:id="rId9"/>
            </p:custDataLst>
          </p:nvPr>
        </p:nvSpPr>
        <p:spPr/>
        <p:txBody>
          <a:bodyPr/>
          <a:lstStyle/>
          <a:p>
            <a:fld id="{8CCB3C24-AA9E-4071-9486-C1CC71CD2D73}" type="datetime1">
              <a:rPr lang="zh-CN" altLang="en-US" smtClean="0"/>
            </a:fld>
            <a:endParaRPr lang="zh-CN" altLang="en-US"/>
          </a:p>
        </p:txBody>
      </p:sp>
      <p:sp>
        <p:nvSpPr>
          <p:cNvPr id="3" name="页脚占位符 2"/>
          <p:cNvSpPr>
            <a:spLocks noGrp="1"/>
          </p:cNvSpPr>
          <p:nvPr>
            <p:ph type="ftr" sz="quarter" idx="11"/>
            <p:custDataLst>
              <p:tags r:id="rId10"/>
            </p:custDataLst>
          </p:nvPr>
        </p:nvSpPr>
        <p:spPr/>
        <p:txBody>
          <a:bodyPr/>
          <a:lstStyle>
            <a:lvl1pPr>
              <a:defRPr/>
            </a:lvl1pPr>
          </a:lstStyle>
          <a:p>
            <a:endParaRPr lang="zh-CN" altLang="en-US" dirty="0"/>
          </a:p>
        </p:txBody>
      </p:sp>
      <p:sp>
        <p:nvSpPr>
          <p:cNvPr id="4" name="灯片编号占位符 3"/>
          <p:cNvSpPr>
            <a:spLocks noGrp="1"/>
          </p:cNvSpPr>
          <p:nvPr>
            <p:ph type="sldNum" sz="quarter" idx="12"/>
            <p:custDataLst>
              <p:tags r:id="rId11"/>
            </p:custDataLst>
          </p:nvPr>
        </p:nvSpPr>
        <p:spPr/>
        <p:txBody>
          <a:bodyPr/>
          <a:lstStyle/>
          <a:p>
            <a:fld id="{5DD3DB80-B894-403A-B48E-6FDC1A72010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直角三角形 7"/>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panose="020B0503020204020204" charset="-122"/>
                <a:ea typeface="微软雅黑" panose="020B0503020204020204" charset="-122"/>
              </a:defRPr>
            </a:lvl1pPr>
            <a:lvl2pPr>
              <a:defRPr sz="1600">
                <a:solidFill>
                  <a:schemeClr val="tx1">
                    <a:lumMod val="85000"/>
                    <a:lumOff val="15000"/>
                  </a:schemeClr>
                </a:solidFill>
                <a:latin typeface="微软雅黑" panose="020B0503020204020204" charset="-122"/>
                <a:ea typeface="微软雅黑" panose="020B0503020204020204" charset="-122"/>
              </a:defRPr>
            </a:lvl2pPr>
            <a:lvl3pPr>
              <a:defRPr sz="1600">
                <a:solidFill>
                  <a:schemeClr val="tx1">
                    <a:lumMod val="85000"/>
                    <a:lumOff val="15000"/>
                  </a:schemeClr>
                </a:solidFill>
                <a:latin typeface="微软雅黑" panose="020B0503020204020204" charset="-122"/>
                <a:ea typeface="微软雅黑" panose="020B0503020204020204" charset="-122"/>
              </a:defRPr>
            </a:lvl3pPr>
            <a:lvl4pPr>
              <a:defRPr sz="1600">
                <a:solidFill>
                  <a:schemeClr val="tx1">
                    <a:lumMod val="85000"/>
                    <a:lumOff val="15000"/>
                  </a:schemeClr>
                </a:solidFill>
                <a:latin typeface="微软雅黑" panose="020B0503020204020204" charset="-122"/>
                <a:ea typeface="微软雅黑" panose="020B0503020204020204" charset="-122"/>
              </a:defRPr>
            </a:lvl4pPr>
            <a:lvl5pPr>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直角三角形 9"/>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p>
            <a:endParaRPr lang="zh-CN" altLang="en-US"/>
          </a:p>
        </p:txBody>
      </p:sp>
      <p:sp>
        <p:nvSpPr>
          <p:cNvPr id="9" name="灯片编号占位符 8"/>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直角三角形 5"/>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直角三角形 4"/>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直角三角形 7"/>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直角三角形 6"/>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直角三角形 5"/>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rot="12310616">
            <a:off x="229140" y="-2558899"/>
            <a:ext cx="11568244" cy="6788151"/>
          </a:xfrm>
          <a:custGeom>
            <a:avLst/>
            <a:gdLst>
              <a:gd name="connsiteX0" fmla="*/ 11568244 w 11568244"/>
              <a:gd name="connsiteY0" fmla="*/ 1601492 h 6788151"/>
              <a:gd name="connsiteX1" fmla="*/ 534503 w 11568244"/>
              <a:gd name="connsiteY1" fmla="*/ 6788151 h 6788151"/>
              <a:gd name="connsiteX2" fmla="*/ 0 w 11568244"/>
              <a:gd name="connsiteY2" fmla="*/ 5651086 h 6788151"/>
              <a:gd name="connsiteX3" fmla="*/ 1 w 11568244"/>
              <a:gd name="connsiteY3" fmla="*/ 0 h 6788151"/>
              <a:gd name="connsiteX4" fmla="*/ 10815426 w 11568244"/>
              <a:gd name="connsiteY4" fmla="*/ 0 h 6788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8244" h="6788151">
                <a:moveTo>
                  <a:pt x="11568244" y="1601492"/>
                </a:moveTo>
                <a:lnTo>
                  <a:pt x="534503" y="6788151"/>
                </a:lnTo>
                <a:lnTo>
                  <a:pt x="0" y="5651086"/>
                </a:lnTo>
                <a:lnTo>
                  <a:pt x="1" y="0"/>
                </a:lnTo>
                <a:lnTo>
                  <a:pt x="1081542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p:custDataLst>
              <p:tags r:id="rId3"/>
            </p:custDataLst>
          </p:nvPr>
        </p:nvSpPr>
        <p:spPr>
          <a:xfrm rot="12600000">
            <a:off x="650345" y="-2978723"/>
            <a:ext cx="11018904" cy="6689183"/>
          </a:xfrm>
          <a:custGeom>
            <a:avLst/>
            <a:gdLst>
              <a:gd name="connsiteX0" fmla="*/ 11018904 w 11018904"/>
              <a:gd name="connsiteY0" fmla="*/ 593183 h 6689183"/>
              <a:gd name="connsiteX1" fmla="*/ 460322 w 11018904"/>
              <a:gd name="connsiteY1" fmla="*/ 6689183 h 6689183"/>
              <a:gd name="connsiteX2" fmla="*/ 0 w 11018904"/>
              <a:gd name="connsiteY2" fmla="*/ 5891882 h 6689183"/>
              <a:gd name="connsiteX3" fmla="*/ 0 w 11018904"/>
              <a:gd name="connsiteY3" fmla="*/ 0 h 6689183"/>
              <a:gd name="connsiteX4" fmla="*/ 10676429 w 11018904"/>
              <a:gd name="connsiteY4" fmla="*/ 0 h 6689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8904" h="6689183">
                <a:moveTo>
                  <a:pt x="11018904" y="593183"/>
                </a:moveTo>
                <a:lnTo>
                  <a:pt x="460322" y="6689183"/>
                </a:lnTo>
                <a:lnTo>
                  <a:pt x="0" y="5891882"/>
                </a:lnTo>
                <a:lnTo>
                  <a:pt x="0" y="0"/>
                </a:lnTo>
                <a:lnTo>
                  <a:pt x="10676429" y="0"/>
                </a:lnTo>
                <a:close/>
              </a:path>
            </a:pathLst>
          </a:cu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custDataLst>
              <p:tags r:id="rId4"/>
            </p:custDataLst>
          </p:nvPr>
        </p:nvSpPr>
        <p:spPr>
          <a:xfrm>
            <a:off x="0" y="5268686"/>
            <a:ext cx="1514475" cy="1603149"/>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custDataLst>
              <p:tags r:id="rId5"/>
            </p:custDataLst>
          </p:nvPr>
        </p:nvSpPr>
        <p:spPr>
          <a:xfrm>
            <a:off x="0" y="5834743"/>
            <a:ext cx="1404938" cy="103709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6"/>
            </p:custDataLst>
          </p:nvPr>
        </p:nvSpPr>
        <p:spPr>
          <a:xfrm flipH="1">
            <a:off x="109535" y="5876925"/>
            <a:ext cx="1235675" cy="981075"/>
          </a:xfrm>
          <a:prstGeom prst="triangle">
            <a:avLst>
              <a:gd name="adj" fmla="val 5117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p:ph type="ctrTitle" hasCustomPrompt="1"/>
            <p:custDataLst>
              <p:tags r:id="rId7"/>
            </p:custDataLst>
          </p:nvPr>
        </p:nvSpPr>
        <p:spPr>
          <a:xfrm>
            <a:off x="4989089" y="1944303"/>
            <a:ext cx="5752706" cy="1703672"/>
          </a:xfrm>
        </p:spPr>
        <p:txBody>
          <a:bodyPr lIns="90000" tIns="46800" rIns="90000" bIns="46800" anchor="b" anchorCtr="0">
            <a:normAutofit/>
          </a:bodyPr>
          <a:lstStyle>
            <a:lvl1pPr marL="0" indent="0" algn="ctr">
              <a:lnSpc>
                <a:spcPct val="90000"/>
              </a:lnSpc>
              <a:buFont typeface="Arial" panose="020B0604020202020204" pitchFamily="34" charset="0"/>
              <a:buNone/>
              <a:defRPr sz="8800" b="1" baseline="0">
                <a:solidFill>
                  <a:schemeClr val="bg1"/>
                </a:solidFill>
                <a:ea typeface="汉仪旗黑-85S" panose="00020600040101010101" pitchFamily="18" charset="-122"/>
              </a:defRPr>
            </a:lvl1pPr>
          </a:lstStyle>
          <a:p>
            <a:r>
              <a:rPr lang="zh-CN" altLang="en-US" dirty="0"/>
              <a:t>编辑标题</a:t>
            </a:r>
            <a:endParaRPr lang="zh-CN" altLang="en-US" dirty="0"/>
          </a:p>
        </p:txBody>
      </p:sp>
      <p:sp>
        <p:nvSpPr>
          <p:cNvPr id="2" name="日期占位符 1"/>
          <p:cNvSpPr>
            <a:spLocks noGrp="1"/>
          </p:cNvSpPr>
          <p:nvPr>
            <p:ph type="dt" sz="half" idx="19"/>
            <p:custDataLst>
              <p:tags r:id="rId8"/>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20"/>
            <p:custDataLst>
              <p:tags r:id="rId9"/>
            </p:custDataLst>
          </p:nvPr>
        </p:nvSpPr>
        <p:spPr/>
        <p:txBody>
          <a:bodyPr/>
          <a:lstStyle/>
          <a:p>
            <a:endParaRPr lang="zh-CN" altLang="en-US" dirty="0"/>
          </a:p>
        </p:txBody>
      </p:sp>
      <p:sp>
        <p:nvSpPr>
          <p:cNvPr id="4" name="灯片编号占位符 3"/>
          <p:cNvSpPr>
            <a:spLocks noGrp="1"/>
          </p:cNvSpPr>
          <p:nvPr>
            <p:ph type="sldNum" sz="quarter" idx="21"/>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98.xml"/><Relationship Id="rId16" Type="http://schemas.openxmlformats.org/officeDocument/2006/relationships/tags" Target="../tags/tag97.xml"/><Relationship Id="rId15" Type="http://schemas.openxmlformats.org/officeDocument/2006/relationships/tags" Target="../tags/tag96.xml"/><Relationship Id="rId14" Type="http://schemas.openxmlformats.org/officeDocument/2006/relationships/tags" Target="../tags/tag95.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1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2.xml"/><Relationship Id="rId2" Type="http://schemas.openxmlformats.org/officeDocument/2006/relationships/tags" Target="../tags/tag115.xml"/><Relationship Id="rId1" Type="http://schemas.openxmlformats.org/officeDocument/2006/relationships/tags" Target="../tags/tag1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0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10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0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9.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rmAutofit fontScale="90000"/>
          </a:bodyPr>
          <a:lstStyle/>
          <a:p>
            <a:pPr algn="ctr"/>
            <a:r>
              <a:rPr lang="en-US" altLang="zh-CN" dirty="0"/>
              <a:t>Semantic Search Revisited</a:t>
            </a:r>
            <a:endParaRPr lang="en-US" altLang="zh-CN" dirty="0"/>
          </a:p>
        </p:txBody>
      </p:sp>
      <p:sp>
        <p:nvSpPr>
          <p:cNvPr id="6" name="文本占位符 5"/>
          <p:cNvSpPr>
            <a:spLocks noGrp="1"/>
          </p:cNvSpPr>
          <p:nvPr>
            <p:ph type="body" sz="quarter" idx="13"/>
            <p:custDataLst>
              <p:tags r:id="rId2"/>
            </p:custDataLst>
          </p:nvPr>
        </p:nvSpPr>
        <p:spPr/>
        <p:txBody>
          <a:bodyPr>
            <a:normAutofit fontScale="72500"/>
          </a:bodyPr>
          <a:lstStyle/>
          <a:p>
            <a:r>
              <a:rPr lang="zh-CN" altLang="en-US" dirty="0"/>
              <a:t>匡东伟</a:t>
            </a:r>
            <a:endParaRPr lang="zh-CN" altLang="en-US" dirty="0"/>
          </a:p>
        </p:txBody>
      </p:sp>
      <p:sp>
        <p:nvSpPr>
          <p:cNvPr id="7" name="文本占位符 6"/>
          <p:cNvSpPr>
            <a:spLocks noGrp="1"/>
          </p:cNvSpPr>
          <p:nvPr>
            <p:ph type="body" sz="quarter" idx="14"/>
            <p:custDataLst>
              <p:tags r:id="rId3"/>
            </p:custDataLst>
          </p:nvPr>
        </p:nvSpPr>
        <p:spPr/>
        <p:txBody>
          <a:bodyPr>
            <a:normAutofit fontScale="72500"/>
          </a:bodyPr>
          <a:lstStyle/>
          <a:p>
            <a:r>
              <a:rPr lang="en-US" altLang="zh-CN" dirty="0"/>
              <a:t>2019/08/11</a:t>
            </a:r>
            <a:endParaRPr lang="zh-CN" altLang="en-US" dirty="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a:t>
            </a:r>
            <a:r>
              <a:rPr lang="en-US" altLang="zh-CN"/>
              <a:t>NLP</a:t>
            </a:r>
            <a:r>
              <a:t>技术的方法</a:t>
            </a:r>
          </a:p>
        </p:txBody>
      </p:sp>
      <p:sp>
        <p:nvSpPr>
          <p:cNvPr id="3" name="文本框 2"/>
          <p:cNvSpPr txBox="1"/>
          <p:nvPr/>
        </p:nvSpPr>
        <p:spPr>
          <a:xfrm>
            <a:off x="690880" y="1430020"/>
            <a:ext cx="5002530" cy="3969385"/>
          </a:xfrm>
          <a:prstGeom prst="rect">
            <a:avLst/>
          </a:prstGeom>
          <a:noFill/>
        </p:spPr>
        <p:txBody>
          <a:bodyPr wrap="square" rtlCol="0">
            <a:spAutoFit/>
          </a:bodyPr>
          <a:p>
            <a:pPr marL="285750" indent="-285750">
              <a:buFont typeface="Arial" panose="020B0604020202020204" pitchFamily="34" charset="0"/>
              <a:buChar char="•"/>
            </a:pPr>
            <a:r>
              <a:rPr lang="en-US" altLang="zh-CN" sz="2000">
                <a:latin typeface="华文宋体" panose="02010600040101010101" charset="-122"/>
                <a:ea typeface="华文宋体" panose="02010600040101010101" charset="-122"/>
                <a:cs typeface="华文宋体" panose="02010600040101010101" charset="-122"/>
              </a:rPr>
              <a:t>NLP</a:t>
            </a:r>
            <a:r>
              <a:rPr lang="zh-CN" altLang="en-US" sz="2000">
                <a:latin typeface="华文宋体" panose="02010600040101010101" charset="-122"/>
                <a:ea typeface="华文宋体" panose="02010600040101010101" charset="-122"/>
                <a:cs typeface="华文宋体" panose="02010600040101010101" charset="-122"/>
              </a:rPr>
              <a:t>技术可以用来理解搜索查询的上下文信息</a:t>
            </a:r>
            <a:endParaRPr lang="zh-CN" altLang="en-US" sz="2000">
              <a:latin typeface="华文宋体" panose="02010600040101010101" charset="-122"/>
              <a:ea typeface="华文宋体" panose="02010600040101010101" charset="-122"/>
              <a:cs typeface="华文宋体" panose="02010600040101010101" charset="-122"/>
            </a:endParaRPr>
          </a:p>
          <a:p>
            <a:pPr marL="285750" indent="-285750">
              <a:buFont typeface="Arial" panose="020B0604020202020204" pitchFamily="34" charset="0"/>
              <a:buChar char="•"/>
            </a:pPr>
            <a:endParaRPr lang="zh-CN" altLang="en-US" sz="2000">
              <a:latin typeface="华文宋体" panose="02010600040101010101" charset="-122"/>
              <a:ea typeface="华文宋体" panose="02010600040101010101" charset="-122"/>
              <a:cs typeface="华文宋体" panose="02010600040101010101" charset="-122"/>
            </a:endParaRPr>
          </a:p>
          <a:p>
            <a:pPr marL="285750" indent="-285750">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rPr>
              <a:t>由于自然语言的复杂多变性，很多词或句子可能存在歧义（如右图中的搜索），如果仅从搜索查询的表面来检索的话可能返回的结果不是用户想要的</a:t>
            </a:r>
            <a:endParaRPr lang="zh-CN" altLang="en-US" sz="2000">
              <a:latin typeface="华文宋体" panose="02010600040101010101" charset="-122"/>
              <a:ea typeface="华文宋体" panose="02010600040101010101" charset="-122"/>
              <a:cs typeface="华文宋体" panose="02010600040101010101" charset="-122"/>
            </a:endParaRPr>
          </a:p>
          <a:p>
            <a:pPr marL="285750" indent="-285750">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rPr>
              <a:t>因此，可以引入</a:t>
            </a:r>
            <a:r>
              <a:rPr lang="zh-CN" altLang="en-US" sz="2000">
                <a:solidFill>
                  <a:srgbClr val="FF0000"/>
                </a:solidFill>
                <a:latin typeface="华文宋体" panose="02010600040101010101" charset="-122"/>
                <a:ea typeface="华文宋体" panose="02010600040101010101" charset="-122"/>
                <a:cs typeface="华文宋体" panose="02010600040101010101" charset="-122"/>
              </a:rPr>
              <a:t>词义消歧</a:t>
            </a:r>
            <a:r>
              <a:rPr lang="zh-CN" altLang="en-US" sz="2000">
                <a:latin typeface="华文宋体" panose="02010600040101010101" charset="-122"/>
                <a:ea typeface="华文宋体" panose="02010600040101010101" charset="-122"/>
                <a:cs typeface="华文宋体" panose="02010600040101010101" charset="-122"/>
              </a:rPr>
              <a:t>技术来解决这种问题</a:t>
            </a:r>
            <a:endParaRPr lang="zh-CN" altLang="en-US" sz="2000"/>
          </a:p>
          <a:p>
            <a:pPr indent="0">
              <a:buFont typeface="Arial" panose="020B0604020202020204" pitchFamily="34" charset="0"/>
              <a:buNone/>
            </a:pPr>
            <a:r>
              <a:rPr lang="zh-CN" altLang="en-US" i="1">
                <a:latin typeface="华文宋体" panose="02010600040101010101" charset="-122"/>
                <a:ea typeface="华文宋体" panose="02010600040101010101" charset="-122"/>
              </a:rPr>
              <a:t>    《Ontology Based Query Expansion Using Word </a:t>
            </a:r>
            <a:endParaRPr lang="zh-CN" altLang="en-US" i="1">
              <a:latin typeface="华文宋体" panose="02010600040101010101" charset="-122"/>
              <a:ea typeface="华文宋体" panose="02010600040101010101" charset="-122"/>
            </a:endParaRPr>
          </a:p>
          <a:p>
            <a:pPr indent="0">
              <a:buFont typeface="Arial" panose="020B0604020202020204" pitchFamily="34" charset="0"/>
              <a:buNone/>
            </a:pPr>
            <a:r>
              <a:rPr lang="zh-CN" altLang="en-US" i="1">
                <a:latin typeface="华文宋体" panose="02010600040101010101" charset="-122"/>
                <a:ea typeface="华文宋体" panose="02010600040101010101" charset="-122"/>
              </a:rPr>
              <a:t>Sense Disambiguation</a:t>
            </a:r>
            <a:r>
              <a:rPr lang="en-US" altLang="zh-CN" i="1">
                <a:latin typeface="华文宋体" panose="02010600040101010101" charset="-122"/>
                <a:ea typeface="华文宋体" panose="02010600040101010101" charset="-122"/>
              </a:rPr>
              <a:t>. IJCSIS2010</a:t>
            </a:r>
            <a:r>
              <a:rPr lang="zh-CN" altLang="en-US" i="1">
                <a:latin typeface="华文宋体" panose="02010600040101010101" charset="-122"/>
                <a:ea typeface="华文宋体" panose="02010600040101010101" charset="-122"/>
              </a:rPr>
              <a:t>》</a:t>
            </a:r>
            <a:r>
              <a:rPr lang="zh-CN" altLang="en-US">
                <a:latin typeface="华文宋体" panose="02010600040101010101" charset="-122"/>
                <a:ea typeface="华文宋体" panose="02010600040101010101" charset="-122"/>
              </a:rPr>
              <a:t>提出了一种借助于</a:t>
            </a:r>
            <a:r>
              <a:rPr lang="en-US" altLang="zh-CN">
                <a:latin typeface="华文宋体" panose="02010600040101010101" charset="-122"/>
                <a:ea typeface="华文宋体" panose="02010600040101010101" charset="-122"/>
              </a:rPr>
              <a:t>Wordnet</a:t>
            </a:r>
            <a:r>
              <a:rPr lang="zh-CN" altLang="en-US">
                <a:latin typeface="华文宋体" panose="02010600040101010101" charset="-122"/>
                <a:ea typeface="华文宋体" panose="02010600040101010101" charset="-122"/>
              </a:rPr>
              <a:t>对搜索查询词进行词义消歧以选择最佳概念并基于本体对概念进行查询扩展的方法</a:t>
            </a:r>
            <a:endParaRPr lang="zh-CN" altLang="en-US">
              <a:latin typeface="华文宋体" panose="02010600040101010101" charset="-122"/>
              <a:ea typeface="华文宋体" panose="02010600040101010101" charset="-122"/>
            </a:endParaRPr>
          </a:p>
        </p:txBody>
      </p:sp>
      <p:pic>
        <p:nvPicPr>
          <p:cNvPr id="4" name="图片 3"/>
          <p:cNvPicPr>
            <a:picLocks noChangeAspect="1"/>
          </p:cNvPicPr>
          <p:nvPr/>
        </p:nvPicPr>
        <p:blipFill>
          <a:blip r:embed="rId1"/>
          <a:stretch>
            <a:fillRect/>
          </a:stretch>
        </p:blipFill>
        <p:spPr>
          <a:xfrm>
            <a:off x="5983605" y="622935"/>
            <a:ext cx="5653405" cy="556069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总结</a:t>
            </a:r>
            <a:br/>
          </a:p>
        </p:txBody>
      </p:sp>
      <p:sp>
        <p:nvSpPr>
          <p:cNvPr id="4" name="文本框 3"/>
          <p:cNvSpPr txBox="1"/>
          <p:nvPr/>
        </p:nvSpPr>
        <p:spPr>
          <a:xfrm>
            <a:off x="648335" y="1352550"/>
            <a:ext cx="9514840" cy="3415030"/>
          </a:xfrm>
          <a:prstGeom prst="rect">
            <a:avLst/>
          </a:prstGeom>
          <a:noFill/>
        </p:spPr>
        <p:txBody>
          <a:bodyPr wrap="square" rtlCol="0">
            <a:spAutoFit/>
          </a:bodyPr>
          <a:p>
            <a:pPr marL="285750" indent="-285750" fontAlgn="auto">
              <a:lnSpc>
                <a:spcPct val="150000"/>
              </a:lnSpc>
              <a:buFont typeface="Wingdings" panose="05000000000000000000" charset="0"/>
              <a:buChar char="l"/>
            </a:pPr>
            <a:r>
              <a:rPr lang="zh-CN" altLang="en-US">
                <a:latin typeface="华文宋体" panose="02010600040101010101" charset="-122"/>
                <a:ea typeface="华文宋体" panose="02010600040101010101" charset="-122"/>
                <a:cs typeface="华文宋体" panose="02010600040101010101" charset="-122"/>
              </a:rPr>
              <a:t>使用语义技术对传统信息检索系统增强的主要目的就是在保持较高的召回率的同时提高精确率。</a:t>
            </a:r>
            <a:endParaRPr lang="zh-CN" altLang="en-US">
              <a:latin typeface="华文宋体" panose="02010600040101010101" charset="-122"/>
              <a:ea typeface="华文宋体" panose="02010600040101010101" charset="-122"/>
              <a:cs typeface="华文宋体" panose="02010600040101010101" charset="-122"/>
            </a:endParaRPr>
          </a:p>
          <a:p>
            <a:pPr marL="285750" indent="-285750" fontAlgn="auto">
              <a:lnSpc>
                <a:spcPct val="150000"/>
              </a:lnSpc>
              <a:buFont typeface="Wingdings" panose="05000000000000000000" charset="0"/>
              <a:buChar char="l"/>
            </a:pPr>
            <a:endParaRPr lang="zh-CN" altLang="en-US">
              <a:latin typeface="华文宋体" panose="02010600040101010101" charset="-122"/>
              <a:ea typeface="华文宋体" panose="02010600040101010101" charset="-122"/>
              <a:cs typeface="华文宋体" panose="02010600040101010101" charset="-122"/>
            </a:endParaRPr>
          </a:p>
          <a:p>
            <a:pPr marL="285750" indent="-285750" fontAlgn="auto">
              <a:lnSpc>
                <a:spcPct val="150000"/>
              </a:lnSpc>
              <a:buFont typeface="Wingdings" panose="05000000000000000000" charset="0"/>
              <a:buChar char="l"/>
            </a:pPr>
            <a:r>
              <a:rPr lang="zh-CN" altLang="en-US">
                <a:latin typeface="华文宋体" panose="02010600040101010101" charset="-122"/>
                <a:ea typeface="华文宋体" panose="02010600040101010101" charset="-122"/>
                <a:cs typeface="华文宋体" panose="02010600040101010101" charset="-122"/>
              </a:rPr>
              <a:t>语义搜索的重点在于对搜索查询的更精确理解，和对文档的内容和结构上的理解，而不仅仅停留在关键词表面</a:t>
            </a:r>
            <a:endParaRPr lang="zh-CN" altLang="en-US">
              <a:latin typeface="华文宋体" panose="02010600040101010101" charset="-122"/>
              <a:ea typeface="华文宋体" panose="02010600040101010101" charset="-122"/>
              <a:cs typeface="华文宋体" panose="02010600040101010101" charset="-122"/>
            </a:endParaRPr>
          </a:p>
          <a:p>
            <a:pPr marL="285750" indent="-285750" fontAlgn="auto">
              <a:lnSpc>
                <a:spcPct val="150000"/>
              </a:lnSpc>
              <a:buFont typeface="Wingdings" panose="05000000000000000000" charset="0"/>
              <a:buChar char="l"/>
            </a:pPr>
            <a:endParaRPr lang="zh-CN" altLang="en-US">
              <a:latin typeface="华文宋体" panose="02010600040101010101" charset="-122"/>
              <a:ea typeface="华文宋体" panose="02010600040101010101" charset="-122"/>
              <a:cs typeface="华文宋体" panose="02010600040101010101" charset="-122"/>
            </a:endParaRPr>
          </a:p>
          <a:p>
            <a:pPr marL="285750" indent="-285750" fontAlgn="auto">
              <a:lnSpc>
                <a:spcPct val="150000"/>
              </a:lnSpc>
              <a:buFont typeface="Wingdings" panose="05000000000000000000" charset="0"/>
              <a:buChar char="l"/>
            </a:pPr>
            <a:r>
              <a:rPr lang="zh-CN" altLang="en-US">
                <a:latin typeface="华文宋体" panose="02010600040101010101" charset="-122"/>
                <a:ea typeface="华文宋体" panose="02010600040101010101" charset="-122"/>
                <a:cs typeface="华文宋体" panose="02010600040101010101" charset="-122"/>
              </a:rPr>
              <a:t>无论何种语义搜索方法，基本都需要使用到知识库（如</a:t>
            </a:r>
            <a:r>
              <a:rPr lang="en-US" altLang="zh-CN">
                <a:latin typeface="华文宋体" panose="02010600040101010101" charset="-122"/>
                <a:ea typeface="华文宋体" panose="02010600040101010101" charset="-122"/>
                <a:cs typeface="华文宋体" panose="02010600040101010101" charset="-122"/>
              </a:rPr>
              <a:t>WordNet</a:t>
            </a:r>
            <a:r>
              <a:rPr lang="zh-CN" altLang="en-US">
                <a:latin typeface="华文宋体" panose="02010600040101010101" charset="-122"/>
                <a:ea typeface="华文宋体" panose="02010600040101010101" charset="-122"/>
                <a:cs typeface="华文宋体" panose="02010600040101010101" charset="-122"/>
              </a:rPr>
              <a:t>）和领域本体，还有相似度计算，结果排序和展示</a:t>
            </a:r>
            <a:endParaRPr lang="zh-CN" altLang="en-US">
              <a:latin typeface="华文宋体" panose="02010600040101010101" charset="-122"/>
              <a:ea typeface="华文宋体" panose="02010600040101010101" charset="-122"/>
              <a:cs typeface="华文宋体" panose="02010600040101010101"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展望</a:t>
            </a:r>
            <a:endParaRPr lang="zh-CN" altLang="en-US"/>
          </a:p>
        </p:txBody>
      </p:sp>
      <p:sp>
        <p:nvSpPr>
          <p:cNvPr id="3" name="文本框 2"/>
          <p:cNvSpPr txBox="1"/>
          <p:nvPr/>
        </p:nvSpPr>
        <p:spPr>
          <a:xfrm>
            <a:off x="669290" y="1200785"/>
            <a:ext cx="9413240" cy="2306955"/>
          </a:xfrm>
          <a:prstGeom prst="rect">
            <a:avLst/>
          </a:prstGeom>
          <a:noFill/>
        </p:spPr>
        <p:txBody>
          <a:bodyPr wrap="square" rtlCol="0">
            <a:spAutoFit/>
          </a:bodyPr>
          <a:p>
            <a:r>
              <a:rPr lang="zh-CN" altLang="en-US"/>
              <a:t>语义搜索未来研究重点：</a:t>
            </a:r>
            <a:endParaRPr lang="zh-CN" altLang="en-US"/>
          </a:p>
          <a:p>
            <a:endParaRPr lang="zh-CN" altLang="en-US"/>
          </a:p>
          <a:p>
            <a:pPr marL="285750" indent="0" fontAlgn="auto">
              <a:lnSpc>
                <a:spcPct val="200000"/>
              </a:lnSpc>
              <a:buFont typeface="Arial" panose="020B0604020202020204" pitchFamily="34" charset="0"/>
              <a:buChar char="•"/>
            </a:pPr>
            <a:r>
              <a:rPr lang="zh-CN" altLang="en-US"/>
              <a:t> 领域本体知识库的构建和优化</a:t>
            </a:r>
            <a:endParaRPr lang="zh-CN" altLang="en-US"/>
          </a:p>
          <a:p>
            <a:pPr marL="285750" indent="0" fontAlgn="auto">
              <a:lnSpc>
                <a:spcPct val="200000"/>
              </a:lnSpc>
              <a:buFont typeface="Arial" panose="020B0604020202020204" pitchFamily="34" charset="0"/>
              <a:buChar char="•"/>
            </a:pPr>
            <a:r>
              <a:rPr lang="zh-CN" altLang="en-US"/>
              <a:t> 语义搜索推理机制</a:t>
            </a:r>
            <a:endParaRPr lang="zh-CN" altLang="en-US"/>
          </a:p>
          <a:p>
            <a:pPr marL="285750" indent="0" fontAlgn="auto">
              <a:lnSpc>
                <a:spcPct val="200000"/>
              </a:lnSpc>
              <a:buFont typeface="Arial" panose="020B0604020202020204" pitchFamily="34" charset="0"/>
              <a:buChar char="•"/>
            </a:pPr>
            <a:r>
              <a:rPr lang="zh-CN" altLang="en-US"/>
              <a:t> 语义搜索的结果排序方法</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ctrTitle"/>
            <p:custDataLst>
              <p:tags r:id="rId1"/>
            </p:custDataLst>
          </p:nvPr>
        </p:nvSpPr>
        <p:spPr/>
        <p:txBody>
          <a:bodyPr/>
          <a:lstStyle/>
          <a:p>
            <a:r>
              <a:rPr lang="en-US" altLang="zh-CN" dirty="0"/>
              <a:t>Thanks.</a:t>
            </a:r>
            <a:endParaRPr lang="en-US" altLang="zh-CN"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to="" calcmode="lin" valueType="num">
                                      <p:cBhvr>
                                        <p:cTn id="7" dur="833" fill="hold">
                                          <p:stCondLst>
                                            <p:cond delay="167"/>
                                          </p:stCondLst>
                                        </p:cTn>
                                        <p:tgtEl>
                                          <p:spTgt spid="8"/>
                                        </p:tgtEl>
                                        <p:attrNameLst>
                                          <p:attrName>ppt_h</p:attrName>
                                        </p:attrNameLst>
                                      </p:cBhvr>
                                      <p:tavLst>
                                        <p:tav tm="0" fmla="#ppt_h*(1+0.4*sin(2.5*pi*$)*(1-$)^3)">
                                          <p:val>
                                            <p:fltVal val="0"/>
                                          </p:val>
                                        </p:tav>
                                        <p:tav tm="100000">
                                          <p:val>
                                            <p:fltVal val="1"/>
                                          </p:val>
                                        </p:tav>
                                      </p:tavLst>
                                    </p:anim>
                                    <p:anim to="" calcmode="lin" valueType="num">
                                      <p:cBhvr>
                                        <p:cTn id="8" dur="1000" fill="hold">
                                          <p:stCondLst>
                                            <p:cond delay="0"/>
                                          </p:stCondLst>
                                        </p:cTn>
                                        <p:tgtEl>
                                          <p:spTgt spid="8"/>
                                        </p:tgtEl>
                                        <p:attrNameLst>
                                          <p:attrName>ppt_y</p:attrName>
                                        </p:attrNameLst>
                                      </p:cBhvr>
                                      <p:tavLst>
                                        <p:tav tm="0" fmla="#ppt_y-0.5*#ppt_h+0.5*ppt_h">
                                          <p:val>
                                            <p:fltVal val="0"/>
                                          </p:val>
                                        </p:tav>
                                        <p:tav tm="100000">
                                          <p:val>
                                            <p:fltVal val="1"/>
                                          </p:val>
                                        </p:tav>
                                      </p:tavLst>
                                    </p:anim>
                                    <p:anim to="" calcmode="lin" valueType="num">
                                      <p:cBhvr>
                                        <p:cTn id="9" dur="167" fill="hold">
                                          <p:stCondLst>
                                            <p:cond delay="0"/>
                                          </p:stCondLst>
                                        </p:cTn>
                                        <p:tgtEl>
                                          <p:spTgt spid="8"/>
                                        </p:tgtEl>
                                        <p:attrNameLst>
                                          <p:attrName>ppt_h</p:attrName>
                                        </p:attrNameLst>
                                      </p:cBhvr>
                                      <p:tavLst>
                                        <p:tav tm="0" fmla="$^2*#ppt_h">
                                          <p:val>
                                            <p:fltVal val="0"/>
                                          </p:val>
                                        </p:tav>
                                        <p:tav tm="100000" fmla="#ppt_h">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语义搜索简介</a:t>
            </a:r>
            <a:br/>
          </a:p>
        </p:txBody>
      </p:sp>
      <p:sp>
        <p:nvSpPr>
          <p:cNvPr id="3" name="文本框 2"/>
          <p:cNvSpPr txBox="1"/>
          <p:nvPr/>
        </p:nvSpPr>
        <p:spPr>
          <a:xfrm>
            <a:off x="669925" y="1283335"/>
            <a:ext cx="8642350" cy="3415030"/>
          </a:xfrm>
          <a:prstGeom prst="rect">
            <a:avLst/>
          </a:prstGeom>
          <a:noFill/>
        </p:spPr>
        <p:txBody>
          <a:bodyPr wrap="square" rtlCol="0">
            <a:spAutoFit/>
          </a:bodyPr>
          <a:p>
            <a:pPr marL="285750" indent="-285750" fontAlgn="auto">
              <a:lnSpc>
                <a:spcPct val="150000"/>
              </a:lnSpc>
              <a:buFont typeface="Wingdings" panose="05000000000000000000" charset="0"/>
              <a:buChar char="l"/>
            </a:pPr>
            <a:r>
              <a:rPr lang="zh-CN" altLang="en-US" sz="1600">
                <a:latin typeface="华文宋体" panose="02010600040101010101" charset="-122"/>
                <a:ea typeface="华文宋体" panose="02010600040101010101" charset="-122"/>
                <a:cs typeface="华文宋体" panose="02010600040101010101" charset="-122"/>
              </a:rPr>
              <a:t>大部分研究者将语义搜索定义为在语义网中对资源的搜索，并利用基本的推理功能，找到并返回用户需要的信息。</a:t>
            </a:r>
            <a:endParaRPr lang="zh-CN" altLang="en-US" sz="1600">
              <a:latin typeface="华文宋体" panose="02010600040101010101" charset="-122"/>
              <a:ea typeface="华文宋体" panose="02010600040101010101" charset="-122"/>
              <a:cs typeface="华文宋体" panose="02010600040101010101" charset="-122"/>
            </a:endParaRPr>
          </a:p>
          <a:p>
            <a:pPr marL="285750" indent="-285750" fontAlgn="auto">
              <a:lnSpc>
                <a:spcPct val="150000"/>
              </a:lnSpc>
              <a:buFont typeface="Wingdings" panose="05000000000000000000" charset="0"/>
              <a:buChar char="l"/>
            </a:pPr>
            <a:r>
              <a:rPr lang="zh-CN" altLang="en-US" sz="1600">
                <a:latin typeface="华文宋体" panose="02010600040101010101" charset="-122"/>
                <a:ea typeface="华文宋体" panose="02010600040101010101" charset="-122"/>
                <a:cs typeface="华文宋体" panose="02010600040101010101" charset="-122"/>
              </a:rPr>
              <a:t>语义搜索是一个应用程序，其目的是借助于对实体或概念的理解及实体或概念之间的关系，并结合知识推理到检索过程，使用户得到准确的答案而不是一条条链接。</a:t>
            </a:r>
            <a:endParaRPr lang="zh-CN" altLang="en-US" sz="1600">
              <a:latin typeface="华文宋体" panose="02010600040101010101" charset="-122"/>
              <a:ea typeface="华文宋体" panose="02010600040101010101" charset="-122"/>
              <a:cs typeface="华文宋体" panose="02010600040101010101" charset="-122"/>
            </a:endParaRPr>
          </a:p>
          <a:p>
            <a:pPr marL="285750" indent="-285750" fontAlgn="auto">
              <a:lnSpc>
                <a:spcPct val="150000"/>
              </a:lnSpc>
              <a:buFont typeface="Wingdings" panose="05000000000000000000" charset="0"/>
              <a:buChar char="l"/>
            </a:pPr>
            <a:endParaRPr lang="zh-CN" altLang="en-US" sz="1600">
              <a:latin typeface="华文宋体" panose="02010600040101010101" charset="-122"/>
              <a:ea typeface="华文宋体" panose="02010600040101010101" charset="-122"/>
              <a:cs typeface="华文宋体" panose="02010600040101010101" charset="-122"/>
            </a:endParaRPr>
          </a:p>
          <a:p>
            <a:pPr marL="285750" indent="-285750" fontAlgn="auto">
              <a:lnSpc>
                <a:spcPct val="150000"/>
              </a:lnSpc>
              <a:buFont typeface="Wingdings" panose="05000000000000000000" charset="0"/>
              <a:buChar char="l"/>
            </a:pPr>
            <a:r>
              <a:rPr lang="zh-CN" altLang="en-US" sz="1600">
                <a:latin typeface="华文宋体" panose="02010600040101010101" charset="-122"/>
                <a:ea typeface="华文宋体" panose="02010600040101010101" charset="-122"/>
                <a:cs typeface="华文宋体" panose="02010600040101010101" charset="-122"/>
                <a:sym typeface="+mn-ea"/>
              </a:rPr>
              <a:t>目前还不存在真正意义上的成熟的语义搜索系统，都是在传统信息检索系统上，使用语义技术对其进行增强和优化，进而返回更符合用户需要的信息。</a:t>
            </a:r>
            <a:endParaRPr lang="zh-CN" altLang="en-US" sz="1600">
              <a:latin typeface="华文宋体" panose="02010600040101010101" charset="-122"/>
              <a:ea typeface="华文宋体" panose="02010600040101010101" charset="-122"/>
              <a:cs typeface="华文宋体" panose="02010600040101010101" charset="-122"/>
              <a:sym typeface="+mn-ea"/>
            </a:endParaRPr>
          </a:p>
          <a:p>
            <a:pPr marL="285750" indent="-285750" fontAlgn="auto">
              <a:lnSpc>
                <a:spcPct val="150000"/>
              </a:lnSpc>
              <a:buFont typeface="Wingdings" panose="05000000000000000000" charset="0"/>
              <a:buChar char="l"/>
            </a:pPr>
            <a:r>
              <a:rPr lang="zh-CN" altLang="en-US" sz="1600">
                <a:latin typeface="华文宋体" panose="02010600040101010101" charset="-122"/>
                <a:ea typeface="华文宋体" panose="02010600040101010101" charset="-122"/>
                <a:cs typeface="华文宋体" panose="02010600040101010101" charset="-122"/>
                <a:sym typeface="+mn-ea"/>
              </a:rPr>
              <a:t>语义搜索的研究涉及多个领域，包括搜索引擎、语义</a:t>
            </a:r>
            <a:r>
              <a:rPr lang="en-US" altLang="zh-CN" sz="1600">
                <a:latin typeface="华文宋体" panose="02010600040101010101" charset="-122"/>
                <a:ea typeface="华文宋体" panose="02010600040101010101" charset="-122"/>
                <a:cs typeface="华文宋体" panose="02010600040101010101" charset="-122"/>
                <a:sym typeface="+mn-ea"/>
              </a:rPr>
              <a:t>web</a:t>
            </a:r>
            <a:r>
              <a:rPr lang="zh-CN" altLang="en-US" sz="1600">
                <a:latin typeface="华文宋体" panose="02010600040101010101" charset="-122"/>
                <a:ea typeface="华文宋体" panose="02010600040101010101" charset="-122"/>
                <a:cs typeface="华文宋体" panose="02010600040101010101" charset="-122"/>
                <a:sym typeface="+mn-ea"/>
              </a:rPr>
              <a:t>、本体、数据挖掘和知识推理等。</a:t>
            </a:r>
            <a:endParaRPr lang="zh-CN" altLang="en-US" sz="1600"/>
          </a:p>
          <a:p>
            <a:pPr marL="285750" indent="-285750" fontAlgn="auto">
              <a:lnSpc>
                <a:spcPct val="150000"/>
              </a:lnSpc>
              <a:buFont typeface="Wingdings" panose="05000000000000000000" charset="0"/>
              <a:buChar char="l"/>
            </a:pPr>
            <a:endParaRPr lang="zh-CN" altLang="en-US" sz="16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513330" y="1228090"/>
            <a:ext cx="6332220" cy="5351145"/>
          </a:xfrm>
          <a:prstGeom prst="rect">
            <a:avLst/>
          </a:prstGeom>
        </p:spPr>
      </p:pic>
      <p:sp>
        <p:nvSpPr>
          <p:cNvPr id="3" name="文本框 2"/>
          <p:cNvSpPr txBox="1"/>
          <p:nvPr/>
        </p:nvSpPr>
        <p:spPr>
          <a:xfrm>
            <a:off x="1362710" y="404495"/>
            <a:ext cx="9028430" cy="645160"/>
          </a:xfrm>
          <a:prstGeom prst="rect">
            <a:avLst/>
          </a:prstGeom>
          <a:noFill/>
        </p:spPr>
        <p:txBody>
          <a:bodyPr wrap="square" rtlCol="0">
            <a:spAutoFit/>
          </a:bodyPr>
          <a:p>
            <a:r>
              <a:rPr lang="zh-CN" altLang="en-US" i="1"/>
              <a:t>《</a:t>
            </a:r>
            <a:r>
              <a:rPr lang="zh-CN" altLang="en-US" sz="1600" i="1"/>
              <a:t>Search with Meanings: An Overview of Semantic Search Systems</a:t>
            </a:r>
            <a:r>
              <a:rPr lang="zh-CN" altLang="en-US" i="1"/>
              <a:t>》</a:t>
            </a:r>
            <a:r>
              <a:rPr lang="zh-CN" altLang="en-US"/>
              <a:t>提出了一个广义的语义搜索框架：</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关键问题</a:t>
            </a:r>
            <a:endParaRPr lang="zh-CN" altLang="en-US"/>
          </a:p>
        </p:txBody>
      </p:sp>
      <p:sp>
        <p:nvSpPr>
          <p:cNvPr id="5" name="文本框 4"/>
          <p:cNvSpPr txBox="1"/>
          <p:nvPr/>
        </p:nvSpPr>
        <p:spPr>
          <a:xfrm>
            <a:off x="669925" y="1270000"/>
            <a:ext cx="9195435" cy="368300"/>
          </a:xfrm>
          <a:prstGeom prst="rect">
            <a:avLst/>
          </a:prstGeom>
          <a:noFill/>
        </p:spPr>
        <p:txBody>
          <a:bodyPr wrap="square" rtlCol="0">
            <a:spAutoFit/>
          </a:bodyPr>
          <a:p>
            <a:endParaRPr lang="zh-CN" altLang="en-US"/>
          </a:p>
        </p:txBody>
      </p:sp>
      <p:sp>
        <p:nvSpPr>
          <p:cNvPr id="6" name="文本框 5"/>
          <p:cNvSpPr txBox="1"/>
          <p:nvPr/>
        </p:nvSpPr>
        <p:spPr>
          <a:xfrm>
            <a:off x="669925" y="1179195"/>
            <a:ext cx="2954020" cy="1891665"/>
          </a:xfrm>
          <a:prstGeom prst="rect">
            <a:avLst/>
          </a:prstGeom>
          <a:noFill/>
        </p:spPr>
        <p:txBody>
          <a:bodyPr wrap="square" rtlCol="0">
            <a:spAutoFit/>
          </a:bodyPr>
          <a:p>
            <a:r>
              <a:rPr lang="zh-CN" altLang="en-US">
                <a:latin typeface="微软雅黑" panose="020B0503020204020204" charset="-122"/>
                <a:ea typeface="微软雅黑" panose="020B0503020204020204" charset="-122"/>
              </a:rPr>
              <a:t>语义搜索应用的关键问题主要有以下几点：</a:t>
            </a:r>
            <a:endParaRPr lang="zh-CN" altLang="en-US">
              <a:latin typeface="微软雅黑" panose="020B0503020204020204" charset="-122"/>
              <a:ea typeface="微软雅黑" panose="020B0503020204020204" charset="-122"/>
            </a:endParaRPr>
          </a:p>
          <a:p>
            <a:pPr marL="285750" indent="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rPr>
              <a:t>概念匹配</a:t>
            </a:r>
            <a:endParaRPr lang="zh-CN" altLang="en-US">
              <a:latin typeface="微软雅黑" panose="020B0503020204020204" charset="-122"/>
              <a:ea typeface="微软雅黑" panose="020B0503020204020204" charset="-122"/>
            </a:endParaRPr>
          </a:p>
          <a:p>
            <a:pPr marL="285750" indent="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rPr>
              <a:t>选择要增强的知识</a:t>
            </a:r>
            <a:endParaRPr lang="zh-CN" altLang="en-US">
              <a:latin typeface="微软雅黑" panose="020B0503020204020204" charset="-122"/>
              <a:ea typeface="微软雅黑" panose="020B0503020204020204" charset="-122"/>
            </a:endParaRPr>
          </a:p>
          <a:p>
            <a:pPr marL="285750" indent="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rPr>
              <a:t>结果展示</a:t>
            </a:r>
            <a:endParaRPr lang="zh-CN" altLang="en-US">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3913505" y="1269365"/>
            <a:ext cx="7608570" cy="506095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技术和方法</a:t>
            </a:r>
            <a:endParaRPr lang="zh-CN" altLang="en-US"/>
          </a:p>
        </p:txBody>
      </p:sp>
      <p:sp>
        <p:nvSpPr>
          <p:cNvPr id="3" name="文本框 2"/>
          <p:cNvSpPr txBox="1"/>
          <p:nvPr/>
        </p:nvSpPr>
        <p:spPr>
          <a:xfrm>
            <a:off x="694690" y="1346200"/>
            <a:ext cx="10158730" cy="368300"/>
          </a:xfrm>
          <a:prstGeom prst="rect">
            <a:avLst/>
          </a:prstGeom>
          <a:noFill/>
        </p:spPr>
        <p:txBody>
          <a:bodyPr wrap="square" rtlCol="0">
            <a:spAutoFit/>
          </a:bodyPr>
          <a:p>
            <a:r>
              <a:rPr lang="zh-CN" altLang="en-US"/>
              <a:t>现有的文献提出了很多的语义搜索方法，但基本上可以归纳为图中的几个大类。</a:t>
            </a:r>
            <a:endParaRPr lang="zh-CN" altLang="en-US"/>
          </a:p>
        </p:txBody>
      </p:sp>
      <p:pic>
        <p:nvPicPr>
          <p:cNvPr id="4" name="图片 3"/>
          <p:cNvPicPr>
            <a:picLocks noChangeAspect="1"/>
          </p:cNvPicPr>
          <p:nvPr/>
        </p:nvPicPr>
        <p:blipFill>
          <a:blip r:embed="rId1"/>
          <a:stretch>
            <a:fillRect/>
          </a:stretch>
        </p:blipFill>
        <p:spPr>
          <a:xfrm>
            <a:off x="1783080" y="1989455"/>
            <a:ext cx="8623300" cy="433070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基于本体的方法</a:t>
            </a:r>
            <a:br>
              <a:rPr lang="zh-CN" altLang="en-US"/>
            </a:br>
            <a:endParaRPr lang="zh-CN" altLang="en-US"/>
          </a:p>
        </p:txBody>
      </p:sp>
      <p:sp>
        <p:nvSpPr>
          <p:cNvPr id="4" name="文本占位符 3"/>
          <p:cNvSpPr>
            <a:spLocks noGrp="1"/>
          </p:cNvSpPr>
          <p:nvPr>
            <p:ph type="body" sz="half" idx="2"/>
          </p:nvPr>
        </p:nvSpPr>
        <p:spPr>
          <a:xfrm>
            <a:off x="669925" y="1479550"/>
            <a:ext cx="9777730" cy="5388610"/>
          </a:xfrm>
        </p:spPr>
        <p:txBody>
          <a:bodyPr/>
          <a:p>
            <a:r>
              <a:rPr lang="zh-CN" altLang="en-US" sz="1800">
                <a:latin typeface="华文宋体" panose="02010600040101010101" charset="-122"/>
                <a:ea typeface="华文宋体" panose="02010600040101010101" charset="-122"/>
                <a:cs typeface="华文宋体" panose="02010600040101010101" charset="-122"/>
              </a:rPr>
              <a:t>基于本体的语义搜索方法克服了文档中关键字与查询关键字之间的语义鸿沟。</a:t>
            </a:r>
            <a:endParaRPr lang="zh-CN" altLang="en-US" sz="1800">
              <a:latin typeface="华文宋体" panose="02010600040101010101" charset="-122"/>
              <a:ea typeface="华文宋体" panose="02010600040101010101" charset="-122"/>
              <a:cs typeface="华文宋体" panose="02010600040101010101" charset="-122"/>
            </a:endParaRPr>
          </a:p>
          <a:p>
            <a:r>
              <a:rPr lang="zh-CN" altLang="en-US" sz="1800">
                <a:latin typeface="华文宋体" panose="02010600040101010101" charset="-122"/>
                <a:ea typeface="华文宋体" panose="02010600040101010101" charset="-122"/>
                <a:cs typeface="华文宋体" panose="02010600040101010101" charset="-122"/>
              </a:rPr>
              <a:t>本体在搜索过程中的使用提供了机器和人之间的交互。</a:t>
            </a:r>
            <a:endParaRPr lang="zh-CN" altLang="en-US" sz="1800">
              <a:latin typeface="华文宋体" panose="02010600040101010101" charset="-122"/>
              <a:ea typeface="华文宋体" panose="02010600040101010101" charset="-122"/>
              <a:cs typeface="华文宋体" panose="02010600040101010101" charset="-122"/>
            </a:endParaRPr>
          </a:p>
          <a:p>
            <a:r>
              <a:rPr lang="zh-CN" altLang="en-US" sz="1800">
                <a:latin typeface="华文宋体" panose="02010600040101010101" charset="-122"/>
                <a:ea typeface="华文宋体" panose="02010600040101010101" charset="-122"/>
                <a:cs typeface="华文宋体" panose="02010600040101010101" charset="-122"/>
              </a:rPr>
              <a:t>基于本体的搜索使用领域本体的背景知识，能够更好的理解网页文档和查询的结构和语义信息。</a:t>
            </a:r>
            <a:endParaRPr lang="zh-CN" altLang="en-US" sz="1800">
              <a:latin typeface="华文宋体" panose="02010600040101010101" charset="-122"/>
              <a:ea typeface="华文宋体" panose="02010600040101010101" charset="-122"/>
              <a:cs typeface="华文宋体" panose="02010600040101010101" charset="-122"/>
            </a:endParaRPr>
          </a:p>
          <a:p>
            <a:endParaRPr lang="zh-CN" altLang="en-US" sz="1800">
              <a:latin typeface="华文宋体" panose="02010600040101010101" charset="-122"/>
              <a:ea typeface="华文宋体" panose="02010600040101010101" charset="-122"/>
              <a:cs typeface="华文宋体" panose="02010600040101010101" charset="-122"/>
            </a:endParaRPr>
          </a:p>
          <a:p>
            <a:r>
              <a:rPr lang="zh-CN" altLang="en-US" sz="1800">
                <a:latin typeface="华文宋体" panose="02010600040101010101" charset="-122"/>
                <a:ea typeface="华文宋体" panose="02010600040101010101" charset="-122"/>
                <a:cs typeface="华文宋体" panose="02010600040101010101" charset="-122"/>
              </a:rPr>
              <a:t>至今为止，基于本体的语义搜索方法已经有很多，比如：基于本体的查询扩展、基于本体的文档语义相似度计算、基于本体的知识推理、基于本体的搜索结果语义排序等。</a:t>
            </a:r>
            <a:endParaRPr lang="zh-CN" altLang="en-US" sz="1800">
              <a:latin typeface="华文宋体" panose="02010600040101010101" charset="-122"/>
              <a:ea typeface="华文宋体" panose="02010600040101010101" charset="-122"/>
              <a:cs typeface="华文宋体" panose="02010600040101010101" charset="-122"/>
            </a:endParaRPr>
          </a:p>
          <a:p>
            <a:pPr marL="0" indent="0">
              <a:lnSpc>
                <a:spcPct val="100000"/>
              </a:lnSpc>
              <a:spcAft>
                <a:spcPts val="0"/>
              </a:spcAft>
            </a:pPr>
            <a:r>
              <a:rPr lang="zh-CN" altLang="en-US" sz="1800">
                <a:latin typeface="华文宋体" panose="02010600040101010101" charset="-122"/>
                <a:ea typeface="华文宋体" panose="02010600040101010101" charset="-122"/>
                <a:cs typeface="华文宋体" panose="02010600040101010101" charset="-122"/>
              </a:rPr>
              <a:t>《</a:t>
            </a:r>
            <a:r>
              <a:rPr lang="zh-CN" altLang="en-US" sz="1800" spc="0">
                <a:solidFill>
                  <a:schemeClr val="tx1"/>
                </a:solidFill>
                <a:latin typeface="华文宋体" panose="02010600040101010101" charset="-122"/>
                <a:ea typeface="华文宋体" panose="02010600040101010101" charset="-122"/>
                <a:cs typeface="华文宋体" panose="02010600040101010101" charset="-122"/>
              </a:rPr>
              <a:t>Ontology Based Semantic Search: An Introduction and a Survey of Current Approaches</a:t>
            </a:r>
            <a:r>
              <a:rPr lang="en-US" altLang="zh-CN" sz="1800" spc="0">
                <a:solidFill>
                  <a:schemeClr val="tx1"/>
                </a:solidFill>
                <a:latin typeface="华文宋体" panose="02010600040101010101" charset="-122"/>
                <a:ea typeface="华文宋体" panose="02010600040101010101" charset="-122"/>
                <a:cs typeface="华文宋体" panose="02010600040101010101" charset="-122"/>
              </a:rPr>
              <a:t>. ICIAC2014</a:t>
            </a:r>
            <a:r>
              <a:rPr lang="zh-CN" altLang="en-US" sz="1800" spc="0">
                <a:solidFill>
                  <a:schemeClr val="tx1"/>
                </a:solidFill>
                <a:latin typeface="华文宋体" panose="02010600040101010101" charset="-122"/>
                <a:ea typeface="华文宋体" panose="02010600040101010101" charset="-122"/>
                <a:cs typeface="华文宋体" panose="02010600040101010101" charset="-122"/>
              </a:rPr>
              <a:t> </a:t>
            </a:r>
            <a:r>
              <a:rPr lang="zh-CN" altLang="en-US" sz="1800">
                <a:latin typeface="华文宋体" panose="02010600040101010101" charset="-122"/>
                <a:ea typeface="华文宋体" panose="02010600040101010101" charset="-122"/>
                <a:cs typeface="华文宋体" panose="02010600040101010101" charset="-122"/>
              </a:rPr>
              <a:t>》简述了多种基于本体的语义搜索方法，并对这些方法进行了一个比较。</a:t>
            </a:r>
            <a:endParaRPr lang="zh-CN" altLang="en-US" sz="1800">
              <a:latin typeface="华文宋体" panose="02010600040101010101" charset="-122"/>
              <a:ea typeface="华文宋体" panose="02010600040101010101" charset="-122"/>
              <a:cs typeface="华文宋体" panose="02010600040101010101" charset="-122"/>
            </a:endParaRPr>
          </a:p>
          <a:p>
            <a:pPr marL="0" indent="0">
              <a:lnSpc>
                <a:spcPct val="100000"/>
              </a:lnSpc>
              <a:spcAft>
                <a:spcPts val="0"/>
              </a:spcAft>
            </a:pPr>
            <a:endParaRPr lang="zh-CN" altLang="en-US" sz="1800">
              <a:latin typeface="华文宋体" panose="02010600040101010101" charset="-122"/>
              <a:ea typeface="华文宋体" panose="02010600040101010101" charset="-122"/>
              <a:cs typeface="华文宋体" panose="02010600040101010101" charset="-122"/>
            </a:endParaRPr>
          </a:p>
          <a:p>
            <a:pPr marL="0" indent="0">
              <a:lnSpc>
                <a:spcPct val="100000"/>
              </a:lnSpc>
              <a:spcAft>
                <a:spcPts val="0"/>
              </a:spcAft>
            </a:pPr>
            <a:r>
              <a:rPr lang="zh-CN" altLang="en-US" sz="1800">
                <a:latin typeface="华文宋体" panose="02010600040101010101" charset="-122"/>
                <a:ea typeface="华文宋体" panose="02010600040101010101" charset="-122"/>
                <a:cs typeface="华文宋体" panose="02010600040101010101" charset="-122"/>
              </a:rPr>
              <a:t>尽管方法各种各样，但它们基本都需要用到一个共同的模式，即关键词和本体中概念的匹配，然后基于概念和关系抽取出需要的信息。</a:t>
            </a:r>
            <a:endParaRPr lang="zh-CN" altLang="en-US" sz="1800">
              <a:latin typeface="华文宋体" panose="02010600040101010101" charset="-122"/>
              <a:ea typeface="华文宋体" panose="02010600040101010101" charset="-122"/>
              <a:cs typeface="华文宋体" panose="02010600040101010101" charset="-122"/>
            </a:endParaRPr>
          </a:p>
          <a:p>
            <a:endParaRPr lang="zh-CN" altLang="en-US"/>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1990" y="404495"/>
            <a:ext cx="5599430" cy="368300"/>
          </a:xfrm>
          <a:prstGeom prst="rect">
            <a:avLst/>
          </a:prstGeom>
          <a:noFill/>
        </p:spPr>
        <p:txBody>
          <a:bodyPr wrap="square" rtlCol="0">
            <a:spAutoFit/>
          </a:bodyPr>
          <a:p>
            <a:r>
              <a:rPr lang="zh-CN" altLang="en-US"/>
              <a:t>基于本体的搜索方法的分类标准：</a:t>
            </a:r>
            <a:endParaRPr lang="zh-CN" altLang="en-US"/>
          </a:p>
        </p:txBody>
      </p:sp>
      <p:sp>
        <p:nvSpPr>
          <p:cNvPr id="3" name="文本框 2"/>
          <p:cNvSpPr txBox="1"/>
          <p:nvPr/>
        </p:nvSpPr>
        <p:spPr>
          <a:xfrm>
            <a:off x="643255" y="1316355"/>
            <a:ext cx="9952990" cy="4307840"/>
          </a:xfrm>
          <a:prstGeom prst="rect">
            <a:avLst/>
          </a:prstGeom>
          <a:noFill/>
        </p:spPr>
        <p:txBody>
          <a:bodyPr wrap="square" rtlCol="0">
            <a:spAutoFit/>
          </a:bodyPr>
          <a:p>
            <a:r>
              <a:rPr lang="en-US" altLang="zh-CN" sz="2000"/>
              <a:t>Ontology technology</a:t>
            </a:r>
            <a:r>
              <a:rPr lang="zh-CN" altLang="en-US" sz="2000"/>
              <a:t>：</a:t>
            </a:r>
            <a:r>
              <a:rPr lang="zh-CN" altLang="en-US">
                <a:latin typeface="华文宋体" panose="02010600040101010101" charset="-122"/>
                <a:ea typeface="华文宋体" panose="02010600040101010101" charset="-122"/>
                <a:cs typeface="华文宋体" panose="02010600040101010101" charset="-122"/>
              </a:rPr>
              <a:t>本体技术是语义网的基石，包括了推理引擎、注释工具、基于本体的爬虫和挖掘工具、描述语言（</a:t>
            </a:r>
            <a:r>
              <a:rPr lang="en-US" altLang="zh-CN">
                <a:latin typeface="华文宋体" panose="02010600040101010101" charset="-122"/>
                <a:ea typeface="华文宋体" panose="02010600040101010101" charset="-122"/>
                <a:cs typeface="华文宋体" panose="02010600040101010101" charset="-122"/>
              </a:rPr>
              <a:t>RDF(s),OWL</a:t>
            </a:r>
            <a:r>
              <a:rPr lang="zh-CN" altLang="en-US">
                <a:latin typeface="华文宋体" panose="02010600040101010101" charset="-122"/>
                <a:ea typeface="华文宋体" panose="02010600040101010101" charset="-122"/>
                <a:cs typeface="华文宋体" panose="02010600040101010101" charset="-122"/>
              </a:rPr>
              <a:t>）、</a:t>
            </a:r>
            <a:r>
              <a:rPr lang="en-US" altLang="zh-CN">
                <a:latin typeface="华文宋体" panose="02010600040101010101" charset="-122"/>
                <a:ea typeface="华文宋体" panose="02010600040101010101" charset="-122"/>
                <a:cs typeface="华文宋体" panose="02010600040101010101" charset="-122"/>
              </a:rPr>
              <a:t>RDF</a:t>
            </a:r>
            <a:r>
              <a:rPr lang="zh-CN" altLang="en-US">
                <a:latin typeface="华文宋体" panose="02010600040101010101" charset="-122"/>
                <a:ea typeface="华文宋体" panose="02010600040101010101" charset="-122"/>
                <a:cs typeface="华文宋体" panose="02010600040101010101" charset="-122"/>
              </a:rPr>
              <a:t>数据存储（</a:t>
            </a:r>
            <a:r>
              <a:rPr lang="en-US" altLang="zh-CN">
                <a:latin typeface="华文宋体" panose="02010600040101010101" charset="-122"/>
                <a:ea typeface="华文宋体" panose="02010600040101010101" charset="-122"/>
                <a:cs typeface="华文宋体" panose="02010600040101010101" charset="-122"/>
              </a:rPr>
              <a:t>AJAX</a:t>
            </a:r>
            <a:r>
              <a:rPr lang="zh-CN" altLang="en-US">
                <a:latin typeface="华文宋体" panose="02010600040101010101" charset="-122"/>
                <a:ea typeface="华文宋体" panose="02010600040101010101" charset="-122"/>
                <a:cs typeface="华文宋体" panose="02010600040101010101" charset="-122"/>
              </a:rPr>
              <a:t>）</a:t>
            </a:r>
            <a:endParaRPr lang="zh-CN" altLang="en-US" sz="2000">
              <a:latin typeface="华文宋体" panose="02010600040101010101" charset="-122"/>
              <a:ea typeface="华文宋体" panose="02010600040101010101" charset="-122"/>
              <a:cs typeface="华文宋体" panose="02010600040101010101" charset="-122"/>
            </a:endParaRPr>
          </a:p>
          <a:p>
            <a:endParaRPr lang="zh-CN" altLang="en-US" sz="2000"/>
          </a:p>
          <a:p>
            <a:r>
              <a:rPr lang="en-US" altLang="zh-CN" sz="2000"/>
              <a:t>Semantic annotation:</a:t>
            </a:r>
            <a:r>
              <a:rPr lang="zh-CN" altLang="en-US">
                <a:latin typeface="华文宋体" panose="02010600040101010101" charset="-122"/>
                <a:ea typeface="华文宋体" panose="02010600040101010101" charset="-122"/>
                <a:cs typeface="华文宋体" panose="02010600040101010101" charset="-122"/>
              </a:rPr>
              <a:t>语义注释是指将文本链接中的实体指定给它们的语义描述。语义注释需要本体、实体标识符和知识库三个前提条件。注释方式有手动、半自动和全自动三种方式</a:t>
            </a:r>
            <a:endParaRPr lang="zh-CN" altLang="en-US">
              <a:latin typeface="华文宋体" panose="02010600040101010101" charset="-122"/>
              <a:ea typeface="华文宋体" panose="02010600040101010101" charset="-122"/>
              <a:cs typeface="华文宋体" panose="02010600040101010101" charset="-122"/>
            </a:endParaRPr>
          </a:p>
          <a:p>
            <a:endParaRPr lang="en-US" altLang="zh-CN" sz="2000"/>
          </a:p>
          <a:p>
            <a:r>
              <a:rPr lang="en-US" altLang="zh-CN" sz="2000"/>
              <a:t>Indexing:</a:t>
            </a:r>
            <a:r>
              <a:rPr lang="zh-CN" altLang="en-US">
                <a:latin typeface="华文宋体" panose="02010600040101010101" charset="-122"/>
                <a:ea typeface="华文宋体" panose="02010600040101010101" charset="-122"/>
                <a:cs typeface="华文宋体" panose="02010600040101010101" charset="-122"/>
              </a:rPr>
              <a:t>包括Forward indexing、Inverted indexing和Graph indexing</a:t>
            </a:r>
            <a:endParaRPr lang="en-US" altLang="zh-CN"/>
          </a:p>
          <a:p>
            <a:endParaRPr lang="en-US" altLang="zh-CN" sz="2000"/>
          </a:p>
          <a:p>
            <a:r>
              <a:rPr lang="en-US" altLang="zh-CN" sz="2000"/>
              <a:t>Ranking:</a:t>
            </a:r>
            <a:r>
              <a:rPr lang="zh-CN" altLang="en-US">
                <a:latin typeface="华文宋体" panose="02010600040101010101" charset="-122"/>
                <a:ea typeface="华文宋体" panose="02010600040101010101" charset="-122"/>
                <a:cs typeface="华文宋体" panose="02010600040101010101" charset="-122"/>
              </a:rPr>
              <a:t>Syntactic Ranking Model（基于TF-IDF、PageRank)和Semantic Ranking Model</a:t>
            </a:r>
            <a:endParaRPr lang="en-US" altLang="zh-CN"/>
          </a:p>
          <a:p>
            <a:endParaRPr lang="en-US" altLang="zh-CN" sz="2000"/>
          </a:p>
          <a:p>
            <a:r>
              <a:rPr lang="en-US" altLang="zh-CN" sz="2000"/>
              <a:t>IR model:</a:t>
            </a:r>
            <a:r>
              <a:rPr lang="zh-CN" altLang="en-US">
                <a:latin typeface="华文宋体" panose="02010600040101010101" charset="-122"/>
                <a:ea typeface="华文宋体" panose="02010600040101010101" charset="-122"/>
                <a:cs typeface="华文宋体" panose="02010600040101010101" charset="-122"/>
              </a:rPr>
              <a:t>布尔模型、概率模型和向量空间模型。前两种被称为基于句法的信息检索模型，而向量空间模型被称为基于语义的检索模型</a:t>
            </a:r>
            <a:endParaRPr lang="zh-CN" altLang="en-US" sz="2000"/>
          </a:p>
          <a:p>
            <a:endParaRPr lang="en-US" altLang="zh-CN" sz="2000"/>
          </a:p>
          <a:p>
            <a:r>
              <a:rPr lang="en-US" altLang="zh-CN" sz="2000"/>
              <a:t>Performance improvements:</a:t>
            </a:r>
            <a:r>
              <a:rPr lang="zh-CN" altLang="en-US">
                <a:latin typeface="华文宋体" panose="02010600040101010101" charset="-122"/>
                <a:ea typeface="华文宋体" panose="02010600040101010101" charset="-122"/>
                <a:cs typeface="华文宋体" panose="02010600040101010101" charset="-122"/>
              </a:rPr>
              <a:t>即基于本体方法提升搜索系统的precision、recall、F-score</a:t>
            </a:r>
            <a:endParaRPr lang="zh-CN" altLang="en-US">
              <a:latin typeface="华文宋体" panose="02010600040101010101" charset="-122"/>
              <a:ea typeface="华文宋体" panose="02010600040101010101" charset="-122"/>
              <a:cs typeface="华文宋体" panose="02010600040101010101"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72590" y="800100"/>
            <a:ext cx="8846820" cy="572008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a:t>
            </a:r>
            <a:r>
              <a:rPr lang="en-US" altLang="zh-CN"/>
              <a:t>RDF</a:t>
            </a:r>
            <a:r>
              <a:t>图的方法</a:t>
            </a:r>
          </a:p>
        </p:txBody>
      </p:sp>
      <p:sp>
        <p:nvSpPr>
          <p:cNvPr id="3" name="文本框 2"/>
          <p:cNvSpPr txBox="1"/>
          <p:nvPr/>
        </p:nvSpPr>
        <p:spPr>
          <a:xfrm>
            <a:off x="694690" y="1332865"/>
            <a:ext cx="9927590" cy="1014730"/>
          </a:xfrm>
          <a:prstGeom prst="rect">
            <a:avLst/>
          </a:prstGeom>
          <a:noFill/>
        </p:spPr>
        <p:txBody>
          <a:bodyPr wrap="square" rtlCol="0">
            <a:spAutoFit/>
          </a:bodyPr>
          <a:p>
            <a:r>
              <a:rPr lang="zh-CN" altLang="en-US" i="1">
                <a:latin typeface="华文宋体" panose="02010600040101010101" charset="-122"/>
                <a:ea typeface="华文宋体" panose="02010600040101010101" charset="-122"/>
                <a:cs typeface="华文宋体" panose="02010600040101010101" charset="-122"/>
              </a:rPr>
              <a:t>《</a:t>
            </a:r>
            <a:r>
              <a:rPr lang="zh-CN" altLang="en-US" sz="2000" i="1">
                <a:latin typeface="华文宋体" panose="02010600040101010101" charset="-122"/>
                <a:ea typeface="华文宋体" panose="02010600040101010101" charset="-122"/>
                <a:cs typeface="华文宋体" panose="02010600040101010101" charset="-122"/>
              </a:rPr>
              <a:t>An Approach for Semantic Search by Matching RDF Graphs </a:t>
            </a:r>
            <a:r>
              <a:rPr lang="en-US" altLang="zh-CN" sz="2000" i="1">
                <a:latin typeface="华文宋体" panose="02010600040101010101" charset="-122"/>
                <a:ea typeface="华文宋体" panose="02010600040101010101" charset="-122"/>
                <a:cs typeface="华文宋体" panose="02010600040101010101" charset="-122"/>
              </a:rPr>
              <a:t>.aaai2002</a:t>
            </a:r>
            <a:r>
              <a:rPr lang="zh-CN" altLang="en-US" sz="2000" i="1">
                <a:latin typeface="华文宋体" panose="02010600040101010101" charset="-122"/>
                <a:ea typeface="华文宋体" panose="02010600040101010101" charset="-122"/>
                <a:cs typeface="华文宋体" panose="02010600040101010101" charset="-122"/>
              </a:rPr>
              <a:t>》</a:t>
            </a:r>
            <a:r>
              <a:rPr lang="zh-CN" altLang="en-US" sz="2000">
                <a:latin typeface="华文宋体" panose="02010600040101010101" charset="-122"/>
                <a:ea typeface="华文宋体" panose="02010600040101010101" charset="-122"/>
                <a:cs typeface="华文宋体" panose="02010600040101010101" charset="-122"/>
              </a:rPr>
              <a:t>提出了一种基于</a:t>
            </a:r>
            <a:r>
              <a:rPr lang="en-US" altLang="zh-CN" sz="2000">
                <a:latin typeface="华文宋体" panose="02010600040101010101" charset="-122"/>
                <a:ea typeface="华文宋体" panose="02010600040101010101" charset="-122"/>
                <a:cs typeface="华文宋体" panose="02010600040101010101" charset="-122"/>
              </a:rPr>
              <a:t>RDF</a:t>
            </a:r>
            <a:r>
              <a:rPr lang="zh-CN" altLang="en-US" sz="2000">
                <a:latin typeface="华文宋体" panose="02010600040101010101" charset="-122"/>
                <a:ea typeface="华文宋体" panose="02010600040101010101" charset="-122"/>
                <a:cs typeface="华文宋体" panose="02010600040101010101" charset="-122"/>
              </a:rPr>
              <a:t>图匹配的语义搜索方法，还定义了一种</a:t>
            </a:r>
            <a:r>
              <a:rPr lang="en-US" altLang="zh-CN" sz="2000">
                <a:latin typeface="华文宋体" panose="02010600040101010101" charset="-122"/>
                <a:ea typeface="华文宋体" panose="02010600040101010101" charset="-122"/>
                <a:cs typeface="华文宋体" panose="02010600040101010101" charset="-122"/>
              </a:rPr>
              <a:t>RDF</a:t>
            </a:r>
            <a:r>
              <a:rPr lang="zh-CN" altLang="en-US" sz="2000">
                <a:latin typeface="华文宋体" panose="02010600040101010101" charset="-122"/>
                <a:ea typeface="华文宋体" panose="02010600040101010101" charset="-122"/>
                <a:cs typeface="华文宋体" panose="02010600040101010101" charset="-122"/>
              </a:rPr>
              <a:t>图之间的新相似性，并在弧上和节点上使用了本体。方法的大致不走如下：</a:t>
            </a:r>
            <a:endParaRPr lang="zh-CN" altLang="en-US" sz="2000">
              <a:latin typeface="华文宋体" panose="02010600040101010101" charset="-122"/>
              <a:ea typeface="华文宋体" panose="02010600040101010101" charset="-122"/>
              <a:cs typeface="华文宋体" panose="02010600040101010101" charset="-122"/>
            </a:endParaRPr>
          </a:p>
        </p:txBody>
      </p:sp>
      <p:sp>
        <p:nvSpPr>
          <p:cNvPr id="4" name="文本框 3"/>
          <p:cNvSpPr txBox="1"/>
          <p:nvPr/>
        </p:nvSpPr>
        <p:spPr>
          <a:xfrm>
            <a:off x="1156970" y="2208530"/>
            <a:ext cx="9003030" cy="2861310"/>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zh-CN" altLang="zh-CN" sz="2000">
                <a:latin typeface="华文宋体" panose="02010600040101010101" charset="-122"/>
                <a:ea typeface="华文宋体" panose="02010600040101010101" charset="-122"/>
                <a:cs typeface="华文宋体" panose="02010600040101010101" charset="-122"/>
              </a:rPr>
              <a:t>首先是从网上爬取某个领域的资源并建立一个</a:t>
            </a:r>
            <a:r>
              <a:rPr lang="en-US" altLang="zh-CN" sz="2000">
                <a:latin typeface="华文宋体" panose="02010600040101010101" charset="-122"/>
                <a:ea typeface="华文宋体" panose="02010600040101010101" charset="-122"/>
                <a:cs typeface="华文宋体" panose="02010600040101010101" charset="-122"/>
              </a:rPr>
              <a:t>RDF</a:t>
            </a:r>
            <a:r>
              <a:rPr lang="zh-CN" altLang="en-US" sz="2000">
                <a:latin typeface="华文宋体" panose="02010600040101010101" charset="-122"/>
                <a:ea typeface="华文宋体" panose="02010600040101010101" charset="-122"/>
                <a:cs typeface="华文宋体" panose="02010600040101010101" charset="-122"/>
              </a:rPr>
              <a:t>图仓库</a:t>
            </a:r>
            <a:endParaRPr lang="zh-CN" altLang="en-US" sz="2000">
              <a:latin typeface="华文宋体" panose="02010600040101010101" charset="-122"/>
              <a:ea typeface="华文宋体" panose="02010600040101010101" charset="-122"/>
              <a:cs typeface="华文宋体" panose="02010600040101010101" charset="-122"/>
            </a:endParaRPr>
          </a:p>
          <a:p>
            <a:pPr marL="285750" indent="-285750" fontAlgn="auto">
              <a:lnSpc>
                <a:spcPct val="150000"/>
              </a:lnSpc>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rPr>
              <a:t>然后将输入的查询解析成一个查询</a:t>
            </a:r>
            <a:r>
              <a:rPr lang="en-US" altLang="zh-CN" sz="2000">
                <a:latin typeface="华文宋体" panose="02010600040101010101" charset="-122"/>
                <a:ea typeface="华文宋体" panose="02010600040101010101" charset="-122"/>
                <a:cs typeface="华文宋体" panose="02010600040101010101" charset="-122"/>
              </a:rPr>
              <a:t>RDF</a:t>
            </a:r>
            <a:r>
              <a:rPr lang="zh-CN" altLang="en-US" sz="2000">
                <a:latin typeface="华文宋体" panose="02010600040101010101" charset="-122"/>
                <a:ea typeface="华文宋体" panose="02010600040101010101" charset="-122"/>
                <a:cs typeface="华文宋体" panose="02010600040101010101" charset="-122"/>
              </a:rPr>
              <a:t>图</a:t>
            </a:r>
            <a:endParaRPr lang="zh-CN" altLang="en-US" sz="2000">
              <a:latin typeface="华文宋体" panose="02010600040101010101" charset="-122"/>
              <a:ea typeface="华文宋体" panose="02010600040101010101" charset="-122"/>
              <a:cs typeface="华文宋体" panose="02010600040101010101" charset="-122"/>
            </a:endParaRPr>
          </a:p>
          <a:p>
            <a:pPr marL="285750" indent="-285750" fontAlgn="auto">
              <a:lnSpc>
                <a:spcPct val="150000"/>
              </a:lnSpc>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rPr>
              <a:t>根据系统所要求用户指定的查询入口（如</a:t>
            </a:r>
            <a:r>
              <a:rPr lang="en-US" altLang="zh-CN" sz="2000">
                <a:latin typeface="华文宋体" panose="02010600040101010101" charset="-122"/>
                <a:ea typeface="华文宋体" panose="02010600040101010101" charset="-122"/>
                <a:cs typeface="华文宋体" panose="02010600040101010101" charset="-122"/>
              </a:rPr>
              <a:t>“clothes”</a:t>
            </a:r>
            <a:r>
              <a:rPr lang="zh-CN" altLang="en-US" sz="2000">
                <a:latin typeface="华文宋体" panose="02010600040101010101" charset="-122"/>
                <a:ea typeface="华文宋体" panose="02010600040101010101" charset="-122"/>
                <a:cs typeface="华文宋体" panose="02010600040101010101" charset="-122"/>
              </a:rPr>
              <a:t>）来确定一个领域本体，并基于该本体得到候选资源子图</a:t>
            </a:r>
            <a:endParaRPr lang="zh-CN" altLang="en-US" sz="2000">
              <a:latin typeface="华文宋体" panose="02010600040101010101" charset="-122"/>
              <a:ea typeface="华文宋体" panose="02010600040101010101" charset="-122"/>
              <a:cs typeface="华文宋体" panose="02010600040101010101" charset="-122"/>
            </a:endParaRPr>
          </a:p>
          <a:p>
            <a:pPr marL="285750" indent="-285750" fontAlgn="auto">
              <a:lnSpc>
                <a:spcPct val="150000"/>
              </a:lnSpc>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rPr>
              <a:t>计算查询</a:t>
            </a:r>
            <a:r>
              <a:rPr lang="en-US" altLang="zh-CN" sz="2000">
                <a:latin typeface="华文宋体" panose="02010600040101010101" charset="-122"/>
                <a:ea typeface="华文宋体" panose="02010600040101010101" charset="-122"/>
                <a:cs typeface="华文宋体" panose="02010600040101010101" charset="-122"/>
              </a:rPr>
              <a:t>RDF</a:t>
            </a:r>
            <a:r>
              <a:rPr lang="zh-CN" altLang="en-US" sz="2000">
                <a:latin typeface="华文宋体" panose="02010600040101010101" charset="-122"/>
                <a:ea typeface="华文宋体" panose="02010600040101010101" charset="-122"/>
                <a:cs typeface="华文宋体" panose="02010600040101010101" charset="-122"/>
              </a:rPr>
              <a:t>图与候选资源子图的相似度（这里的相似度是基于本体计算的）</a:t>
            </a:r>
            <a:endParaRPr lang="zh-CN" altLang="en-US" sz="2000">
              <a:latin typeface="华文宋体" panose="02010600040101010101" charset="-122"/>
              <a:ea typeface="华文宋体" panose="02010600040101010101" charset="-122"/>
              <a:cs typeface="华文宋体" panose="02010600040101010101" charset="-122"/>
            </a:endParaRPr>
          </a:p>
          <a:p>
            <a:pPr marL="285750" indent="-285750" fontAlgn="auto">
              <a:lnSpc>
                <a:spcPct val="150000"/>
              </a:lnSpc>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rPr>
              <a:t>最后将匹配的结果进行排序并展现给用户。</a:t>
            </a:r>
            <a:endParaRPr lang="zh-CN" altLang="en-US" sz="2000">
              <a:latin typeface="华文宋体" panose="02010600040101010101" charset="-122"/>
              <a:ea typeface="华文宋体" panose="02010600040101010101" charset="-122"/>
              <a:cs typeface="华文宋体" panose="02010600040101010101" charset="-122"/>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PRESET_TEXT" val="汇报人署名"/>
  <p:tag name="KSO_WM_UNIT_VALUE" val="23"/>
  <p:tag name="KSO_WM_UNIT_HIGHLIGHT" val="0"/>
  <p:tag name="KSO_WM_UNIT_COMPATIBLE" val="0"/>
  <p:tag name="KSO_WM_UNIT_TYPE" val="b"/>
  <p:tag name="KSO_WM_UNIT_INDEX" val="1"/>
  <p:tag name="KSO_WM_UNIT_ID" val="custom20186341_1*b*1"/>
  <p:tag name="KSO_WM_TEMPLATE_CATEGORY" val="custom"/>
  <p:tag name="KSO_WM_TEMPLATE_INDEX" val="20186341"/>
  <p:tag name="KSO_WM_UNIT_LAYERLEVEL" val="1"/>
  <p:tag name="KSO_WM_TAG_VERSION" val="1.0"/>
  <p:tag name="KSO_WM_BEAUTIFY_FLAG" val="#wm#"/>
  <p:tag name="KSO_WM_UNIT_NOCLEAR" val="0"/>
  <p:tag name="KSO_WM_UNIT_DIAGRAM_ISNUMVISUAL" val="0"/>
  <p:tag name="KSO_WM_UNIT_DIAGRAM_ISREFERUNIT" val="0"/>
</p:tagLst>
</file>

<file path=ppt/tags/tag101.xml><?xml version="1.0" encoding="utf-8"?>
<p:tagLst xmlns:p="http://schemas.openxmlformats.org/presentationml/2006/main">
  <p:tag name="KSO_WM_UNIT_ISCONTENTSTITLE" val="0"/>
  <p:tag name="KSO_WM_UNIT_PRESET_TEXT" val="汇报日期"/>
  <p:tag name="KSO_WM_UNIT_VALUE" val="23"/>
  <p:tag name="KSO_WM_UNIT_HIGHLIGHT" val="0"/>
  <p:tag name="KSO_WM_UNIT_COMPATIBLE" val="0"/>
  <p:tag name="KSO_WM_UNIT_TYPE" val="b"/>
  <p:tag name="KSO_WM_UNIT_INDEX" val="2"/>
  <p:tag name="KSO_WM_UNIT_ID" val="custom20186341_1*b*2"/>
  <p:tag name="KSO_WM_TEMPLATE_CATEGORY" val="custom"/>
  <p:tag name="KSO_WM_TEMPLATE_INDEX" val="20186341"/>
  <p:tag name="KSO_WM_UNIT_LAYERLEVEL" val="1"/>
  <p:tag name="KSO_WM_TAG_VERSION" val="1.0"/>
  <p:tag name="KSO_WM_BEAUTIFY_FLAG" val="#wm#"/>
  <p:tag name="KSO_WM_UNIT_NOCLEAR" val="0"/>
  <p:tag name="KSO_WM_UNIT_DIAGRAM_ISNUMVISUAL" val="0"/>
  <p:tag name="KSO_WM_UNIT_DIAGRAM_ISREFERUNIT" val="0"/>
</p:tagLst>
</file>

<file path=ppt/tags/tag102.xml><?xml version="1.0" encoding="utf-8"?>
<p:tagLst xmlns:p="http://schemas.openxmlformats.org/presentationml/2006/main">
  <p:tag name="KSO_WM_TEMPLATE_CATEGORY" val="custom"/>
  <p:tag name="KSO_WM_TEMPLATE_INDEX" val="20186341"/>
  <p:tag name="KSO_WM_TAG_VERSION" val="1.0"/>
  <p:tag name="KSO_WM_SLIDE_ID" val="custom20186341_1"/>
  <p:tag name="KSO_WM_SLIDE_INDEX" val="1"/>
  <p:tag name="KSO_WM_SLIDE_ITEM_CNT" val="0"/>
  <p:tag name="KSO_WM_SLIDE_LAYOUT" val="a_b"/>
  <p:tag name="KSO_WM_SLIDE_LAYOUT_CNT" val="1_3"/>
  <p:tag name="KSO_WM_SLIDE_TYPE" val="title"/>
  <p:tag name="KSO_WM_SLIDE_SUBTYPE" val="pureTxt"/>
  <p:tag name="KSO_WM_TEMPLATE_THUMBS_INDEX" val="1、6、7、8、11、13、14、16、17、18、19"/>
  <p:tag name="KSO_WM_BEAUTIFY_FLAG" val="#wm#"/>
  <p:tag name="KSO_WM_TEMPLATE_TOPIC_ID" val="2869567"/>
  <p:tag name="KSO_WM_TEMPLATE_OUTLINE_ID" val="6"/>
  <p:tag name="KSO_WM_TEMPLATE_SCENE_ID" val="1"/>
  <p:tag name="KSO_WM_TEMPLATE_JOB_ID" val="6"/>
  <p:tag name="KSO_WM_TEMPLATE_TOPIC_DEFAULT" val="0"/>
  <p:tag name="KSO_WM_TEMPLATE_SUBCATEGORY" val="0"/>
  <p:tag name="KSO_WM_SLIDE_COVER_TEMPLATE_COLOR_SCHEME" val="{&quot;colors&quot;:[&quot;#d5eef7&quot;,&quot;#ffffff&quot;,&quot;#2eaada&quot;,&quot;#00bac6&quot;,&quot;#aae2e8&quot;,&quot;#a1d8cc&quot;,&quot;#c4d9d8&quot;,&quot;#b9dcb5&quot;,&quot;#658bd5&quot;,&quot;#a16aa5&quot;]}"/>
  <p:tag name="KSO_WM_SLIDE_MODEL_TYPE" val="cover"/>
</p:tagLst>
</file>

<file path=ppt/tags/tag103.xml><?xml version="1.0" encoding="utf-8"?>
<p:tagLst xmlns:p="http://schemas.openxmlformats.org/presentationml/2006/main">
  <p:tag name="KSO_WM_BEAUTIFY_FLAG" val="#wm#"/>
  <p:tag name="KSO_WM_TEMPLATE_CATEGORY" val="custom"/>
  <p:tag name="KSO_WM_TEMPLATE_INDEX" val="20186341"/>
</p:tagLst>
</file>

<file path=ppt/tags/tag104.xml><?xml version="1.0" encoding="utf-8"?>
<p:tagLst xmlns:p="http://schemas.openxmlformats.org/presentationml/2006/main">
  <p:tag name="KSO_WM_BEAUTIFY_FLAG" val="#wm#"/>
  <p:tag name="KSO_WM_TEMPLATE_CATEGORY" val="custom"/>
  <p:tag name="KSO_WM_TEMPLATE_INDEX" val="20186341"/>
</p:tagLst>
</file>

<file path=ppt/tags/tag105.xml><?xml version="1.0" encoding="utf-8"?>
<p:tagLst xmlns:p="http://schemas.openxmlformats.org/presentationml/2006/main">
  <p:tag name="KSO_WM_BEAUTIFY_FLAG" val="#wm#"/>
  <p:tag name="KSO_WM_TEMPLATE_CATEGORY" val="custom"/>
  <p:tag name="KSO_WM_TEMPLATE_INDEX" val="20186341"/>
</p:tagLst>
</file>

<file path=ppt/tags/tag106.xml><?xml version="1.0" encoding="utf-8"?>
<p:tagLst xmlns:p="http://schemas.openxmlformats.org/presentationml/2006/main">
  <p:tag name="KSO_WM_BEAUTIFY_FLAG" val="#wm#"/>
  <p:tag name="KSO_WM_TEMPLATE_CATEGORY" val="custom"/>
  <p:tag name="KSO_WM_TEMPLATE_INDEX" val="20186341"/>
</p:tagLst>
</file>

<file path=ppt/tags/tag107.xml><?xml version="1.0" encoding="utf-8"?>
<p:tagLst xmlns:p="http://schemas.openxmlformats.org/presentationml/2006/main">
  <p:tag name="KSO_WM_BEAUTIFY_FLAG" val="#wm#"/>
  <p:tag name="KSO_WM_TEMPLATE_CATEGORY" val="custom"/>
  <p:tag name="KSO_WM_TEMPLATE_INDEX" val="20186341"/>
</p:tagLst>
</file>

<file path=ppt/tags/tag108.xml><?xml version="1.0" encoding="utf-8"?>
<p:tagLst xmlns:p="http://schemas.openxmlformats.org/presentationml/2006/main">
  <p:tag name="KSO_WM_BEAUTIFY_FLAG" val="#wm#"/>
  <p:tag name="KSO_WM_TEMPLATE_CATEGORY" val="custom"/>
  <p:tag name="KSO_WM_TEMPLATE_INDEX" val="20186341"/>
</p:tagLst>
</file>

<file path=ppt/tags/tag109.xml><?xml version="1.0" encoding="utf-8"?>
<p:tagLst xmlns:p="http://schemas.openxmlformats.org/presentationml/2006/main">
  <p:tag name="KSO_WM_BEAUTIFY_FLAG" val="#wm#"/>
  <p:tag name="KSO_WM_TEMPLATE_CATEGORY" val="custom"/>
  <p:tag name="KSO_WM_TEMPLATE_INDEX" val="2018634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186341"/>
</p:tagLst>
</file>

<file path=ppt/tags/tag111.xml><?xml version="1.0" encoding="utf-8"?>
<p:tagLst xmlns:p="http://schemas.openxmlformats.org/presentationml/2006/main">
  <p:tag name="KSO_WM_BEAUTIFY_FLAG" val="#wm#"/>
  <p:tag name="KSO_WM_TEMPLATE_CATEGORY" val="custom"/>
  <p:tag name="KSO_WM_TEMPLATE_INDEX" val="20186341"/>
</p:tagLst>
</file>

<file path=ppt/tags/tag112.xml><?xml version="1.0" encoding="utf-8"?>
<p:tagLst xmlns:p="http://schemas.openxmlformats.org/presentationml/2006/main">
  <p:tag name="KSO_WM_BEAUTIFY_FLAG" val="#wm#"/>
  <p:tag name="KSO_WM_TEMPLATE_CATEGORY" val="custom"/>
  <p:tag name="KSO_WM_TEMPLATE_INDEX" val="20186341"/>
</p:tagLst>
</file>

<file path=ppt/tags/tag113.xml><?xml version="1.0" encoding="utf-8"?>
<p:tagLst xmlns:p="http://schemas.openxmlformats.org/presentationml/2006/main">
  <p:tag name="KSO_WM_BEAUTIFY_FLAG" val="#wm#"/>
  <p:tag name="KSO_WM_TEMPLATE_CATEGORY" val="custom"/>
  <p:tag name="KSO_WM_TEMPLATE_INDEX" val="20186341"/>
</p:tagLst>
</file>

<file path=ppt/tags/tag114.xml><?xml version="1.0" encoding="utf-8"?>
<p:tagLst xmlns:p="http://schemas.openxmlformats.org/presentationml/2006/main">
  <p:tag name="KSO_WM_TEMPLATE_CATEGORY" val="custom"/>
  <p:tag name="KSO_WM_TEMPLATE_INDEX" val="20186341"/>
  <p:tag name="KSO_WM_TAG_VERSION" val="1.0"/>
  <p:tag name="KSO_WM_UNIT_TYPE" val="a"/>
  <p:tag name="KSO_WM_UNIT_INDEX" val="1"/>
  <p:tag name="KSO_WM_UNIT_ID" val="custom20186341_19*a*1"/>
  <p:tag name="KSO_WM_UNIT_LAYERLEVEL" val="1"/>
  <p:tag name="KSO_WM_UNIT_VALUE" val="24"/>
  <p:tag name="KSO_WM_UNIT_ISCONTENTSTITLE" val="0"/>
  <p:tag name="KSO_WM_UNIT_HIGHLIGHT" val="0"/>
  <p:tag name="KSO_WM_UNIT_COMPATIBLE" val="0"/>
  <p:tag name="KSO_WM_BEAUTIFY_FLAG" val="#wm#"/>
  <p:tag name="KSO_WM_UNIT_PRESET_TEXT" val="Thanks."/>
  <p:tag name="KSO_WM_UNIT_NOCLEAR" val="0"/>
  <p:tag name="KSO_WM_UNIT_DIAGRAM_ISNUMVISUAL" val="0"/>
  <p:tag name="KSO_WM_UNIT_DIAGRAM_ISREFERUNIT" val="0"/>
</p:tagLst>
</file>

<file path=ppt/tags/tag115.xml><?xml version="1.0" encoding="utf-8"?>
<p:tagLst xmlns:p="http://schemas.openxmlformats.org/presentationml/2006/main">
  <p:tag name="KSO_WM_TEMPLATE_CATEGORY" val="custom"/>
  <p:tag name="KSO_WM_TEMPLATE_INDEX" val="20186341"/>
  <p:tag name="KSO_WM_TAG_VERSION" val="1.0"/>
  <p:tag name="KSO_WM_SLIDE_ID" val="custom20186341_19"/>
  <p:tag name="KSO_WM_SLIDE_INDEX" val="19"/>
  <p:tag name="KSO_WM_SLIDE_ITEM_CNT" val="0"/>
  <p:tag name="KSO_WM_SLIDE_LAYOUT" val="a"/>
  <p:tag name="KSO_WM_SLIDE_LAYOUT_CNT" val="1"/>
  <p:tag name="KSO_WM_SLIDE_TYPE" val="endPage"/>
  <p:tag name="KSO_WM_SLIDE_SUBTYPE" val="pureTxt"/>
  <p:tag name="KSO_WM_BEAUTIFY_FLAG" val="#wm#"/>
  <p:tag name="KSO_WM_TEMPLATE_SUBCATEGORY" val="0"/>
  <p:tag name="KSO_WM_SLIDE_ANIMATION_ID" val="3127900"/>
  <p:tag name="KSO_WM_SLIDE_ANIMATION_TYPE" val="0_9_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4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4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8.xml><?xml version="1.0" encoding="utf-8"?>
<p:tagLst xmlns:p="http://schemas.openxmlformats.org/presentationml/2006/main">
  <p:tag name="KSO_WM_TEMPLATE_CATEGORY" val="custom"/>
  <p:tag name="KSO_WM_TEMPLATE_INDEX" val="20186341"/>
  <p:tag name="KSO_WM_TAG_VERSION" val="1.0"/>
  <p:tag name="KSO_WM_TEMPLATE_THUMBS_INDEX" val="1、6、7、8、11、13、14、16、17、18、19"/>
  <p:tag name="KSO_WM_BEAUTIFY_FLAG" val="#wm#"/>
  <p:tag name="KSO_WM_TEMPLATE_TOPIC_ID" val="2869567"/>
  <p:tag name="KSO_WM_TEMPLATE_OUTLINE_ID" val="6"/>
  <p:tag name="KSO_WM_TEMPLATE_SCENE_ID" val="1"/>
  <p:tag name="KSO_WM_TEMPLATE_JOB_ID" val="6"/>
  <p:tag name="KSO_WM_TEMPLATE_TOPIC_DEFAULT" val="0"/>
  <p:tag name="KSO_WM_TEMPLATE_SUBCATEGORY" val="0"/>
</p:tagLst>
</file>

<file path=ppt/tags/tag99.xml><?xml version="1.0" encoding="utf-8"?>
<p:tagLst xmlns:p="http://schemas.openxmlformats.org/presentationml/2006/main">
  <p:tag name="KSO_WM_TEMPLATE_CATEGORY" val="custom"/>
  <p:tag name="KSO_WM_TEMPLATE_INDEX" val="20186341"/>
  <p:tag name="KSO_WM_TAG_VERSION" val="1.0"/>
  <p:tag name="KSO_WM_UNIT_TYPE" val="a"/>
  <p:tag name="KSO_WM_UNIT_INDEX" val="1"/>
  <p:tag name="KSO_WM_UNIT_ID" val="custom20186341_1*a*1"/>
  <p:tag name="KSO_WM_UNIT_LAYERLEVEL" val="1"/>
  <p:tag name="KSO_WM_UNIT_VALUE" val="20"/>
  <p:tag name="KSO_WM_UNIT_ISCONTENTSTITLE" val="0"/>
  <p:tag name="KSO_WM_UNIT_HIGHLIGHT" val="0"/>
  <p:tag name="KSO_WM_UNIT_COMPATIBLE" val="0"/>
  <p:tag name="KSO_WM_BEAUTIFY_FLAG" val="#wm#"/>
  <p:tag name="KSO_WM_UNIT_PRESET_TEXT" val="单击此处添加标题"/>
  <p:tag name="KSO_WM_UNIT_NOCLEAR" val="0"/>
  <p:tag name="KSO_WM_UNIT_DIAGRAM_ISNUMVISUAL" val="0"/>
  <p:tag name="KSO_WM_UNIT_DIAGRAM_ISREFERUNI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ysClr val="window" lastClr="FFFFFF"/>
      </a:lt1>
      <a:dk2>
        <a:srgbClr val="D5EEF7"/>
      </a:dk2>
      <a:lt2>
        <a:srgbClr val="FFFFFF"/>
      </a:lt2>
      <a:accent1>
        <a:srgbClr val="2EAADA"/>
      </a:accent1>
      <a:accent2>
        <a:srgbClr val="00BAC6"/>
      </a:accent2>
      <a:accent3>
        <a:srgbClr val="AAE2E8"/>
      </a:accent3>
      <a:accent4>
        <a:srgbClr val="A1D8CC"/>
      </a:accent4>
      <a:accent5>
        <a:srgbClr val="C4D9D8"/>
      </a:accent5>
      <a:accent6>
        <a:srgbClr val="B9DCB5"/>
      </a:accent6>
      <a:hlink>
        <a:srgbClr val="658BD5"/>
      </a:hlink>
      <a:folHlink>
        <a:srgbClr val="A16AA5"/>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1988</Words>
  <Application>WPS 演示</Application>
  <PresentationFormat>宽屏</PresentationFormat>
  <Paragraphs>92</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Arial</vt:lpstr>
      <vt:lpstr>宋体</vt:lpstr>
      <vt:lpstr>Wingdings</vt:lpstr>
      <vt:lpstr>微软雅黑</vt:lpstr>
      <vt:lpstr>汉仪旗黑-85S</vt:lpstr>
      <vt:lpstr>Wingdings</vt:lpstr>
      <vt:lpstr>华文宋体</vt:lpstr>
      <vt:lpstr>Arial Unicode MS</vt:lpstr>
      <vt:lpstr>黑体</vt:lpstr>
      <vt:lpstr>Calibri</vt:lpstr>
      <vt:lpstr>Office 主题</vt:lpstr>
      <vt:lpstr>Office 主题​​</vt:lpstr>
      <vt:lpstr>Semantic Search Revisited</vt:lpstr>
      <vt:lpstr>语义搜索简介 </vt:lpstr>
      <vt:lpstr>PowerPoint 演示文稿</vt:lpstr>
      <vt:lpstr>关键问题</vt:lpstr>
      <vt:lpstr>技术和方法</vt:lpstr>
      <vt:lpstr>基于本体的方法 </vt:lpstr>
      <vt:lpstr>PowerPoint 演示文稿</vt:lpstr>
      <vt:lpstr>PowerPoint 演示文稿</vt:lpstr>
      <vt:lpstr>基于RDF图的方法</vt:lpstr>
      <vt:lpstr>基于NLP技术的方法</vt:lpstr>
      <vt:lpstr>总结 </vt:lpstr>
      <vt:lpstr>展望</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Chandler.K</cp:lastModifiedBy>
  <cp:revision>10</cp:revision>
  <dcterms:created xsi:type="dcterms:W3CDTF">2019-07-18T05:58:00Z</dcterms:created>
  <dcterms:modified xsi:type="dcterms:W3CDTF">2019-08-11T04:46:08Z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2052-11.1.0.8952</vt:lpwstr>
  </property>
</Properties>
</file>