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313" r:id="rId6"/>
    <p:sldId id="309" r:id="rId7"/>
    <p:sldId id="308" r:id="rId8"/>
    <p:sldId id="310" r:id="rId9"/>
    <p:sldId id="320" r:id="rId10"/>
    <p:sldId id="311" r:id="rId11"/>
    <p:sldId id="312" r:id="rId12"/>
    <p:sldId id="264" r:id="rId13"/>
    <p:sldId id="314" r:id="rId14"/>
    <p:sldId id="317" r:id="rId15"/>
    <p:sldId id="316" r:id="rId16"/>
    <p:sldId id="321" r:id="rId17"/>
    <p:sldId id="322" r:id="rId18"/>
    <p:sldId id="323" r:id="rId19"/>
    <p:sldId id="318" r:id="rId20"/>
    <p:sldId id="281"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96" autoAdjust="0"/>
    <p:restoredTop sz="96405" autoAdjust="0"/>
  </p:normalViewPr>
  <p:slideViewPr>
    <p:cSldViewPr snapToGrid="0">
      <p:cViewPr>
        <p:scale>
          <a:sx n="127" d="100"/>
          <a:sy n="127" d="100"/>
        </p:scale>
        <p:origin x="144" y="144"/>
      </p:cViewPr>
      <p:guideLst>
        <p:guide orient="horz" pos="2160"/>
        <p:guide pos="3860"/>
      </p:guideLst>
    </p:cSldViewPr>
  </p:slideViewPr>
  <p:notesTextViewPr>
    <p:cViewPr>
      <p:scale>
        <a:sx n="1" d="1"/>
        <a:sy n="1" d="1"/>
      </p:scale>
      <p:origin x="0" y="0"/>
    </p:cViewPr>
  </p:notesTextViewPr>
  <p:sorterViewPr>
    <p:cViewPr>
      <p:scale>
        <a:sx n="55" d="100"/>
        <a:sy n="5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81895C-5492-4E4F-A8BC-3525E976C03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E323E-293D-433E-8571-362E6986A19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 亮亮图文旗舰店</a:t>
            </a:r>
            <a:r>
              <a:rPr lang="en-US" altLang="zh-CN" dirty="0" smtClean="0"/>
              <a:t>https://liangliangtuwen.tmall.com</a:t>
            </a:r>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00B1FB53-074E-453F-8BCF-006D7CFC3CA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64432" y="220747"/>
            <a:ext cx="10515600" cy="436980"/>
          </a:xfrm>
        </p:spPr>
        <p:txBody>
          <a:bodyPr>
            <a:normAutofit/>
          </a:bodyPr>
          <a:lstStyle>
            <a:lvl1pPr>
              <a:defRPr sz="2800" b="1">
                <a:solidFill>
                  <a:schemeClr val="bg2"/>
                </a:solidFill>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cstate="prin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xml"/><Relationship Id="rId4" Type="http://schemas.openxmlformats.org/officeDocument/2006/relationships/image" Target="../media/image7.wmf"/><Relationship Id="rId3" Type="http://schemas.openxmlformats.org/officeDocument/2006/relationships/oleObject" Target="../embeddings/oleObject2.bin"/><Relationship Id="rId2" Type="http://schemas.openxmlformats.org/officeDocument/2006/relationships/image" Target="../media/image6.w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18990" y="2814955"/>
            <a:ext cx="4250055" cy="829945"/>
          </a:xfrm>
          <a:prstGeom prst="rect">
            <a:avLst/>
          </a:prstGeom>
        </p:spPr>
        <p:txBody>
          <a:bodyPr wrap="square">
            <a:spAutoFit/>
          </a:bodyPr>
          <a:lstStyle/>
          <a:p>
            <a:pPr algn="ctr"/>
            <a:r>
              <a:rPr lang="zh-CN" altLang="en-US" sz="2400" b="1"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rPr>
              <a:t>几个</a:t>
            </a:r>
            <a:r>
              <a:rPr lang="en-US" altLang="zh-CN" sz="2400" b="1"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rPr>
              <a:t>NLP</a:t>
            </a:r>
            <a:r>
              <a:rPr lang="zh-CN" altLang="en-US" sz="2400" b="1"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rPr>
              <a:t>基础知识点及</a:t>
            </a:r>
            <a:endParaRPr lang="zh-CN" altLang="en-US" sz="2400" b="1"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endParaRPr>
          </a:p>
          <a:p>
            <a:pPr algn="ctr"/>
            <a:r>
              <a:rPr lang="zh-CN" altLang="en-US" sz="2400" b="1"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rPr>
              <a:t>知识图谱简介</a:t>
            </a:r>
            <a:endParaRPr lang="zh-CN" altLang="en-US" sz="2400" b="1" dirty="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4373112" y="1083576"/>
            <a:ext cx="4686301" cy="4635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51" tIns="45725" rIns="91451" bIns="45725" rtlCol="0" anchor="ctr"/>
          <a:lstStyle/>
          <a:p>
            <a:pPr algn="ctr"/>
            <a:r>
              <a:rPr lang="zh-CN" altLang="en-US" dirty="0">
                <a:latin typeface="微软雅黑" panose="020B0503020204020204" charset="-122"/>
                <a:ea typeface="微软雅黑" panose="020B0503020204020204" charset="-122"/>
              </a:rPr>
              <a:t>什么是知识图谱</a:t>
            </a:r>
            <a:endParaRPr lang="zh-CN" altLang="en-US" dirty="0">
              <a:latin typeface="微软雅黑" panose="020B0503020204020204" charset="-122"/>
              <a:ea typeface="微软雅黑" panose="020B0503020204020204" charset="-122"/>
            </a:endParaRPr>
          </a:p>
        </p:txBody>
      </p:sp>
      <p:sp>
        <p:nvSpPr>
          <p:cNvPr id="21" name="六边形 20"/>
          <p:cNvSpPr/>
          <p:nvPr/>
        </p:nvSpPr>
        <p:spPr>
          <a:xfrm>
            <a:off x="615315" y="2280285"/>
            <a:ext cx="2336165" cy="1903095"/>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51" tIns="45725" rIns="91451" bIns="45725" rtlCol="0" anchor="ctr"/>
          <a:lstStyle/>
          <a:p>
            <a:pPr algn="ctr"/>
            <a:r>
              <a:rPr lang="zh-CN" altLang="en-US" sz="2800" dirty="0">
                <a:latin typeface="微软雅黑" panose="020B0503020204020204" charset="-122"/>
                <a:ea typeface="微软雅黑" panose="020B0503020204020204" charset="-122"/>
              </a:rPr>
              <a:t>知识图谱</a:t>
            </a:r>
            <a:endParaRPr lang="zh-CN" altLang="en-US" sz="2800" dirty="0">
              <a:latin typeface="微软雅黑" panose="020B0503020204020204" charset="-122"/>
              <a:ea typeface="微软雅黑" panose="020B0503020204020204" charset="-122"/>
            </a:endParaRPr>
          </a:p>
          <a:p>
            <a:pPr algn="ctr"/>
            <a:r>
              <a:rPr lang="zh-CN" altLang="en-US" sz="2800" dirty="0">
                <a:latin typeface="微软雅黑" panose="020B0503020204020204" charset="-122"/>
                <a:ea typeface="微软雅黑" panose="020B0503020204020204" charset="-122"/>
              </a:rPr>
              <a:t>简介</a:t>
            </a:r>
            <a:endParaRPr lang="zh-CN" altLang="en-US" sz="2800" dirty="0">
              <a:latin typeface="微软雅黑" panose="020B0503020204020204" charset="-122"/>
              <a:ea typeface="微软雅黑" panose="020B0503020204020204" charset="-122"/>
            </a:endParaRPr>
          </a:p>
        </p:txBody>
      </p:sp>
      <p:sp>
        <p:nvSpPr>
          <p:cNvPr id="27" name="矩形 26"/>
          <p:cNvSpPr/>
          <p:nvPr/>
        </p:nvSpPr>
        <p:spPr>
          <a:xfrm>
            <a:off x="4373112" y="2047910"/>
            <a:ext cx="4686301" cy="4635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51" tIns="45725" rIns="91451" bIns="45725" rtlCol="0" anchor="ctr"/>
          <a:lstStyle/>
          <a:p>
            <a:pPr algn="ctr"/>
            <a:r>
              <a:rPr lang="zh-CN" altLang="en-US" dirty="0">
                <a:latin typeface="微软雅黑" panose="020B0503020204020204" charset="-122"/>
                <a:ea typeface="微软雅黑" panose="020B0503020204020204" charset="-122"/>
              </a:rPr>
              <a:t>知识图谱的表示</a:t>
            </a:r>
            <a:endParaRPr lang="zh-CN" altLang="en-US" dirty="0">
              <a:latin typeface="微软雅黑" panose="020B0503020204020204" charset="-122"/>
              <a:ea typeface="微软雅黑" panose="020B0503020204020204" charset="-122"/>
            </a:endParaRPr>
          </a:p>
        </p:txBody>
      </p:sp>
      <p:sp>
        <p:nvSpPr>
          <p:cNvPr id="30" name="矩形 29"/>
          <p:cNvSpPr/>
          <p:nvPr/>
        </p:nvSpPr>
        <p:spPr>
          <a:xfrm>
            <a:off x="4373112" y="2999544"/>
            <a:ext cx="4686301" cy="4635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51" tIns="45725" rIns="91451" bIns="45725" rtlCol="0" anchor="ctr"/>
          <a:lstStyle/>
          <a:p>
            <a:pPr algn="ctr"/>
            <a:r>
              <a:rPr lang="zh-CN" altLang="en-US" dirty="0">
                <a:latin typeface="微软雅黑" panose="020B0503020204020204" charset="-122"/>
                <a:ea typeface="微软雅黑" panose="020B0503020204020204" charset="-122"/>
              </a:rPr>
              <a:t>应用</a:t>
            </a:r>
            <a:endParaRPr lang="zh-CN" altLang="en-US" dirty="0">
              <a:latin typeface="微软雅黑" panose="020B0503020204020204" charset="-122"/>
              <a:ea typeface="微软雅黑" panose="020B0503020204020204" charset="-122"/>
            </a:endParaRPr>
          </a:p>
        </p:txBody>
      </p:sp>
      <p:sp>
        <p:nvSpPr>
          <p:cNvPr id="40" name="矩形 39"/>
          <p:cNvSpPr/>
          <p:nvPr/>
        </p:nvSpPr>
        <p:spPr>
          <a:xfrm>
            <a:off x="4373112" y="3951178"/>
            <a:ext cx="4686301" cy="4635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51" tIns="45725" rIns="91451" bIns="45725" rtlCol="0" anchor="ctr"/>
          <a:lstStyle/>
          <a:p>
            <a:pPr algn="ctr"/>
            <a:r>
              <a:rPr lang="zh-CN" altLang="en-US" dirty="0">
                <a:latin typeface="微软雅黑" panose="020B0503020204020204" charset="-122"/>
                <a:ea typeface="微软雅黑" panose="020B0503020204020204" charset="-122"/>
              </a:rPr>
              <a:t>知识图谱的构建</a:t>
            </a:r>
            <a:endParaRPr lang="zh-CN" altLang="en-US" dirty="0">
              <a:latin typeface="微软雅黑" panose="020B0503020204020204" charset="-122"/>
              <a:ea typeface="微软雅黑" panose="020B0503020204020204" charset="-122"/>
            </a:endParaRPr>
          </a:p>
        </p:txBody>
      </p:sp>
      <p:sp>
        <p:nvSpPr>
          <p:cNvPr id="41" name="矩形 40"/>
          <p:cNvSpPr/>
          <p:nvPr/>
        </p:nvSpPr>
        <p:spPr>
          <a:xfrm>
            <a:off x="4373112" y="4902812"/>
            <a:ext cx="4686301" cy="4635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51" tIns="45725" rIns="91451" bIns="45725" rtlCol="0" anchor="ctr"/>
          <a:lstStyle/>
          <a:p>
            <a:pPr algn="ctr"/>
            <a:r>
              <a:rPr lang="zh-CN" altLang="en-US" dirty="0">
                <a:latin typeface="微软雅黑" panose="020B0503020204020204" charset="-122"/>
                <a:ea typeface="微软雅黑" panose="020B0503020204020204" charset="-122"/>
              </a:rPr>
              <a:t>挑战</a:t>
            </a:r>
            <a:endParaRPr lang="zh-CN" altLang="en-US"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barn(outVertical)">
                                      <p:cBhvr>
                                        <p:cTn id="11" dur="500"/>
                                        <p:tgtEl>
                                          <p:spTgt spid="18"/>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barn(outVertical)">
                                      <p:cBhvr>
                                        <p:cTn id="15" dur="500"/>
                                        <p:tgtEl>
                                          <p:spTgt spid="27"/>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barn(outVertical)">
                                      <p:cBhvr>
                                        <p:cTn id="19" dur="500"/>
                                        <p:tgtEl>
                                          <p:spTgt spid="30"/>
                                        </p:tgtEl>
                                      </p:cBhvr>
                                    </p:animEffect>
                                  </p:childTnLst>
                                </p:cTn>
                              </p:par>
                            </p:childTnLst>
                          </p:cTn>
                        </p:par>
                        <p:par>
                          <p:cTn id="20" fill="hold">
                            <p:stCondLst>
                              <p:cond delay="2000"/>
                            </p:stCondLst>
                            <p:childTnLst>
                              <p:par>
                                <p:cTn id="21" presetID="16" presetClass="entr" presetSubtype="37" fill="hold" grpId="0"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barn(outVertical)">
                                      <p:cBhvr>
                                        <p:cTn id="23" dur="500"/>
                                        <p:tgtEl>
                                          <p:spTgt spid="40"/>
                                        </p:tgtEl>
                                      </p:cBhvr>
                                    </p:animEffect>
                                  </p:childTnLst>
                                </p:cTn>
                              </p:par>
                            </p:childTnLst>
                          </p:cTn>
                        </p:par>
                        <p:par>
                          <p:cTn id="24" fill="hold">
                            <p:stCondLst>
                              <p:cond delay="2500"/>
                            </p:stCondLst>
                            <p:childTnLst>
                              <p:par>
                                <p:cTn id="25" presetID="16" presetClass="entr" presetSubtype="37" fill="hold" grpId="0" nodeType="after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barn(outVertical)">
                                      <p:cBhvr>
                                        <p:cTn id="2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21" grpId="0" bldLvl="0" animBg="1"/>
      <p:bldP spid="27" grpId="0" animBg="1"/>
      <p:bldP spid="30" grpId="0" animBg="1"/>
      <p:bldP spid="40" grpId="0" animBg="1"/>
      <p:bldP spid="4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zh-CN" altLang="en-US" dirty="0">
                <a:solidFill>
                  <a:schemeClr val="tx2"/>
                </a:solidFill>
              </a:rPr>
              <a:t>什么是知识图谱</a:t>
            </a:r>
            <a:endParaRPr lang="zh-CN" altLang="en-US" dirty="0">
              <a:solidFill>
                <a:schemeClr val="tx2"/>
              </a:solidFill>
            </a:endParaRPr>
          </a:p>
        </p:txBody>
      </p:sp>
      <p:cxnSp>
        <p:nvCxnSpPr>
          <p:cNvPr id="7" name="直线连接符 6"/>
          <p:cNvCxnSpPr/>
          <p:nvPr/>
        </p:nvCxnSpPr>
        <p:spPr>
          <a:xfrm>
            <a:off x="251209" y="834796"/>
            <a:ext cx="6029012" cy="12339"/>
          </a:xfrm>
          <a:prstGeom prst="line">
            <a:avLst/>
          </a:prstGeom>
          <a:ln w="381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45795" y="1345565"/>
            <a:ext cx="5240020" cy="3646170"/>
          </a:xfrm>
          <a:prstGeom prst="rect">
            <a:avLst/>
          </a:prstGeom>
          <a:noFill/>
        </p:spPr>
        <p:txBody>
          <a:bodyPr wrap="square" rtlCol="0">
            <a:spAutoFit/>
          </a:bodyPr>
          <a:p>
            <a:pPr indent="457200" fontAlgn="auto">
              <a:lnSpc>
                <a:spcPct val="150000"/>
              </a:lnSpc>
            </a:pPr>
            <a:r>
              <a:rPr lang="zh-CN" altLang="en-US" sz="1400"/>
              <a:t>知识图谱本质上是语义网络，是一种基于图的数据结构，由节点(Point)和边(Edge)组成。其中节点表示现实世界中存在的实体 </a:t>
            </a:r>
            <a:r>
              <a:rPr lang="en-US" altLang="zh-CN" sz="1400"/>
              <a:t>/ </a:t>
            </a:r>
            <a:r>
              <a:rPr lang="zh-CN" altLang="en-US" sz="1400"/>
              <a:t>概念</a:t>
            </a:r>
            <a:r>
              <a:rPr lang="zh-CN" altLang="en-US" sz="1400"/>
              <a:t>，边表示这些实体或概念之间的“关系”</a:t>
            </a:r>
            <a:endParaRPr lang="zh-CN" altLang="en-US" sz="1400"/>
          </a:p>
          <a:p>
            <a:pPr indent="457200" fontAlgn="auto">
              <a:lnSpc>
                <a:spcPct val="150000"/>
              </a:lnSpc>
            </a:pPr>
            <a:endParaRPr lang="zh-CN" altLang="en-US" sz="1400"/>
          </a:p>
          <a:p>
            <a:pPr indent="457200" fontAlgn="auto">
              <a:lnSpc>
                <a:spcPct val="150000"/>
              </a:lnSpc>
            </a:pPr>
            <a:r>
              <a:rPr lang="zh-CN" altLang="en-US" sz="1400"/>
              <a:t>通俗地讲，知识图谱就是把所有不同种类的信息连接在一起而得到的一个关系网络。知识图谱提供了从“关系”的角度去分析问题的能力</a:t>
            </a:r>
            <a:endParaRPr lang="zh-CN" altLang="en-US" sz="1400"/>
          </a:p>
          <a:p>
            <a:pPr indent="457200" fontAlgn="auto">
              <a:lnSpc>
                <a:spcPct val="150000"/>
              </a:lnSpc>
            </a:pPr>
            <a:endParaRPr lang="zh-CN" altLang="en-US" sz="1400"/>
          </a:p>
          <a:p>
            <a:pPr indent="457200" fontAlgn="auto">
              <a:lnSpc>
                <a:spcPct val="150000"/>
              </a:lnSpc>
            </a:pPr>
            <a:r>
              <a:rPr lang="zh-CN" altLang="en-US" sz="1400"/>
              <a:t>知识图谱最大的优势是在于对数据的</a:t>
            </a:r>
            <a:r>
              <a:rPr lang="zh-CN" altLang="en-US" sz="1400">
                <a:solidFill>
                  <a:srgbClr val="C00000"/>
                </a:solidFill>
              </a:rPr>
              <a:t>描述能力非常强大</a:t>
            </a:r>
            <a:r>
              <a:rPr lang="zh-CN" altLang="en-US" sz="1400"/>
              <a:t>，各种机器学习算法虽然在预测能力上很不错，但是在描述能力上非常弱，知识图谱刚好填补了这部分空缺</a:t>
            </a:r>
            <a:endParaRPr lang="zh-CN" altLang="en-US" sz="1400"/>
          </a:p>
        </p:txBody>
      </p:sp>
      <p:pic>
        <p:nvPicPr>
          <p:cNvPr id="11" name="图片 10"/>
          <p:cNvPicPr>
            <a:picLocks noChangeAspect="1"/>
          </p:cNvPicPr>
          <p:nvPr/>
        </p:nvPicPr>
        <p:blipFill>
          <a:blip r:embed="rId1"/>
          <a:stretch>
            <a:fillRect/>
          </a:stretch>
        </p:blipFill>
        <p:spPr>
          <a:xfrm>
            <a:off x="6280150" y="1345565"/>
            <a:ext cx="5490210" cy="4091305"/>
          </a:xfrm>
          <a:prstGeom prst="rect">
            <a:avLst/>
          </a:prstGeom>
        </p:spPr>
      </p:pic>
      <p:sp>
        <p:nvSpPr>
          <p:cNvPr id="12" name="文本框 11"/>
          <p:cNvSpPr txBox="1"/>
          <p:nvPr/>
        </p:nvSpPr>
        <p:spPr>
          <a:xfrm>
            <a:off x="6943725" y="5509260"/>
            <a:ext cx="4058285" cy="306705"/>
          </a:xfrm>
          <a:prstGeom prst="rect">
            <a:avLst/>
          </a:prstGeom>
          <a:noFill/>
        </p:spPr>
        <p:txBody>
          <a:bodyPr wrap="square" rtlCol="0">
            <a:spAutoFit/>
          </a:bodyPr>
          <a:p>
            <a:pPr algn="ctr"/>
            <a:r>
              <a:rPr lang="zh-CN" altLang="en-US" sz="1400"/>
              <a:t>知识图谱系统的架构</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zh-CN" altLang="en-US" dirty="0">
                <a:solidFill>
                  <a:schemeClr val="tx2"/>
                </a:solidFill>
              </a:rPr>
              <a:t>知识图谱的表示</a:t>
            </a:r>
            <a:endParaRPr lang="zh-CN" altLang="en-US" dirty="0">
              <a:solidFill>
                <a:schemeClr val="tx2"/>
              </a:solidFill>
            </a:endParaRPr>
          </a:p>
        </p:txBody>
      </p:sp>
      <p:cxnSp>
        <p:nvCxnSpPr>
          <p:cNvPr id="7" name="直线连接符 6"/>
          <p:cNvCxnSpPr/>
          <p:nvPr/>
        </p:nvCxnSpPr>
        <p:spPr>
          <a:xfrm>
            <a:off x="251209" y="834796"/>
            <a:ext cx="6029012" cy="12339"/>
          </a:xfrm>
          <a:prstGeom prst="line">
            <a:avLst/>
          </a:prstGeom>
          <a:ln w="381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1"/>
          <a:stretch>
            <a:fillRect/>
          </a:stretch>
        </p:blipFill>
        <p:spPr>
          <a:xfrm>
            <a:off x="4530725" y="1050290"/>
            <a:ext cx="7343775" cy="5227955"/>
          </a:xfrm>
          <a:prstGeom prst="rect">
            <a:avLst/>
          </a:prstGeom>
        </p:spPr>
      </p:pic>
      <p:sp>
        <p:nvSpPr>
          <p:cNvPr id="4" name="文本框 3"/>
          <p:cNvSpPr txBox="1"/>
          <p:nvPr/>
        </p:nvSpPr>
        <p:spPr>
          <a:xfrm>
            <a:off x="482600" y="1929130"/>
            <a:ext cx="3750310" cy="2999740"/>
          </a:xfrm>
          <a:prstGeom prst="rect">
            <a:avLst/>
          </a:prstGeom>
          <a:noFill/>
        </p:spPr>
        <p:txBody>
          <a:bodyPr wrap="square" rtlCol="0">
            <a:spAutoFit/>
          </a:bodyPr>
          <a:p>
            <a:pPr indent="457200" fontAlgn="auto">
              <a:lnSpc>
                <a:spcPct val="150000"/>
              </a:lnSpc>
            </a:pPr>
            <a:r>
              <a:rPr lang="zh-CN" altLang="en-US" sz="1400"/>
              <a:t>基于逻辑的符号知识表示的优点是基于显性知识表示，因而表示能力强，能处理较为复杂的知识结构，具有可解释性，并支持复杂的推理。</a:t>
            </a:r>
            <a:endParaRPr lang="zh-CN" altLang="en-US" sz="1400"/>
          </a:p>
          <a:p>
            <a:pPr indent="457200" fontAlgn="auto">
              <a:lnSpc>
                <a:spcPct val="150000"/>
              </a:lnSpc>
            </a:pPr>
            <a:endParaRPr lang="zh-CN" altLang="en-US" sz="1400"/>
          </a:p>
          <a:p>
            <a:pPr indent="457200" fontAlgn="auto">
              <a:lnSpc>
                <a:spcPct val="150000"/>
              </a:lnSpc>
            </a:pPr>
            <a:r>
              <a:rPr lang="zh-CN" altLang="en-US" sz="1400"/>
              <a:t>基于表示学习的连续向量表示优点是易于捕获隐性知识，并易于与深度学习模型集成，缺点是对复杂知识结构的支持不够，可解释性差，不能支持复杂推理</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zh-CN" altLang="en-US" dirty="0">
                <a:solidFill>
                  <a:schemeClr val="tx2"/>
                </a:solidFill>
              </a:rPr>
              <a:t>应用</a:t>
            </a:r>
            <a:endParaRPr lang="zh-CN" altLang="en-US" dirty="0">
              <a:solidFill>
                <a:schemeClr val="tx2"/>
              </a:solidFill>
            </a:endParaRPr>
          </a:p>
        </p:txBody>
      </p:sp>
      <p:cxnSp>
        <p:nvCxnSpPr>
          <p:cNvPr id="7" name="直线连接符 6"/>
          <p:cNvCxnSpPr/>
          <p:nvPr/>
        </p:nvCxnSpPr>
        <p:spPr>
          <a:xfrm>
            <a:off x="251209" y="834796"/>
            <a:ext cx="6029012" cy="12339"/>
          </a:xfrm>
          <a:prstGeom prst="line">
            <a:avLst/>
          </a:prstGeom>
          <a:ln w="381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97230" y="1513205"/>
            <a:ext cx="5584190" cy="2168525"/>
          </a:xfrm>
          <a:prstGeom prst="rect">
            <a:avLst/>
          </a:prstGeom>
          <a:noFill/>
        </p:spPr>
        <p:txBody>
          <a:bodyPr wrap="square" rtlCol="0">
            <a:spAutoFit/>
          </a:bodyPr>
          <a:p>
            <a:pPr indent="457200" fontAlgn="auto">
              <a:lnSpc>
                <a:spcPct val="150000"/>
              </a:lnSpc>
            </a:pPr>
            <a:r>
              <a:rPr lang="zh-CN" altLang="en-US"/>
              <a:t>知识图谱的应用非常广泛，如右图所示是一些高层面的一般应用。</a:t>
            </a:r>
            <a:endParaRPr lang="zh-CN" altLang="en-US"/>
          </a:p>
          <a:p>
            <a:pPr indent="457200" fontAlgn="auto">
              <a:lnSpc>
                <a:spcPct val="150000"/>
              </a:lnSpc>
            </a:pPr>
            <a:endParaRPr lang="zh-CN" altLang="en-US"/>
          </a:p>
          <a:p>
            <a:pPr indent="457200" fontAlgn="auto">
              <a:lnSpc>
                <a:spcPct val="150000"/>
              </a:lnSpc>
            </a:pPr>
            <a:r>
              <a:rPr lang="zh-CN" altLang="en-US"/>
              <a:t>除此之外还有一些更具体的应用，如一致性验证、动态分析（异常检测）、失联客户管理、精准营销等。</a:t>
            </a:r>
            <a:endParaRPr lang="en-US" altLang="zh-CN"/>
          </a:p>
        </p:txBody>
      </p:sp>
      <p:pic>
        <p:nvPicPr>
          <p:cNvPr id="6" name="图片 5"/>
          <p:cNvPicPr>
            <a:picLocks noChangeAspect="1"/>
          </p:cNvPicPr>
          <p:nvPr/>
        </p:nvPicPr>
        <p:blipFill>
          <a:blip r:embed="rId1"/>
          <a:stretch>
            <a:fillRect/>
          </a:stretch>
        </p:blipFill>
        <p:spPr>
          <a:xfrm>
            <a:off x="6920865" y="1346200"/>
            <a:ext cx="4566920" cy="34956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zh-CN" altLang="en-US" dirty="0">
                <a:solidFill>
                  <a:schemeClr val="tx2"/>
                </a:solidFill>
              </a:rPr>
              <a:t>应用</a:t>
            </a:r>
            <a:r>
              <a:rPr lang="en-US" altLang="zh-CN" dirty="0">
                <a:solidFill>
                  <a:schemeClr val="tx2"/>
                </a:solidFill>
              </a:rPr>
              <a:t>---</a:t>
            </a:r>
            <a:r>
              <a:rPr lang="zh-CN" altLang="en-US" sz="2000" dirty="0">
                <a:solidFill>
                  <a:schemeClr val="tx2"/>
                </a:solidFill>
              </a:rPr>
              <a:t>一致性验证</a:t>
            </a:r>
            <a:endParaRPr lang="zh-CN" altLang="en-US" sz="2000" dirty="0">
              <a:solidFill>
                <a:schemeClr val="tx2"/>
              </a:solidFill>
            </a:endParaRPr>
          </a:p>
        </p:txBody>
      </p:sp>
      <p:cxnSp>
        <p:nvCxnSpPr>
          <p:cNvPr id="7" name="直线连接符 6"/>
          <p:cNvCxnSpPr/>
          <p:nvPr/>
        </p:nvCxnSpPr>
        <p:spPr>
          <a:xfrm>
            <a:off x="251209" y="834796"/>
            <a:ext cx="6029012" cy="12339"/>
          </a:xfrm>
          <a:prstGeom prst="line">
            <a:avLst/>
          </a:prstGeom>
          <a:ln w="381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74345" y="2232025"/>
            <a:ext cx="4966970" cy="2306955"/>
          </a:xfrm>
          <a:prstGeom prst="rect">
            <a:avLst/>
          </a:prstGeom>
          <a:noFill/>
        </p:spPr>
        <p:txBody>
          <a:bodyPr wrap="square" rtlCol="0">
            <a:spAutoFit/>
          </a:bodyPr>
          <a:p>
            <a:pPr indent="457200" fontAlgn="auto">
              <a:lnSpc>
                <a:spcPct val="150000"/>
              </a:lnSpc>
            </a:pPr>
            <a:r>
              <a:rPr lang="en-US" altLang="zh-CN" sz="1600"/>
              <a:t>一致性验证可以用来判断一个借款人的欺诈风险，这个跟交叉验证类似。</a:t>
            </a:r>
            <a:endParaRPr lang="en-US" altLang="zh-CN" sz="1600"/>
          </a:p>
          <a:p>
            <a:pPr indent="457200" fontAlgn="auto">
              <a:lnSpc>
                <a:spcPct val="150000"/>
              </a:lnSpc>
            </a:pPr>
            <a:r>
              <a:rPr lang="en-US" altLang="zh-CN" sz="1600"/>
              <a:t>比如借款人张三和借款人李四填写的是同一个公司电话，但张三填写的公司和李四填写的公司完全不一样，这就成了一个风险点，需要审核人员格外的注意</a:t>
            </a:r>
            <a:r>
              <a:rPr lang="zh-CN" altLang="en-US" sz="1600"/>
              <a:t>。</a:t>
            </a:r>
            <a:endParaRPr lang="zh-CN" altLang="en-US" sz="1600"/>
          </a:p>
        </p:txBody>
      </p:sp>
      <p:pic>
        <p:nvPicPr>
          <p:cNvPr id="3" name="图片 2"/>
          <p:cNvPicPr>
            <a:picLocks noChangeAspect="1"/>
          </p:cNvPicPr>
          <p:nvPr/>
        </p:nvPicPr>
        <p:blipFill>
          <a:blip r:embed="rId1"/>
          <a:stretch>
            <a:fillRect/>
          </a:stretch>
        </p:blipFill>
        <p:spPr>
          <a:xfrm>
            <a:off x="6391275" y="1977390"/>
            <a:ext cx="5086350" cy="3070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zh-CN" altLang="en-US" dirty="0">
                <a:solidFill>
                  <a:schemeClr val="tx2"/>
                </a:solidFill>
              </a:rPr>
              <a:t>应用</a:t>
            </a:r>
            <a:r>
              <a:rPr lang="en-US" altLang="zh-CN" dirty="0">
                <a:solidFill>
                  <a:schemeClr val="tx2"/>
                </a:solidFill>
              </a:rPr>
              <a:t>---</a:t>
            </a:r>
            <a:r>
              <a:rPr lang="zh-CN" altLang="en-US" sz="2000" dirty="0">
                <a:solidFill>
                  <a:schemeClr val="tx2"/>
                </a:solidFill>
              </a:rPr>
              <a:t>动态分析</a:t>
            </a:r>
            <a:endParaRPr lang="zh-CN" altLang="en-US" sz="2000" dirty="0">
              <a:solidFill>
                <a:schemeClr val="tx2"/>
              </a:solidFill>
            </a:endParaRPr>
          </a:p>
        </p:txBody>
      </p:sp>
      <p:cxnSp>
        <p:nvCxnSpPr>
          <p:cNvPr id="7" name="直线连接符 6"/>
          <p:cNvCxnSpPr/>
          <p:nvPr/>
        </p:nvCxnSpPr>
        <p:spPr>
          <a:xfrm>
            <a:off x="251209" y="834796"/>
            <a:ext cx="6029012" cy="12339"/>
          </a:xfrm>
          <a:prstGeom prst="line">
            <a:avLst/>
          </a:prstGeom>
          <a:ln w="381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74345" y="2232025"/>
            <a:ext cx="4966970" cy="2306955"/>
          </a:xfrm>
          <a:prstGeom prst="rect">
            <a:avLst/>
          </a:prstGeom>
          <a:noFill/>
        </p:spPr>
        <p:txBody>
          <a:bodyPr wrap="square" rtlCol="0">
            <a:spAutoFit/>
          </a:bodyPr>
          <a:p>
            <a:pPr indent="457200" fontAlgn="auto">
              <a:lnSpc>
                <a:spcPct val="150000"/>
              </a:lnSpc>
            </a:pPr>
            <a:r>
              <a:rPr lang="en-US" altLang="zh-CN" sz="1600"/>
              <a:t>所谓的动态分析指的是分析其结构随时间变化的趋势。我们的假设是，在短时间内知识图谱结构的变化不会太大，如果它的变化很大，就说明可能存在异常，需要进一步的关注。</a:t>
            </a:r>
            <a:endParaRPr lang="en-US" altLang="zh-CN" sz="1600"/>
          </a:p>
          <a:p>
            <a:pPr indent="457200" fontAlgn="auto">
              <a:lnSpc>
                <a:spcPct val="150000"/>
              </a:lnSpc>
            </a:pPr>
            <a:r>
              <a:rPr lang="en-US" altLang="zh-CN" sz="1600"/>
              <a:t>分析结构随时间的变化会涉及到时序</a:t>
            </a:r>
            <a:r>
              <a:rPr lang="zh-CN" altLang="en-US" sz="1600"/>
              <a:t>数据</a:t>
            </a:r>
            <a:r>
              <a:rPr lang="en-US" altLang="zh-CN" sz="1600"/>
              <a:t>分析技术和图相似性计算技术</a:t>
            </a:r>
            <a:r>
              <a:rPr lang="zh-CN" altLang="en-US" sz="1600"/>
              <a:t>。</a:t>
            </a:r>
            <a:endParaRPr lang="zh-CN" altLang="en-US" sz="1600"/>
          </a:p>
        </p:txBody>
      </p:sp>
      <p:pic>
        <p:nvPicPr>
          <p:cNvPr id="4" name="图片 3"/>
          <p:cNvPicPr>
            <a:picLocks noChangeAspect="1"/>
          </p:cNvPicPr>
          <p:nvPr/>
        </p:nvPicPr>
        <p:blipFill>
          <a:blip r:embed="rId1"/>
          <a:stretch>
            <a:fillRect/>
          </a:stretch>
        </p:blipFill>
        <p:spPr>
          <a:xfrm>
            <a:off x="6280785" y="1913890"/>
            <a:ext cx="5274945" cy="30181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zh-CN" altLang="en-US" dirty="0">
                <a:solidFill>
                  <a:schemeClr val="tx2"/>
                </a:solidFill>
              </a:rPr>
              <a:t>应用</a:t>
            </a:r>
            <a:r>
              <a:rPr lang="en-US" altLang="zh-CN" dirty="0">
                <a:solidFill>
                  <a:schemeClr val="tx2"/>
                </a:solidFill>
              </a:rPr>
              <a:t>---</a:t>
            </a:r>
            <a:r>
              <a:rPr lang="zh-CN" altLang="en-US" sz="2000" dirty="0">
                <a:solidFill>
                  <a:schemeClr val="tx2"/>
                </a:solidFill>
              </a:rPr>
              <a:t>失联客户管理和精准营销</a:t>
            </a:r>
            <a:endParaRPr lang="zh-CN" altLang="en-US" sz="2000" dirty="0">
              <a:solidFill>
                <a:schemeClr val="tx2"/>
              </a:solidFill>
            </a:endParaRPr>
          </a:p>
        </p:txBody>
      </p:sp>
      <p:cxnSp>
        <p:nvCxnSpPr>
          <p:cNvPr id="7" name="直线连接符 6"/>
          <p:cNvCxnSpPr/>
          <p:nvPr/>
        </p:nvCxnSpPr>
        <p:spPr>
          <a:xfrm>
            <a:off x="251209" y="834796"/>
            <a:ext cx="6029012" cy="12339"/>
          </a:xfrm>
          <a:prstGeom prst="line">
            <a:avLst/>
          </a:prstGeom>
          <a:ln w="381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718945" y="2154555"/>
            <a:ext cx="7406640" cy="2814955"/>
          </a:xfrm>
          <a:prstGeom prst="rect">
            <a:avLst/>
          </a:prstGeom>
          <a:noFill/>
        </p:spPr>
        <p:txBody>
          <a:bodyPr wrap="square" rtlCol="0">
            <a:spAutoFit/>
          </a:bodyPr>
          <a:p>
            <a:pPr indent="457200" fontAlgn="auto">
              <a:lnSpc>
                <a:spcPct val="150000"/>
              </a:lnSpc>
            </a:pPr>
            <a:r>
              <a:rPr lang="zh-CN" altLang="en-US"/>
              <a:t>失联客户管理：</a:t>
            </a:r>
            <a:endParaRPr lang="zh-CN" altLang="en-US"/>
          </a:p>
          <a:p>
            <a:pPr indent="457200" fontAlgn="auto">
              <a:lnSpc>
                <a:spcPct val="150000"/>
              </a:lnSpc>
            </a:pPr>
            <a:r>
              <a:rPr lang="zh-CN" altLang="en-US" sz="1600"/>
              <a:t>如某用户巨额贷款后玩失联的躲猫猫游戏，这时知识图谱就可以帮助贷款机构挖掘出更多潜在的新的联系人，从而提高催收的成功率。</a:t>
            </a:r>
            <a:endParaRPr lang="zh-CN" altLang="en-US"/>
          </a:p>
          <a:p>
            <a:pPr indent="457200" fontAlgn="auto">
              <a:lnSpc>
                <a:spcPct val="150000"/>
              </a:lnSpc>
            </a:pPr>
            <a:endParaRPr lang="zh-CN" altLang="en-US"/>
          </a:p>
          <a:p>
            <a:pPr indent="457200" fontAlgn="auto">
              <a:lnSpc>
                <a:spcPct val="150000"/>
              </a:lnSpc>
            </a:pPr>
            <a:r>
              <a:rPr lang="zh-CN" altLang="en-US"/>
              <a:t>精准营销：</a:t>
            </a:r>
            <a:endParaRPr lang="zh-CN" altLang="en-US"/>
          </a:p>
          <a:p>
            <a:pPr indent="457200" fontAlgn="auto">
              <a:lnSpc>
                <a:spcPct val="150000"/>
              </a:lnSpc>
            </a:pPr>
            <a:r>
              <a:rPr lang="zh-CN" altLang="en-US" sz="1600"/>
              <a:t>比如一个公司的市场经理用知识图谱来分析用户之间的关系，去发现一个组织的共同喜好，从而可以有针对性的对某一类人群制定更好的营销策略</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zh-CN" altLang="en-US" dirty="0">
                <a:solidFill>
                  <a:schemeClr val="tx2"/>
                </a:solidFill>
              </a:rPr>
              <a:t>知识图谱的构建</a:t>
            </a:r>
            <a:endParaRPr lang="zh-CN" altLang="en-US" dirty="0">
              <a:solidFill>
                <a:schemeClr val="tx2"/>
              </a:solidFill>
            </a:endParaRPr>
          </a:p>
        </p:txBody>
      </p:sp>
      <p:cxnSp>
        <p:nvCxnSpPr>
          <p:cNvPr id="7" name="直线连接符 6"/>
          <p:cNvCxnSpPr/>
          <p:nvPr/>
        </p:nvCxnSpPr>
        <p:spPr>
          <a:xfrm>
            <a:off x="251209" y="834796"/>
            <a:ext cx="6029012" cy="12339"/>
          </a:xfrm>
          <a:prstGeom prst="line">
            <a:avLst/>
          </a:prstGeom>
          <a:ln w="381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96240" y="995045"/>
            <a:ext cx="5740400" cy="521970"/>
          </a:xfrm>
          <a:prstGeom prst="rect">
            <a:avLst/>
          </a:prstGeom>
          <a:noFill/>
        </p:spPr>
        <p:txBody>
          <a:bodyPr wrap="square" rtlCol="0">
            <a:spAutoFit/>
          </a:bodyPr>
          <a:p>
            <a:r>
              <a:rPr lang="zh-CN" altLang="en-US" sz="1400"/>
              <a:t>知识图谱的构建流程主要可以分为三大步骤：知识抽取、知识融合、质量评估。</a:t>
            </a:r>
            <a:endParaRPr lang="zh-CN" altLang="en-US" sz="1400"/>
          </a:p>
        </p:txBody>
      </p:sp>
      <p:pic>
        <p:nvPicPr>
          <p:cNvPr id="3" name="图片 2"/>
          <p:cNvPicPr>
            <a:picLocks noChangeAspect="1"/>
          </p:cNvPicPr>
          <p:nvPr/>
        </p:nvPicPr>
        <p:blipFill>
          <a:blip r:embed="rId1"/>
          <a:stretch>
            <a:fillRect/>
          </a:stretch>
        </p:blipFill>
        <p:spPr>
          <a:xfrm>
            <a:off x="396240" y="1853565"/>
            <a:ext cx="5626100" cy="4657090"/>
          </a:xfrm>
          <a:prstGeom prst="rect">
            <a:avLst/>
          </a:prstGeom>
        </p:spPr>
      </p:pic>
      <p:pic>
        <p:nvPicPr>
          <p:cNvPr id="4" name="图片 3"/>
          <p:cNvPicPr>
            <a:picLocks noChangeAspect="1"/>
          </p:cNvPicPr>
          <p:nvPr/>
        </p:nvPicPr>
        <p:blipFill>
          <a:blip r:embed="rId2"/>
          <a:stretch>
            <a:fillRect/>
          </a:stretch>
        </p:blipFill>
        <p:spPr>
          <a:xfrm>
            <a:off x="6280785" y="995045"/>
            <a:ext cx="5390515" cy="55162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组合 120"/>
          <p:cNvGrpSpPr/>
          <p:nvPr/>
        </p:nvGrpSpPr>
        <p:grpSpPr>
          <a:xfrm>
            <a:off x="164432" y="2888162"/>
            <a:ext cx="10316049" cy="870709"/>
            <a:chOff x="546100" y="2380679"/>
            <a:chExt cx="7738044" cy="653032"/>
          </a:xfrm>
        </p:grpSpPr>
        <p:sp>
          <p:nvSpPr>
            <p:cNvPr id="122" name="任意多边形 121"/>
            <p:cNvSpPr/>
            <p:nvPr/>
          </p:nvSpPr>
          <p:spPr>
            <a:xfrm>
              <a:off x="546100" y="2413000"/>
              <a:ext cx="7708900" cy="584200"/>
            </a:xfrm>
            <a:custGeom>
              <a:avLst/>
              <a:gdLst>
                <a:gd name="connsiteX0" fmla="*/ 0 w 7708900"/>
                <a:gd name="connsiteY0" fmla="*/ 114300 h 584200"/>
                <a:gd name="connsiteX1" fmla="*/ 1384300 w 7708900"/>
                <a:gd name="connsiteY1" fmla="*/ 431800 h 584200"/>
                <a:gd name="connsiteX2" fmla="*/ 2501900 w 7708900"/>
                <a:gd name="connsiteY2" fmla="*/ 0 h 584200"/>
                <a:gd name="connsiteX3" fmla="*/ 4241800 w 7708900"/>
                <a:gd name="connsiteY3" fmla="*/ 520700 h 584200"/>
                <a:gd name="connsiteX4" fmla="*/ 5092700 w 7708900"/>
                <a:gd name="connsiteY4" fmla="*/ 25400 h 584200"/>
                <a:gd name="connsiteX5" fmla="*/ 6705600 w 7708900"/>
                <a:gd name="connsiteY5" fmla="*/ 584200 h 584200"/>
                <a:gd name="connsiteX6" fmla="*/ 7708900 w 7708900"/>
                <a:gd name="connsiteY6" fmla="*/ 114300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08900" h="584200">
                  <a:moveTo>
                    <a:pt x="0" y="114300"/>
                  </a:moveTo>
                  <a:lnTo>
                    <a:pt x="1384300" y="431800"/>
                  </a:lnTo>
                  <a:lnTo>
                    <a:pt x="2501900" y="0"/>
                  </a:lnTo>
                  <a:lnTo>
                    <a:pt x="4241800" y="520700"/>
                  </a:lnTo>
                  <a:lnTo>
                    <a:pt x="5092700" y="25400"/>
                  </a:lnTo>
                  <a:lnTo>
                    <a:pt x="6705600" y="584200"/>
                  </a:lnTo>
                  <a:lnTo>
                    <a:pt x="7708900" y="11430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123" name="椭圆 122"/>
            <p:cNvSpPr/>
            <p:nvPr/>
          </p:nvSpPr>
          <p:spPr>
            <a:xfrm>
              <a:off x="546100" y="2499742"/>
              <a:ext cx="72008" cy="7200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124" name="椭圆 123"/>
            <p:cNvSpPr/>
            <p:nvPr/>
          </p:nvSpPr>
          <p:spPr>
            <a:xfrm>
              <a:off x="1893887" y="2809304"/>
              <a:ext cx="72008" cy="7200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125" name="椭圆 124"/>
            <p:cNvSpPr/>
            <p:nvPr/>
          </p:nvSpPr>
          <p:spPr>
            <a:xfrm>
              <a:off x="3008312" y="2380679"/>
              <a:ext cx="72008" cy="7200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126" name="椭圆 125"/>
            <p:cNvSpPr/>
            <p:nvPr/>
          </p:nvSpPr>
          <p:spPr>
            <a:xfrm>
              <a:off x="4746624" y="2899791"/>
              <a:ext cx="72008" cy="7200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127" name="椭圆 126"/>
            <p:cNvSpPr/>
            <p:nvPr/>
          </p:nvSpPr>
          <p:spPr>
            <a:xfrm>
              <a:off x="5599111" y="2409253"/>
              <a:ext cx="72008" cy="7200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128" name="椭圆 127"/>
            <p:cNvSpPr/>
            <p:nvPr/>
          </p:nvSpPr>
          <p:spPr>
            <a:xfrm>
              <a:off x="7218361" y="2961703"/>
              <a:ext cx="72008" cy="7200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129" name="椭圆 128"/>
            <p:cNvSpPr/>
            <p:nvPr/>
          </p:nvSpPr>
          <p:spPr>
            <a:xfrm>
              <a:off x="8212136" y="2494978"/>
              <a:ext cx="72008" cy="7200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grpSp>
      <p:sp>
        <p:nvSpPr>
          <p:cNvPr id="3" name="矩形 2"/>
          <p:cNvSpPr/>
          <p:nvPr/>
        </p:nvSpPr>
        <p:spPr>
          <a:xfrm>
            <a:off x="611951" y="3758719"/>
            <a:ext cx="2794141" cy="368300"/>
          </a:xfrm>
          <a:prstGeom prst="rect">
            <a:avLst/>
          </a:prstGeom>
        </p:spPr>
        <p:txBody>
          <a:bodyPr wrap="square">
            <a:spAutoFit/>
          </a:bodyPr>
          <a:lstStyle/>
          <a:p>
            <a:pPr algn="ctr"/>
            <a:r>
              <a:rPr lang="zh-CN" altLang="en-US" dirty="0" smtClean="0"/>
              <a:t> 数据噪声大</a:t>
            </a:r>
            <a:endParaRPr lang="zh-CN" altLang="en-US" dirty="0"/>
          </a:p>
        </p:txBody>
      </p:sp>
      <p:sp>
        <p:nvSpPr>
          <p:cNvPr id="4" name="矩形 3"/>
          <p:cNvSpPr/>
          <p:nvPr/>
        </p:nvSpPr>
        <p:spPr>
          <a:xfrm>
            <a:off x="1474128" y="2284582"/>
            <a:ext cx="4290855" cy="368300"/>
          </a:xfrm>
          <a:prstGeom prst="rect">
            <a:avLst/>
          </a:prstGeom>
        </p:spPr>
        <p:txBody>
          <a:bodyPr wrap="square">
            <a:spAutoFit/>
          </a:bodyPr>
          <a:lstStyle/>
          <a:p>
            <a:pPr algn="ctr"/>
            <a:r>
              <a:rPr lang="zh-CN" altLang="en-US" dirty="0"/>
              <a:t>半、非结构化数据的处理</a:t>
            </a:r>
            <a:endParaRPr lang="zh-CN" altLang="en-US" dirty="0"/>
          </a:p>
        </p:txBody>
      </p:sp>
      <p:sp>
        <p:nvSpPr>
          <p:cNvPr id="5" name="矩形 4"/>
          <p:cNvSpPr/>
          <p:nvPr/>
        </p:nvSpPr>
        <p:spPr>
          <a:xfrm>
            <a:off x="3810835" y="3908520"/>
            <a:ext cx="4003880" cy="368300"/>
          </a:xfrm>
          <a:prstGeom prst="rect">
            <a:avLst/>
          </a:prstGeom>
        </p:spPr>
        <p:txBody>
          <a:bodyPr wrap="square">
            <a:spAutoFit/>
          </a:bodyPr>
          <a:lstStyle/>
          <a:p>
            <a:pPr algn="ctr"/>
            <a:r>
              <a:rPr lang="zh-CN" altLang="en-US"/>
              <a:t>知识表示方法</a:t>
            </a:r>
            <a:endParaRPr lang="zh-CN" altLang="en-US"/>
          </a:p>
        </p:txBody>
      </p:sp>
      <p:sp>
        <p:nvSpPr>
          <p:cNvPr id="6" name="矩形 5"/>
          <p:cNvSpPr/>
          <p:nvPr/>
        </p:nvSpPr>
        <p:spPr>
          <a:xfrm>
            <a:off x="7988227" y="2448045"/>
            <a:ext cx="2357402" cy="368300"/>
          </a:xfrm>
          <a:prstGeom prst="rect">
            <a:avLst/>
          </a:prstGeom>
        </p:spPr>
        <p:txBody>
          <a:bodyPr wrap="square">
            <a:spAutoFit/>
          </a:bodyPr>
          <a:lstStyle/>
          <a:p>
            <a:pPr algn="ctr"/>
            <a:r>
              <a:rPr lang="zh-CN" altLang="en-US"/>
              <a:t>知识推理</a:t>
            </a:r>
            <a:endParaRPr lang="zh-CN" altLang="en-US"/>
          </a:p>
        </p:txBody>
      </p:sp>
      <p:cxnSp>
        <p:nvCxnSpPr>
          <p:cNvPr id="8" name="直线连接符 6"/>
          <p:cNvCxnSpPr/>
          <p:nvPr/>
        </p:nvCxnSpPr>
        <p:spPr>
          <a:xfrm>
            <a:off x="251209" y="834796"/>
            <a:ext cx="6029012" cy="12339"/>
          </a:xfrm>
          <a:prstGeom prst="line">
            <a:avLst/>
          </a:prstGeom>
          <a:ln w="381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 name="标题 8"/>
          <p:cNvSpPr>
            <a:spLocks noGrp="1"/>
          </p:cNvSpPr>
          <p:nvPr>
            <p:ph type="title"/>
          </p:nvPr>
        </p:nvSpPr>
        <p:spPr/>
        <p:txBody>
          <a:bodyPr>
            <a:normAutofit fontScale="90000"/>
          </a:bodyPr>
          <a:p>
            <a:r>
              <a:rPr lang="zh-CN" altLang="en-US" dirty="0">
                <a:solidFill>
                  <a:schemeClr val="tx2"/>
                </a:solidFill>
              </a:rPr>
              <a:t>挑战及研究热点</a:t>
            </a:r>
            <a:endParaRPr lang="zh-CN" altLang="en-US" dirty="0">
              <a:solidFill>
                <a:schemeClr val="tx2"/>
              </a:solidFill>
            </a:endParaRPr>
          </a:p>
        </p:txBody>
      </p:sp>
      <p:sp>
        <p:nvSpPr>
          <p:cNvPr id="10" name="文本框 9"/>
          <p:cNvSpPr txBox="1"/>
          <p:nvPr/>
        </p:nvSpPr>
        <p:spPr>
          <a:xfrm>
            <a:off x="938530" y="5328920"/>
            <a:ext cx="9170035" cy="645160"/>
          </a:xfrm>
          <a:prstGeom prst="rect">
            <a:avLst/>
          </a:prstGeom>
          <a:noFill/>
        </p:spPr>
        <p:txBody>
          <a:bodyPr wrap="square" rtlCol="0">
            <a:spAutoFit/>
          </a:bodyPr>
          <a:p>
            <a:r>
              <a:rPr lang="zh-CN" altLang="en-US">
                <a:sym typeface="+mn-ea"/>
              </a:rPr>
              <a:t>在知识图谱领域的技术挑战中，领域内知识表示建模、实体识别与实体关系抽取、关系事件抽取、隐性关系发现、知识推理、语义搜索等技术都是当前</a:t>
            </a:r>
            <a:r>
              <a:rPr lang="zh-CN" altLang="en-US">
                <a:solidFill>
                  <a:srgbClr val="C00000"/>
                </a:solidFill>
                <a:sym typeface="+mn-ea"/>
              </a:rPr>
              <a:t>研究的热点。</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down)">
                                      <p:cBhvr>
                                        <p:cTn id="7" dur="75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43919" y="2308727"/>
            <a:ext cx="2688300" cy="2400000"/>
            <a:chOff x="1187624" y="1671750"/>
            <a:chExt cx="2016225" cy="1800000"/>
          </a:xfrm>
        </p:grpSpPr>
        <p:sp>
          <p:nvSpPr>
            <p:cNvPr id="3" name="六边形 2"/>
            <p:cNvSpPr/>
            <p:nvPr/>
          </p:nvSpPr>
          <p:spPr>
            <a:xfrm>
              <a:off x="1187624" y="1671750"/>
              <a:ext cx="2016225" cy="1800000"/>
            </a:xfrm>
            <a:prstGeom prst="hexagon">
              <a:avLst/>
            </a:prstGeom>
            <a:gradFill>
              <a:gsLst>
                <a:gs pos="0">
                  <a:schemeClr val="bg1">
                    <a:lumMod val="75000"/>
                  </a:schemeClr>
                </a:gs>
                <a:gs pos="100000">
                  <a:schemeClr val="bg1"/>
                </a:gs>
              </a:gsLst>
              <a:lin ang="7200000" scaled="0"/>
            </a:gradFill>
            <a:ln>
              <a:gradFill>
                <a:gsLst>
                  <a:gs pos="0">
                    <a:schemeClr val="bg1"/>
                  </a:gs>
                  <a:gs pos="100000">
                    <a:schemeClr val="bg1">
                      <a:lumMod val="75000"/>
                    </a:schemeClr>
                  </a:gs>
                </a:gsLst>
                <a:lin ang="5400000" scaled="0"/>
              </a:gradFill>
            </a:ln>
            <a:effectLst>
              <a:outerShdw blurRad="2286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dirty="0">
                <a:solidFill>
                  <a:schemeClr val="accent2"/>
                </a:solidFill>
              </a:endParaRPr>
            </a:p>
          </p:txBody>
        </p:sp>
        <p:sp>
          <p:nvSpPr>
            <p:cNvPr id="4" name="TextBox 3"/>
            <p:cNvSpPr txBox="1"/>
            <p:nvPr/>
          </p:nvSpPr>
          <p:spPr>
            <a:xfrm>
              <a:off x="1395178" y="2125474"/>
              <a:ext cx="1584176" cy="869421"/>
            </a:xfrm>
            <a:prstGeom prst="rect">
              <a:avLst/>
            </a:prstGeom>
            <a:noFill/>
          </p:spPr>
          <p:txBody>
            <a:bodyPr wrap="square" rtlCol="0">
              <a:spAutoFit/>
            </a:bodyPr>
            <a:lstStyle/>
            <a:p>
              <a:pPr algn="ctr"/>
              <a:r>
                <a:rPr lang="zh-CN" altLang="en-US" sz="4800" b="1" dirty="0">
                  <a:solidFill>
                    <a:schemeClr val="accent2"/>
                  </a:solidFill>
                  <a:latin typeface="微软雅黑" panose="020B0503020204020204" charset="-122"/>
                  <a:ea typeface="微软雅黑" panose="020B0503020204020204" charset="-122"/>
                </a:rPr>
                <a:t>目  录</a:t>
              </a:r>
              <a:endParaRPr lang="en-US" altLang="zh-CN" sz="4800" b="1" dirty="0">
                <a:solidFill>
                  <a:schemeClr val="accent2"/>
                </a:solidFill>
                <a:latin typeface="微软雅黑" panose="020B0503020204020204" charset="-122"/>
                <a:ea typeface="微软雅黑" panose="020B0503020204020204" charset="-122"/>
              </a:endParaRPr>
            </a:p>
            <a:p>
              <a:pPr algn="ctr"/>
              <a:r>
                <a:rPr lang="en-US" altLang="zh-CN" sz="2135" b="1" dirty="0">
                  <a:solidFill>
                    <a:schemeClr val="accent2"/>
                  </a:solidFill>
                  <a:latin typeface="微软雅黑" panose="020B0503020204020204" charset="-122"/>
                  <a:ea typeface="微软雅黑" panose="020B0503020204020204" charset="-122"/>
                </a:rPr>
                <a:t>CONTENTS</a:t>
              </a:r>
              <a:endParaRPr lang="en-US" altLang="zh-CN" sz="2135" b="1" dirty="0">
                <a:solidFill>
                  <a:schemeClr val="accent2"/>
                </a:solidFill>
                <a:latin typeface="微软雅黑" panose="020B0503020204020204" charset="-122"/>
                <a:ea typeface="微软雅黑" panose="020B0503020204020204" charset="-122"/>
              </a:endParaRPr>
            </a:p>
          </p:txBody>
        </p:sp>
      </p:grpSp>
      <p:grpSp>
        <p:nvGrpSpPr>
          <p:cNvPr id="5" name="组合 4"/>
          <p:cNvGrpSpPr/>
          <p:nvPr/>
        </p:nvGrpSpPr>
        <p:grpSpPr>
          <a:xfrm>
            <a:off x="5395512" y="1587219"/>
            <a:ext cx="806491" cy="720000"/>
            <a:chOff x="4022431" y="654654"/>
            <a:chExt cx="604868" cy="540000"/>
          </a:xfrm>
          <a:gradFill>
            <a:gsLst>
              <a:gs pos="0">
                <a:schemeClr val="bg1">
                  <a:lumMod val="75000"/>
                </a:schemeClr>
              </a:gs>
              <a:gs pos="100000">
                <a:schemeClr val="bg1"/>
              </a:gs>
            </a:gsLst>
            <a:lin ang="7200000" scaled="0"/>
          </a:gradFill>
          <a:effectLst>
            <a:outerShdw blurRad="228600" dist="228600" dir="5400000" algn="t" rotWithShape="0">
              <a:prstClr val="black">
                <a:alpha val="30000"/>
              </a:prstClr>
            </a:outerShdw>
          </a:effectLst>
        </p:grpSpPr>
        <p:sp>
          <p:nvSpPr>
            <p:cNvPr id="6" name="六边形 5"/>
            <p:cNvSpPr>
              <a:spLocks noChangeAspect="1"/>
            </p:cNvSpPr>
            <p:nvPr/>
          </p:nvSpPr>
          <p:spPr>
            <a:xfrm>
              <a:off x="4022431" y="654654"/>
              <a:ext cx="604868" cy="540000"/>
            </a:xfrm>
            <a:prstGeom prst="hexagon">
              <a:avLst/>
            </a:prstGeom>
            <a:grpFill/>
            <a:ln>
              <a:gradFill>
                <a:gsLst>
                  <a:gs pos="0">
                    <a:schemeClr val="bg1"/>
                  </a:gs>
                  <a:gs pos="100000">
                    <a:schemeClr val="bg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dirty="0">
                <a:solidFill>
                  <a:schemeClr val="accent2"/>
                </a:solidFill>
              </a:endParaRPr>
            </a:p>
          </p:txBody>
        </p:sp>
        <p:sp>
          <p:nvSpPr>
            <p:cNvPr id="7" name="TextBox 6"/>
            <p:cNvSpPr txBox="1"/>
            <p:nvPr/>
          </p:nvSpPr>
          <p:spPr>
            <a:xfrm>
              <a:off x="4180849" y="724599"/>
              <a:ext cx="288032" cy="377074"/>
            </a:xfrm>
            <a:prstGeom prst="rect">
              <a:avLst/>
            </a:prstGeom>
            <a:noFill/>
            <a:ln>
              <a:noFill/>
            </a:ln>
          </p:spPr>
          <p:txBody>
            <a:bodyPr wrap="square" rtlCol="0">
              <a:spAutoFit/>
            </a:bodyPr>
            <a:lstStyle/>
            <a:p>
              <a:pPr algn="ctr"/>
              <a:r>
                <a:rPr lang="en-US" altLang="zh-CN" sz="2665" b="1" dirty="0">
                  <a:solidFill>
                    <a:schemeClr val="accent2"/>
                  </a:solidFill>
                  <a:latin typeface="微软雅黑" panose="020B0503020204020204" charset="-122"/>
                  <a:ea typeface="微软雅黑" panose="020B0503020204020204" charset="-122"/>
                </a:rPr>
                <a:t>1</a:t>
              </a:r>
              <a:endParaRPr lang="zh-CN" altLang="en-US" sz="2665" b="1" dirty="0">
                <a:solidFill>
                  <a:schemeClr val="accent2"/>
                </a:solidFill>
                <a:latin typeface="微软雅黑" panose="020B0503020204020204" charset="-122"/>
                <a:ea typeface="微软雅黑" panose="020B0503020204020204" charset="-122"/>
              </a:endParaRPr>
            </a:p>
          </p:txBody>
        </p:sp>
      </p:grpSp>
      <p:grpSp>
        <p:nvGrpSpPr>
          <p:cNvPr id="8" name="组合 7"/>
          <p:cNvGrpSpPr/>
          <p:nvPr/>
        </p:nvGrpSpPr>
        <p:grpSpPr>
          <a:xfrm>
            <a:off x="5485682" y="4616184"/>
            <a:ext cx="806491" cy="720000"/>
            <a:chOff x="4022431" y="654654"/>
            <a:chExt cx="604868" cy="540000"/>
          </a:xfrm>
          <a:gradFill>
            <a:gsLst>
              <a:gs pos="0">
                <a:schemeClr val="bg1">
                  <a:lumMod val="75000"/>
                </a:schemeClr>
              </a:gs>
              <a:gs pos="100000">
                <a:schemeClr val="bg1"/>
              </a:gs>
            </a:gsLst>
            <a:lin ang="7200000" scaled="0"/>
          </a:gradFill>
          <a:effectLst>
            <a:outerShdw blurRad="228600" dist="228600" dir="5400000" algn="t" rotWithShape="0">
              <a:prstClr val="black">
                <a:alpha val="30000"/>
              </a:prstClr>
            </a:outerShdw>
          </a:effectLst>
        </p:grpSpPr>
        <p:sp>
          <p:nvSpPr>
            <p:cNvPr id="9" name="六边形 8"/>
            <p:cNvSpPr>
              <a:spLocks noChangeAspect="1"/>
            </p:cNvSpPr>
            <p:nvPr/>
          </p:nvSpPr>
          <p:spPr>
            <a:xfrm>
              <a:off x="4022431" y="654654"/>
              <a:ext cx="604868" cy="540000"/>
            </a:xfrm>
            <a:prstGeom prst="hexagon">
              <a:avLst/>
            </a:prstGeom>
            <a:grpFill/>
            <a:ln>
              <a:gradFill>
                <a:gsLst>
                  <a:gs pos="0">
                    <a:schemeClr val="bg1"/>
                  </a:gs>
                  <a:gs pos="100000">
                    <a:schemeClr val="bg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dirty="0">
                <a:solidFill>
                  <a:schemeClr val="accent2"/>
                </a:solidFill>
              </a:endParaRPr>
            </a:p>
          </p:txBody>
        </p:sp>
        <p:sp>
          <p:nvSpPr>
            <p:cNvPr id="10" name="TextBox 9"/>
            <p:cNvSpPr txBox="1"/>
            <p:nvPr/>
          </p:nvSpPr>
          <p:spPr>
            <a:xfrm>
              <a:off x="4180849" y="724599"/>
              <a:ext cx="288032" cy="377074"/>
            </a:xfrm>
            <a:prstGeom prst="rect">
              <a:avLst/>
            </a:prstGeom>
            <a:noFill/>
            <a:ln>
              <a:noFill/>
            </a:ln>
          </p:spPr>
          <p:txBody>
            <a:bodyPr wrap="square" rtlCol="0">
              <a:spAutoFit/>
            </a:bodyPr>
            <a:lstStyle/>
            <a:p>
              <a:pPr algn="ctr"/>
              <a:r>
                <a:rPr lang="en-US" altLang="zh-CN" sz="2665" b="1" dirty="0">
                  <a:solidFill>
                    <a:schemeClr val="accent2"/>
                  </a:solidFill>
                  <a:latin typeface="微软雅黑" panose="020B0503020204020204" charset="-122"/>
                  <a:ea typeface="微软雅黑" panose="020B0503020204020204" charset="-122"/>
                </a:rPr>
                <a:t>2</a:t>
              </a:r>
              <a:endParaRPr lang="zh-CN" altLang="en-US" sz="2665" b="1" dirty="0">
                <a:solidFill>
                  <a:schemeClr val="accent2"/>
                </a:solidFill>
                <a:latin typeface="微软雅黑" panose="020B0503020204020204" charset="-122"/>
                <a:ea typeface="微软雅黑" panose="020B0503020204020204" charset="-122"/>
              </a:endParaRPr>
            </a:p>
          </p:txBody>
        </p:sp>
      </p:grpSp>
      <p:sp>
        <p:nvSpPr>
          <p:cNvPr id="20" name="TextBox 19"/>
          <p:cNvSpPr txBox="1"/>
          <p:nvPr/>
        </p:nvSpPr>
        <p:spPr>
          <a:xfrm>
            <a:off x="6543675" y="1654810"/>
            <a:ext cx="3573780" cy="460375"/>
          </a:xfrm>
          <a:prstGeom prst="rect">
            <a:avLst/>
          </a:prstGeom>
          <a:noFill/>
        </p:spPr>
        <p:txBody>
          <a:bodyPr wrap="square" rtlCol="0">
            <a:spAutoFit/>
          </a:bodyPr>
          <a:lstStyle/>
          <a:p>
            <a:r>
              <a:rPr lang="zh-CN" altLang="en-US" sz="2400" dirty="0">
                <a:solidFill>
                  <a:schemeClr val="tx1">
                    <a:lumMod val="75000"/>
                    <a:lumOff val="25000"/>
                  </a:schemeClr>
                </a:solidFill>
                <a:latin typeface="微软雅黑" panose="020B0503020204020204" charset="-122"/>
                <a:ea typeface="微软雅黑" panose="020B0503020204020204" charset="-122"/>
              </a:rPr>
              <a:t>几个</a:t>
            </a:r>
            <a:r>
              <a:rPr lang="en-US" altLang="zh-CN" sz="2400" dirty="0">
                <a:solidFill>
                  <a:schemeClr val="tx1">
                    <a:lumMod val="75000"/>
                    <a:lumOff val="25000"/>
                  </a:schemeClr>
                </a:solidFill>
                <a:latin typeface="微软雅黑" panose="020B0503020204020204" charset="-122"/>
                <a:ea typeface="微软雅黑" panose="020B0503020204020204" charset="-122"/>
              </a:rPr>
              <a:t>NLP</a:t>
            </a:r>
            <a:r>
              <a:rPr lang="zh-CN" altLang="en-US" sz="2400" dirty="0">
                <a:solidFill>
                  <a:schemeClr val="tx1">
                    <a:lumMod val="75000"/>
                    <a:lumOff val="25000"/>
                  </a:schemeClr>
                </a:solidFill>
                <a:latin typeface="微软雅黑" panose="020B0503020204020204" charset="-122"/>
                <a:ea typeface="微软雅黑" panose="020B0503020204020204" charset="-122"/>
              </a:rPr>
              <a:t>基础知识点简介</a:t>
            </a:r>
            <a:endParaRPr lang="zh-CN" altLang="en-US" sz="2400" dirty="0">
              <a:solidFill>
                <a:schemeClr val="tx1">
                  <a:lumMod val="75000"/>
                  <a:lumOff val="25000"/>
                </a:schemeClr>
              </a:solidFill>
              <a:latin typeface="微软雅黑" panose="020B0503020204020204" charset="-122"/>
              <a:ea typeface="微软雅黑" panose="020B0503020204020204" charset="-122"/>
            </a:endParaRPr>
          </a:p>
        </p:txBody>
      </p:sp>
      <p:sp>
        <p:nvSpPr>
          <p:cNvPr id="21" name="TextBox 20"/>
          <p:cNvSpPr txBox="1"/>
          <p:nvPr/>
        </p:nvSpPr>
        <p:spPr>
          <a:xfrm>
            <a:off x="6543645" y="4715091"/>
            <a:ext cx="4810992" cy="460375"/>
          </a:xfrm>
          <a:prstGeom prst="rect">
            <a:avLst/>
          </a:prstGeom>
          <a:noFill/>
        </p:spPr>
        <p:txBody>
          <a:bodyPr wrap="square" rtlCol="0">
            <a:spAutoFit/>
          </a:bodyPr>
          <a:lstStyle/>
          <a:p>
            <a:r>
              <a:rPr lang="zh-CN" altLang="en-US" sz="2400" dirty="0">
                <a:solidFill>
                  <a:schemeClr val="tx1">
                    <a:lumMod val="75000"/>
                    <a:lumOff val="25000"/>
                  </a:schemeClr>
                </a:solidFill>
                <a:latin typeface="+mn-ea"/>
                <a:cs typeface="DengXian" charset="-122"/>
              </a:rPr>
              <a:t>知识图谱简介</a:t>
            </a:r>
            <a:endParaRPr lang="zh-CN" altLang="en-US" sz="2400" dirty="0">
              <a:solidFill>
                <a:schemeClr val="tx1">
                  <a:lumMod val="75000"/>
                  <a:lumOff val="25000"/>
                </a:schemeClr>
              </a:solidFill>
              <a:latin typeface="+mn-ea"/>
              <a:cs typeface="DengXian"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7"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450" decel="100000" fill="hold"/>
                                        <p:tgtEl>
                                          <p:spTgt spid="5"/>
                                        </p:tgtEl>
                                        <p:attrNameLst>
                                          <p:attrName>ppt_y</p:attrName>
                                        </p:attrNameLst>
                                      </p:cBhvr>
                                      <p:tavLst>
                                        <p:tav tm="0">
                                          <p:val>
                                            <p:strVal val="#ppt_y+1"/>
                                          </p:val>
                                        </p:tav>
                                        <p:tav tm="100000">
                                          <p:val>
                                            <p:strVal val="#ppt_y-.03"/>
                                          </p:val>
                                        </p:tav>
                                      </p:tavLst>
                                    </p:anim>
                                    <p:anim calcmode="lin" valueType="num">
                                      <p:cBhvr>
                                        <p:cTn id="15" dur="50" accel="100000" fill="hold">
                                          <p:stCondLst>
                                            <p:cond delay="450"/>
                                          </p:stCondLst>
                                        </p:cTn>
                                        <p:tgtEl>
                                          <p:spTgt spid="5"/>
                                        </p:tgtEl>
                                        <p:attrNameLst>
                                          <p:attrName>ppt_y</p:attrName>
                                        </p:attrNameLst>
                                      </p:cBhvr>
                                      <p:tavLst>
                                        <p:tav tm="0">
                                          <p:val>
                                            <p:strVal val="#ppt_y-.03"/>
                                          </p:val>
                                        </p:tav>
                                        <p:tav tm="100000">
                                          <p:val>
                                            <p:strVal val="#ppt_y"/>
                                          </p:val>
                                        </p:tav>
                                      </p:tavLst>
                                    </p:anim>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1000"/>
                                        <p:tgtEl>
                                          <p:spTgt spid="20"/>
                                        </p:tgtEl>
                                      </p:cBhvr>
                                    </p:animEffect>
                                  </p:childTnLst>
                                </p:cTn>
                              </p:par>
                            </p:childTnLst>
                          </p:cTn>
                        </p:par>
                        <p:par>
                          <p:cTn id="20" fill="hold">
                            <p:stCondLst>
                              <p:cond delay="2000"/>
                            </p:stCondLst>
                            <p:childTnLst>
                              <p:par>
                                <p:cTn id="21" presetID="37"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anim calcmode="lin" valueType="num">
                                      <p:cBhvr>
                                        <p:cTn id="24" dur="500" fill="hold"/>
                                        <p:tgtEl>
                                          <p:spTgt spid="8"/>
                                        </p:tgtEl>
                                        <p:attrNameLst>
                                          <p:attrName>ppt_x</p:attrName>
                                        </p:attrNameLst>
                                      </p:cBhvr>
                                      <p:tavLst>
                                        <p:tav tm="0">
                                          <p:val>
                                            <p:strVal val="#ppt_x"/>
                                          </p:val>
                                        </p:tav>
                                        <p:tav tm="100000">
                                          <p:val>
                                            <p:strVal val="#ppt_x"/>
                                          </p:val>
                                        </p:tav>
                                      </p:tavLst>
                                    </p:anim>
                                    <p:anim calcmode="lin" valueType="num">
                                      <p:cBhvr>
                                        <p:cTn id="25" dur="450" decel="100000" fill="hold"/>
                                        <p:tgtEl>
                                          <p:spTgt spid="8"/>
                                        </p:tgtEl>
                                        <p:attrNameLst>
                                          <p:attrName>ppt_y</p:attrName>
                                        </p:attrNameLst>
                                      </p:cBhvr>
                                      <p:tavLst>
                                        <p:tav tm="0">
                                          <p:val>
                                            <p:strVal val="#ppt_y+1"/>
                                          </p:val>
                                        </p:tav>
                                        <p:tav tm="100000">
                                          <p:val>
                                            <p:strVal val="#ppt_y-.03"/>
                                          </p:val>
                                        </p:tav>
                                      </p:tavLst>
                                    </p:anim>
                                    <p:anim calcmode="lin" valueType="num">
                                      <p:cBhvr>
                                        <p:cTn id="26" dur="50" accel="100000" fill="hold">
                                          <p:stCondLst>
                                            <p:cond delay="450"/>
                                          </p:stCondLst>
                                        </p:cTn>
                                        <p:tgtEl>
                                          <p:spTgt spid="8"/>
                                        </p:tgtEl>
                                        <p:attrNameLst>
                                          <p:attrName>ppt_y</p:attrName>
                                        </p:attrNameLst>
                                      </p:cBhvr>
                                      <p:tavLst>
                                        <p:tav tm="0">
                                          <p:val>
                                            <p:strVal val="#ppt_y-.03"/>
                                          </p:val>
                                        </p:tav>
                                        <p:tav tm="100000">
                                          <p:val>
                                            <p:strVal val="#ppt_y"/>
                                          </p:val>
                                        </p:tav>
                                      </p:tavLst>
                                    </p:anim>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zh-CN" altLang="en-US" dirty="0">
                <a:solidFill>
                  <a:schemeClr val="tx2"/>
                </a:solidFill>
              </a:rPr>
              <a:t>几个度量指标</a:t>
            </a:r>
            <a:endParaRPr lang="zh-CN" altLang="en-US" dirty="0">
              <a:solidFill>
                <a:schemeClr val="tx2"/>
              </a:solidFill>
            </a:endParaRPr>
          </a:p>
        </p:txBody>
      </p:sp>
      <p:cxnSp>
        <p:nvCxnSpPr>
          <p:cNvPr id="7" name="直线连接符 6"/>
          <p:cNvCxnSpPr/>
          <p:nvPr/>
        </p:nvCxnSpPr>
        <p:spPr>
          <a:xfrm>
            <a:off x="251209" y="834796"/>
            <a:ext cx="6029012" cy="12339"/>
          </a:xfrm>
          <a:prstGeom prst="line">
            <a:avLst/>
          </a:prstGeom>
          <a:ln w="381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81990" y="1450340"/>
            <a:ext cx="6574790" cy="3322955"/>
          </a:xfrm>
          <a:prstGeom prst="rect">
            <a:avLst/>
          </a:prstGeom>
          <a:noFill/>
        </p:spPr>
        <p:txBody>
          <a:bodyPr wrap="square" rtlCol="0">
            <a:spAutoFit/>
          </a:bodyPr>
          <a:p>
            <a:pPr indent="457200" fontAlgn="auto"/>
            <a:r>
              <a:rPr lang="zh-CN" altLang="en-US" sz="1400" b="1">
                <a:latin typeface="华文宋体" panose="02010600040101010101" charset="-122"/>
                <a:ea typeface="华文宋体" panose="02010600040101010101" charset="-122"/>
                <a:cs typeface="华文宋体" panose="02010600040101010101" charset="-122"/>
                <a:sym typeface="+mn-ea"/>
              </a:rPr>
              <a:t>召回率</a:t>
            </a:r>
            <a:r>
              <a:rPr lang="zh-CN" altLang="en-US" sz="1400">
                <a:latin typeface="华文宋体" panose="02010600040101010101" charset="-122"/>
                <a:ea typeface="华文宋体" panose="02010600040101010101" charset="-122"/>
                <a:cs typeface="华文宋体" panose="02010600040101010101" charset="-122"/>
                <a:sym typeface="+mn-ea"/>
              </a:rPr>
              <a:t>和</a:t>
            </a:r>
            <a:r>
              <a:rPr lang="zh-CN" altLang="en-US" sz="1400" b="1">
                <a:latin typeface="华文宋体" panose="02010600040101010101" charset="-122"/>
                <a:ea typeface="华文宋体" panose="02010600040101010101" charset="-122"/>
                <a:cs typeface="华文宋体" panose="02010600040101010101" charset="-122"/>
                <a:sym typeface="+mn-ea"/>
              </a:rPr>
              <a:t>准确率</a:t>
            </a:r>
            <a:r>
              <a:rPr lang="zh-CN" altLang="en-US" sz="1400">
                <a:latin typeface="华文宋体" panose="02010600040101010101" charset="-122"/>
                <a:ea typeface="华文宋体" panose="02010600040101010101" charset="-122"/>
                <a:cs typeface="华文宋体" panose="02010600040101010101" charset="-122"/>
                <a:sym typeface="+mn-ea"/>
              </a:rPr>
              <a:t>是广泛用于信息检索和统计学分类领域的两个度量值，</a:t>
            </a:r>
            <a:r>
              <a:rPr lang="zh-CN" altLang="en-US" sz="1400" b="1">
                <a:latin typeface="华文宋体" panose="02010600040101010101" charset="-122"/>
                <a:ea typeface="华文宋体" panose="02010600040101010101" charset="-122"/>
                <a:cs typeface="华文宋体" panose="02010600040101010101" charset="-122"/>
                <a:sym typeface="+mn-ea"/>
              </a:rPr>
              <a:t>用来评价结果的质量</a:t>
            </a:r>
            <a:endParaRPr lang="zh-CN" altLang="en-US" sz="1400" b="1">
              <a:latin typeface="华文宋体" panose="02010600040101010101" charset="-122"/>
              <a:ea typeface="华文宋体" panose="02010600040101010101" charset="-122"/>
              <a:cs typeface="华文宋体" panose="02010600040101010101" charset="-122"/>
              <a:sym typeface="+mn-ea"/>
            </a:endParaRPr>
          </a:p>
          <a:p>
            <a:pPr indent="457200" fontAlgn="auto"/>
            <a:r>
              <a:rPr lang="en-US" altLang="zh-CN" sz="1400">
                <a:latin typeface="华文宋体" panose="02010600040101010101" charset="-122"/>
                <a:ea typeface="华文宋体" panose="02010600040101010101" charset="-122"/>
                <a:cs typeface="华文宋体" panose="02010600040101010101" charset="-122"/>
                <a:sym typeface="+mn-ea"/>
              </a:rPr>
              <a:t>precision</a:t>
            </a:r>
            <a:r>
              <a:rPr lang="zh-CN" altLang="en-US" sz="1400">
                <a:latin typeface="华文宋体" panose="02010600040101010101" charset="-122"/>
                <a:ea typeface="华文宋体" panose="02010600040101010101" charset="-122"/>
                <a:cs typeface="华文宋体" panose="02010600040101010101" charset="-122"/>
                <a:sym typeface="+mn-ea"/>
              </a:rPr>
              <a:t> = 检索出的相关文档数 / 检索出的所有文档数</a:t>
            </a:r>
            <a:endParaRPr lang="zh-CN" altLang="en-US" sz="1400">
              <a:latin typeface="华文宋体" panose="02010600040101010101" charset="-122"/>
              <a:ea typeface="华文宋体" panose="02010600040101010101" charset="-122"/>
              <a:cs typeface="华文宋体" panose="02010600040101010101" charset="-122"/>
            </a:endParaRPr>
          </a:p>
          <a:p>
            <a:pPr indent="457200" fontAlgn="auto"/>
            <a:r>
              <a:rPr lang="en-US" altLang="zh-CN" sz="1400">
                <a:latin typeface="华文宋体" panose="02010600040101010101" charset="-122"/>
                <a:ea typeface="华文宋体" panose="02010600040101010101" charset="-122"/>
                <a:cs typeface="华文宋体" panose="02010600040101010101" charset="-122"/>
                <a:sym typeface="+mn-ea"/>
              </a:rPr>
              <a:t>recall</a:t>
            </a:r>
            <a:r>
              <a:rPr lang="zh-CN" altLang="en-US" sz="1400">
                <a:latin typeface="华文宋体" panose="02010600040101010101" charset="-122"/>
                <a:ea typeface="华文宋体" panose="02010600040101010101" charset="-122"/>
                <a:cs typeface="华文宋体" panose="02010600040101010101" charset="-122"/>
                <a:sym typeface="+mn-ea"/>
              </a:rPr>
              <a:t> = 检索出的相关文档数 / 相关的所有文档数</a:t>
            </a:r>
            <a:endParaRPr lang="zh-CN" altLang="en-US" sz="1400">
              <a:latin typeface="华文宋体" panose="02010600040101010101" charset="-122"/>
              <a:ea typeface="华文宋体" panose="02010600040101010101" charset="-122"/>
              <a:cs typeface="华文宋体" panose="02010600040101010101" charset="-122"/>
              <a:sym typeface="+mn-ea"/>
            </a:endParaRPr>
          </a:p>
          <a:p>
            <a:pPr indent="457200" fontAlgn="auto"/>
            <a:endParaRPr lang="zh-CN" altLang="en-US" sz="1400">
              <a:latin typeface="华文宋体" panose="02010600040101010101" charset="-122"/>
              <a:ea typeface="华文宋体" panose="02010600040101010101" charset="-122"/>
              <a:cs typeface="华文宋体" panose="02010600040101010101" charset="-122"/>
            </a:endParaRPr>
          </a:p>
          <a:p>
            <a:pPr indent="457200" fontAlgn="auto"/>
            <a:r>
              <a:rPr lang="zh-CN" altLang="en-US" sz="1400">
                <a:latin typeface="华文宋体" panose="02010600040101010101" charset="-122"/>
                <a:ea typeface="华文宋体" panose="02010600040101010101" charset="-122"/>
                <a:cs typeface="华文宋体" panose="02010600040101010101" charset="-122"/>
                <a:sym typeface="+mn-ea"/>
              </a:rPr>
              <a:t>例如，在一个数据库中有1000个文档，其中有100个是与</a:t>
            </a:r>
            <a:r>
              <a:rPr lang="en-US" altLang="zh-CN" sz="1400">
                <a:latin typeface="华文宋体" panose="02010600040101010101" charset="-122"/>
                <a:ea typeface="华文宋体" panose="02010600040101010101" charset="-122"/>
                <a:cs typeface="华文宋体" panose="02010600040101010101" charset="-122"/>
                <a:sym typeface="+mn-ea"/>
              </a:rPr>
              <a:t>Java</a:t>
            </a:r>
            <a:r>
              <a:rPr lang="zh-CN" altLang="en-US" sz="1400">
                <a:latin typeface="华文宋体" panose="02010600040101010101" charset="-122"/>
                <a:ea typeface="华文宋体" panose="02010600040101010101" charset="-122"/>
                <a:cs typeface="华文宋体" panose="02010600040101010101" charset="-122"/>
                <a:sym typeface="+mn-ea"/>
              </a:rPr>
              <a:t>相关的，系统检索出75个文档，其中，只有50个是与</a:t>
            </a:r>
            <a:r>
              <a:rPr lang="en-US" altLang="zh-CN" sz="1400">
                <a:latin typeface="华文宋体" panose="02010600040101010101" charset="-122"/>
                <a:ea typeface="华文宋体" panose="02010600040101010101" charset="-122"/>
                <a:cs typeface="华文宋体" panose="02010600040101010101" charset="-122"/>
                <a:sym typeface="+mn-ea"/>
              </a:rPr>
              <a:t>Java</a:t>
            </a:r>
            <a:r>
              <a:rPr lang="zh-CN" altLang="en-US" sz="1400">
                <a:latin typeface="华文宋体" panose="02010600040101010101" charset="-122"/>
                <a:ea typeface="华文宋体" panose="02010600040101010101" charset="-122"/>
                <a:cs typeface="华文宋体" panose="02010600040101010101" charset="-122"/>
                <a:sym typeface="+mn-ea"/>
              </a:rPr>
              <a:t>相关的，这时候：</a:t>
            </a:r>
            <a:endParaRPr lang="zh-CN" altLang="en-US" sz="1400">
              <a:latin typeface="华文宋体" panose="02010600040101010101" charset="-122"/>
              <a:ea typeface="华文宋体" panose="02010600040101010101" charset="-122"/>
              <a:cs typeface="华文宋体" panose="02010600040101010101" charset="-122"/>
            </a:endParaRPr>
          </a:p>
          <a:p>
            <a:pPr indent="457200" fontAlgn="auto"/>
            <a:r>
              <a:rPr lang="en-US" altLang="zh-CN" sz="1400">
                <a:latin typeface="华文宋体" panose="02010600040101010101" charset="-122"/>
                <a:ea typeface="华文宋体" panose="02010600040101010101" charset="-122"/>
                <a:cs typeface="华文宋体" panose="02010600040101010101" charset="-122"/>
                <a:sym typeface="+mn-ea"/>
              </a:rPr>
              <a:t>precesion=50 / 75=0.67      recall=50 / 100=0.5</a:t>
            </a:r>
            <a:endParaRPr lang="en-US" altLang="zh-CN" sz="1400">
              <a:latin typeface="华文宋体" panose="02010600040101010101" charset="-122"/>
              <a:ea typeface="华文宋体" panose="02010600040101010101" charset="-122"/>
              <a:cs typeface="华文宋体" panose="02010600040101010101" charset="-122"/>
              <a:sym typeface="+mn-ea"/>
            </a:endParaRPr>
          </a:p>
          <a:p>
            <a:pPr indent="457200" fontAlgn="auto"/>
            <a:endParaRPr lang="zh-CN" altLang="en-US" sz="1400">
              <a:latin typeface="华文宋体" panose="02010600040101010101" charset="-122"/>
              <a:ea typeface="华文宋体" panose="02010600040101010101" charset="-122"/>
              <a:cs typeface="华文宋体" panose="02010600040101010101" charset="-122"/>
            </a:endParaRPr>
          </a:p>
          <a:p>
            <a:pPr indent="457200" fontAlgn="auto"/>
            <a:r>
              <a:rPr lang="zh-CN" altLang="en-US" sz="1400">
                <a:latin typeface="华文宋体" panose="02010600040101010101" charset="-122"/>
                <a:ea typeface="华文宋体" panose="02010600040101010101" charset="-122"/>
                <a:cs typeface="华文宋体" panose="02010600040101010101" charset="-122"/>
              </a:rPr>
              <a:t>在上面的例子中假设检索技术得到了进步，再进行同样的检索，这次检索出</a:t>
            </a:r>
            <a:r>
              <a:rPr lang="en-US" altLang="zh-CN" sz="1400">
                <a:latin typeface="华文宋体" panose="02010600040101010101" charset="-122"/>
                <a:ea typeface="华文宋体" panose="02010600040101010101" charset="-122"/>
                <a:cs typeface="华文宋体" panose="02010600040101010101" charset="-122"/>
              </a:rPr>
              <a:t>150</a:t>
            </a:r>
            <a:r>
              <a:rPr lang="zh-CN" altLang="en-US" sz="1400">
                <a:latin typeface="华文宋体" panose="02010600040101010101" charset="-122"/>
                <a:ea typeface="华文宋体" panose="02010600040101010101" charset="-122"/>
                <a:cs typeface="华文宋体" panose="02010600040101010101" charset="-122"/>
              </a:rPr>
              <a:t>个文档，其中与</a:t>
            </a:r>
            <a:r>
              <a:rPr lang="en-US" altLang="zh-CN" sz="1400">
                <a:latin typeface="华文宋体" panose="02010600040101010101" charset="-122"/>
                <a:ea typeface="华文宋体" panose="02010600040101010101" charset="-122"/>
                <a:cs typeface="华文宋体" panose="02010600040101010101" charset="-122"/>
              </a:rPr>
              <a:t>Java</a:t>
            </a:r>
            <a:r>
              <a:rPr lang="zh-CN" altLang="en-US" sz="1400">
                <a:latin typeface="华文宋体" panose="02010600040101010101" charset="-122"/>
                <a:ea typeface="华文宋体" panose="02010600040101010101" charset="-122"/>
                <a:cs typeface="华文宋体" panose="02010600040101010101" charset="-122"/>
              </a:rPr>
              <a:t>相关的文档有</a:t>
            </a:r>
            <a:r>
              <a:rPr lang="en-US" altLang="zh-CN" sz="1400">
                <a:latin typeface="华文宋体" panose="02010600040101010101" charset="-122"/>
                <a:ea typeface="华文宋体" panose="02010600040101010101" charset="-122"/>
                <a:cs typeface="华文宋体" panose="02010600040101010101" charset="-122"/>
              </a:rPr>
              <a:t>90</a:t>
            </a:r>
            <a:r>
              <a:rPr lang="zh-CN" altLang="en-US" sz="1400">
                <a:latin typeface="华文宋体" panose="02010600040101010101" charset="-122"/>
                <a:ea typeface="华文宋体" panose="02010600040101010101" charset="-122"/>
                <a:cs typeface="华文宋体" panose="02010600040101010101" charset="-122"/>
              </a:rPr>
              <a:t>个，这时候：</a:t>
            </a:r>
            <a:endParaRPr lang="zh-CN" altLang="en-US" sz="1400">
              <a:latin typeface="华文宋体" panose="02010600040101010101" charset="-122"/>
              <a:ea typeface="华文宋体" panose="02010600040101010101" charset="-122"/>
              <a:cs typeface="华文宋体" panose="02010600040101010101" charset="-122"/>
            </a:endParaRPr>
          </a:p>
          <a:p>
            <a:pPr indent="457200" fontAlgn="auto"/>
            <a:r>
              <a:rPr lang="en-US" altLang="zh-CN" sz="1400">
                <a:latin typeface="华文宋体" panose="02010600040101010101" charset="-122"/>
                <a:ea typeface="华文宋体" panose="02010600040101010101" charset="-122"/>
                <a:cs typeface="华文宋体" panose="02010600040101010101" charset="-122"/>
                <a:sym typeface="+mn-ea"/>
              </a:rPr>
              <a:t>precesion = 90 / 150 = 0.6      recall= 90 / 100 = 0.9</a:t>
            </a:r>
            <a:endParaRPr lang="en-US" altLang="zh-CN" sz="1400">
              <a:latin typeface="华文宋体" panose="02010600040101010101" charset="-122"/>
              <a:ea typeface="华文宋体" panose="02010600040101010101" charset="-122"/>
              <a:cs typeface="华文宋体" panose="02010600040101010101" charset="-122"/>
              <a:sym typeface="+mn-ea"/>
            </a:endParaRPr>
          </a:p>
          <a:p>
            <a:pPr indent="457200" fontAlgn="auto"/>
            <a:endParaRPr lang="zh-CN" altLang="en-US" sz="1400">
              <a:latin typeface="华文宋体" panose="02010600040101010101" charset="-122"/>
              <a:ea typeface="华文宋体" panose="02010600040101010101" charset="-122"/>
              <a:cs typeface="华文宋体" panose="02010600040101010101" charset="-122"/>
            </a:endParaRPr>
          </a:p>
          <a:p>
            <a:pPr indent="457200" fontAlgn="auto"/>
            <a:r>
              <a:rPr lang="zh-CN" altLang="en-US" sz="1400">
                <a:latin typeface="华文宋体" panose="02010600040101010101" charset="-122"/>
                <a:ea typeface="华文宋体" panose="02010600040101010101" charset="-122"/>
                <a:cs typeface="华文宋体" panose="02010600040101010101" charset="-122"/>
              </a:rPr>
              <a:t>容易发现，随着召回率的提高，准确率在下降，准确率与召回率两者基本存在一种“互补”的关系（不是你大我小，就是你小我大）</a:t>
            </a:r>
            <a:endParaRPr lang="zh-CN" altLang="en-US" sz="1400">
              <a:latin typeface="华文宋体" panose="02010600040101010101" charset="-122"/>
              <a:ea typeface="华文宋体" panose="02010600040101010101" charset="-122"/>
              <a:cs typeface="华文宋体" panose="02010600040101010101" charset="-122"/>
            </a:endParaRPr>
          </a:p>
        </p:txBody>
      </p:sp>
      <p:sp>
        <p:nvSpPr>
          <p:cNvPr id="6" name="文本框 5"/>
          <p:cNvSpPr txBox="1"/>
          <p:nvPr/>
        </p:nvSpPr>
        <p:spPr>
          <a:xfrm>
            <a:off x="7724775" y="1450340"/>
            <a:ext cx="3955415" cy="583565"/>
          </a:xfrm>
          <a:prstGeom prst="rect">
            <a:avLst/>
          </a:prstGeom>
          <a:noFill/>
        </p:spPr>
        <p:txBody>
          <a:bodyPr wrap="square" rtlCol="0">
            <a:spAutoFit/>
          </a:bodyPr>
          <a:p>
            <a:r>
              <a:rPr lang="en-US" altLang="zh-CN" sz="1600"/>
              <a:t>F-Score</a:t>
            </a:r>
            <a:r>
              <a:rPr lang="zh-CN" altLang="en-US" sz="1600"/>
              <a:t>是一个涵盖了</a:t>
            </a:r>
            <a:r>
              <a:rPr lang="en-US" altLang="zh-CN" sz="1600"/>
              <a:t>precision</a:t>
            </a:r>
            <a:r>
              <a:rPr lang="zh-CN" altLang="en-US" sz="1600"/>
              <a:t>和</a:t>
            </a:r>
            <a:r>
              <a:rPr lang="en-US" altLang="zh-CN" sz="1600"/>
              <a:t>recall</a:t>
            </a:r>
            <a:r>
              <a:rPr lang="zh-CN" altLang="en-US" sz="1600"/>
              <a:t>的综合指标</a:t>
            </a:r>
            <a:endParaRPr lang="zh-CN" altLang="en-US" sz="1600"/>
          </a:p>
        </p:txBody>
      </p:sp>
      <p:pic>
        <p:nvPicPr>
          <p:cNvPr id="8" name="图片 7"/>
          <p:cNvPicPr>
            <a:picLocks noChangeAspect="1"/>
          </p:cNvPicPr>
          <p:nvPr/>
        </p:nvPicPr>
        <p:blipFill>
          <a:blip r:embed="rId1"/>
          <a:stretch>
            <a:fillRect/>
          </a:stretch>
        </p:blipFill>
        <p:spPr>
          <a:xfrm>
            <a:off x="8516620" y="2318385"/>
            <a:ext cx="2371725" cy="654685"/>
          </a:xfrm>
          <a:prstGeom prst="rect">
            <a:avLst/>
          </a:prstGeom>
        </p:spPr>
      </p:pic>
      <p:sp>
        <p:nvSpPr>
          <p:cNvPr id="9" name="文本框 8"/>
          <p:cNvSpPr txBox="1"/>
          <p:nvPr/>
        </p:nvSpPr>
        <p:spPr>
          <a:xfrm>
            <a:off x="7724775" y="3556635"/>
            <a:ext cx="3954780" cy="1568450"/>
          </a:xfrm>
          <a:prstGeom prst="rect">
            <a:avLst/>
          </a:prstGeom>
          <a:noFill/>
        </p:spPr>
        <p:txBody>
          <a:bodyPr wrap="square" rtlCol="0">
            <a:spAutoFit/>
          </a:bodyPr>
          <a:p>
            <a:pPr indent="457200" fontAlgn="auto"/>
            <a:r>
              <a:rPr lang="zh-CN" altLang="en-US" sz="1600"/>
              <a:t>其中，</a:t>
            </a:r>
            <a:r>
              <a:rPr lang="zh-CN" altLang="en-US" sz="1600" b="1"/>
              <a:t>P为准确率</a:t>
            </a:r>
            <a:r>
              <a:rPr lang="zh-CN" altLang="en-US" sz="1600"/>
              <a:t>，</a:t>
            </a:r>
            <a:r>
              <a:rPr lang="zh-CN" altLang="en-US" sz="1600" b="1"/>
              <a:t>R为召回率</a:t>
            </a:r>
            <a:r>
              <a:rPr lang="zh-CN" altLang="en-US" sz="1600"/>
              <a:t>，a为权重，可以看出F度量为准确率和召回率的加权调和平均。当权重a等于1时，F度量即变为常见的</a:t>
            </a:r>
            <a:r>
              <a:rPr lang="zh-CN" altLang="en-US" sz="1600" b="1"/>
              <a:t>F1</a:t>
            </a:r>
            <a:r>
              <a:rPr lang="en-US" altLang="zh-CN" sz="1600" b="1"/>
              <a:t>-score</a:t>
            </a:r>
            <a:r>
              <a:rPr lang="zh-CN" altLang="en-US" sz="1600"/>
              <a:t>，即在业务需求中召回率与准确率同等重要（具体权重a可根据具体业务需求进行调整）。</a:t>
            </a:r>
            <a:endParaRPr lang="zh-CN" altLang="en-US" sz="1600"/>
          </a:p>
        </p:txBody>
      </p:sp>
      <p:pic>
        <p:nvPicPr>
          <p:cNvPr id="10" name="图片 9"/>
          <p:cNvPicPr>
            <a:picLocks noChangeAspect="1"/>
          </p:cNvPicPr>
          <p:nvPr/>
        </p:nvPicPr>
        <p:blipFill>
          <a:blip r:embed="rId2"/>
          <a:stretch>
            <a:fillRect/>
          </a:stretch>
        </p:blipFill>
        <p:spPr>
          <a:xfrm>
            <a:off x="8861425" y="5586730"/>
            <a:ext cx="1943100" cy="5632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zh-CN" altLang="en-US" dirty="0">
                <a:solidFill>
                  <a:schemeClr val="tx2"/>
                </a:solidFill>
              </a:rPr>
              <a:t>语法分析</a:t>
            </a:r>
            <a:endParaRPr lang="zh-CN" altLang="en-US" dirty="0">
              <a:solidFill>
                <a:schemeClr val="tx2"/>
              </a:solidFill>
            </a:endParaRPr>
          </a:p>
        </p:txBody>
      </p:sp>
      <p:cxnSp>
        <p:nvCxnSpPr>
          <p:cNvPr id="7" name="直线连接符 6"/>
          <p:cNvCxnSpPr/>
          <p:nvPr/>
        </p:nvCxnSpPr>
        <p:spPr>
          <a:xfrm>
            <a:off x="251209" y="834796"/>
            <a:ext cx="6029012" cy="12339"/>
          </a:xfrm>
          <a:prstGeom prst="line">
            <a:avLst/>
          </a:prstGeom>
          <a:ln w="381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81990" y="1450340"/>
            <a:ext cx="4968240" cy="3830955"/>
          </a:xfrm>
          <a:prstGeom prst="rect">
            <a:avLst/>
          </a:prstGeom>
          <a:noFill/>
        </p:spPr>
        <p:txBody>
          <a:bodyPr wrap="square" rtlCol="0">
            <a:spAutoFit/>
          </a:bodyPr>
          <a:p>
            <a:pPr indent="457200" fontAlgn="auto">
              <a:lnSpc>
                <a:spcPct val="150000"/>
              </a:lnSpc>
            </a:pPr>
            <a:r>
              <a:rPr lang="zh-CN" altLang="en-US"/>
              <a:t>在自然语言的处理过程中，有许多应用场景都需要考虑句子的语法，比如文本分类、搜索等应用。</a:t>
            </a:r>
            <a:endParaRPr lang="zh-CN" altLang="en-US"/>
          </a:p>
          <a:p>
            <a:pPr indent="457200" fontAlgn="auto">
              <a:lnSpc>
                <a:spcPct val="150000"/>
              </a:lnSpc>
            </a:pPr>
            <a:endParaRPr lang="zh-CN" altLang="en-US"/>
          </a:p>
          <a:p>
            <a:pPr indent="457200" fontAlgn="auto">
              <a:lnSpc>
                <a:spcPct val="150000"/>
              </a:lnSpc>
            </a:pPr>
            <a:endParaRPr lang="zh-CN" altLang="en-US"/>
          </a:p>
          <a:p>
            <a:pPr indent="457200" fontAlgn="auto">
              <a:lnSpc>
                <a:spcPct val="150000"/>
              </a:lnSpc>
            </a:pPr>
            <a:endParaRPr lang="zh-CN" altLang="en-US"/>
          </a:p>
          <a:p>
            <a:pPr indent="457200" fontAlgn="auto">
              <a:lnSpc>
                <a:spcPct val="150000"/>
              </a:lnSpc>
            </a:pPr>
            <a:r>
              <a:rPr lang="zh-CN" altLang="en-US"/>
              <a:t>语法分析有两个主要的问题，一是句子语法在计算机中的表达与存储方法，以及语料数据集；二是语法解析的方法。</a:t>
            </a:r>
            <a:endParaRPr lang="zh-CN" altLang="en-US"/>
          </a:p>
        </p:txBody>
      </p:sp>
      <p:sp>
        <p:nvSpPr>
          <p:cNvPr id="3" name="文本框 2"/>
          <p:cNvSpPr txBox="1"/>
          <p:nvPr/>
        </p:nvSpPr>
        <p:spPr>
          <a:xfrm>
            <a:off x="6281420" y="1450340"/>
            <a:ext cx="5311775" cy="1076325"/>
          </a:xfrm>
          <a:prstGeom prst="rect">
            <a:avLst/>
          </a:prstGeom>
          <a:noFill/>
        </p:spPr>
        <p:txBody>
          <a:bodyPr wrap="square" rtlCol="0">
            <a:spAutoFit/>
          </a:bodyPr>
          <a:p>
            <a:pPr indent="457200" fontAlgn="auto"/>
            <a:r>
              <a:rPr lang="zh-CN" altLang="en-US" sz="1600"/>
              <a:t>对于第一个问题，可以用树结构表示，例如一个句子：</a:t>
            </a:r>
            <a:r>
              <a:rPr lang="en-US" altLang="zh-CN" sz="1600"/>
              <a:t>Boeing is located in Seattle</a:t>
            </a:r>
            <a:r>
              <a:rPr lang="zh-CN" altLang="en-US" sz="1600"/>
              <a:t>，其表示如下图。</a:t>
            </a:r>
            <a:r>
              <a:rPr lang="zh-CN" altLang="en-US" sz="1600" b="1"/>
              <a:t>实际存储</a:t>
            </a:r>
            <a:r>
              <a:rPr lang="zh-CN" altLang="en-US" sz="1600"/>
              <a:t>的时候可以表示为(S (NP (N Boeing)) (VP (V is) (VP (V located) (PP (P in) (NP (N Seattle))))))</a:t>
            </a:r>
            <a:endParaRPr lang="zh-CN" altLang="en-US" sz="1600"/>
          </a:p>
        </p:txBody>
      </p:sp>
      <p:pic>
        <p:nvPicPr>
          <p:cNvPr id="4" name="图片 3"/>
          <p:cNvPicPr>
            <a:picLocks noChangeAspect="1"/>
          </p:cNvPicPr>
          <p:nvPr/>
        </p:nvPicPr>
        <p:blipFill>
          <a:blip r:embed="rId1"/>
          <a:stretch>
            <a:fillRect/>
          </a:stretch>
        </p:blipFill>
        <p:spPr>
          <a:xfrm>
            <a:off x="6823075" y="3293745"/>
            <a:ext cx="3856990" cy="2142490"/>
          </a:xfrm>
          <a:prstGeom prst="rect">
            <a:avLst/>
          </a:prstGeom>
        </p:spPr>
      </p:pic>
      <p:graphicFrame>
        <p:nvGraphicFramePr>
          <p:cNvPr id="6" name="表格 5"/>
          <p:cNvGraphicFramePr/>
          <p:nvPr/>
        </p:nvGraphicFramePr>
        <p:xfrm>
          <a:off x="5047615" y="5671185"/>
          <a:ext cx="6832600" cy="701040"/>
        </p:xfrm>
        <a:graphic>
          <a:graphicData uri="http://schemas.openxmlformats.org/drawingml/2006/table">
            <a:tbl>
              <a:tblPr firstRow="1" bandRow="1">
                <a:tableStyleId>{5C22544A-7EE6-4342-B048-85BDC9FD1C3A}</a:tableStyleId>
              </a:tblPr>
              <a:tblGrid>
                <a:gridCol w="614680"/>
                <a:gridCol w="1062990"/>
                <a:gridCol w="1062990"/>
                <a:gridCol w="1062990"/>
                <a:gridCol w="1062990"/>
                <a:gridCol w="1062355"/>
                <a:gridCol w="903605"/>
              </a:tblGrid>
              <a:tr h="320040">
                <a:tc>
                  <a:txBody>
                    <a:bodyPr/>
                    <a:p>
                      <a:pPr algn="ctr">
                        <a:buNone/>
                      </a:pPr>
                      <a:r>
                        <a:rPr lang="en-US" altLang="zh-CN" sz="1400"/>
                        <a:t>S</a:t>
                      </a:r>
                      <a:endParaRPr lang="en-US" altLang="zh-CN" sz="1400"/>
                    </a:p>
                  </a:txBody>
                  <a:tcPr/>
                </a:tc>
                <a:tc>
                  <a:txBody>
                    <a:bodyPr/>
                    <a:p>
                      <a:pPr algn="ctr">
                        <a:buNone/>
                      </a:pPr>
                      <a:r>
                        <a:rPr lang="en-US" altLang="zh-CN" sz="1400"/>
                        <a:t>NP</a:t>
                      </a:r>
                      <a:endParaRPr lang="en-US" altLang="zh-CN" sz="1400"/>
                    </a:p>
                  </a:txBody>
                  <a:tcPr/>
                </a:tc>
                <a:tc>
                  <a:txBody>
                    <a:bodyPr/>
                    <a:p>
                      <a:pPr algn="ctr">
                        <a:buNone/>
                      </a:pPr>
                      <a:r>
                        <a:rPr lang="en-US" altLang="zh-CN" sz="1400"/>
                        <a:t>VP</a:t>
                      </a:r>
                      <a:endParaRPr lang="en-US" altLang="zh-CN" sz="1400"/>
                    </a:p>
                  </a:txBody>
                  <a:tcPr/>
                </a:tc>
                <a:tc>
                  <a:txBody>
                    <a:bodyPr/>
                    <a:p>
                      <a:pPr algn="ctr">
                        <a:buNone/>
                      </a:pPr>
                      <a:r>
                        <a:rPr lang="en-US" altLang="zh-CN" sz="1400"/>
                        <a:t>PP</a:t>
                      </a:r>
                      <a:endParaRPr lang="en-US" altLang="zh-CN" sz="1400"/>
                    </a:p>
                  </a:txBody>
                  <a:tcPr/>
                </a:tc>
                <a:tc>
                  <a:txBody>
                    <a:bodyPr/>
                    <a:p>
                      <a:pPr algn="ctr">
                        <a:buNone/>
                      </a:pPr>
                      <a:r>
                        <a:rPr lang="en-US" altLang="zh-CN" sz="1400"/>
                        <a:t>N</a:t>
                      </a:r>
                      <a:endParaRPr lang="en-US" altLang="zh-CN" sz="1400"/>
                    </a:p>
                  </a:txBody>
                  <a:tcPr/>
                </a:tc>
                <a:tc>
                  <a:txBody>
                    <a:bodyPr/>
                    <a:p>
                      <a:pPr algn="ctr">
                        <a:buNone/>
                      </a:pPr>
                      <a:r>
                        <a:rPr lang="en-US" altLang="zh-CN" sz="1400"/>
                        <a:t>V</a:t>
                      </a:r>
                      <a:endParaRPr lang="en-US" altLang="zh-CN" sz="1400"/>
                    </a:p>
                  </a:txBody>
                  <a:tcPr/>
                </a:tc>
                <a:tc>
                  <a:txBody>
                    <a:bodyPr/>
                    <a:p>
                      <a:pPr algn="ctr">
                        <a:buNone/>
                      </a:pPr>
                      <a:r>
                        <a:rPr lang="en-US" altLang="zh-CN" sz="1400"/>
                        <a:t>P</a:t>
                      </a:r>
                      <a:endParaRPr lang="en-US" altLang="zh-CN" sz="1400"/>
                    </a:p>
                  </a:txBody>
                  <a:tcPr/>
                </a:tc>
              </a:tr>
              <a:tr h="381000">
                <a:tc>
                  <a:txBody>
                    <a:bodyPr/>
                    <a:p>
                      <a:pPr>
                        <a:buNone/>
                      </a:pPr>
                      <a:r>
                        <a:rPr lang="zh-CN" altLang="en-US" sz="1200"/>
                        <a:t>句子</a:t>
                      </a:r>
                      <a:endParaRPr lang="zh-CN" altLang="en-US" sz="1200"/>
                    </a:p>
                  </a:txBody>
                  <a:tcPr/>
                </a:tc>
                <a:tc>
                  <a:txBody>
                    <a:bodyPr/>
                    <a:p>
                      <a:pPr>
                        <a:buNone/>
                      </a:pPr>
                      <a:r>
                        <a:rPr lang="zh-CN" altLang="en-US" sz="1200"/>
                        <a:t>名词短语</a:t>
                      </a:r>
                      <a:endParaRPr lang="zh-CN" altLang="en-US" sz="1200"/>
                    </a:p>
                  </a:txBody>
                  <a:tcPr/>
                </a:tc>
                <a:tc>
                  <a:txBody>
                    <a:bodyPr/>
                    <a:p>
                      <a:pPr>
                        <a:buNone/>
                      </a:pPr>
                      <a:r>
                        <a:rPr lang="zh-CN" altLang="en-US" sz="1200"/>
                        <a:t>动词短语</a:t>
                      </a:r>
                      <a:endParaRPr lang="zh-CN" altLang="en-US" sz="1200"/>
                    </a:p>
                  </a:txBody>
                  <a:tcPr/>
                </a:tc>
                <a:tc>
                  <a:txBody>
                    <a:bodyPr/>
                    <a:p>
                      <a:pPr>
                        <a:buNone/>
                      </a:pPr>
                      <a:r>
                        <a:rPr lang="zh-CN" altLang="en-US" sz="1200"/>
                        <a:t>介词短语</a:t>
                      </a:r>
                      <a:endParaRPr lang="zh-CN" altLang="en-US" sz="1200"/>
                    </a:p>
                  </a:txBody>
                  <a:tcPr/>
                </a:tc>
                <a:tc>
                  <a:txBody>
                    <a:bodyPr/>
                    <a:p>
                      <a:pPr>
                        <a:buNone/>
                      </a:pPr>
                      <a:r>
                        <a:rPr lang="zh-CN" altLang="en-US" sz="1200"/>
                        <a:t>名次</a:t>
                      </a:r>
                      <a:endParaRPr lang="zh-CN" altLang="en-US" sz="1200"/>
                    </a:p>
                  </a:txBody>
                  <a:tcPr/>
                </a:tc>
                <a:tc>
                  <a:txBody>
                    <a:bodyPr/>
                    <a:p>
                      <a:pPr>
                        <a:buNone/>
                      </a:pPr>
                      <a:r>
                        <a:rPr lang="zh-CN" altLang="en-US" sz="1200"/>
                        <a:t>动词</a:t>
                      </a:r>
                      <a:endParaRPr lang="zh-CN" altLang="en-US" sz="1200"/>
                    </a:p>
                  </a:txBody>
                  <a:tcPr/>
                </a:tc>
                <a:tc>
                  <a:txBody>
                    <a:bodyPr/>
                    <a:p>
                      <a:pPr>
                        <a:buNone/>
                      </a:pPr>
                      <a:r>
                        <a:rPr lang="zh-CN" altLang="en-US" sz="1200"/>
                        <a:t>介词</a:t>
                      </a:r>
                      <a:endParaRPr lang="zh-CN" altLang="en-US" sz="120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zh-CN" altLang="en-US" dirty="0">
                <a:solidFill>
                  <a:schemeClr val="tx2"/>
                </a:solidFill>
              </a:rPr>
              <a:t>语法分析</a:t>
            </a:r>
            <a:endParaRPr lang="zh-CN" altLang="en-US" dirty="0">
              <a:solidFill>
                <a:schemeClr val="tx2"/>
              </a:solidFill>
            </a:endParaRPr>
          </a:p>
        </p:txBody>
      </p:sp>
      <p:cxnSp>
        <p:nvCxnSpPr>
          <p:cNvPr id="7" name="直线连接符 6"/>
          <p:cNvCxnSpPr/>
          <p:nvPr/>
        </p:nvCxnSpPr>
        <p:spPr>
          <a:xfrm>
            <a:off x="251209" y="834796"/>
            <a:ext cx="6029012" cy="12339"/>
          </a:xfrm>
          <a:prstGeom prst="line">
            <a:avLst/>
          </a:prstGeom>
          <a:ln w="381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54735" y="1360805"/>
            <a:ext cx="5663565" cy="368300"/>
          </a:xfrm>
          <a:prstGeom prst="rect">
            <a:avLst/>
          </a:prstGeom>
          <a:noFill/>
        </p:spPr>
        <p:txBody>
          <a:bodyPr wrap="square" rtlCol="0">
            <a:spAutoFit/>
          </a:bodyPr>
          <a:p>
            <a:r>
              <a:rPr lang="zh-CN" altLang="en-US"/>
              <a:t>对于上述第二个问题，主要有两类语法解析的方法：</a:t>
            </a:r>
            <a:endParaRPr lang="zh-CN" altLang="en-US"/>
          </a:p>
        </p:txBody>
      </p:sp>
      <p:graphicFrame>
        <p:nvGraphicFramePr>
          <p:cNvPr id="4" name="表格 3"/>
          <p:cNvGraphicFramePr/>
          <p:nvPr/>
        </p:nvGraphicFramePr>
        <p:xfrm>
          <a:off x="1579245" y="2624455"/>
          <a:ext cx="8783320" cy="2682240"/>
        </p:xfrm>
        <a:graphic>
          <a:graphicData uri="http://schemas.openxmlformats.org/drawingml/2006/table">
            <a:tbl>
              <a:tblPr firstRow="1" bandRow="1">
                <a:tableStyleId>{5C22544A-7EE6-4342-B048-85BDC9FD1C3A}</a:tableStyleId>
              </a:tblPr>
              <a:tblGrid>
                <a:gridCol w="4516755"/>
                <a:gridCol w="4266565"/>
              </a:tblGrid>
              <a:tr h="381000">
                <a:tc>
                  <a:txBody>
                    <a:bodyPr/>
                    <a:p>
                      <a:pPr algn="ctr">
                        <a:buNone/>
                      </a:pPr>
                      <a:r>
                        <a:rPr lang="zh-CN" altLang="en-US" sz="1600"/>
                        <a:t>基于规则的方法</a:t>
                      </a:r>
                      <a:endParaRPr lang="zh-CN" altLang="en-US" sz="1600"/>
                    </a:p>
                  </a:txBody>
                  <a:tcPr/>
                </a:tc>
                <a:tc>
                  <a:txBody>
                    <a:bodyPr/>
                    <a:p>
                      <a:pPr algn="ctr">
                        <a:buNone/>
                      </a:pPr>
                      <a:r>
                        <a:rPr lang="zh-CN" altLang="en-US" sz="1600"/>
                        <a:t>概率方法</a:t>
                      </a:r>
                      <a:endParaRPr lang="zh-CN" altLang="en-US" sz="1600"/>
                    </a:p>
                  </a:txBody>
                  <a:tcPr/>
                </a:tc>
              </a:tr>
              <a:tr h="381000">
                <a:tc>
                  <a:txBody>
                    <a:bodyPr/>
                    <a:p>
                      <a:pPr>
                        <a:buNone/>
                      </a:pPr>
                      <a:r>
                        <a:rPr lang="zh-CN" altLang="en-US" sz="1600"/>
                        <a:t>基于规则 </a:t>
                      </a:r>
                      <a:r>
                        <a:rPr lang="en-US" altLang="zh-CN" sz="1600"/>
                        <a:t>/ </a:t>
                      </a:r>
                      <a:r>
                        <a:rPr lang="zh-CN" altLang="en-US" sz="1600"/>
                        <a:t>语法</a:t>
                      </a:r>
                      <a:endParaRPr lang="zh-CN" altLang="en-US" sz="1600"/>
                    </a:p>
                  </a:txBody>
                  <a:tcPr/>
                </a:tc>
                <a:tc>
                  <a:txBody>
                    <a:bodyPr/>
                    <a:p>
                      <a:pPr>
                        <a:buNone/>
                      </a:pPr>
                      <a:r>
                        <a:rPr lang="zh-CN" altLang="en-US" sz="1600"/>
                        <a:t>通过使用概率模型，可以学习到规则 </a:t>
                      </a:r>
                      <a:r>
                        <a:rPr lang="en-US" altLang="zh-CN" sz="1600"/>
                        <a:t>/ </a:t>
                      </a:r>
                      <a:r>
                        <a:rPr lang="zh-CN" altLang="en-US" sz="1600"/>
                        <a:t>语法</a:t>
                      </a:r>
                      <a:endParaRPr lang="zh-CN" altLang="en-US" sz="1600"/>
                    </a:p>
                  </a:txBody>
                  <a:tcPr/>
                </a:tc>
              </a:tr>
              <a:tr h="381000">
                <a:tc>
                  <a:txBody>
                    <a:bodyPr/>
                    <a:p>
                      <a:pPr>
                        <a:buNone/>
                      </a:pPr>
                      <a:r>
                        <a:rPr lang="zh-CN" altLang="en-US" sz="1600"/>
                        <a:t>使用</a:t>
                      </a:r>
                      <a:r>
                        <a:rPr lang="en-US" altLang="zh-CN" sz="1600"/>
                        <a:t>CFG</a:t>
                      </a:r>
                      <a:r>
                        <a:rPr lang="zh-CN" altLang="en-US" sz="1600"/>
                        <a:t>（</a:t>
                      </a:r>
                      <a:r>
                        <a:rPr lang="en-US" altLang="zh-CN" sz="1600"/>
                        <a:t>context-free grammar</a:t>
                      </a:r>
                      <a:r>
                        <a:rPr lang="zh-CN" altLang="en-US" sz="1600"/>
                        <a:t>）等语言，对现有的语法规则进行编码</a:t>
                      </a:r>
                      <a:endParaRPr lang="zh-CN" altLang="en-US" sz="1600"/>
                    </a:p>
                  </a:txBody>
                  <a:tcPr/>
                </a:tc>
                <a:tc>
                  <a:txBody>
                    <a:bodyPr/>
                    <a:p>
                      <a:pPr>
                        <a:buNone/>
                      </a:pPr>
                      <a:r>
                        <a:rPr lang="zh-CN" altLang="en-US" sz="1600"/>
                        <a:t>它使用语言特征的观测概率</a:t>
                      </a:r>
                      <a:endParaRPr lang="zh-CN" altLang="en-US" sz="1600"/>
                    </a:p>
                  </a:txBody>
                  <a:tcPr/>
                </a:tc>
              </a:tr>
              <a:tr h="381000">
                <a:tc>
                  <a:txBody>
                    <a:bodyPr/>
                    <a:p>
                      <a:pPr>
                        <a:buNone/>
                      </a:pPr>
                      <a:r>
                        <a:rPr lang="zh-CN" altLang="en-US" sz="1600"/>
                        <a:t>是一种自上而下的方法</a:t>
                      </a:r>
                      <a:endParaRPr lang="zh-CN" altLang="en-US" sz="1600"/>
                    </a:p>
                  </a:txBody>
                  <a:tcPr/>
                </a:tc>
                <a:tc>
                  <a:txBody>
                    <a:bodyPr/>
                    <a:p>
                      <a:pPr>
                        <a:buNone/>
                      </a:pPr>
                      <a:r>
                        <a:rPr lang="zh-CN" altLang="en-US" sz="1600"/>
                        <a:t>是一种自下而上的方法</a:t>
                      </a:r>
                      <a:endParaRPr lang="zh-CN" altLang="en-US" sz="1600"/>
                    </a:p>
                  </a:txBody>
                  <a:tcPr/>
                </a:tc>
              </a:tr>
              <a:tr h="381000">
                <a:tc>
                  <a:txBody>
                    <a:bodyPr/>
                    <a:p>
                      <a:pPr>
                        <a:buNone/>
                      </a:pPr>
                      <a:r>
                        <a:rPr lang="zh-CN" altLang="en-US" sz="1600"/>
                        <a:t>这种方法包括基于</a:t>
                      </a:r>
                      <a:r>
                        <a:rPr lang="en-US" altLang="zh-CN" sz="1600"/>
                        <a:t>CFG</a:t>
                      </a:r>
                      <a:r>
                        <a:rPr lang="zh-CN" altLang="en-US" sz="1600"/>
                        <a:t>和基于正则表达式的语法分析器</a:t>
                      </a:r>
                      <a:endParaRPr lang="zh-CN" altLang="en-US" sz="1600"/>
                    </a:p>
                  </a:txBody>
                  <a:tcPr/>
                </a:tc>
                <a:tc>
                  <a:txBody>
                    <a:bodyPr/>
                    <a:p>
                      <a:pPr>
                        <a:buNone/>
                      </a:pPr>
                      <a:r>
                        <a:rPr lang="zh-CN" altLang="en-US" sz="1600"/>
                        <a:t>这种方法包括</a:t>
                      </a:r>
                      <a:r>
                        <a:rPr lang="en-US" altLang="zh-CN" sz="1600"/>
                        <a:t>PCFG</a:t>
                      </a:r>
                      <a:r>
                        <a:rPr lang="zh-CN" altLang="en-US" sz="1600"/>
                        <a:t>（概率上下文无关）和斯坦福语法分析器</a:t>
                      </a:r>
                      <a:endParaRPr lang="zh-CN" altLang="en-US" sz="160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zh-CN" altLang="en-US" dirty="0">
                <a:solidFill>
                  <a:schemeClr val="tx2"/>
                </a:solidFill>
              </a:rPr>
              <a:t>关系抽取</a:t>
            </a:r>
            <a:endParaRPr lang="zh-CN" altLang="en-US" dirty="0">
              <a:solidFill>
                <a:schemeClr val="tx2"/>
              </a:solidFill>
            </a:endParaRPr>
          </a:p>
        </p:txBody>
      </p:sp>
      <p:cxnSp>
        <p:nvCxnSpPr>
          <p:cNvPr id="7" name="直线连接符 6"/>
          <p:cNvCxnSpPr/>
          <p:nvPr/>
        </p:nvCxnSpPr>
        <p:spPr>
          <a:xfrm>
            <a:off x="251209" y="834796"/>
            <a:ext cx="6029012" cy="12339"/>
          </a:xfrm>
          <a:prstGeom prst="line">
            <a:avLst/>
          </a:prstGeom>
          <a:ln w="381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29945" y="1725930"/>
            <a:ext cx="5073650" cy="2584450"/>
          </a:xfrm>
          <a:prstGeom prst="rect">
            <a:avLst/>
          </a:prstGeom>
          <a:noFill/>
        </p:spPr>
        <p:txBody>
          <a:bodyPr wrap="square" rtlCol="0">
            <a:spAutoFit/>
          </a:bodyPr>
          <a:p>
            <a:pPr indent="457200" fontAlgn="auto">
              <a:lnSpc>
                <a:spcPct val="150000"/>
              </a:lnSpc>
            </a:pPr>
            <a:r>
              <a:rPr lang="zh-CN" altLang="en-US"/>
              <a:t>关系抽取是抽取不同实体之间的不同关系的过程。它是知识图谱的构建和信息抽取中很重要的一个环节。</a:t>
            </a:r>
            <a:endParaRPr lang="zh-CN" altLang="en-US"/>
          </a:p>
          <a:p>
            <a:pPr indent="457200" fontAlgn="auto">
              <a:lnSpc>
                <a:spcPct val="150000"/>
              </a:lnSpc>
            </a:pPr>
            <a:endParaRPr lang="zh-CN" altLang="en-US"/>
          </a:p>
          <a:p>
            <a:pPr indent="457200" fontAlgn="auto">
              <a:lnSpc>
                <a:spcPct val="150000"/>
              </a:lnSpc>
            </a:pPr>
            <a:r>
              <a:rPr lang="zh-CN" altLang="en-US"/>
              <a:t>举个例子：如从一个大型语料库中找到我们感兴趣的一些组织及其对应的位置。</a:t>
            </a:r>
            <a:endParaRPr lang="zh-CN" altLang="en-US"/>
          </a:p>
        </p:txBody>
      </p:sp>
      <p:pic>
        <p:nvPicPr>
          <p:cNvPr id="3" name="图片 2"/>
          <p:cNvPicPr>
            <a:picLocks noChangeAspect="1"/>
          </p:cNvPicPr>
          <p:nvPr/>
        </p:nvPicPr>
        <p:blipFill>
          <a:blip r:embed="rId1"/>
          <a:stretch>
            <a:fillRect/>
          </a:stretch>
        </p:blipFill>
        <p:spPr>
          <a:xfrm>
            <a:off x="6126480" y="2172970"/>
            <a:ext cx="5549900" cy="30035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zh-CN" altLang="en-US" dirty="0">
                <a:solidFill>
                  <a:schemeClr val="tx2"/>
                </a:solidFill>
              </a:rPr>
              <a:t>信息检索</a:t>
            </a:r>
            <a:endParaRPr lang="zh-CN" altLang="en-US" dirty="0">
              <a:solidFill>
                <a:schemeClr val="tx2"/>
              </a:solidFill>
            </a:endParaRPr>
          </a:p>
        </p:txBody>
      </p:sp>
      <p:cxnSp>
        <p:nvCxnSpPr>
          <p:cNvPr id="7" name="直线连接符 6"/>
          <p:cNvCxnSpPr/>
          <p:nvPr/>
        </p:nvCxnSpPr>
        <p:spPr>
          <a:xfrm>
            <a:off x="251209" y="834796"/>
            <a:ext cx="6029012" cy="12339"/>
          </a:xfrm>
          <a:prstGeom prst="line">
            <a:avLst/>
          </a:prstGeom>
          <a:ln w="381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03910" y="1345565"/>
            <a:ext cx="9337675" cy="4061460"/>
          </a:xfrm>
          <a:prstGeom prst="rect">
            <a:avLst/>
          </a:prstGeom>
          <a:noFill/>
        </p:spPr>
        <p:txBody>
          <a:bodyPr wrap="square" rtlCol="0">
            <a:spAutoFit/>
          </a:bodyPr>
          <a:p>
            <a:pPr indent="457200" fontAlgn="auto">
              <a:lnSpc>
                <a:spcPct val="150000"/>
              </a:lnSpc>
            </a:pPr>
            <a:r>
              <a:rPr lang="zh-CN" altLang="en-US" sz="1600"/>
              <a:t>信息检索（</a:t>
            </a:r>
            <a:r>
              <a:rPr lang="en-US" altLang="zh-CN" sz="1600"/>
              <a:t>IR</a:t>
            </a:r>
            <a:r>
              <a:rPr lang="zh-CN" altLang="en-US" sz="1600"/>
              <a:t>）是最流行并且最广泛使用的</a:t>
            </a:r>
            <a:r>
              <a:rPr lang="en-US" altLang="zh-CN" sz="1600"/>
              <a:t>NLP</a:t>
            </a:r>
            <a:r>
              <a:rPr lang="zh-CN" altLang="en-US" sz="1600"/>
              <a:t>应用之一，其最佳示例就是谷歌搜索。</a:t>
            </a:r>
            <a:endParaRPr lang="zh-CN" altLang="en-US" sz="1600"/>
          </a:p>
          <a:p>
            <a:pPr indent="457200" fontAlgn="auto">
              <a:lnSpc>
                <a:spcPct val="150000"/>
              </a:lnSpc>
            </a:pPr>
            <a:endParaRPr lang="zh-CN" altLang="en-US" sz="1600"/>
          </a:p>
          <a:p>
            <a:pPr indent="457200" fontAlgn="auto">
              <a:lnSpc>
                <a:spcPct val="150000"/>
              </a:lnSpc>
            </a:pPr>
            <a:r>
              <a:rPr lang="zh-CN" altLang="en-US" sz="1600"/>
              <a:t>典型的信息检索工作方式：系统生成一个叫做倒排索引的索引机制，</a:t>
            </a:r>
            <a:r>
              <a:rPr lang="en-US" altLang="zh-CN" sz="1600"/>
              <a:t>IR</a:t>
            </a:r>
            <a:r>
              <a:rPr lang="zh-CN" altLang="en-US" sz="1600"/>
              <a:t>系统会生成倒排索引的倒排表。一个典型的倒排表如下所示。</a:t>
            </a:r>
            <a:endParaRPr lang="zh-CN" altLang="en-US" sz="1600"/>
          </a:p>
          <a:p>
            <a:pPr indent="457200" fontAlgn="auto">
              <a:lnSpc>
                <a:spcPct val="150000"/>
              </a:lnSpc>
            </a:pPr>
            <a:r>
              <a:rPr lang="en-US" altLang="zh-CN" sz="1600"/>
              <a:t>&lt;  term,  DocFreq,  [Doc1,Doc2]  &gt;</a:t>
            </a:r>
            <a:endParaRPr lang="en-US" altLang="zh-CN" sz="1600"/>
          </a:p>
          <a:p>
            <a:pPr indent="457200" fontAlgn="auto">
              <a:lnSpc>
                <a:spcPct val="150000"/>
              </a:lnSpc>
            </a:pPr>
            <a:r>
              <a:rPr lang="en-US" altLang="zh-CN" sz="1600"/>
              <a:t>{  “the”,     2  ---&gt;     [1,2]    }</a:t>
            </a:r>
            <a:endParaRPr lang="en-US" altLang="zh-CN" sz="1600"/>
          </a:p>
          <a:p>
            <a:pPr indent="457200" fontAlgn="auto">
              <a:lnSpc>
                <a:spcPct val="150000"/>
              </a:lnSpc>
            </a:pPr>
            <a:r>
              <a:rPr lang="en-US" altLang="zh-CN" sz="1600"/>
              <a:t>{  “US”,     1  ---&gt;     [2]       }</a:t>
            </a:r>
            <a:endParaRPr lang="en-US" altLang="zh-CN" sz="1600"/>
          </a:p>
          <a:p>
            <a:pPr indent="457200" fontAlgn="auto">
              <a:lnSpc>
                <a:spcPct val="150000"/>
              </a:lnSpc>
            </a:pPr>
            <a:r>
              <a:rPr lang="en-US" altLang="zh-CN" sz="1600"/>
              <a:t>{  “president”,  2   ---&gt;   [1,2]  }</a:t>
            </a:r>
            <a:endParaRPr lang="en-US" altLang="zh-CN" sz="1600"/>
          </a:p>
          <a:p>
            <a:pPr indent="457200" fontAlgn="auto">
              <a:lnSpc>
                <a:spcPct val="150000"/>
              </a:lnSpc>
            </a:pPr>
            <a:endParaRPr lang="en-US" altLang="zh-CN" sz="1600"/>
          </a:p>
          <a:p>
            <a:pPr indent="457200" fontAlgn="auto">
              <a:lnSpc>
                <a:spcPct val="150000"/>
              </a:lnSpc>
            </a:pPr>
            <a:r>
              <a:rPr lang="zh-CN" altLang="en-US" sz="1400"/>
              <a:t>如果有任何单词同时出现在文档</a:t>
            </a:r>
            <a:r>
              <a:rPr lang="en-US" altLang="zh-CN" sz="1400"/>
              <a:t>1</a:t>
            </a:r>
            <a:r>
              <a:rPr lang="zh-CN" altLang="en-US" sz="1400"/>
              <a:t>和</a:t>
            </a:r>
            <a:r>
              <a:rPr lang="en-US" altLang="zh-CN" sz="1400"/>
              <a:t>2</a:t>
            </a:r>
            <a:r>
              <a:rPr lang="zh-CN" altLang="en-US" sz="1400"/>
              <a:t>中，那么倒排表将会有一个指向术语的文件列表。有了这种数据结构之后，就可以引进不同的检索模型（如布尔检索模型、向量空间模型、概率模型等）来检索出最相关的结果。</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en-US" altLang="zh-CN" dirty="0">
                <a:solidFill>
                  <a:schemeClr val="tx2"/>
                </a:solidFill>
              </a:rPr>
              <a:t>TF-IDF(</a:t>
            </a:r>
            <a:r>
              <a:rPr lang="zh-CN" altLang="en-US" dirty="0">
                <a:solidFill>
                  <a:schemeClr val="tx2"/>
                </a:solidFill>
              </a:rPr>
              <a:t>词频</a:t>
            </a:r>
            <a:r>
              <a:rPr lang="en-US" altLang="zh-CN" dirty="0">
                <a:solidFill>
                  <a:schemeClr val="tx2"/>
                </a:solidFill>
              </a:rPr>
              <a:t>-</a:t>
            </a:r>
            <a:r>
              <a:rPr lang="zh-CN" altLang="en-US" dirty="0">
                <a:solidFill>
                  <a:schemeClr val="tx2"/>
                </a:solidFill>
              </a:rPr>
              <a:t>逆文件频率）</a:t>
            </a:r>
            <a:endParaRPr lang="zh-CN" altLang="en-US" dirty="0">
              <a:solidFill>
                <a:schemeClr val="tx2"/>
              </a:solidFill>
            </a:endParaRPr>
          </a:p>
        </p:txBody>
      </p:sp>
      <p:cxnSp>
        <p:nvCxnSpPr>
          <p:cNvPr id="7" name="直线连接符 6"/>
          <p:cNvCxnSpPr/>
          <p:nvPr/>
        </p:nvCxnSpPr>
        <p:spPr>
          <a:xfrm>
            <a:off x="251209" y="834796"/>
            <a:ext cx="6029012" cy="12339"/>
          </a:xfrm>
          <a:prstGeom prst="line">
            <a:avLst/>
          </a:prstGeom>
          <a:ln w="381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195705" y="1373505"/>
            <a:ext cx="7885430" cy="3046095"/>
          </a:xfrm>
          <a:prstGeom prst="rect">
            <a:avLst/>
          </a:prstGeom>
          <a:noFill/>
        </p:spPr>
        <p:txBody>
          <a:bodyPr wrap="square" rtlCol="0">
            <a:spAutoFit/>
          </a:bodyPr>
          <a:p>
            <a:pPr indent="457200" fontAlgn="auto">
              <a:lnSpc>
                <a:spcPct val="150000"/>
              </a:lnSpc>
            </a:pPr>
            <a:r>
              <a:rPr lang="zh-CN" altLang="en-US" sz="1600"/>
              <a:t>TF-IDF是一种用于信息检索与数据挖掘的常用加权技术。TF意思是词频(Term Frequency)，IDF意思是逆文本频率指数(Inverse Document Frequency)。</a:t>
            </a:r>
            <a:endParaRPr lang="zh-CN" altLang="en-US" sz="1600"/>
          </a:p>
          <a:p>
            <a:pPr indent="457200" fontAlgn="auto">
              <a:lnSpc>
                <a:spcPct val="150000"/>
              </a:lnSpc>
            </a:pPr>
            <a:endParaRPr lang="zh-CN" altLang="en-US" sz="1600"/>
          </a:p>
          <a:p>
            <a:pPr indent="457200" fontAlgn="auto">
              <a:lnSpc>
                <a:spcPct val="150000"/>
              </a:lnSpc>
            </a:pPr>
            <a:r>
              <a:rPr lang="zh-CN" altLang="en-US" sz="1600"/>
              <a:t>主要思想：如果某个词或短语在一篇文章中出现的频率TF高，并且在其他文章中出现越少（即</a:t>
            </a:r>
            <a:r>
              <a:rPr lang="en-US" altLang="zh-CN" sz="1600"/>
              <a:t>IDF</a:t>
            </a:r>
            <a:r>
              <a:rPr lang="zh-CN" altLang="en-US" sz="1600"/>
              <a:t>指数越大），则认为此词或者短语具有很好的类别区分能力，TF</a:t>
            </a:r>
            <a:r>
              <a:rPr lang="en-US" altLang="zh-CN" sz="1600"/>
              <a:t>-</a:t>
            </a:r>
            <a:r>
              <a:rPr lang="zh-CN" altLang="en-US" sz="1600"/>
              <a:t>IDF实际上是：TF * IDF，其中</a:t>
            </a:r>
            <a:endParaRPr lang="zh-CN" altLang="en-US" sz="1600"/>
          </a:p>
          <a:p>
            <a:pPr indent="457200" fontAlgn="auto">
              <a:lnSpc>
                <a:spcPct val="150000"/>
              </a:lnSpc>
            </a:pPr>
            <a:endParaRPr lang="zh-CN" altLang="en-US" sz="1600"/>
          </a:p>
          <a:p>
            <a:pPr indent="457200" fontAlgn="auto">
              <a:lnSpc>
                <a:spcPct val="150000"/>
              </a:lnSpc>
            </a:pPr>
            <a:endParaRPr lang="zh-CN" altLang="en-US" sz="1600"/>
          </a:p>
        </p:txBody>
      </p:sp>
      <p:graphicFrame>
        <p:nvGraphicFramePr>
          <p:cNvPr id="10" name="对象 9">
            <a:hlinkClick r:id="" action="ppaction://ole?verb="/>
          </p:cNvPr>
          <p:cNvGraphicFramePr>
            <a:graphicFrameLocks noChangeAspect="1"/>
          </p:cNvGraphicFramePr>
          <p:nvPr/>
        </p:nvGraphicFramePr>
        <p:xfrm>
          <a:off x="1679575" y="4588510"/>
          <a:ext cx="3173730" cy="638810"/>
        </p:xfrm>
        <a:graphic>
          <a:graphicData uri="http://schemas.openxmlformats.org/presentationml/2006/ole">
            <mc:AlternateContent xmlns:mc="http://schemas.openxmlformats.org/markup-compatibility/2006">
              <mc:Choice xmlns:v="urn:schemas-microsoft-com:vml" Requires="v">
                <p:oleObj spid="_x0000_s1025" name="" r:id="rId1" imgW="2082800" imgH="419100" progId="Equation.KSEE3">
                  <p:embed/>
                </p:oleObj>
              </mc:Choice>
              <mc:Fallback>
                <p:oleObj name="" r:id="rId1" imgW="2082800" imgH="419100" progId="Equation.KSEE3">
                  <p:embed/>
                  <p:pic>
                    <p:nvPicPr>
                      <p:cNvPr id="0" name="图片 1024"/>
                      <p:cNvPicPr/>
                      <p:nvPr/>
                    </p:nvPicPr>
                    <p:blipFill>
                      <a:blip r:embed="rId2"/>
                      <a:stretch>
                        <a:fillRect/>
                      </a:stretch>
                    </p:blipFill>
                    <p:spPr>
                      <a:xfrm>
                        <a:off x="1679575" y="4588510"/>
                        <a:ext cx="3173730" cy="638810"/>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5742940" y="4588510"/>
          <a:ext cx="3561080" cy="656590"/>
        </p:xfrm>
        <a:graphic>
          <a:graphicData uri="http://schemas.openxmlformats.org/presentationml/2006/ole">
            <mc:AlternateContent xmlns:mc="http://schemas.openxmlformats.org/markup-compatibility/2006">
              <mc:Choice xmlns:v="urn:schemas-microsoft-com:vml" Requires="v">
                <p:oleObj spid="_x0000_s1026" name="" r:id="rId3" imgW="2273300" imgH="419100" progId="Equation.KSEE3">
                  <p:embed/>
                </p:oleObj>
              </mc:Choice>
              <mc:Fallback>
                <p:oleObj name="" r:id="rId3" imgW="2273300" imgH="419100" progId="Equation.KSEE3">
                  <p:embed/>
                  <p:pic>
                    <p:nvPicPr>
                      <p:cNvPr id="0" name="图片 1025"/>
                      <p:cNvPicPr/>
                      <p:nvPr/>
                    </p:nvPicPr>
                    <p:blipFill>
                      <a:blip r:embed="rId4"/>
                      <a:stretch>
                        <a:fillRect/>
                      </a:stretch>
                    </p:blipFill>
                    <p:spPr>
                      <a:xfrm>
                        <a:off x="5742940" y="4588510"/>
                        <a:ext cx="3561080" cy="65659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en-US" altLang="zh-CN" dirty="0">
                <a:solidFill>
                  <a:schemeClr val="tx2"/>
                </a:solidFill>
              </a:rPr>
              <a:t>TF-IDF(</a:t>
            </a:r>
            <a:r>
              <a:rPr lang="zh-CN" altLang="en-US" dirty="0">
                <a:solidFill>
                  <a:schemeClr val="tx2"/>
                </a:solidFill>
              </a:rPr>
              <a:t>词频</a:t>
            </a:r>
            <a:r>
              <a:rPr lang="en-US" altLang="zh-CN" dirty="0">
                <a:solidFill>
                  <a:schemeClr val="tx2"/>
                </a:solidFill>
              </a:rPr>
              <a:t>-</a:t>
            </a:r>
            <a:r>
              <a:rPr lang="zh-CN" altLang="en-US" dirty="0">
                <a:solidFill>
                  <a:schemeClr val="tx2"/>
                </a:solidFill>
              </a:rPr>
              <a:t>逆文件频率）</a:t>
            </a:r>
            <a:endParaRPr lang="zh-CN" altLang="en-US" dirty="0">
              <a:solidFill>
                <a:schemeClr val="tx2"/>
              </a:solidFill>
            </a:endParaRPr>
          </a:p>
        </p:txBody>
      </p:sp>
      <p:cxnSp>
        <p:nvCxnSpPr>
          <p:cNvPr id="7" name="直线连接符 6"/>
          <p:cNvCxnSpPr/>
          <p:nvPr/>
        </p:nvCxnSpPr>
        <p:spPr>
          <a:xfrm>
            <a:off x="251209" y="834796"/>
            <a:ext cx="6029012" cy="12339"/>
          </a:xfrm>
          <a:prstGeom prst="line">
            <a:avLst/>
          </a:prstGeom>
          <a:ln w="381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15365" y="5573395"/>
            <a:ext cx="9780270" cy="737235"/>
          </a:xfrm>
          <a:prstGeom prst="rect">
            <a:avLst/>
          </a:prstGeom>
          <a:noFill/>
        </p:spPr>
        <p:txBody>
          <a:bodyPr wrap="square" rtlCol="0">
            <a:spAutoFit/>
          </a:bodyPr>
          <a:p>
            <a:pPr indent="457200" fontAlgn="auto"/>
            <a:r>
              <a:rPr lang="zh-CN" altLang="en-US" sz="1400"/>
              <a:t>由于</a:t>
            </a:r>
            <a:r>
              <a:rPr lang="en-US" altLang="zh-CN" sz="1400"/>
              <a:t>TF-IDF</a:t>
            </a:r>
            <a:r>
              <a:rPr lang="zh-CN" altLang="en-US" sz="1400"/>
              <a:t>的设计思想，使得</a:t>
            </a:r>
            <a:r>
              <a:rPr lang="en-US" altLang="zh-CN" sz="1400"/>
              <a:t>TF-IDF倾向于过滤掉常见的词语，保留重要的词语</a:t>
            </a:r>
            <a:r>
              <a:rPr lang="zh-CN" altLang="en-US" sz="1400"/>
              <a:t>。但是，如果一个词条在一个类的文档中频繁出现，则说明该词条能够很好代表这个类的文本的特征，这样的词条应该给它们赋予较高的权重，并选来作为该类文本的特征词以区别与其它类文档。这是IDF的一个不足之处。</a:t>
            </a:r>
            <a:endParaRPr lang="zh-CN" altLang="en-US" sz="1400"/>
          </a:p>
        </p:txBody>
      </p:sp>
      <p:sp>
        <p:nvSpPr>
          <p:cNvPr id="2" name="文本框 1"/>
          <p:cNvSpPr txBox="1"/>
          <p:nvPr/>
        </p:nvSpPr>
        <p:spPr>
          <a:xfrm>
            <a:off x="925830" y="1219200"/>
            <a:ext cx="7243445" cy="368300"/>
          </a:xfrm>
          <a:prstGeom prst="rect">
            <a:avLst/>
          </a:prstGeom>
          <a:noFill/>
        </p:spPr>
        <p:txBody>
          <a:bodyPr wrap="square" rtlCol="0">
            <a:spAutoFit/>
          </a:bodyPr>
          <a:p>
            <a:r>
              <a:rPr lang="zh-CN" altLang="en-US"/>
              <a:t>一个测试实验：</a:t>
            </a:r>
            <a:endParaRPr lang="zh-CN" altLang="en-US"/>
          </a:p>
        </p:txBody>
      </p:sp>
      <p:pic>
        <p:nvPicPr>
          <p:cNvPr id="3" name="图片 2"/>
          <p:cNvPicPr>
            <a:picLocks noChangeAspect="1"/>
          </p:cNvPicPr>
          <p:nvPr/>
        </p:nvPicPr>
        <p:blipFill>
          <a:blip r:embed="rId1"/>
          <a:stretch>
            <a:fillRect/>
          </a:stretch>
        </p:blipFill>
        <p:spPr>
          <a:xfrm>
            <a:off x="1015365" y="1950085"/>
            <a:ext cx="9207500" cy="23310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自定义 1047">
      <a:dk1>
        <a:sysClr val="windowText" lastClr="000000"/>
      </a:dk1>
      <a:lt1>
        <a:sysClr val="window" lastClr="FFFFFF"/>
      </a:lt1>
      <a:dk2>
        <a:srgbClr val="3F3F3F"/>
      </a:dk2>
      <a:lt2>
        <a:srgbClr val="7F7F7F"/>
      </a:lt2>
      <a:accent1>
        <a:srgbClr val="7F7F7F"/>
      </a:accent1>
      <a:accent2>
        <a:srgbClr val="3F3F3F"/>
      </a:accent2>
      <a:accent3>
        <a:srgbClr val="7F7F7F"/>
      </a:accent3>
      <a:accent4>
        <a:srgbClr val="3F3F3F"/>
      </a:accent4>
      <a:accent5>
        <a:srgbClr val="7F7F7F"/>
      </a:accent5>
      <a:accent6>
        <a:srgbClr val="3F3F3F"/>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2859</Words>
  <Application>WPS 演示</Application>
  <PresentationFormat>宽屏</PresentationFormat>
  <Paragraphs>195</Paragraphs>
  <Slides>18</Slides>
  <Notes>6</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18</vt:i4>
      </vt:variant>
    </vt:vector>
  </HeadingPairs>
  <TitlesOfParts>
    <vt:vector size="32" baseType="lpstr">
      <vt:lpstr>Arial</vt:lpstr>
      <vt:lpstr>宋体</vt:lpstr>
      <vt:lpstr>Wingdings</vt:lpstr>
      <vt:lpstr>微软雅黑</vt:lpstr>
      <vt:lpstr>DengXian</vt:lpstr>
      <vt:lpstr>Arial Unicode MS</vt:lpstr>
      <vt:lpstr>Arial Black</vt:lpstr>
      <vt:lpstr>Calibri</vt:lpstr>
      <vt:lpstr>华文宋体</vt:lpstr>
      <vt:lpstr>华文中宋</vt:lpstr>
      <vt:lpstr>华文仿宋</vt:lpstr>
      <vt:lpstr>Office 主题</vt:lpstr>
      <vt:lpstr>Equation.KSEE3</vt:lpstr>
      <vt:lpstr>Equation.KSEE3</vt:lpstr>
      <vt:lpstr>PowerPoint 演示文稿</vt:lpstr>
      <vt:lpstr>PowerPoint 演示文稿</vt:lpstr>
      <vt:lpstr>几个度量指标</vt:lpstr>
      <vt:lpstr>语法分析</vt:lpstr>
      <vt:lpstr>语法分析</vt:lpstr>
      <vt:lpstr>关系抽取</vt:lpstr>
      <vt:lpstr>信息检索</vt:lpstr>
      <vt:lpstr>TF-IDF(词频-逆文件频率）</vt:lpstr>
      <vt:lpstr>TF-IDF(词频-逆文件频率）</vt:lpstr>
      <vt:lpstr>PowerPoint 演示文稿</vt:lpstr>
      <vt:lpstr>什么是知识图谱</vt:lpstr>
      <vt:lpstr>知识图谱的表示</vt:lpstr>
      <vt:lpstr>应用</vt:lpstr>
      <vt:lpstr>应用---一致性验证</vt:lpstr>
      <vt:lpstr>应用---动态分析</vt:lpstr>
      <vt:lpstr>应用---失联客户管理和精准营销</vt:lpstr>
      <vt:lpstr>知识图谱的构建</vt:lpstr>
      <vt:lpstr>挑战及研究热点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MICHAEL</dc:creator>
  <cp:lastModifiedBy>Administrator</cp:lastModifiedBy>
  <cp:revision>57</cp:revision>
  <dcterms:created xsi:type="dcterms:W3CDTF">2015-05-05T08:02:00Z</dcterms:created>
  <dcterms:modified xsi:type="dcterms:W3CDTF">2019-06-03T08:20:01Z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