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0" r:id="rId6"/>
    <p:sldId id="261" r:id="rId7"/>
    <p:sldId id="262" r:id="rId8"/>
    <p:sldId id="270" r:id="rId9"/>
    <p:sldId id="271" r:id="rId10"/>
    <p:sldId id="272" r:id="rId11"/>
    <p:sldId id="273" r:id="rId12"/>
    <p:sldId id="274" r:id="rId13"/>
    <p:sldId id="275" r:id="rId14"/>
    <p:sldId id="276" r:id="rId15"/>
    <p:sldId id="263" r:id="rId16"/>
    <p:sldId id="264" r:id="rId17"/>
    <p:sldId id="266" r:id="rId18"/>
    <p:sldId id="283" r:id="rId19"/>
    <p:sldId id="284" r:id="rId20"/>
    <p:sldId id="265" r:id="rId21"/>
    <p:sldId id="267" r:id="rId22"/>
    <p:sldId id="285" r:id="rId23"/>
    <p:sldId id="286" r:id="rId24"/>
    <p:sldId id="287" r:id="rId25"/>
    <p:sldId id="26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直角三角形 7"/>
          <p:cNvSpPr/>
          <p:nvPr>
            <p:custDataLst>
              <p:tags r:id="rId2"/>
            </p:custDataLst>
          </p:nvPr>
        </p:nvSpPr>
        <p:spPr>
          <a:xfrm flipH="1">
            <a:off x="10479312" y="4700915"/>
            <a:ext cx="1712687" cy="216317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3"/>
            </p:custDataLst>
          </p:nvPr>
        </p:nvSpPr>
        <p:spPr>
          <a:xfrm rot="19281648">
            <a:off x="-1664285" y="-1974249"/>
            <a:ext cx="13694050" cy="8343459"/>
          </a:xfrm>
          <a:custGeom>
            <a:avLst/>
            <a:gdLst>
              <a:gd name="connsiteX0" fmla="*/ 5147783 w 13694050"/>
              <a:gd name="connsiteY0" fmla="*/ 0 h 8343459"/>
              <a:gd name="connsiteX1" fmla="*/ 13694050 w 13694050"/>
              <a:gd name="connsiteY1" fmla="*/ 6831974 h 8343459"/>
              <a:gd name="connsiteX2" fmla="*/ 12485753 w 13694050"/>
              <a:gd name="connsiteY2" fmla="*/ 8343459 h 8343459"/>
              <a:gd name="connsiteX3" fmla="*/ 4558702 w 13694050"/>
              <a:gd name="connsiteY3" fmla="*/ 8343459 h 8343459"/>
              <a:gd name="connsiteX4" fmla="*/ 0 w 13694050"/>
              <a:gd name="connsiteY4" fmla="*/ 4699185 h 8343459"/>
              <a:gd name="connsiteX5" fmla="*/ 545643 w 13694050"/>
              <a:gd name="connsiteY5" fmla="*/ 3754103 h 8343459"/>
              <a:gd name="connsiteX6" fmla="*/ 3546712 w 13694050"/>
              <a:gd name="connsiteY6" fmla="*/ 0 h 834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4050" h="8343459">
                <a:moveTo>
                  <a:pt x="5147783" y="0"/>
                </a:moveTo>
                <a:lnTo>
                  <a:pt x="13694050" y="6831974"/>
                </a:lnTo>
                <a:lnTo>
                  <a:pt x="12485753" y="8343459"/>
                </a:lnTo>
                <a:lnTo>
                  <a:pt x="4558702" y="8343459"/>
                </a:lnTo>
                <a:lnTo>
                  <a:pt x="0" y="4699185"/>
                </a:lnTo>
                <a:lnTo>
                  <a:pt x="545643" y="3754103"/>
                </a:lnTo>
                <a:lnTo>
                  <a:pt x="354671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4"/>
            </p:custDataLst>
          </p:nvPr>
        </p:nvSpPr>
        <p:spPr>
          <a:xfrm rot="19800000">
            <a:off x="-1628269" y="-1213129"/>
            <a:ext cx="13999706" cy="6799053"/>
          </a:xfrm>
          <a:custGeom>
            <a:avLst/>
            <a:gdLst>
              <a:gd name="connsiteX0" fmla="*/ 5484496 w 13999706"/>
              <a:gd name="connsiteY0" fmla="*/ 0 h 6799053"/>
              <a:gd name="connsiteX1" fmla="*/ 13999706 w 13999706"/>
              <a:gd name="connsiteY1" fmla="*/ 4916259 h 6799053"/>
              <a:gd name="connsiteX2" fmla="*/ 12912675 w 13999706"/>
              <a:gd name="connsiteY2" fmla="*/ 6799053 h 6799053"/>
              <a:gd name="connsiteX3" fmla="*/ 3544802 w 13999706"/>
              <a:gd name="connsiteY3" fmla="*/ 6799053 h 6799053"/>
              <a:gd name="connsiteX4" fmla="*/ 0 w 13999706"/>
              <a:gd name="connsiteY4" fmla="*/ 4752460 h 6799053"/>
              <a:gd name="connsiteX5" fmla="*/ 2743834 w 13999706"/>
              <a:gd name="connsiteY5" fmla="*/ 0 h 679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9706" h="6799053">
                <a:moveTo>
                  <a:pt x="5484496" y="0"/>
                </a:moveTo>
                <a:lnTo>
                  <a:pt x="13999706" y="4916259"/>
                </a:lnTo>
                <a:lnTo>
                  <a:pt x="12912675" y="6799053"/>
                </a:lnTo>
                <a:lnTo>
                  <a:pt x="3544802" y="6799053"/>
                </a:lnTo>
                <a:lnTo>
                  <a:pt x="0" y="4752460"/>
                </a:lnTo>
                <a:lnTo>
                  <a:pt x="2743834" y="0"/>
                </a:lnTo>
                <a:close/>
              </a:path>
            </a:pathLst>
          </a:cu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custDataLst>
              <p:tags r:id="rId5"/>
            </p:custDataLst>
          </p:nvPr>
        </p:nvSpPr>
        <p:spPr>
          <a:xfrm>
            <a:off x="-1" y="3780971"/>
            <a:ext cx="3077029" cy="3077029"/>
          </a:xfrm>
          <a:prstGeom prst="rtTriangle">
            <a:avLst/>
          </a:pr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custDataLst>
              <p:tags r:id="rId6"/>
            </p:custDataLst>
          </p:nvPr>
        </p:nvSpPr>
        <p:spPr>
          <a:xfrm flipH="1">
            <a:off x="10936173" y="5782922"/>
            <a:ext cx="1255823" cy="108116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7"/>
            </p:custDataLst>
          </p:nvPr>
        </p:nvSpPr>
        <p:spPr>
          <a:xfrm>
            <a:off x="10781471" y="6050408"/>
            <a:ext cx="1254150" cy="815341"/>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669926" y="1931813"/>
            <a:ext cx="6850374" cy="1267436"/>
          </a:xfrm>
        </p:spPr>
        <p:txBody>
          <a:bodyPr lIns="90000" tIns="46800" rIns="90000" bIns="46800" anchor="b">
            <a:normAutofit/>
          </a:bodyPr>
          <a:lstStyle>
            <a:lvl1pPr algn="l">
              <a:defRPr sz="5400" baseline="0">
                <a:solidFill>
                  <a:schemeClr val="bg1"/>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669926" y="3291323"/>
            <a:ext cx="6850374" cy="452945"/>
          </a:xfrm>
        </p:spPr>
        <p:txBody>
          <a:bodyPr lIns="90000" tIns="46800" rIns="90000" bIns="46800">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单击此处编辑母版副标题样式</a:t>
            </a:r>
            <a:endParaRPr lang="en-US" altLang="zh-CN" dirty="0"/>
          </a:p>
        </p:txBody>
      </p:sp>
      <p:sp>
        <p:nvSpPr>
          <p:cNvPr id="4" name="日期占位符 3"/>
          <p:cNvSpPr>
            <a:spLocks noGrp="1"/>
          </p:cNvSpPr>
          <p:nvPr>
            <p:ph type="dt" sz="half" idx="10"/>
            <p:custDataLst>
              <p:tags r:id="rId10"/>
            </p:custDataLst>
          </p:nvPr>
        </p:nvSpPr>
        <p:spPr/>
        <p:txBody>
          <a:bodyPr/>
          <a:lstStyle/>
          <a:p>
            <a:fld id="{D11EF7B6-1201-4590-B71D-4DA4D03BFEB1}" type="datetime1">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7BEBB1FC-EE79-4B9E-A5EF-6F115677A4EA}"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669926" y="4700915"/>
            <a:ext cx="2091203" cy="365125"/>
          </a:xfrm>
        </p:spPr>
        <p:txBody>
          <a:bodyPr lIns="90000" rIns="90000" anchor="ctr">
            <a:normAutofit/>
          </a:bodyPr>
          <a:lstStyle>
            <a:lvl1pPr marL="0" indent="0">
              <a:buNone/>
              <a:defRPr sz="1800">
                <a:solidFill>
                  <a:schemeClr val="bg1"/>
                </a:solidFill>
              </a:defRPr>
            </a:lvl1pPr>
          </a:lstStyle>
          <a:p>
            <a:pPr lvl="0"/>
            <a:r>
              <a:rPr lang="zh-CN" altLang="en-US" dirty="0"/>
              <a:t>单击编辑文本</a:t>
            </a:r>
            <a:endParaRPr lang="zh-CN" altLang="en-US" dirty="0"/>
          </a:p>
        </p:txBody>
      </p:sp>
      <p:sp>
        <p:nvSpPr>
          <p:cNvPr id="17" name="文本占位符 16"/>
          <p:cNvSpPr>
            <a:spLocks noGrp="1"/>
          </p:cNvSpPr>
          <p:nvPr>
            <p:ph type="body" sz="quarter" idx="14" hasCustomPrompt="1"/>
            <p:custDataLst>
              <p:tags r:id="rId14"/>
            </p:custDataLst>
          </p:nvPr>
        </p:nvSpPr>
        <p:spPr>
          <a:xfrm>
            <a:off x="669926" y="5133364"/>
            <a:ext cx="2091203" cy="365125"/>
          </a:xfrm>
        </p:spPr>
        <p:txBody>
          <a:bodyPr lIns="90000" rIns="90000" anchor="ctr">
            <a:normAutofit/>
          </a:bodyPr>
          <a:lstStyle>
            <a:lvl1pPr marL="0" indent="0">
              <a:buNone/>
              <a:defRPr sz="1800">
                <a:solidFill>
                  <a:schemeClr val="bg1"/>
                </a:solidFill>
              </a:defRPr>
            </a:lvl1pPr>
          </a:lstStyle>
          <a:p>
            <a:pPr lvl="0"/>
            <a:r>
              <a:rPr lang="zh-CN" altLang="en-US" dirty="0"/>
              <a:t>单击编辑文本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直角三角形 5"/>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rot="12310616">
            <a:off x="229140" y="-2558899"/>
            <a:ext cx="11568244" cy="6788151"/>
          </a:xfrm>
          <a:custGeom>
            <a:avLst/>
            <a:gdLst>
              <a:gd name="connsiteX0" fmla="*/ 11568244 w 11568244"/>
              <a:gd name="connsiteY0" fmla="*/ 1601492 h 6788151"/>
              <a:gd name="connsiteX1" fmla="*/ 534503 w 11568244"/>
              <a:gd name="connsiteY1" fmla="*/ 6788151 h 6788151"/>
              <a:gd name="connsiteX2" fmla="*/ 0 w 11568244"/>
              <a:gd name="connsiteY2" fmla="*/ 5651086 h 6788151"/>
              <a:gd name="connsiteX3" fmla="*/ 1 w 11568244"/>
              <a:gd name="connsiteY3" fmla="*/ 0 h 6788151"/>
              <a:gd name="connsiteX4" fmla="*/ 10815426 w 11568244"/>
              <a:gd name="connsiteY4" fmla="*/ 0 h 6788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8244" h="6788151">
                <a:moveTo>
                  <a:pt x="11568244" y="1601492"/>
                </a:moveTo>
                <a:lnTo>
                  <a:pt x="534503" y="6788151"/>
                </a:lnTo>
                <a:lnTo>
                  <a:pt x="0" y="5651086"/>
                </a:lnTo>
                <a:lnTo>
                  <a:pt x="1" y="0"/>
                </a:lnTo>
                <a:lnTo>
                  <a:pt x="1081542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custDataLst>
              <p:tags r:id="rId3"/>
            </p:custDataLst>
          </p:nvPr>
        </p:nvSpPr>
        <p:spPr>
          <a:xfrm rot="12600000">
            <a:off x="650345" y="-2978723"/>
            <a:ext cx="11018904" cy="6689183"/>
          </a:xfrm>
          <a:custGeom>
            <a:avLst/>
            <a:gdLst>
              <a:gd name="connsiteX0" fmla="*/ 11018904 w 11018904"/>
              <a:gd name="connsiteY0" fmla="*/ 593183 h 6689183"/>
              <a:gd name="connsiteX1" fmla="*/ 460322 w 11018904"/>
              <a:gd name="connsiteY1" fmla="*/ 6689183 h 6689183"/>
              <a:gd name="connsiteX2" fmla="*/ 0 w 11018904"/>
              <a:gd name="connsiteY2" fmla="*/ 5891882 h 6689183"/>
              <a:gd name="connsiteX3" fmla="*/ 0 w 11018904"/>
              <a:gd name="connsiteY3" fmla="*/ 0 h 6689183"/>
              <a:gd name="connsiteX4" fmla="*/ 10676429 w 11018904"/>
              <a:gd name="connsiteY4" fmla="*/ 0 h 6689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8904" h="6689183">
                <a:moveTo>
                  <a:pt x="11018904" y="593183"/>
                </a:moveTo>
                <a:lnTo>
                  <a:pt x="460322" y="6689183"/>
                </a:lnTo>
                <a:lnTo>
                  <a:pt x="0" y="5891882"/>
                </a:lnTo>
                <a:lnTo>
                  <a:pt x="0" y="0"/>
                </a:lnTo>
                <a:lnTo>
                  <a:pt x="10676429" y="0"/>
                </a:lnTo>
                <a:close/>
              </a:path>
            </a:pathLst>
          </a:cu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4"/>
            </p:custDataLst>
          </p:nvPr>
        </p:nvSpPr>
        <p:spPr>
          <a:xfrm>
            <a:off x="0" y="5268686"/>
            <a:ext cx="1514475" cy="160314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5"/>
            </p:custDataLst>
          </p:nvPr>
        </p:nvSpPr>
        <p:spPr>
          <a:xfrm>
            <a:off x="0" y="5834743"/>
            <a:ext cx="1404938" cy="103709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6"/>
            </p:custDataLst>
          </p:nvPr>
        </p:nvSpPr>
        <p:spPr>
          <a:xfrm flipH="1">
            <a:off x="109535" y="5876925"/>
            <a:ext cx="1235675" cy="981075"/>
          </a:xfrm>
          <a:prstGeom prst="triangle">
            <a:avLst>
              <a:gd name="adj" fmla="val 5117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7"/>
            </p:custDataLst>
          </p:nvPr>
        </p:nvSpPr>
        <p:spPr>
          <a:xfrm>
            <a:off x="4989089" y="1944303"/>
            <a:ext cx="5752706" cy="1703672"/>
          </a:xfrm>
        </p:spPr>
        <p:txBody>
          <a:bodyPr lIns="90000" tIns="46800" rIns="90000" bIns="46800" anchor="b" anchorCtr="0">
            <a:normAutofit/>
          </a:bodyPr>
          <a:lstStyle>
            <a:lvl1pPr marL="0" indent="0" algn="ctr">
              <a:lnSpc>
                <a:spcPct val="90000"/>
              </a:lnSpc>
              <a:buFont typeface="Arial" panose="020B0604020202020204" pitchFamily="34" charset="0"/>
              <a:buNone/>
              <a:defRPr sz="8800" b="1" baseline="0">
                <a:solidFill>
                  <a:schemeClr val="bg1"/>
                </a:solidFill>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9"/>
            <p:custDataLst>
              <p:tags r:id="rId8"/>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9"/>
            </p:custDataLst>
          </p:nvPr>
        </p:nvSpPr>
        <p:spPr/>
        <p:txBody>
          <a:bodyPr/>
          <a:lstStyle/>
          <a:p>
            <a:endParaRPr lang="zh-CN" altLang="en-US" dirty="0"/>
          </a:p>
        </p:txBody>
      </p:sp>
      <p:sp>
        <p:nvSpPr>
          <p:cNvPr id="4" name="灯片编号占位符 3"/>
          <p:cNvSpPr>
            <a:spLocks noGrp="1"/>
          </p:cNvSpPr>
          <p:nvPr>
            <p:ph type="sldNum" sz="quarter" idx="21"/>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直角三角形 6"/>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4"/>
            </p:custDataLst>
          </p:nvPr>
        </p:nvSpPr>
        <p:spPr>
          <a:xfrm flipH="1">
            <a:off x="10479312" y="4700915"/>
            <a:ext cx="1712687" cy="216317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custDataLst>
              <p:tags r:id="rId5"/>
            </p:custDataLst>
          </p:nvPr>
        </p:nvSpPr>
        <p:spPr>
          <a:xfrm flipH="1">
            <a:off x="10936173" y="5782922"/>
            <a:ext cx="1255823" cy="108116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a:off x="10781471" y="6050408"/>
            <a:ext cx="1254150" cy="815341"/>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rot="3193905">
            <a:off x="-849480" y="-1335768"/>
            <a:ext cx="8794407" cy="8348012"/>
          </a:xfrm>
          <a:custGeom>
            <a:avLst/>
            <a:gdLst>
              <a:gd name="connsiteX0" fmla="*/ 0 w 8794407"/>
              <a:gd name="connsiteY0" fmla="*/ 5317045 h 8348012"/>
              <a:gd name="connsiteX1" fmla="*/ 3973065 w 8794407"/>
              <a:gd name="connsiteY1" fmla="*/ 0 h 8348012"/>
              <a:gd name="connsiteX2" fmla="*/ 8794407 w 8794407"/>
              <a:gd name="connsiteY2" fmla="*/ 0 h 8348012"/>
              <a:gd name="connsiteX3" fmla="*/ 8794407 w 8794407"/>
              <a:gd name="connsiteY3" fmla="*/ 5004846 h 8348012"/>
              <a:gd name="connsiteX4" fmla="*/ 6296287 w 8794407"/>
              <a:gd name="connsiteY4" fmla="*/ 8348012 h 8348012"/>
              <a:gd name="connsiteX5" fmla="*/ 4056262 w 8794407"/>
              <a:gd name="connsiteY5" fmla="*/ 8348012 h 834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4407" h="8348012">
                <a:moveTo>
                  <a:pt x="0" y="5317045"/>
                </a:moveTo>
                <a:lnTo>
                  <a:pt x="3973065" y="0"/>
                </a:lnTo>
                <a:lnTo>
                  <a:pt x="8794407" y="0"/>
                </a:lnTo>
                <a:lnTo>
                  <a:pt x="8794407" y="5004846"/>
                </a:lnTo>
                <a:lnTo>
                  <a:pt x="6296287" y="8348012"/>
                </a:lnTo>
                <a:lnTo>
                  <a:pt x="4056262" y="834801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任意多边形: 形状 7"/>
          <p:cNvSpPr/>
          <p:nvPr>
            <p:custDataLst>
              <p:tags r:id="rId3"/>
            </p:custDataLst>
          </p:nvPr>
        </p:nvSpPr>
        <p:spPr>
          <a:xfrm rot="2700000">
            <a:off x="-1121505" y="-825433"/>
            <a:ext cx="8667676" cy="7484146"/>
          </a:xfrm>
          <a:custGeom>
            <a:avLst/>
            <a:gdLst>
              <a:gd name="connsiteX0" fmla="*/ 0 w 8667676"/>
              <a:gd name="connsiteY0" fmla="*/ 3951161 h 7484146"/>
              <a:gd name="connsiteX1" fmla="*/ 3951160 w 8667676"/>
              <a:gd name="connsiteY1" fmla="*/ 0 h 7484146"/>
              <a:gd name="connsiteX2" fmla="*/ 8667676 w 8667676"/>
              <a:gd name="connsiteY2" fmla="*/ 1 h 7484146"/>
              <a:gd name="connsiteX3" fmla="*/ 8667676 w 8667676"/>
              <a:gd name="connsiteY3" fmla="*/ 4982160 h 7484146"/>
              <a:gd name="connsiteX4" fmla="*/ 6165691 w 8667676"/>
              <a:gd name="connsiteY4" fmla="*/ 7484146 h 7484146"/>
              <a:gd name="connsiteX5" fmla="*/ 3532986 w 8667676"/>
              <a:gd name="connsiteY5" fmla="*/ 7484146 h 748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676" h="7484146">
                <a:moveTo>
                  <a:pt x="0" y="3951161"/>
                </a:moveTo>
                <a:lnTo>
                  <a:pt x="3951160" y="0"/>
                </a:lnTo>
                <a:lnTo>
                  <a:pt x="8667676" y="1"/>
                </a:lnTo>
                <a:lnTo>
                  <a:pt x="8667676" y="4982160"/>
                </a:lnTo>
                <a:lnTo>
                  <a:pt x="6165691" y="7484146"/>
                </a:lnTo>
                <a:lnTo>
                  <a:pt x="3532986" y="7484146"/>
                </a:lnTo>
                <a:close/>
              </a:path>
            </a:pathLst>
          </a:cu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a:off x="10720930" y="5638800"/>
            <a:ext cx="1471067" cy="1233035"/>
            <a:chOff x="10096500" y="5115408"/>
            <a:chExt cx="2095498" cy="1756427"/>
          </a:xfrm>
          <a:solidFill>
            <a:schemeClr val="accent3"/>
          </a:solidFill>
        </p:grpSpPr>
        <p:sp>
          <p:nvSpPr>
            <p:cNvPr id="10" name="直角三角形 9"/>
            <p:cNvSpPr/>
            <p:nvPr>
              <p:custDataLst>
                <p:tags r:id="rId5"/>
              </p:custDataLst>
            </p:nvPr>
          </p:nvSpPr>
          <p:spPr>
            <a:xfrm flipH="1">
              <a:off x="10801350" y="5115408"/>
              <a:ext cx="1390648" cy="175642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a:off x="10096500" y="5597349"/>
              <a:ext cx="1939121" cy="1260651"/>
            </a:xfrm>
            <a:prstGeom prst="triangle">
              <a:avLst>
                <a:gd name="adj" fmla="val 639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标题 1"/>
          <p:cNvSpPr>
            <a:spLocks noGrp="1"/>
          </p:cNvSpPr>
          <p:nvPr>
            <p:ph type="title"/>
            <p:custDataLst>
              <p:tags r:id="rId7"/>
            </p:custDataLst>
          </p:nvPr>
        </p:nvSpPr>
        <p:spPr>
          <a:xfrm>
            <a:off x="1751129" y="2770958"/>
            <a:ext cx="5420301" cy="732508"/>
          </a:xfrm>
        </p:spPr>
        <p:txBody>
          <a:bodyPr anchor="b">
            <a:normAutofit/>
          </a:bodyPr>
          <a:lstStyle>
            <a:lvl1pPr algn="l">
              <a:lnSpc>
                <a:spcPct val="90000"/>
              </a:lnSpc>
              <a:defRPr sz="3200" b="1" baseline="0">
                <a:solidFill>
                  <a:schemeClr val="bg1"/>
                </a:solidFill>
                <a:ea typeface="汉仪旗黑-85S" panose="00020600040101010101" pitchFamily="18" charset="-122"/>
              </a:defRPr>
            </a:lvl1pPr>
          </a:lstStyle>
          <a:p>
            <a:r>
              <a:rPr lang="zh-CN" altLang="en-US" dirty="0"/>
              <a:t>单击此处编辑母版标题样式</a:t>
            </a:r>
            <a:endParaRPr lang="zh-CN" altLang="en-US" dirty="0"/>
          </a:p>
        </p:txBody>
      </p:sp>
      <p:sp>
        <p:nvSpPr>
          <p:cNvPr id="21" name="文本占位符 2"/>
          <p:cNvSpPr>
            <a:spLocks noGrp="1"/>
          </p:cNvSpPr>
          <p:nvPr>
            <p:ph type="body" idx="1"/>
            <p:custDataLst>
              <p:tags r:id="rId8"/>
            </p:custDataLst>
          </p:nvPr>
        </p:nvSpPr>
        <p:spPr>
          <a:xfrm>
            <a:off x="1751129" y="3554266"/>
            <a:ext cx="5420301" cy="1015623"/>
          </a:xfrm>
          <a:prstGeom prst="rect">
            <a:avLst/>
          </a:prstGeom>
        </p:spPr>
        <p:txBody>
          <a:bodyPr anchor="t">
            <a:normAutofit/>
          </a:bodyPr>
          <a:lstStyle>
            <a:lvl1pPr marL="0" indent="0" algn="l">
              <a:lnSpc>
                <a:spcPct val="90000"/>
              </a:lnSpc>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altLang="zh-CN" dirty="0"/>
          </a:p>
        </p:txBody>
      </p:sp>
      <p:sp>
        <p:nvSpPr>
          <p:cNvPr id="2" name="日期占位符 1"/>
          <p:cNvSpPr>
            <a:spLocks noGrp="1"/>
          </p:cNvSpPr>
          <p:nvPr>
            <p:ph type="dt" sz="half" idx="10"/>
            <p:custDataLst>
              <p:tags r:id="rId9"/>
            </p:custDataLst>
          </p:nvPr>
        </p:nvSpPr>
        <p:spPr/>
        <p:txBody>
          <a:bodyPr/>
          <a:lstStyle/>
          <a:p>
            <a:fld id="{8CCB3C24-AA9E-4071-9486-C1CC71CD2D73}" type="datetime1">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lvl1pPr>
              <a:defRPr/>
            </a:lvl1p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角三角形 7"/>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直角三角形 9"/>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直角三角形 5"/>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直角三角形 7"/>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直角三角形 6"/>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1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13.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15.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media/image25.wmf"/><Relationship Id="rId7" Type="http://schemas.openxmlformats.org/officeDocument/2006/relationships/oleObject" Target="../embeddings/oleObject4.bin"/><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 Id="rId3" Type="http://schemas.openxmlformats.org/officeDocument/2006/relationships/oleObject" Target="../embeddings/oleObject2.bin"/><Relationship Id="rId2" Type="http://schemas.openxmlformats.org/officeDocument/2006/relationships/image" Target="../media/image22.wmf"/><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0.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3.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21.xml"/><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2.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4.xml"/><Relationship Id="rId2" Type="http://schemas.openxmlformats.org/officeDocument/2006/relationships/image" Target="../media/image32.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9.xml"/><Relationship Id="rId1" Type="http://schemas.openxmlformats.org/officeDocument/2006/relationships/image" Target="../media/image5.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Autofit/>
          </a:bodyPr>
          <a:lstStyle/>
          <a:p>
            <a:pPr algn="ctr"/>
            <a:r>
              <a:rPr lang="zh-CN" altLang="en-US" sz="4400" dirty="0"/>
              <a:t>基于主动学习的</a:t>
            </a:r>
            <a:br>
              <a:rPr lang="zh-CN" altLang="en-US" sz="4400" dirty="0"/>
            </a:br>
            <a:r>
              <a:rPr lang="zh-CN" altLang="en-US" sz="4400" dirty="0"/>
              <a:t>知识图谱补全</a:t>
            </a:r>
            <a:endParaRPr lang="zh-CN" altLang="en-US" sz="4400" dirty="0"/>
          </a:p>
        </p:txBody>
      </p:sp>
      <p:sp>
        <p:nvSpPr>
          <p:cNvPr id="6" name="文本占位符 5"/>
          <p:cNvSpPr>
            <a:spLocks noGrp="1"/>
          </p:cNvSpPr>
          <p:nvPr>
            <p:ph type="body" sz="quarter" idx="13"/>
            <p:custDataLst>
              <p:tags r:id="rId2"/>
            </p:custDataLst>
          </p:nvPr>
        </p:nvSpPr>
        <p:spPr/>
        <p:txBody>
          <a:bodyPr>
            <a:normAutofit fontScale="72500"/>
          </a:bodyPr>
          <a:lstStyle/>
          <a:p>
            <a:r>
              <a:rPr lang="zh-CN" altLang="en-US" dirty="0"/>
              <a:t>匡东伟</a:t>
            </a:r>
            <a:r>
              <a:rPr lang="en-US" altLang="zh-CN" dirty="0"/>
              <a:t>	</a:t>
            </a:r>
            <a:endParaRPr lang="en-US" altLang="zh-CN" dirty="0"/>
          </a:p>
        </p:txBody>
      </p:sp>
      <p:sp>
        <p:nvSpPr>
          <p:cNvPr id="7" name="文本占位符 6"/>
          <p:cNvSpPr>
            <a:spLocks noGrp="1"/>
          </p:cNvSpPr>
          <p:nvPr>
            <p:ph type="body" sz="quarter" idx="14"/>
            <p:custDataLst>
              <p:tags r:id="rId3"/>
            </p:custDataLst>
          </p:nvPr>
        </p:nvSpPr>
        <p:spPr/>
        <p:txBody>
          <a:bodyPr>
            <a:normAutofit fontScale="72500"/>
          </a:bodyPr>
          <a:lstStyle/>
          <a:p>
            <a:r>
              <a:rPr lang="en-US" altLang="zh-CN" dirty="0"/>
              <a:t>2019/08/16</a:t>
            </a:r>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Rooted PageRank</a:t>
            </a:r>
            <a:r>
              <a:t>算法</a:t>
            </a:r>
          </a:p>
        </p:txBody>
      </p:sp>
      <p:sp>
        <p:nvSpPr>
          <p:cNvPr id="3" name="文本框 2"/>
          <p:cNvSpPr txBox="1"/>
          <p:nvPr/>
        </p:nvSpPr>
        <p:spPr>
          <a:xfrm>
            <a:off x="707390" y="1294765"/>
            <a:ext cx="10004425" cy="645160"/>
          </a:xfrm>
          <a:prstGeom prst="rect">
            <a:avLst/>
          </a:prstGeom>
          <a:noFill/>
        </p:spPr>
        <p:txBody>
          <a:bodyPr wrap="square" rtlCol="0">
            <a:spAutoFit/>
          </a:bodyPr>
          <a:p>
            <a:r>
              <a:rPr lang="en-US" altLang="zh-CN"/>
              <a:t>Rooted PageRank</a:t>
            </a:r>
            <a:r>
              <a:rPr lang="zh-CN" altLang="en-US"/>
              <a:t>基于随机游走算法（</a:t>
            </a:r>
            <a:r>
              <a:rPr lang="zh-CN" altLang="en-US" i="1"/>
              <a:t>Random walk inference and learning in a large scale knowledge base</a:t>
            </a:r>
            <a:r>
              <a:rPr lang="en-US" altLang="zh-CN" i="1"/>
              <a:t>. EMNLP2011</a:t>
            </a:r>
            <a:r>
              <a:rPr lang="zh-CN" altLang="en-US"/>
              <a:t>），</a:t>
            </a:r>
            <a:endParaRPr lang="zh-CN" altLang="en-US"/>
          </a:p>
        </p:txBody>
      </p:sp>
      <p:pic>
        <p:nvPicPr>
          <p:cNvPr id="4" name="图片 3"/>
          <p:cNvPicPr>
            <a:picLocks noChangeAspect="1"/>
          </p:cNvPicPr>
          <p:nvPr/>
        </p:nvPicPr>
        <p:blipFill>
          <a:blip r:embed="rId1"/>
          <a:stretch>
            <a:fillRect/>
          </a:stretch>
        </p:blipFill>
        <p:spPr>
          <a:xfrm>
            <a:off x="707390" y="2123440"/>
            <a:ext cx="4429760" cy="3816985"/>
          </a:xfrm>
          <a:prstGeom prst="rect">
            <a:avLst/>
          </a:prstGeom>
        </p:spPr>
      </p:pic>
      <p:sp>
        <p:nvSpPr>
          <p:cNvPr id="5" name="文本框 4"/>
          <p:cNvSpPr txBox="1"/>
          <p:nvPr/>
        </p:nvSpPr>
        <p:spPr>
          <a:xfrm>
            <a:off x="6036945" y="2219960"/>
            <a:ext cx="5085715" cy="3830955"/>
          </a:xfrm>
          <a:prstGeom prst="rect">
            <a:avLst/>
          </a:prstGeom>
          <a:noFill/>
        </p:spPr>
        <p:txBody>
          <a:bodyPr wrap="square" rtlCol="0">
            <a:spAutoFit/>
          </a:bodyPr>
          <a:p>
            <a:pPr indent="457200" fontAlgn="auto">
              <a:lnSpc>
                <a:spcPct val="150000"/>
              </a:lnSpc>
            </a:pPr>
            <a:r>
              <a:rPr lang="en-US" altLang="zh-CN"/>
              <a:t>Rooted PageRank</a:t>
            </a:r>
            <a:r>
              <a:rPr lang="zh-CN" altLang="en-US"/>
              <a:t>算法在随机游走算法的基础上引入了</a:t>
            </a:r>
            <a:r>
              <a:rPr lang="zh-CN" altLang="en-US">
                <a:solidFill>
                  <a:schemeClr val="tx2">
                    <a:lumMod val="50000"/>
                  </a:schemeClr>
                </a:solidFill>
              </a:rPr>
              <a:t>重启机制？（</a:t>
            </a:r>
            <a:r>
              <a:rPr lang="zh-CN" altLang="en-US">
                <a:solidFill>
                  <a:schemeClr val="tx1"/>
                </a:solidFill>
              </a:rPr>
              <a:t>对于知识图谱无向图</a:t>
            </a:r>
            <a:r>
              <a:rPr lang="en-US" altLang="zh-CN">
                <a:solidFill>
                  <a:schemeClr val="tx1"/>
                </a:solidFill>
              </a:rPr>
              <a:t>G</a:t>
            </a:r>
            <a:r>
              <a:rPr lang="zh-CN" altLang="en-US">
                <a:solidFill>
                  <a:schemeClr val="tx1"/>
                </a:solidFill>
              </a:rPr>
              <a:t>中的任意节点</a:t>
            </a:r>
            <a:r>
              <a:rPr lang="en-US" altLang="zh-CN">
                <a:solidFill>
                  <a:schemeClr val="tx1"/>
                </a:solidFill>
              </a:rPr>
              <a:t>x</a:t>
            </a:r>
            <a:r>
              <a:rPr lang="zh-CN" altLang="en-US">
                <a:solidFill>
                  <a:schemeClr val="tx1"/>
                </a:solidFill>
              </a:rPr>
              <a:t>，每次随机游走的时候，以</a:t>
            </a:r>
            <a:r>
              <a:rPr lang="en-US" altLang="zh-CN">
                <a:solidFill>
                  <a:schemeClr val="tx1"/>
                </a:solidFill>
              </a:rPr>
              <a:t>a</a:t>
            </a:r>
            <a:r>
              <a:rPr lang="zh-CN" altLang="en-US">
                <a:solidFill>
                  <a:schemeClr val="tx1"/>
                </a:solidFill>
              </a:rPr>
              <a:t>的概率重新回到节点</a:t>
            </a:r>
            <a:r>
              <a:rPr lang="en-US" altLang="zh-CN">
                <a:solidFill>
                  <a:schemeClr val="tx1"/>
                </a:solidFill>
              </a:rPr>
              <a:t>x,</a:t>
            </a:r>
            <a:r>
              <a:rPr lang="zh-CN" altLang="en-US">
                <a:solidFill>
                  <a:schemeClr val="tx1"/>
                </a:solidFill>
              </a:rPr>
              <a:t>以</a:t>
            </a:r>
            <a:r>
              <a:rPr lang="en-US" altLang="zh-CN">
                <a:solidFill>
                  <a:schemeClr val="tx1"/>
                </a:solidFill>
              </a:rPr>
              <a:t>(1-a)</a:t>
            </a:r>
            <a:r>
              <a:rPr lang="zh-CN" altLang="en-US">
                <a:solidFill>
                  <a:schemeClr val="tx1"/>
                </a:solidFill>
              </a:rPr>
              <a:t>的概率游走到与</a:t>
            </a:r>
            <a:r>
              <a:rPr lang="en-US" altLang="zh-CN">
                <a:solidFill>
                  <a:schemeClr val="tx1"/>
                </a:solidFill>
              </a:rPr>
              <a:t>x</a:t>
            </a:r>
            <a:r>
              <a:rPr lang="zh-CN" altLang="en-US">
                <a:solidFill>
                  <a:schemeClr val="tx1"/>
                </a:solidFill>
              </a:rPr>
              <a:t>相邻的节点</a:t>
            </a:r>
            <a:r>
              <a:rPr lang="zh-CN" altLang="en-US">
                <a:solidFill>
                  <a:schemeClr val="tx2">
                    <a:lumMod val="50000"/>
                  </a:schemeClr>
                </a:solidFill>
              </a:rPr>
              <a:t>）</a:t>
            </a:r>
            <a:endParaRPr lang="zh-CN" altLang="en-US">
              <a:solidFill>
                <a:schemeClr val="tx2">
                  <a:lumMod val="50000"/>
                </a:schemeClr>
              </a:solidFill>
            </a:endParaRPr>
          </a:p>
          <a:p>
            <a:pPr indent="457200" fontAlgn="auto">
              <a:lnSpc>
                <a:spcPct val="150000"/>
              </a:lnSpc>
            </a:pPr>
            <a:r>
              <a:rPr lang="zh-CN" altLang="en-US"/>
              <a:t>文章定义了</a:t>
            </a:r>
            <a:r>
              <a:rPr lang="en-US" altLang="zh-CN"/>
              <a:t>score(x,y)</a:t>
            </a:r>
            <a:r>
              <a:rPr lang="zh-CN" altLang="en-US"/>
              <a:t>代表从节点</a:t>
            </a:r>
            <a:r>
              <a:rPr lang="en-US" altLang="zh-CN"/>
              <a:t>x</a:t>
            </a:r>
            <a:r>
              <a:rPr lang="zh-CN" altLang="en-US"/>
              <a:t>随机游走到节点</a:t>
            </a:r>
            <a:r>
              <a:rPr lang="en-US" altLang="zh-CN"/>
              <a:t>y</a:t>
            </a:r>
            <a:r>
              <a:rPr lang="zh-CN" altLang="en-US"/>
              <a:t>的稳定概率，然后选择</a:t>
            </a:r>
            <a:r>
              <a:rPr lang="en-US" altLang="zh-CN"/>
              <a:t>score</a:t>
            </a:r>
            <a:r>
              <a:rPr lang="zh-CN" altLang="en-US"/>
              <a:t>较高的</a:t>
            </a:r>
            <a:r>
              <a:rPr lang="en-US" altLang="zh-CN"/>
              <a:t>K</a:t>
            </a:r>
            <a:r>
              <a:rPr lang="zh-CN" altLang="en-US"/>
              <a:t>个实体对作为最有可能形成链接的实体对</a:t>
            </a:r>
            <a:endParaRPr lang="zh-CN" altLang="en-US"/>
          </a:p>
          <a:p>
            <a:pPr indent="457200" fontAlgn="auto">
              <a:lnSpc>
                <a:spcPct val="150000"/>
              </a:lnSpc>
            </a:pP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ELP</a:t>
            </a:r>
            <a:r>
              <a:t>算法</a:t>
            </a:r>
          </a:p>
        </p:txBody>
      </p:sp>
      <p:pic>
        <p:nvPicPr>
          <p:cNvPr id="3" name="图片 2"/>
          <p:cNvPicPr>
            <a:picLocks noChangeAspect="1"/>
          </p:cNvPicPr>
          <p:nvPr/>
        </p:nvPicPr>
        <p:blipFill>
          <a:blip r:embed="rId1"/>
          <a:stretch>
            <a:fillRect/>
          </a:stretch>
        </p:blipFill>
        <p:spPr>
          <a:xfrm>
            <a:off x="669925" y="1581785"/>
            <a:ext cx="4944745" cy="2049780"/>
          </a:xfrm>
          <a:prstGeom prst="rect">
            <a:avLst/>
          </a:prstGeom>
        </p:spPr>
      </p:pic>
      <p:sp>
        <p:nvSpPr>
          <p:cNvPr id="4" name="文本框 3"/>
          <p:cNvSpPr txBox="1"/>
          <p:nvPr/>
        </p:nvSpPr>
        <p:spPr>
          <a:xfrm>
            <a:off x="784860" y="3743325"/>
            <a:ext cx="4944110" cy="1337945"/>
          </a:xfrm>
          <a:prstGeom prst="rect">
            <a:avLst/>
          </a:prstGeom>
          <a:noFill/>
        </p:spPr>
        <p:txBody>
          <a:bodyPr wrap="square" rtlCol="0">
            <a:spAutoFit/>
          </a:bodyPr>
          <a:p>
            <a:pPr fontAlgn="auto">
              <a:lnSpc>
                <a:spcPct val="150000"/>
              </a:lnSpc>
            </a:pPr>
            <a:r>
              <a:rPr lang="zh-CN" altLang="en-US"/>
              <a:t>公式中应该分母指知识图谱中三元组的数量，分子为上述所定义的任意两实体类的三元组集合的数量。</a:t>
            </a:r>
            <a:endParaRPr lang="zh-CN" altLang="en-US"/>
          </a:p>
        </p:txBody>
      </p:sp>
      <p:cxnSp>
        <p:nvCxnSpPr>
          <p:cNvPr id="6" name="直接连接符 5"/>
          <p:cNvCxnSpPr/>
          <p:nvPr/>
        </p:nvCxnSpPr>
        <p:spPr>
          <a:xfrm>
            <a:off x="6163945" y="777240"/>
            <a:ext cx="0" cy="5766435"/>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640830" y="1598930"/>
            <a:ext cx="5008880" cy="3830955"/>
          </a:xfrm>
          <a:prstGeom prst="rect">
            <a:avLst/>
          </a:prstGeom>
          <a:noFill/>
        </p:spPr>
        <p:txBody>
          <a:bodyPr wrap="square" rtlCol="0">
            <a:spAutoFit/>
          </a:bodyPr>
          <a:p>
            <a:pPr fontAlgn="auto">
              <a:lnSpc>
                <a:spcPct val="150000"/>
              </a:lnSpc>
            </a:pPr>
            <a:r>
              <a:rPr lang="zh-CN" altLang="en-US"/>
              <a:t>如果两个实体类之间的置信度大于某个设定的阈值（如何设定是个问题），那么任意实体对</a:t>
            </a:r>
            <a:endParaRPr lang="zh-CN" altLang="en-US"/>
          </a:p>
          <a:p>
            <a:pPr fontAlgn="auto">
              <a:lnSpc>
                <a:spcPct val="150000"/>
              </a:lnSpc>
            </a:pPr>
            <a:r>
              <a:rPr lang="zh-CN" altLang="en-US"/>
              <a:t>                                  都属于潜在链接实体对。然后再使用</a:t>
            </a:r>
            <a:r>
              <a:rPr lang="en-US" altLang="zh-CN"/>
              <a:t>Rooted PangeRank</a:t>
            </a:r>
            <a:r>
              <a:rPr lang="zh-CN" altLang="en-US"/>
              <a:t>算法从潜在链接实体对中进行筛选出最有可能形成链接的</a:t>
            </a:r>
            <a:r>
              <a:rPr lang="en-US" altLang="zh-CN"/>
              <a:t>K</a:t>
            </a:r>
            <a:r>
              <a:rPr lang="zh-CN" altLang="en-US"/>
              <a:t>对实体对。</a:t>
            </a:r>
            <a:endParaRPr lang="zh-CN" altLang="en-US"/>
          </a:p>
          <a:p>
            <a:pPr fontAlgn="auto">
              <a:lnSpc>
                <a:spcPct val="150000"/>
              </a:lnSpc>
            </a:pPr>
            <a:r>
              <a:rPr lang="zh-CN" altLang="en-US"/>
              <a:t>                              </a:t>
            </a:r>
            <a:endParaRPr lang="zh-CN" altLang="en-US"/>
          </a:p>
          <a:p>
            <a:endParaRPr lang="zh-CN" altLang="en-US"/>
          </a:p>
          <a:p>
            <a:endParaRPr lang="zh-CN" altLang="en-US"/>
          </a:p>
          <a:p>
            <a:endParaRPr lang="en-US" altLang="zh-CN"/>
          </a:p>
        </p:txBody>
      </p:sp>
      <p:pic>
        <p:nvPicPr>
          <p:cNvPr id="7" name="图片 6"/>
          <p:cNvPicPr>
            <a:picLocks noChangeAspect="1"/>
          </p:cNvPicPr>
          <p:nvPr/>
        </p:nvPicPr>
        <p:blipFill>
          <a:blip r:embed="rId2"/>
          <a:stretch>
            <a:fillRect/>
          </a:stretch>
        </p:blipFill>
        <p:spPr>
          <a:xfrm>
            <a:off x="6755130" y="2421890"/>
            <a:ext cx="2058670" cy="45212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ELP</a:t>
            </a:r>
            <a:r>
              <a:t>算法</a:t>
            </a:r>
            <a:br/>
            <a:br/>
            <a:br/>
          </a:p>
        </p:txBody>
      </p:sp>
      <p:sp>
        <p:nvSpPr>
          <p:cNvPr id="3" name="文本框 2"/>
          <p:cNvSpPr txBox="1"/>
          <p:nvPr/>
        </p:nvSpPr>
        <p:spPr>
          <a:xfrm>
            <a:off x="669290" y="1149350"/>
            <a:ext cx="5393690" cy="368300"/>
          </a:xfrm>
          <a:prstGeom prst="rect">
            <a:avLst/>
          </a:prstGeom>
          <a:noFill/>
        </p:spPr>
        <p:txBody>
          <a:bodyPr wrap="square" rtlCol="0">
            <a:spAutoFit/>
          </a:bodyPr>
          <a:p>
            <a:r>
              <a:rPr lang="zh-CN" altLang="en-US" b="1"/>
              <a:t>主动学习能力体现：</a:t>
            </a:r>
            <a:endParaRPr lang="zh-CN" altLang="en-US" b="1"/>
          </a:p>
        </p:txBody>
      </p:sp>
      <p:pic>
        <p:nvPicPr>
          <p:cNvPr id="4" name="图片 3"/>
          <p:cNvPicPr>
            <a:picLocks noChangeAspect="1"/>
          </p:cNvPicPr>
          <p:nvPr/>
        </p:nvPicPr>
        <p:blipFill>
          <a:blip r:embed="rId1"/>
          <a:stretch>
            <a:fillRect/>
          </a:stretch>
        </p:blipFill>
        <p:spPr>
          <a:xfrm>
            <a:off x="669925" y="1864360"/>
            <a:ext cx="6415405" cy="2269490"/>
          </a:xfrm>
          <a:prstGeom prst="rect">
            <a:avLst/>
          </a:prstGeom>
        </p:spPr>
      </p:pic>
      <p:pic>
        <p:nvPicPr>
          <p:cNvPr id="5" name="图片 4"/>
          <p:cNvPicPr>
            <a:picLocks noChangeAspect="1"/>
          </p:cNvPicPr>
          <p:nvPr/>
        </p:nvPicPr>
        <p:blipFill>
          <a:blip r:embed="rId2"/>
          <a:stretch>
            <a:fillRect/>
          </a:stretch>
        </p:blipFill>
        <p:spPr>
          <a:xfrm>
            <a:off x="670560" y="4004945"/>
            <a:ext cx="6414770" cy="2413000"/>
          </a:xfrm>
          <a:prstGeom prst="rect">
            <a:avLst/>
          </a:prstGeom>
        </p:spPr>
      </p:pic>
      <p:cxnSp>
        <p:nvCxnSpPr>
          <p:cNvPr id="10" name="直接连接符 9"/>
          <p:cNvCxnSpPr/>
          <p:nvPr/>
        </p:nvCxnSpPr>
        <p:spPr>
          <a:xfrm flipV="1">
            <a:off x="3725545" y="3658870"/>
            <a:ext cx="322326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71525" y="4018280"/>
            <a:ext cx="6164580" cy="26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4860" y="4442460"/>
            <a:ext cx="621538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771525" y="4801870"/>
            <a:ext cx="2118995" cy="1270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文章主要贡献</a:t>
            </a:r>
            <a:r>
              <a:rPr lang="en-US" altLang="zh-CN"/>
              <a:t>3</a:t>
            </a:r>
            <a:r>
              <a:t>（关系验证）</a:t>
            </a:r>
          </a:p>
        </p:txBody>
      </p:sp>
      <p:sp>
        <p:nvSpPr>
          <p:cNvPr id="3" name="文本框 2"/>
          <p:cNvSpPr txBox="1"/>
          <p:nvPr/>
        </p:nvSpPr>
        <p:spPr>
          <a:xfrm>
            <a:off x="659765" y="1304290"/>
            <a:ext cx="9850755" cy="2030095"/>
          </a:xfrm>
          <a:prstGeom prst="rect">
            <a:avLst/>
          </a:prstGeom>
          <a:noFill/>
        </p:spPr>
        <p:txBody>
          <a:bodyPr wrap="square" rtlCol="0">
            <a:spAutoFit/>
          </a:bodyPr>
          <a:p>
            <a:r>
              <a:rPr lang="zh-CN" altLang="en-US"/>
              <a:t>（</a:t>
            </a:r>
            <a:r>
              <a:rPr lang="en-US" altLang="zh-CN"/>
              <a:t>3</a:t>
            </a:r>
            <a:r>
              <a:rPr lang="zh-CN" altLang="en-US"/>
              <a:t>）</a:t>
            </a:r>
            <a:r>
              <a:rPr lang="zh-CN" altLang="en-US"/>
              <a:t>提出一种采用基础验证和增强验证的方式验证关系，这种方式能够有效利用知识图谱内部数据和互联网数据进行关系验证。</a:t>
            </a:r>
            <a:endParaRPr lang="zh-CN" altLang="en-US"/>
          </a:p>
          <a:p>
            <a:endParaRPr lang="zh-CN" altLang="en-US"/>
          </a:p>
          <a:p>
            <a:r>
              <a:rPr lang="zh-CN" altLang="en-US"/>
              <a:t>关系验证其实就是一个关系分类的问题，可以将关系验证看作是多分类问题，也可以看作是二分类问题。</a:t>
            </a:r>
            <a:endParaRPr lang="zh-CN" altLang="en-US"/>
          </a:p>
          <a:p>
            <a:endParaRPr lang="zh-CN" altLang="en-US"/>
          </a:p>
          <a:p>
            <a:r>
              <a:rPr lang="en-US" altLang="zh-CN"/>
              <a:t>          E                            R</a:t>
            </a:r>
            <a:endParaRPr lang="en-US" altLang="zh-CN"/>
          </a:p>
        </p:txBody>
      </p:sp>
      <p:sp>
        <p:nvSpPr>
          <p:cNvPr id="4" name="矩形 3"/>
          <p:cNvSpPr/>
          <p:nvPr/>
        </p:nvSpPr>
        <p:spPr>
          <a:xfrm>
            <a:off x="816610" y="3394075"/>
            <a:ext cx="135128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&lt;h,t&gt;</a:t>
            </a:r>
            <a:endParaRPr lang="en-US" altLang="zh-CN"/>
          </a:p>
        </p:txBody>
      </p:sp>
      <p:sp>
        <p:nvSpPr>
          <p:cNvPr id="5" name="矩形 4"/>
          <p:cNvSpPr/>
          <p:nvPr/>
        </p:nvSpPr>
        <p:spPr>
          <a:xfrm>
            <a:off x="3157220" y="3394075"/>
            <a:ext cx="596900" cy="304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r1</a:t>
            </a:r>
            <a:endParaRPr lang="en-US" altLang="zh-CN"/>
          </a:p>
          <a:p>
            <a:pPr algn="ctr"/>
            <a:endParaRPr lang="en-US" altLang="zh-CN"/>
          </a:p>
          <a:p>
            <a:pPr algn="ctr"/>
            <a:r>
              <a:rPr lang="en-US" altLang="zh-CN"/>
              <a:t>r2</a:t>
            </a:r>
            <a:endParaRPr lang="en-US" altLang="zh-CN"/>
          </a:p>
          <a:p>
            <a:pPr algn="ctr"/>
            <a:endParaRPr lang="en-US" altLang="zh-CN"/>
          </a:p>
          <a:p>
            <a:pPr algn="ctr"/>
            <a:r>
              <a:rPr lang="en-US" altLang="zh-CN"/>
              <a:t>r3</a:t>
            </a:r>
            <a:endParaRPr lang="en-US" altLang="zh-CN"/>
          </a:p>
          <a:p>
            <a:pPr algn="ctr"/>
            <a:endParaRPr lang="en-US" altLang="zh-CN"/>
          </a:p>
          <a:p>
            <a:pPr algn="ctr"/>
            <a:r>
              <a:rPr lang="en-US" altLang="zh-CN"/>
              <a:t>r4</a:t>
            </a:r>
            <a:endParaRPr lang="en-US" altLang="zh-CN"/>
          </a:p>
          <a:p>
            <a:pPr algn="ctr"/>
            <a:endParaRPr lang="en-US" altLang="zh-CN"/>
          </a:p>
          <a:p>
            <a:pPr algn="ctr"/>
            <a:r>
              <a:rPr lang="en-US" altLang="zh-CN"/>
              <a:t>r5</a:t>
            </a:r>
            <a:endParaRPr lang="en-US" altLang="zh-CN"/>
          </a:p>
          <a:p>
            <a:pPr algn="ctr"/>
            <a:endParaRPr lang="en-US" altLang="zh-CN"/>
          </a:p>
        </p:txBody>
      </p:sp>
      <p:cxnSp>
        <p:nvCxnSpPr>
          <p:cNvPr id="6" name="直接箭头连接符 5"/>
          <p:cNvCxnSpPr/>
          <p:nvPr/>
        </p:nvCxnSpPr>
        <p:spPr>
          <a:xfrm flipV="1">
            <a:off x="2289810" y="3675380"/>
            <a:ext cx="706755"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576195" y="3912235"/>
            <a:ext cx="0" cy="1917065"/>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8" name="右箭头 7"/>
          <p:cNvSpPr/>
          <p:nvPr/>
        </p:nvSpPr>
        <p:spPr>
          <a:xfrm>
            <a:off x="4069080" y="4611370"/>
            <a:ext cx="1226820" cy="40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5435600" y="3362325"/>
            <a:ext cx="880110" cy="3032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否</a:t>
            </a:r>
            <a:endParaRPr lang="zh-CN" altLang="en-US"/>
          </a:p>
          <a:p>
            <a:pPr algn="ctr"/>
            <a:endParaRPr lang="zh-CN" altLang="en-US"/>
          </a:p>
          <a:p>
            <a:pPr algn="ctr"/>
            <a:r>
              <a:rPr lang="zh-CN" altLang="en-US"/>
              <a:t>否</a:t>
            </a:r>
            <a:endParaRPr lang="zh-CN" altLang="en-US"/>
          </a:p>
          <a:p>
            <a:pPr algn="ctr"/>
            <a:endParaRPr lang="zh-CN" altLang="en-US"/>
          </a:p>
          <a:p>
            <a:pPr algn="ctr"/>
            <a:r>
              <a:rPr lang="zh-CN" altLang="en-US"/>
              <a:t>是</a:t>
            </a:r>
            <a:endParaRPr lang="zh-CN" altLang="en-US"/>
          </a:p>
          <a:p>
            <a:pPr algn="ctr"/>
            <a:endParaRPr lang="zh-CN" altLang="en-US"/>
          </a:p>
          <a:p>
            <a:pPr algn="ctr"/>
            <a:r>
              <a:rPr lang="zh-CN" altLang="en-US"/>
              <a:t>否</a:t>
            </a:r>
            <a:endParaRPr lang="zh-CN" altLang="en-US"/>
          </a:p>
          <a:p>
            <a:pPr algn="ctr"/>
            <a:endParaRPr lang="zh-CN" altLang="en-US"/>
          </a:p>
          <a:p>
            <a:pPr algn="ctr"/>
            <a:r>
              <a:rPr lang="zh-CN" altLang="en-US"/>
              <a:t>否</a:t>
            </a:r>
            <a:endParaRPr lang="zh-CN" altLang="en-US"/>
          </a:p>
        </p:txBody>
      </p:sp>
      <p:sp>
        <p:nvSpPr>
          <p:cNvPr id="10" name="圆角矩形 9"/>
          <p:cNvSpPr/>
          <p:nvPr/>
        </p:nvSpPr>
        <p:spPr>
          <a:xfrm>
            <a:off x="7100570" y="3401695"/>
            <a:ext cx="1697355" cy="30333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r1: 0.50</a:t>
            </a:r>
            <a:endParaRPr lang="en-US" altLang="zh-CN"/>
          </a:p>
          <a:p>
            <a:pPr algn="ctr"/>
            <a:endParaRPr lang="en-US" altLang="zh-CN"/>
          </a:p>
          <a:p>
            <a:pPr algn="ctr"/>
            <a:r>
              <a:rPr lang="en-US" altLang="zh-CN"/>
              <a:t>r2: 0.60</a:t>
            </a:r>
            <a:endParaRPr lang="en-US" altLang="zh-CN"/>
          </a:p>
          <a:p>
            <a:pPr algn="ctr"/>
            <a:endParaRPr lang="en-US" altLang="zh-CN"/>
          </a:p>
          <a:p>
            <a:pPr algn="ctr"/>
            <a:r>
              <a:rPr lang="en-US" altLang="zh-CN"/>
              <a:t>r3: 0.98</a:t>
            </a:r>
            <a:endParaRPr lang="en-US" altLang="zh-CN"/>
          </a:p>
          <a:p>
            <a:pPr algn="ctr"/>
            <a:endParaRPr lang="en-US" altLang="zh-CN"/>
          </a:p>
          <a:p>
            <a:pPr algn="ctr"/>
            <a:r>
              <a:rPr lang="en-US" altLang="zh-CN"/>
              <a:t>r4: 0.70</a:t>
            </a:r>
            <a:endParaRPr lang="en-US" altLang="zh-CN"/>
          </a:p>
          <a:p>
            <a:pPr algn="ctr"/>
            <a:endParaRPr lang="en-US" altLang="zh-CN"/>
          </a:p>
          <a:p>
            <a:pPr algn="ctr"/>
            <a:r>
              <a:rPr lang="en-US" altLang="zh-CN"/>
              <a:t>r5: 0.75</a:t>
            </a:r>
            <a:endParaRPr lang="en-US" altLang="zh-CN"/>
          </a:p>
        </p:txBody>
      </p:sp>
      <p:cxnSp>
        <p:nvCxnSpPr>
          <p:cNvPr id="11" name="直接连接符 10"/>
          <p:cNvCxnSpPr/>
          <p:nvPr/>
        </p:nvCxnSpPr>
        <p:spPr>
          <a:xfrm>
            <a:off x="5624195" y="5043805"/>
            <a:ext cx="58166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472680" y="5074920"/>
            <a:ext cx="989965" cy="0"/>
          </a:xfrm>
          <a:prstGeom prst="line">
            <a:avLst/>
          </a:prstGeom>
        </p:spPr>
        <p:style>
          <a:lnRef idx="1">
            <a:schemeClr val="dk1"/>
          </a:lnRef>
          <a:fillRef idx="0">
            <a:schemeClr val="dk1"/>
          </a:fillRef>
          <a:effectRef idx="0">
            <a:schemeClr val="dk1"/>
          </a:effectRef>
          <a:fontRef idx="minor">
            <a:schemeClr val="tx1"/>
          </a:fontRef>
        </p:style>
      </p:cxnSp>
      <p:sp>
        <p:nvSpPr>
          <p:cNvPr id="13" name="右箭头 12"/>
          <p:cNvSpPr/>
          <p:nvPr/>
        </p:nvSpPr>
        <p:spPr>
          <a:xfrm>
            <a:off x="9002395" y="4635500"/>
            <a:ext cx="895350" cy="361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0170795" y="4564380"/>
            <a:ext cx="135128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&lt;h,r3,t&gt;</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关系验证</a:t>
            </a:r>
            <a:r>
              <a:rPr lang="en-US" altLang="zh-CN"/>
              <a:t>-</a:t>
            </a:r>
            <a:r>
              <a:t>基础验证</a:t>
            </a:r>
          </a:p>
        </p:txBody>
      </p:sp>
      <p:sp>
        <p:nvSpPr>
          <p:cNvPr id="3" name="文本框 2"/>
          <p:cNvSpPr txBox="1"/>
          <p:nvPr/>
        </p:nvSpPr>
        <p:spPr>
          <a:xfrm>
            <a:off x="669925" y="1052195"/>
            <a:ext cx="9961245" cy="2584450"/>
          </a:xfrm>
          <a:prstGeom prst="rect">
            <a:avLst/>
          </a:prstGeom>
          <a:noFill/>
        </p:spPr>
        <p:txBody>
          <a:bodyPr wrap="square" rtlCol="0">
            <a:spAutoFit/>
          </a:bodyPr>
          <a:p>
            <a:pPr fontAlgn="auto">
              <a:lnSpc>
                <a:spcPct val="150000"/>
              </a:lnSpc>
            </a:pPr>
            <a:endParaRPr lang="zh-CN" altLang="en-US"/>
          </a:p>
          <a:p>
            <a:pPr marL="285750" indent="-285750" fontAlgn="auto">
              <a:lnSpc>
                <a:spcPct val="150000"/>
              </a:lnSpc>
              <a:buFont typeface="Arial" panose="020B0604020202020204" pitchFamily="34" charset="0"/>
              <a:buChar char="•"/>
            </a:pPr>
            <a:r>
              <a:rPr lang="zh-CN" altLang="en-US"/>
              <a:t>将其看作为二分类为问题，仅利用知识图谱内部的数据</a:t>
            </a:r>
            <a:endParaRPr lang="zh-CN" altLang="en-US"/>
          </a:p>
          <a:p>
            <a:pPr marL="285750" indent="-285750" fontAlgn="auto">
              <a:lnSpc>
                <a:spcPct val="150000"/>
              </a:lnSpc>
              <a:buFont typeface="Arial" panose="020B0604020202020204" pitchFamily="34" charset="0"/>
              <a:buChar char="•"/>
            </a:pPr>
            <a:r>
              <a:rPr lang="zh-CN" altLang="en-US"/>
              <a:t>采用</a:t>
            </a:r>
            <a:r>
              <a:rPr lang="en-US" altLang="zh-CN"/>
              <a:t>TransH(TransE</a:t>
            </a:r>
            <a:r>
              <a:rPr lang="zh-CN" altLang="en-US"/>
              <a:t>的改进）</a:t>
            </a:r>
            <a:r>
              <a:rPr lang="zh-CN" altLang="en-US"/>
              <a:t>算法对链接预测模块输出的每一个实体对</a:t>
            </a:r>
            <a:r>
              <a:rPr lang="en-US" altLang="zh-CN"/>
              <a:t>&lt;h,t&gt;</a:t>
            </a:r>
            <a:r>
              <a:rPr lang="zh-CN" altLang="en-US"/>
              <a:t>进行关系二分类验证</a:t>
            </a:r>
            <a:endParaRPr lang="zh-CN" altLang="en-US"/>
          </a:p>
          <a:p>
            <a:pPr marL="285750" indent="-285750" fontAlgn="auto">
              <a:lnSpc>
                <a:spcPct val="150000"/>
              </a:lnSpc>
              <a:buFont typeface="Arial" panose="020B0604020202020204" pitchFamily="34" charset="0"/>
              <a:buChar char="•"/>
            </a:pPr>
            <a:endParaRPr lang="zh-CN" altLang="en-US"/>
          </a:p>
          <a:p>
            <a:pPr marL="285750" indent="-285750" fontAlgn="auto">
              <a:lnSpc>
                <a:spcPct val="150000"/>
              </a:lnSpc>
              <a:buFont typeface="Arial" panose="020B0604020202020204" pitchFamily="34" charset="0"/>
              <a:buChar char="•"/>
            </a:pPr>
            <a:r>
              <a:rPr lang="en-US" altLang="zh-CN"/>
              <a:t>TransE</a:t>
            </a:r>
            <a:r>
              <a:rPr lang="zh-CN" altLang="en-US"/>
              <a:t>算法认为，一个正确的三元组</a:t>
            </a:r>
            <a:r>
              <a:rPr lang="en-US" altLang="zh-CN"/>
              <a:t>embedding&lt;h,r,t&gt;</a:t>
            </a:r>
            <a:r>
              <a:rPr lang="zh-CN" altLang="en-US"/>
              <a:t>会</a:t>
            </a:r>
            <a:r>
              <a:rPr lang="zh-CN" altLang="en-US"/>
              <a:t>满足等式：</a:t>
            </a:r>
            <a:endParaRPr lang="zh-CN" altLang="en-US"/>
          </a:p>
        </p:txBody>
      </p:sp>
      <p:pic>
        <p:nvPicPr>
          <p:cNvPr id="4" name="图片 3"/>
          <p:cNvPicPr>
            <a:picLocks noChangeAspect="1"/>
          </p:cNvPicPr>
          <p:nvPr/>
        </p:nvPicPr>
        <p:blipFill>
          <a:blip r:embed="rId1"/>
          <a:stretch>
            <a:fillRect/>
          </a:stretch>
        </p:blipFill>
        <p:spPr>
          <a:xfrm>
            <a:off x="7820660" y="3149600"/>
            <a:ext cx="1253490" cy="494030"/>
          </a:xfrm>
          <a:prstGeom prst="rect">
            <a:avLst/>
          </a:prstGeom>
        </p:spPr>
      </p:pic>
      <p:pic>
        <p:nvPicPr>
          <p:cNvPr id="5" name="图片 4"/>
          <p:cNvPicPr>
            <a:picLocks noChangeAspect="1"/>
          </p:cNvPicPr>
          <p:nvPr/>
        </p:nvPicPr>
        <p:blipFill>
          <a:blip r:embed="rId2"/>
          <a:stretch>
            <a:fillRect/>
          </a:stretch>
        </p:blipFill>
        <p:spPr>
          <a:xfrm>
            <a:off x="1259205" y="3804285"/>
            <a:ext cx="3225165" cy="266509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290" y="1111250"/>
            <a:ext cx="9387840" cy="5292725"/>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en-US" altLang="zh-CN">
                <a:sym typeface="+mn-ea"/>
              </a:rPr>
              <a:t>TransE</a:t>
            </a:r>
            <a:r>
              <a:rPr lang="zh-CN" altLang="en-US">
                <a:sym typeface="+mn-ea"/>
              </a:rPr>
              <a:t>模型的思想：</a:t>
            </a:r>
            <a:r>
              <a:rPr lang="zh-CN" altLang="en-US">
                <a:sym typeface="+mn-ea"/>
              </a:rPr>
              <a:t>对于一对正确的三元组</a:t>
            </a:r>
            <a:r>
              <a:rPr lang="en-US" altLang="zh-CN">
                <a:sym typeface="+mn-ea"/>
              </a:rPr>
              <a:t>&lt;h,r,t&gt;</a:t>
            </a:r>
            <a:r>
              <a:rPr lang="zh-CN" altLang="en-US">
                <a:sym typeface="+mn-ea"/>
              </a:rPr>
              <a:t>，</a:t>
            </a:r>
            <a:r>
              <a:rPr lang="en-US" altLang="zh-CN">
                <a:sym typeface="+mn-ea"/>
              </a:rPr>
              <a:t>h+r</a:t>
            </a:r>
            <a:r>
              <a:rPr lang="zh-CN" altLang="en-US">
                <a:sym typeface="+mn-ea"/>
              </a:rPr>
              <a:t>与</a:t>
            </a:r>
            <a:r>
              <a:rPr lang="en-US" altLang="zh-CN">
                <a:sym typeface="+mn-ea"/>
              </a:rPr>
              <a:t>t</a:t>
            </a:r>
            <a:r>
              <a:rPr lang="zh-CN" altLang="en-US">
                <a:sym typeface="+mn-ea"/>
              </a:rPr>
              <a:t>的距离应该尽量小，而对于一对错误的三元组，这个距离应该尽量大</a:t>
            </a:r>
            <a:endParaRPr lang="zh-CN" altLang="en-US">
              <a:sym typeface="+mn-ea"/>
            </a:endParaRPr>
          </a:p>
          <a:p>
            <a:pPr marL="285750" indent="-285750" fontAlgn="auto">
              <a:lnSpc>
                <a:spcPct val="150000"/>
              </a:lnSpc>
              <a:buFont typeface="Wingdings" panose="05000000000000000000" charset="0"/>
              <a:buChar char="l"/>
            </a:pPr>
            <a:r>
              <a:rPr lang="en-US" altLang="zh-CN">
                <a:sym typeface="+mn-ea"/>
              </a:rPr>
              <a:t>TransE</a:t>
            </a:r>
            <a:r>
              <a:rPr lang="zh-CN" altLang="en-US">
                <a:sym typeface="+mn-ea"/>
              </a:rPr>
              <a:t>模型</a:t>
            </a:r>
            <a:r>
              <a:rPr lang="zh-CN" altLang="zh-CN">
                <a:sym typeface="+mn-ea"/>
              </a:rPr>
              <a:t>的优点：简单高效，适用于</a:t>
            </a:r>
            <a:r>
              <a:rPr lang="en-US" altLang="zh-CN">
                <a:sym typeface="+mn-ea"/>
              </a:rPr>
              <a:t>irreflexive</a:t>
            </a:r>
            <a:r>
              <a:rPr lang="zh-CN" altLang="en-US">
                <a:sym typeface="+mn-ea"/>
              </a:rPr>
              <a:t>和</a:t>
            </a:r>
            <a:r>
              <a:rPr lang="en-US" altLang="zh-CN">
                <a:sym typeface="+mn-ea"/>
              </a:rPr>
              <a:t>one-to-one</a:t>
            </a:r>
            <a:r>
              <a:rPr lang="zh-CN" altLang="en-US">
                <a:sym typeface="+mn-ea"/>
              </a:rPr>
              <a:t>关系</a:t>
            </a:r>
            <a:endParaRPr lang="zh-CN" altLang="en-US"/>
          </a:p>
          <a:p>
            <a:pPr marL="285750" indent="-285750" fontAlgn="auto">
              <a:lnSpc>
                <a:spcPct val="150000"/>
              </a:lnSpc>
              <a:buFont typeface="Wingdings" panose="05000000000000000000" charset="0"/>
              <a:buChar char="l"/>
            </a:pPr>
            <a:r>
              <a:rPr lang="zh-CN" altLang="en-US"/>
              <a:t>缺点： </a:t>
            </a:r>
            <a:r>
              <a:rPr lang="en-US" altLang="zh-CN"/>
              <a:t>not capable when </a:t>
            </a:r>
            <a:r>
              <a:rPr lang="zh-CN" altLang="en-US"/>
              <a:t>dealing with relations with mapping properties of reflexive/one-to-many/many</a:t>
            </a:r>
            <a:r>
              <a:rPr lang="en-US" altLang="zh-CN"/>
              <a:t>-</a:t>
            </a:r>
            <a:r>
              <a:rPr lang="zh-CN" altLang="en-US"/>
              <a:t>to-one/many-to-many（原因是涉及到不同关系时，其</a:t>
            </a:r>
            <a:r>
              <a:rPr lang="zh-CN" altLang="en-US">
                <a:solidFill>
                  <a:srgbClr val="FF0000"/>
                </a:solidFill>
              </a:rPr>
              <a:t>忽视了实体的分布式表示</a:t>
            </a:r>
            <a:r>
              <a:rPr lang="zh-CN" altLang="en-US"/>
              <a:t>）</a:t>
            </a:r>
            <a:endParaRPr lang="zh-CN" altLang="en-US"/>
          </a:p>
          <a:p>
            <a:pPr marL="285750" indent="-285750" fontAlgn="auto">
              <a:buFont typeface="Wingdings" panose="05000000000000000000" charset="0"/>
              <a:buChar char="l"/>
            </a:pPr>
            <a:endParaRPr lang="zh-CN" altLang="en-US"/>
          </a:p>
          <a:p>
            <a:pPr marL="285750" indent="-285750"/>
            <a:endParaRPr lang="zh-CN" altLang="en-US"/>
          </a:p>
          <a:p>
            <a:endParaRPr lang="zh-CN" altLang="en-US"/>
          </a:p>
          <a:p>
            <a:endParaRPr lang="zh-CN" altLang="en-US"/>
          </a:p>
          <a:p>
            <a:endParaRPr lang="zh-CN" altLang="en-US"/>
          </a:p>
          <a:p>
            <a:endParaRPr lang="zh-CN" altLang="en-US"/>
          </a:p>
          <a:p>
            <a:endParaRPr lang="zh-CN" altLang="en-US"/>
          </a:p>
          <a:p>
            <a:endParaRPr lang="zh-CN" altLang="en-US"/>
          </a:p>
          <a:p>
            <a:pPr indent="0">
              <a:buFont typeface="Wingdings" panose="05000000000000000000" charset="0"/>
              <a:buNone/>
            </a:pPr>
            <a:r>
              <a:rPr lang="zh-CN" altLang="en-US" sz="1600">
                <a:latin typeface="微软雅黑" panose="020B0503020204020204" charset="-122"/>
                <a:ea typeface="微软雅黑" panose="020B0503020204020204" charset="-122"/>
                <a:cs typeface="微软雅黑" panose="020B0503020204020204" charset="-122"/>
              </a:rPr>
              <a:t>                   </a:t>
            </a:r>
            <a:endParaRPr lang="zh-CN" altLang="en-US" sz="1600">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sz="1600">
                <a:latin typeface="微软雅黑" panose="020B0503020204020204" charset="-122"/>
                <a:ea typeface="微软雅黑" panose="020B0503020204020204" charset="-122"/>
                <a:cs typeface="微软雅黑" panose="020B0503020204020204" charset="-122"/>
              </a:rPr>
              <a:t>                   虽然</a:t>
            </a:r>
            <a:r>
              <a:rPr lang="en-US" altLang="zh-CN" sz="1600">
                <a:latin typeface="微软雅黑" panose="020B0503020204020204" charset="-122"/>
                <a:ea typeface="微软雅黑" panose="020B0503020204020204" charset="-122"/>
                <a:cs typeface="微软雅黑" panose="020B0503020204020204" charset="-122"/>
              </a:rPr>
              <a:t>TransE</a:t>
            </a:r>
            <a:r>
              <a:rPr lang="zh-CN" altLang="en-US" sz="1600">
                <a:latin typeface="微软雅黑" panose="020B0503020204020204" charset="-122"/>
                <a:ea typeface="微软雅黑" panose="020B0503020204020204" charset="-122"/>
                <a:cs typeface="微软雅黑" panose="020B0503020204020204" charset="-122"/>
              </a:rPr>
              <a:t>说的是其距离应该尽量大或小，但实际上还是有想要让以上推理成立的倾向</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910715" y="3772535"/>
            <a:ext cx="7352665" cy="205168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5955" y="1180465"/>
            <a:ext cx="10723880" cy="1198880"/>
          </a:xfrm>
          <a:prstGeom prst="rect">
            <a:avLst/>
          </a:prstGeom>
          <a:noFill/>
        </p:spPr>
        <p:txBody>
          <a:bodyPr wrap="square" rtlCol="0">
            <a:spAutoFit/>
          </a:bodyPr>
          <a:p>
            <a:pPr marL="285750" indent="-285750">
              <a:buFont typeface="Wingdings" panose="05000000000000000000" charset="0"/>
              <a:buChar char="l"/>
            </a:pPr>
            <a:r>
              <a:rPr lang="zh-CN" altLang="en-US">
                <a:sym typeface="+mn-ea"/>
              </a:rPr>
              <a:t>为了解决TransE在面对自反关系，以及多对一、一对多、多对多关系的不足，</a:t>
            </a:r>
            <a:r>
              <a:rPr lang="en-US" altLang="zh-CN">
                <a:sym typeface="+mn-ea"/>
              </a:rPr>
              <a:t>(</a:t>
            </a:r>
            <a:r>
              <a:rPr lang="zh-CN" altLang="en-US" i="1">
                <a:sym typeface="+mn-ea"/>
              </a:rPr>
              <a:t>Knowledge Graph Embedding by Translating on Hyperplanes</a:t>
            </a:r>
            <a:r>
              <a:rPr lang="en-US" altLang="zh-CN" i="1">
                <a:sym typeface="+mn-ea"/>
              </a:rPr>
              <a:t>.</a:t>
            </a:r>
            <a:r>
              <a:rPr lang="zh-CN" altLang="en-US" i="1">
                <a:sym typeface="+mn-ea"/>
              </a:rPr>
              <a:t> </a:t>
            </a:r>
            <a:r>
              <a:rPr lang="en-US" altLang="zh-CN" i="1">
                <a:sym typeface="+mn-ea"/>
              </a:rPr>
              <a:t>AAAI2014)</a:t>
            </a:r>
            <a:r>
              <a:rPr lang="zh-CN" altLang="en-US">
                <a:sym typeface="+mn-ea"/>
              </a:rPr>
              <a:t>提出了</a:t>
            </a:r>
            <a:r>
              <a:rPr lang="en-US" altLang="zh-CN">
                <a:sym typeface="+mn-ea"/>
              </a:rPr>
              <a:t>TransH</a:t>
            </a:r>
            <a:r>
              <a:rPr lang="zh-CN" altLang="en-US">
                <a:sym typeface="+mn-ea"/>
              </a:rPr>
              <a:t>算法。它</a:t>
            </a:r>
            <a:r>
              <a:rPr lang="zh-CN" altLang="en-US">
                <a:sym typeface="+mn-ea"/>
              </a:rPr>
              <a:t>把实体向量和关系向量映射到超平面空间。</a:t>
            </a:r>
            <a:endParaRPr lang="zh-CN" altLang="en-US"/>
          </a:p>
          <a:p>
            <a:endParaRPr lang="zh-CN" altLang="en-US"/>
          </a:p>
        </p:txBody>
      </p:sp>
      <p:pic>
        <p:nvPicPr>
          <p:cNvPr id="6" name="图片 5"/>
          <p:cNvPicPr>
            <a:picLocks noChangeAspect="1"/>
          </p:cNvPicPr>
          <p:nvPr/>
        </p:nvPicPr>
        <p:blipFill>
          <a:blip r:embed="rId1"/>
          <a:stretch>
            <a:fillRect/>
          </a:stretch>
        </p:blipFill>
        <p:spPr>
          <a:xfrm>
            <a:off x="656590" y="2174240"/>
            <a:ext cx="6612255" cy="4316730"/>
          </a:xfrm>
          <a:prstGeom prst="rect">
            <a:avLst/>
          </a:prstGeom>
        </p:spPr>
      </p:pic>
      <p:pic>
        <p:nvPicPr>
          <p:cNvPr id="8" name="图片 7"/>
          <p:cNvPicPr>
            <a:picLocks noChangeAspect="1"/>
          </p:cNvPicPr>
          <p:nvPr/>
        </p:nvPicPr>
        <p:blipFill>
          <a:blip r:embed="rId2"/>
          <a:stretch>
            <a:fillRect/>
          </a:stretch>
        </p:blipFill>
        <p:spPr>
          <a:xfrm>
            <a:off x="7533640" y="2379345"/>
            <a:ext cx="4411345" cy="290195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494155" y="2044065"/>
            <a:ext cx="9725025" cy="1880870"/>
            <a:chOff x="2246" y="7063"/>
            <a:chExt cx="15315" cy="2962"/>
          </a:xfrm>
        </p:grpSpPr>
        <p:pic>
          <p:nvPicPr>
            <p:cNvPr id="4" name="图片 3"/>
            <p:cNvPicPr>
              <a:picLocks noChangeAspect="1"/>
            </p:cNvPicPr>
            <p:nvPr/>
          </p:nvPicPr>
          <p:blipFill>
            <a:blip r:embed="rId1"/>
            <a:stretch>
              <a:fillRect/>
            </a:stretch>
          </p:blipFill>
          <p:spPr>
            <a:xfrm>
              <a:off x="2265" y="7063"/>
              <a:ext cx="15296" cy="1759"/>
            </a:xfrm>
            <a:prstGeom prst="rect">
              <a:avLst/>
            </a:prstGeom>
          </p:spPr>
        </p:pic>
        <p:pic>
          <p:nvPicPr>
            <p:cNvPr id="5" name="图片 4"/>
            <p:cNvPicPr>
              <a:picLocks noChangeAspect="1"/>
            </p:cNvPicPr>
            <p:nvPr/>
          </p:nvPicPr>
          <p:blipFill>
            <a:blip r:embed="rId2"/>
            <a:stretch>
              <a:fillRect/>
            </a:stretch>
          </p:blipFill>
          <p:spPr>
            <a:xfrm>
              <a:off x="2246" y="8865"/>
              <a:ext cx="15296" cy="1161"/>
            </a:xfrm>
            <a:prstGeom prst="rect">
              <a:avLst/>
            </a:prstGeom>
          </p:spPr>
        </p:pic>
      </p:grpSp>
      <p:pic>
        <p:nvPicPr>
          <p:cNvPr id="6" name="图片 5"/>
          <p:cNvPicPr>
            <a:picLocks noChangeAspect="1"/>
          </p:cNvPicPr>
          <p:nvPr/>
        </p:nvPicPr>
        <p:blipFill>
          <a:blip r:embed="rId3"/>
          <a:stretch>
            <a:fillRect/>
          </a:stretch>
        </p:blipFill>
        <p:spPr>
          <a:xfrm>
            <a:off x="1210945" y="929640"/>
            <a:ext cx="10164445" cy="1038225"/>
          </a:xfrm>
          <a:prstGeom prst="rect">
            <a:avLst/>
          </a:prstGeom>
        </p:spPr>
      </p:pic>
      <p:pic>
        <p:nvPicPr>
          <p:cNvPr id="8" name="图片 7"/>
          <p:cNvPicPr>
            <a:picLocks noChangeAspect="1"/>
          </p:cNvPicPr>
          <p:nvPr/>
        </p:nvPicPr>
        <p:blipFill>
          <a:blip r:embed="rId4"/>
          <a:stretch>
            <a:fillRect/>
          </a:stretch>
        </p:blipFill>
        <p:spPr>
          <a:xfrm>
            <a:off x="1210945" y="4163695"/>
            <a:ext cx="6062980" cy="243395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43915" y="1269365"/>
            <a:ext cx="10504805" cy="1122045"/>
          </a:xfrm>
          <a:prstGeom prst="rect">
            <a:avLst/>
          </a:prstGeom>
          <a:noFill/>
        </p:spPr>
        <p:txBody>
          <a:bodyPr wrap="square" rtlCol="0">
            <a:spAutoFit/>
          </a:bodyPr>
          <a:p>
            <a:pPr indent="0" fontAlgn="auto">
              <a:lnSpc>
                <a:spcPct val="150000"/>
              </a:lnSpc>
              <a:buFont typeface="Wingdings" panose="05000000000000000000" charset="0"/>
              <a:buNone/>
            </a:pPr>
            <a:endParaRPr lang="zh-CN" altLang="en-US"/>
          </a:p>
          <a:p>
            <a:pPr marL="285750" indent="-285750">
              <a:buFont typeface="Arial" panose="020B0604020202020204" pitchFamily="34" charset="0"/>
              <a:buChar char="•"/>
            </a:pPr>
            <a:r>
              <a:rPr lang="zh-CN" altLang="en-US" sz="2000"/>
              <a:t>因此，对于任意一对链接预测模块输出的实体对              ，若存在              ，使得</a:t>
            </a:r>
            <a:endParaRPr lang="zh-CN" altLang="en-US" sz="2000"/>
          </a:p>
          <a:p>
            <a:pPr indent="0">
              <a:buFont typeface="Arial" panose="020B0604020202020204" pitchFamily="34" charset="0"/>
              <a:buNone/>
            </a:pPr>
            <a:r>
              <a:rPr lang="zh-CN" altLang="en-US" sz="2000"/>
              <a:t>                                </a:t>
            </a:r>
            <a:r>
              <a:rPr lang="en-US" altLang="zh-CN" sz="2000"/>
              <a:t>(</a:t>
            </a:r>
            <a:r>
              <a:rPr lang="zh-CN" altLang="en-US" sz="2000"/>
              <a:t>自</a:t>
            </a:r>
            <a:r>
              <a:rPr lang="zh-CN" altLang="en-US" sz="2000"/>
              <a:t>设定的阈值）</a:t>
            </a:r>
            <a:r>
              <a:rPr lang="zh-CN" altLang="en-US" sz="2000"/>
              <a:t>那么就可以得到正确的三元组</a:t>
            </a:r>
            <a:endParaRPr lang="zh-CN" altLang="en-US" sz="2000"/>
          </a:p>
        </p:txBody>
      </p:sp>
      <p:graphicFrame>
        <p:nvGraphicFramePr>
          <p:cNvPr id="3" name="对象 2">
            <a:hlinkClick r:id="" action="ppaction://ole?verb="/>
          </p:cNvPr>
          <p:cNvGraphicFramePr>
            <a:graphicFrameLocks noChangeAspect="1"/>
          </p:cNvGraphicFramePr>
          <p:nvPr/>
        </p:nvGraphicFramePr>
        <p:xfrm>
          <a:off x="6552565" y="1673225"/>
          <a:ext cx="1084580" cy="457835"/>
        </p:xfrm>
        <a:graphic>
          <a:graphicData uri="http://schemas.openxmlformats.org/presentationml/2006/ole">
            <mc:AlternateContent xmlns:mc="http://schemas.openxmlformats.org/markup-compatibility/2006">
              <mc:Choice xmlns:v="urn:schemas-microsoft-com:vml" Requires="v">
                <p:oleObj spid="_x0000_s1025" name="" r:id="rId1" imgW="571500" imgH="241300" progId="Equation.KSEE3">
                  <p:embed/>
                </p:oleObj>
              </mc:Choice>
              <mc:Fallback>
                <p:oleObj name="" r:id="rId1" imgW="571500" imgH="241300" progId="Equation.KSEE3">
                  <p:embed/>
                  <p:pic>
                    <p:nvPicPr>
                      <p:cNvPr id="0" name="图片 1024"/>
                      <p:cNvPicPr/>
                      <p:nvPr/>
                    </p:nvPicPr>
                    <p:blipFill>
                      <a:blip r:embed="rId2"/>
                      <a:stretch>
                        <a:fillRect/>
                      </a:stretch>
                    </p:blipFill>
                    <p:spPr>
                      <a:xfrm>
                        <a:off x="6552565" y="1673225"/>
                        <a:ext cx="1084580" cy="45783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651875" y="1672908"/>
          <a:ext cx="882015" cy="530860"/>
        </p:xfrm>
        <a:graphic>
          <a:graphicData uri="http://schemas.openxmlformats.org/presentationml/2006/ole">
            <mc:AlternateContent xmlns:mc="http://schemas.openxmlformats.org/markup-compatibility/2006">
              <mc:Choice xmlns:v="urn:schemas-microsoft-com:vml" Requires="v">
                <p:oleObj spid="_x0000_s1026" name="" r:id="rId3" imgW="381000" imgH="228600" progId="Equation.KSEE3">
                  <p:embed/>
                </p:oleObj>
              </mc:Choice>
              <mc:Fallback>
                <p:oleObj name="" r:id="rId3" imgW="381000" imgH="228600" progId="Equation.KSEE3">
                  <p:embed/>
                  <p:pic>
                    <p:nvPicPr>
                      <p:cNvPr id="0" name="图片 1025"/>
                      <p:cNvPicPr/>
                      <p:nvPr/>
                    </p:nvPicPr>
                    <p:blipFill>
                      <a:blip r:embed="rId4"/>
                      <a:stretch>
                        <a:fillRect/>
                      </a:stretch>
                    </p:blipFill>
                    <p:spPr>
                      <a:xfrm>
                        <a:off x="8651875" y="1672908"/>
                        <a:ext cx="882015" cy="5308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204595" y="1990725"/>
          <a:ext cx="2007235" cy="476250"/>
        </p:xfrm>
        <a:graphic>
          <a:graphicData uri="http://schemas.openxmlformats.org/presentationml/2006/ole">
            <mc:AlternateContent xmlns:mc="http://schemas.openxmlformats.org/markup-compatibility/2006">
              <mc:Choice xmlns:v="urn:schemas-microsoft-com:vml" Requires="v">
                <p:oleObj spid="_x0000_s1027" name="" r:id="rId5" imgW="1016000" imgH="241300" progId="Equation.KSEE3">
                  <p:embed/>
                </p:oleObj>
              </mc:Choice>
              <mc:Fallback>
                <p:oleObj name="" r:id="rId5" imgW="1016000" imgH="241300" progId="Equation.KSEE3">
                  <p:embed/>
                  <p:pic>
                    <p:nvPicPr>
                      <p:cNvPr id="0" name="图片 1026"/>
                      <p:cNvPicPr/>
                      <p:nvPr/>
                    </p:nvPicPr>
                    <p:blipFill>
                      <a:blip r:embed="rId6"/>
                      <a:stretch>
                        <a:fillRect/>
                      </a:stretch>
                    </p:blipFill>
                    <p:spPr>
                      <a:xfrm>
                        <a:off x="1204595" y="1990725"/>
                        <a:ext cx="2007235" cy="4762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423275" y="1982470"/>
          <a:ext cx="1537970" cy="484505"/>
        </p:xfrm>
        <a:graphic>
          <a:graphicData uri="http://schemas.openxmlformats.org/presentationml/2006/ole">
            <mc:AlternateContent xmlns:mc="http://schemas.openxmlformats.org/markup-compatibility/2006">
              <mc:Choice xmlns:v="urn:schemas-microsoft-com:vml" Requires="v">
                <p:oleObj spid="_x0000_s1028" name="" r:id="rId7" imgW="711200" imgH="241300" progId="Equation.KSEE3">
                  <p:embed/>
                </p:oleObj>
              </mc:Choice>
              <mc:Fallback>
                <p:oleObj name="" r:id="rId7" imgW="711200" imgH="241300" progId="Equation.KSEE3">
                  <p:embed/>
                  <p:pic>
                    <p:nvPicPr>
                      <p:cNvPr id="0" name="图片 1027"/>
                      <p:cNvPicPr/>
                      <p:nvPr/>
                    </p:nvPicPr>
                    <p:blipFill>
                      <a:blip r:embed="rId8"/>
                      <a:stretch>
                        <a:fillRect/>
                      </a:stretch>
                    </p:blipFill>
                    <p:spPr>
                      <a:xfrm>
                        <a:off x="8423275" y="1982470"/>
                        <a:ext cx="1537970" cy="484505"/>
                      </a:xfrm>
                      <a:prstGeom prst="rect">
                        <a:avLst/>
                      </a:prstGeom>
                    </p:spPr>
                  </p:pic>
                </p:oleObj>
              </mc:Fallback>
            </mc:AlternateContent>
          </a:graphicData>
        </a:graphic>
      </p:graphicFrame>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关系验证</a:t>
            </a:r>
            <a:r>
              <a:rPr lang="en-US" altLang="zh-CN"/>
              <a:t>-</a:t>
            </a:r>
            <a:r>
              <a:t>增强验证</a:t>
            </a:r>
          </a:p>
        </p:txBody>
      </p:sp>
      <p:sp>
        <p:nvSpPr>
          <p:cNvPr id="3" name="文本框 2"/>
          <p:cNvSpPr txBox="1"/>
          <p:nvPr/>
        </p:nvSpPr>
        <p:spPr>
          <a:xfrm>
            <a:off x="681990" y="1153160"/>
            <a:ext cx="9876155" cy="645160"/>
          </a:xfrm>
          <a:prstGeom prst="rect">
            <a:avLst/>
          </a:prstGeom>
          <a:noFill/>
        </p:spPr>
        <p:txBody>
          <a:bodyPr wrap="square" rtlCol="0">
            <a:spAutoFit/>
          </a:bodyPr>
          <a:p>
            <a:r>
              <a:rPr lang="zh-CN" altLang="en-US"/>
              <a:t>由于基础验证仅利用了知识图谱内部的数据，因此基础验证得到的三元组仍然是存在较多错误的，所以文章增加了增强验证模块，其框架如下图：</a:t>
            </a:r>
            <a:endParaRPr lang="zh-CN" altLang="en-US">
              <a:solidFill>
                <a:srgbClr val="C00000"/>
              </a:solidFill>
            </a:endParaRPr>
          </a:p>
        </p:txBody>
      </p:sp>
      <p:pic>
        <p:nvPicPr>
          <p:cNvPr id="9" name="图片 9" descr="C:\Users\54295\AppData\Local\Microsoft\Windows\INetCache\Content.Word\图像 3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746885" y="2259965"/>
            <a:ext cx="7747000" cy="2673350"/>
          </a:xfrm>
          <a:prstGeom prst="rect">
            <a:avLst/>
          </a:prstGeom>
          <a:noFill/>
          <a:ln>
            <a:noFill/>
          </a:ln>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知识图谱补全的任务</a:t>
            </a:r>
            <a:endParaRPr lang="zh-CN" altLang="en-US"/>
          </a:p>
        </p:txBody>
      </p:sp>
      <p:sp>
        <p:nvSpPr>
          <p:cNvPr id="3" name="文本框 2"/>
          <p:cNvSpPr txBox="1"/>
          <p:nvPr/>
        </p:nvSpPr>
        <p:spPr>
          <a:xfrm>
            <a:off x="669925" y="1301115"/>
            <a:ext cx="9307195" cy="645160"/>
          </a:xfrm>
          <a:prstGeom prst="rect">
            <a:avLst/>
          </a:prstGeom>
          <a:noFill/>
        </p:spPr>
        <p:txBody>
          <a:bodyPr wrap="square" rtlCol="0">
            <a:spAutoFit/>
          </a:bodyPr>
          <a:p>
            <a:pPr marL="285750" indent="-285750">
              <a:buFont typeface="Wingdings" panose="05000000000000000000" charset="0"/>
              <a:buChar char="l"/>
            </a:pPr>
            <a:r>
              <a:rPr lang="zh-CN" altLang="en-US">
                <a:latin typeface="微软雅黑" panose="020B0503020204020204" charset="-122"/>
                <a:ea typeface="微软雅黑" panose="020B0503020204020204" charset="-122"/>
              </a:rPr>
              <a:t>知识图谱补全任务研究如何通过补全知识图谱中的缺失关系（实体与实体之间）来完善图谱。</a:t>
            </a:r>
            <a:endParaRPr lang="zh-CN" altLang="en-US">
              <a:latin typeface="微软雅黑" panose="020B0503020204020204" charset="-122"/>
              <a:ea typeface="微软雅黑" panose="020B0503020204020204" charset="-122"/>
            </a:endParaRPr>
          </a:p>
        </p:txBody>
      </p:sp>
      <p:grpSp>
        <p:nvGrpSpPr>
          <p:cNvPr id="35" name="组合 34"/>
          <p:cNvGrpSpPr/>
          <p:nvPr/>
        </p:nvGrpSpPr>
        <p:grpSpPr>
          <a:xfrm>
            <a:off x="1299210" y="2118995"/>
            <a:ext cx="7523480" cy="4080938"/>
            <a:chOff x="1758" y="2640"/>
            <a:chExt cx="13509" cy="7190"/>
          </a:xfrm>
        </p:grpSpPr>
        <p:sp>
          <p:nvSpPr>
            <p:cNvPr id="4" name="椭圆 3"/>
            <p:cNvSpPr/>
            <p:nvPr/>
          </p:nvSpPr>
          <p:spPr>
            <a:xfrm>
              <a:off x="9990" y="4240"/>
              <a:ext cx="1662" cy="1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美国</a:t>
              </a:r>
              <a:endParaRPr lang="zh-CN" altLang="en-US"/>
            </a:p>
          </p:txBody>
        </p:sp>
        <p:sp>
          <p:nvSpPr>
            <p:cNvPr id="5" name="椭圆 4"/>
            <p:cNvSpPr/>
            <p:nvPr/>
          </p:nvSpPr>
          <p:spPr>
            <a:xfrm>
              <a:off x="5326" y="4735"/>
              <a:ext cx="1734" cy="14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James</a:t>
              </a:r>
              <a:endParaRPr lang="en-US" altLang="zh-CN" sz="1200"/>
            </a:p>
          </p:txBody>
        </p:sp>
        <p:cxnSp>
          <p:nvCxnSpPr>
            <p:cNvPr id="6" name="直接箭头连接符 5"/>
            <p:cNvCxnSpPr>
              <a:stCxn id="5" idx="6"/>
              <a:endCxn id="4" idx="2"/>
            </p:cNvCxnSpPr>
            <p:nvPr/>
          </p:nvCxnSpPr>
          <p:spPr>
            <a:xfrm flipV="1">
              <a:off x="7060" y="4950"/>
              <a:ext cx="2930" cy="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13238" y="3199"/>
              <a:ext cx="1857" cy="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洛杉矶</a:t>
              </a:r>
              <a:endParaRPr lang="zh-CN" altLang="en-US"/>
            </a:p>
          </p:txBody>
        </p:sp>
        <p:sp>
          <p:nvSpPr>
            <p:cNvPr id="8" name="圆角矩形 7"/>
            <p:cNvSpPr/>
            <p:nvPr/>
          </p:nvSpPr>
          <p:spPr>
            <a:xfrm>
              <a:off x="13439" y="5884"/>
              <a:ext cx="1828" cy="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克利夫兰</a:t>
              </a:r>
              <a:endParaRPr lang="zh-CN" altLang="en-US"/>
            </a:p>
          </p:txBody>
        </p:sp>
        <p:sp>
          <p:nvSpPr>
            <p:cNvPr id="9" name="圆角矩形 8"/>
            <p:cNvSpPr/>
            <p:nvPr/>
          </p:nvSpPr>
          <p:spPr>
            <a:xfrm>
              <a:off x="9795" y="7206"/>
              <a:ext cx="1857" cy="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NBA</a:t>
              </a:r>
              <a:endParaRPr lang="en-US" altLang="zh-CN"/>
            </a:p>
          </p:txBody>
        </p:sp>
        <p:sp>
          <p:nvSpPr>
            <p:cNvPr id="10" name="圆角矩形 9"/>
            <p:cNvSpPr/>
            <p:nvPr/>
          </p:nvSpPr>
          <p:spPr>
            <a:xfrm>
              <a:off x="5324" y="7843"/>
              <a:ext cx="1955" cy="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骑士队</a:t>
              </a:r>
              <a:endParaRPr lang="zh-CN" altLang="en-US"/>
            </a:p>
          </p:txBody>
        </p:sp>
        <p:sp>
          <p:nvSpPr>
            <p:cNvPr id="11" name="圆角矩形 10"/>
            <p:cNvSpPr/>
            <p:nvPr/>
          </p:nvSpPr>
          <p:spPr>
            <a:xfrm>
              <a:off x="5105" y="2829"/>
              <a:ext cx="1828" cy="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湖人队</a:t>
              </a:r>
              <a:endParaRPr lang="zh-CN" altLang="en-US"/>
            </a:p>
          </p:txBody>
        </p:sp>
        <p:sp>
          <p:nvSpPr>
            <p:cNvPr id="12" name="圆角矩形 11"/>
            <p:cNvSpPr/>
            <p:nvPr/>
          </p:nvSpPr>
          <p:spPr>
            <a:xfrm>
              <a:off x="1758" y="5004"/>
              <a:ext cx="2370" cy="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耐克</a:t>
              </a:r>
              <a:endParaRPr lang="zh-CN" altLang="en-US"/>
            </a:p>
          </p:txBody>
        </p:sp>
        <p:cxnSp>
          <p:nvCxnSpPr>
            <p:cNvPr id="13" name="直接箭头连接符 12"/>
            <p:cNvCxnSpPr>
              <a:stCxn id="5" idx="5"/>
              <a:endCxn id="9" idx="1"/>
            </p:cNvCxnSpPr>
            <p:nvPr/>
          </p:nvCxnSpPr>
          <p:spPr>
            <a:xfrm>
              <a:off x="6806" y="5945"/>
              <a:ext cx="2990" cy="1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4"/>
              <a:endCxn id="10" idx="0"/>
            </p:cNvCxnSpPr>
            <p:nvPr/>
          </p:nvCxnSpPr>
          <p:spPr>
            <a:xfrm>
              <a:off x="6194" y="6153"/>
              <a:ext cx="109" cy="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12" idx="3"/>
            </p:cNvCxnSpPr>
            <p:nvPr/>
          </p:nvCxnSpPr>
          <p:spPr>
            <a:xfrm flipH="1">
              <a:off x="4129" y="5445"/>
              <a:ext cx="11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0"/>
              <a:endCxn id="11" idx="2"/>
            </p:cNvCxnSpPr>
            <p:nvPr/>
          </p:nvCxnSpPr>
          <p:spPr>
            <a:xfrm flipH="1" flipV="1">
              <a:off x="6019" y="3709"/>
              <a:ext cx="174" cy="1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733" y="6764"/>
              <a:ext cx="1569" cy="649"/>
            </a:xfrm>
            <a:prstGeom prst="rect">
              <a:avLst/>
            </a:prstGeom>
            <a:noFill/>
          </p:spPr>
          <p:txBody>
            <a:bodyPr wrap="square" rtlCol="0">
              <a:spAutoFit/>
            </a:bodyPr>
            <a:p>
              <a:r>
                <a:rPr lang="zh-CN" altLang="en-US"/>
                <a:t>效力过</a:t>
              </a:r>
              <a:endParaRPr lang="zh-CN" altLang="en-US"/>
            </a:p>
          </p:txBody>
        </p:sp>
        <p:sp>
          <p:nvSpPr>
            <p:cNvPr id="21" name="文本框 20"/>
            <p:cNvSpPr txBox="1"/>
            <p:nvPr/>
          </p:nvSpPr>
          <p:spPr>
            <a:xfrm>
              <a:off x="6502" y="4279"/>
              <a:ext cx="1569" cy="649"/>
            </a:xfrm>
            <a:prstGeom prst="rect">
              <a:avLst/>
            </a:prstGeom>
            <a:noFill/>
          </p:spPr>
          <p:txBody>
            <a:bodyPr wrap="square" rtlCol="0">
              <a:spAutoFit/>
            </a:bodyPr>
            <a:p>
              <a:r>
                <a:rPr lang="zh-CN" altLang="en-US"/>
                <a:t>效力于</a:t>
              </a:r>
              <a:endParaRPr lang="zh-CN" altLang="en-US"/>
            </a:p>
          </p:txBody>
        </p:sp>
        <p:sp>
          <p:nvSpPr>
            <p:cNvPr id="22" name="文本框 21"/>
            <p:cNvSpPr txBox="1"/>
            <p:nvPr/>
          </p:nvSpPr>
          <p:spPr>
            <a:xfrm flipH="1">
              <a:off x="4733" y="4279"/>
              <a:ext cx="120" cy="1137"/>
            </a:xfrm>
            <a:prstGeom prst="rect">
              <a:avLst/>
            </a:prstGeom>
            <a:noFill/>
          </p:spPr>
          <p:txBody>
            <a:bodyPr wrap="square" rtlCol="0">
              <a:spAutoFit/>
            </a:bodyPr>
            <a:p>
              <a:r>
                <a:rPr lang="zh-CN" altLang="en-US"/>
                <a:t>代言</a:t>
              </a:r>
              <a:endParaRPr lang="zh-CN" altLang="en-US"/>
            </a:p>
          </p:txBody>
        </p:sp>
        <p:sp>
          <p:nvSpPr>
            <p:cNvPr id="23" name="文本框 22"/>
            <p:cNvSpPr txBox="1"/>
            <p:nvPr/>
          </p:nvSpPr>
          <p:spPr>
            <a:xfrm>
              <a:off x="6838" y="6764"/>
              <a:ext cx="1569" cy="649"/>
            </a:xfrm>
            <a:prstGeom prst="rect">
              <a:avLst/>
            </a:prstGeom>
            <a:noFill/>
          </p:spPr>
          <p:txBody>
            <a:bodyPr wrap="square" rtlCol="0">
              <a:spAutoFit/>
            </a:bodyPr>
            <a:p>
              <a:r>
                <a:rPr lang="zh-CN" altLang="en-US"/>
                <a:t>工作于</a:t>
              </a:r>
              <a:endParaRPr lang="zh-CN" altLang="en-US"/>
            </a:p>
          </p:txBody>
        </p:sp>
        <p:sp>
          <p:nvSpPr>
            <p:cNvPr id="24" name="文本框 23"/>
            <p:cNvSpPr txBox="1"/>
            <p:nvPr/>
          </p:nvSpPr>
          <p:spPr>
            <a:xfrm>
              <a:off x="8071" y="5364"/>
              <a:ext cx="1276" cy="649"/>
            </a:xfrm>
            <a:prstGeom prst="rect">
              <a:avLst/>
            </a:prstGeom>
            <a:noFill/>
          </p:spPr>
          <p:txBody>
            <a:bodyPr wrap="square" rtlCol="0">
              <a:spAutoFit/>
            </a:bodyPr>
            <a:p>
              <a:r>
                <a:rPr lang="zh-CN" altLang="en-US"/>
                <a:t>国籍</a:t>
              </a:r>
              <a:endParaRPr lang="zh-CN" altLang="en-US"/>
            </a:p>
          </p:txBody>
        </p:sp>
        <p:sp>
          <p:nvSpPr>
            <p:cNvPr id="25" name="文本框 24"/>
            <p:cNvSpPr txBox="1"/>
            <p:nvPr/>
          </p:nvSpPr>
          <p:spPr>
            <a:xfrm>
              <a:off x="11212" y="3349"/>
              <a:ext cx="1275" cy="649"/>
            </a:xfrm>
            <a:prstGeom prst="rect">
              <a:avLst/>
            </a:prstGeom>
            <a:noFill/>
          </p:spPr>
          <p:txBody>
            <a:bodyPr wrap="square" rtlCol="0">
              <a:spAutoFit/>
            </a:bodyPr>
            <a:p>
              <a:r>
                <a:rPr lang="zh-CN" altLang="en-US"/>
                <a:t>属于</a:t>
              </a:r>
              <a:endParaRPr lang="zh-CN" altLang="en-US"/>
            </a:p>
          </p:txBody>
        </p:sp>
        <p:cxnSp>
          <p:nvCxnSpPr>
            <p:cNvPr id="26" name="直接箭头连接符 25"/>
            <p:cNvCxnSpPr>
              <a:stCxn id="7" idx="1"/>
              <a:endCxn id="4" idx="7"/>
            </p:cNvCxnSpPr>
            <p:nvPr/>
          </p:nvCxnSpPr>
          <p:spPr>
            <a:xfrm flipH="1">
              <a:off x="11409" y="3639"/>
              <a:ext cx="1829" cy="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0"/>
              <a:endCxn id="4" idx="4"/>
            </p:cNvCxnSpPr>
            <p:nvPr/>
          </p:nvCxnSpPr>
          <p:spPr>
            <a:xfrm flipV="1">
              <a:off x="10724" y="5657"/>
              <a:ext cx="97" cy="1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1"/>
              <a:endCxn id="4" idx="5"/>
            </p:cNvCxnSpPr>
            <p:nvPr/>
          </p:nvCxnSpPr>
          <p:spPr>
            <a:xfrm flipH="1" flipV="1">
              <a:off x="11409" y="5449"/>
              <a:ext cx="2030" cy="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1963" y="5154"/>
              <a:ext cx="1275" cy="649"/>
            </a:xfrm>
            <a:prstGeom prst="rect">
              <a:avLst/>
            </a:prstGeom>
            <a:noFill/>
          </p:spPr>
          <p:txBody>
            <a:bodyPr wrap="square" rtlCol="0">
              <a:spAutoFit/>
            </a:bodyPr>
            <a:p>
              <a:r>
                <a:rPr lang="zh-CN" altLang="en-US"/>
                <a:t>属于</a:t>
              </a:r>
              <a:endParaRPr lang="zh-CN" altLang="en-US"/>
            </a:p>
          </p:txBody>
        </p:sp>
        <p:sp>
          <p:nvSpPr>
            <p:cNvPr id="30" name="文本框 29"/>
            <p:cNvSpPr txBox="1"/>
            <p:nvPr/>
          </p:nvSpPr>
          <p:spPr>
            <a:xfrm>
              <a:off x="10821" y="6184"/>
              <a:ext cx="1275" cy="649"/>
            </a:xfrm>
            <a:prstGeom prst="rect">
              <a:avLst/>
            </a:prstGeom>
            <a:noFill/>
          </p:spPr>
          <p:txBody>
            <a:bodyPr wrap="square" rtlCol="0">
              <a:spAutoFit/>
            </a:bodyPr>
            <a:p>
              <a:r>
                <a:rPr lang="zh-CN" altLang="en-US"/>
                <a:t>属于</a:t>
              </a:r>
              <a:endParaRPr lang="zh-CN" altLang="en-US"/>
            </a:p>
          </p:txBody>
        </p:sp>
        <p:cxnSp>
          <p:nvCxnSpPr>
            <p:cNvPr id="31" name="直接箭头连接符 30"/>
            <p:cNvCxnSpPr>
              <a:stCxn id="11" idx="3"/>
            </p:cNvCxnSpPr>
            <p:nvPr/>
          </p:nvCxnSpPr>
          <p:spPr>
            <a:xfrm flipV="1">
              <a:off x="6933" y="3220"/>
              <a:ext cx="6208" cy="4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2" name="肘形连接符 31"/>
            <p:cNvCxnSpPr>
              <a:stCxn id="10" idx="2"/>
              <a:endCxn id="8" idx="2"/>
            </p:cNvCxnSpPr>
            <p:nvPr/>
          </p:nvCxnSpPr>
          <p:spPr>
            <a:xfrm rot="5400000" flipH="1" flipV="1">
              <a:off x="9348" y="3717"/>
              <a:ext cx="1959" cy="8051"/>
            </a:xfrm>
            <a:prstGeom prst="bentConnector3">
              <a:avLst>
                <a:gd name="adj1" fmla="val -19142"/>
              </a:avLst>
            </a:prstGeom>
            <a:ln>
              <a:tailEnd type="arrow" w="med" len="med"/>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9001" y="9181"/>
              <a:ext cx="1198" cy="649"/>
            </a:xfrm>
            <a:prstGeom prst="rect">
              <a:avLst/>
            </a:prstGeom>
            <a:noFill/>
          </p:spPr>
          <p:txBody>
            <a:bodyPr wrap="square" rtlCol="0">
              <a:spAutoFit/>
            </a:bodyPr>
            <a:p>
              <a:r>
                <a:rPr lang="zh-CN" altLang="en-US">
                  <a:solidFill>
                    <a:srgbClr val="FF0000"/>
                  </a:solidFill>
                </a:rPr>
                <a:t>位于</a:t>
              </a:r>
              <a:endParaRPr lang="zh-CN" altLang="en-US">
                <a:solidFill>
                  <a:srgbClr val="FF0000"/>
                </a:solidFill>
              </a:endParaRPr>
            </a:p>
          </p:txBody>
        </p:sp>
        <p:sp>
          <p:nvSpPr>
            <p:cNvPr id="34" name="文本框 33"/>
            <p:cNvSpPr txBox="1"/>
            <p:nvPr/>
          </p:nvSpPr>
          <p:spPr>
            <a:xfrm>
              <a:off x="8792" y="2640"/>
              <a:ext cx="1198" cy="649"/>
            </a:xfrm>
            <a:prstGeom prst="rect">
              <a:avLst/>
            </a:prstGeom>
            <a:noFill/>
          </p:spPr>
          <p:txBody>
            <a:bodyPr wrap="square" rtlCol="0">
              <a:spAutoFit/>
            </a:bodyPr>
            <a:p>
              <a:r>
                <a:rPr lang="zh-CN" altLang="en-US">
                  <a:solidFill>
                    <a:srgbClr val="FF0000"/>
                  </a:solidFill>
                </a:rPr>
                <a:t>位于</a:t>
              </a:r>
              <a:endParaRPr lang="zh-CN" altLang="en-US">
                <a:solidFill>
                  <a:srgbClr val="FF0000"/>
                </a:solidFill>
              </a:endParaRP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增强验证</a:t>
            </a:r>
            <a:endParaRPr lang="zh-CN" altLang="en-US"/>
          </a:p>
        </p:txBody>
      </p:sp>
      <p:pic>
        <p:nvPicPr>
          <p:cNvPr id="4" name="图片 3"/>
          <p:cNvPicPr>
            <a:picLocks noChangeAspect="1"/>
          </p:cNvPicPr>
          <p:nvPr/>
        </p:nvPicPr>
        <p:blipFill>
          <a:blip r:embed="rId1"/>
          <a:stretch>
            <a:fillRect/>
          </a:stretch>
        </p:blipFill>
        <p:spPr>
          <a:xfrm>
            <a:off x="669925" y="1207135"/>
            <a:ext cx="5485130" cy="4562475"/>
          </a:xfrm>
          <a:prstGeom prst="rect">
            <a:avLst/>
          </a:prstGeom>
        </p:spPr>
      </p:pic>
      <p:pic>
        <p:nvPicPr>
          <p:cNvPr id="5" name="图片 4"/>
          <p:cNvPicPr>
            <a:picLocks noChangeAspect="1"/>
          </p:cNvPicPr>
          <p:nvPr/>
        </p:nvPicPr>
        <p:blipFill>
          <a:blip r:embed="rId2"/>
          <a:stretch>
            <a:fillRect/>
          </a:stretch>
        </p:blipFill>
        <p:spPr>
          <a:xfrm>
            <a:off x="6612890" y="1053465"/>
            <a:ext cx="4495800" cy="403225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sp>
        <p:nvSpPr>
          <p:cNvPr id="3" name="文本框 2"/>
          <p:cNvSpPr txBox="1"/>
          <p:nvPr/>
        </p:nvSpPr>
        <p:spPr>
          <a:xfrm>
            <a:off x="604520" y="1358900"/>
            <a:ext cx="9568180" cy="1753235"/>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zh-CN" altLang="en-US"/>
              <a:t>分别在从</a:t>
            </a:r>
            <a:r>
              <a:rPr lang="en-US" altLang="zh-CN"/>
              <a:t>Freebase</a:t>
            </a:r>
            <a:r>
              <a:rPr lang="zh-CN" altLang="en-US"/>
              <a:t>和</a:t>
            </a:r>
            <a:r>
              <a:rPr lang="en-US" altLang="zh-CN"/>
              <a:t>DBpedia</a:t>
            </a:r>
            <a:r>
              <a:rPr lang="zh-CN" altLang="en-US"/>
              <a:t>知识库中选取一定数量的数据作为真实数据集，选取的数据分布如下表。然后从真值数据集随机采样55%、60%、65%、70%、75%、80%、85%、85%、90%、95%的三元组，构成本文的缺失知识图谱。剩余的三元组作为本文需要补全完善的缺失值。</a:t>
            </a:r>
            <a:endParaRPr lang="zh-CN" altLang="en-US"/>
          </a:p>
        </p:txBody>
      </p:sp>
      <p:pic>
        <p:nvPicPr>
          <p:cNvPr id="4" name="图片 3"/>
          <p:cNvPicPr>
            <a:picLocks noChangeAspect="1"/>
          </p:cNvPicPr>
          <p:nvPr/>
        </p:nvPicPr>
        <p:blipFill>
          <a:blip r:embed="rId1"/>
          <a:stretch>
            <a:fillRect/>
          </a:stretch>
        </p:blipFill>
        <p:spPr>
          <a:xfrm>
            <a:off x="3300730" y="3315335"/>
            <a:ext cx="4175760" cy="175768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3425" y="635635"/>
            <a:ext cx="3467735" cy="368300"/>
          </a:xfrm>
          <a:prstGeom prst="rect">
            <a:avLst/>
          </a:prstGeom>
          <a:noFill/>
        </p:spPr>
        <p:txBody>
          <a:bodyPr wrap="square" rtlCol="0">
            <a:spAutoFit/>
          </a:bodyPr>
          <a:p>
            <a:r>
              <a:rPr lang="zh-CN" altLang="en-US" b="1"/>
              <a:t>链接预测结果：</a:t>
            </a:r>
            <a:endParaRPr lang="zh-CN" altLang="en-US" b="1"/>
          </a:p>
        </p:txBody>
      </p:sp>
      <p:pic>
        <p:nvPicPr>
          <p:cNvPr id="3" name="图片 2"/>
          <p:cNvPicPr>
            <a:picLocks noChangeAspect="1"/>
          </p:cNvPicPr>
          <p:nvPr/>
        </p:nvPicPr>
        <p:blipFill>
          <a:blip r:embed="rId1"/>
          <a:stretch>
            <a:fillRect/>
          </a:stretch>
        </p:blipFill>
        <p:spPr>
          <a:xfrm>
            <a:off x="1585595" y="1851660"/>
            <a:ext cx="8722360" cy="375983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05485" y="1692910"/>
            <a:ext cx="9690100" cy="2068195"/>
          </a:xfrm>
          <a:prstGeom prst="rect">
            <a:avLst/>
          </a:prstGeom>
        </p:spPr>
      </p:pic>
      <p:pic>
        <p:nvPicPr>
          <p:cNvPr id="3" name="图片 2"/>
          <p:cNvPicPr>
            <a:picLocks noChangeAspect="1"/>
          </p:cNvPicPr>
          <p:nvPr/>
        </p:nvPicPr>
        <p:blipFill>
          <a:blip r:embed="rId2"/>
          <a:stretch>
            <a:fillRect/>
          </a:stretch>
        </p:blipFill>
        <p:spPr>
          <a:xfrm>
            <a:off x="705485" y="4180840"/>
            <a:ext cx="9690100" cy="2270760"/>
          </a:xfrm>
          <a:prstGeom prst="rect">
            <a:avLst/>
          </a:prstGeom>
        </p:spPr>
      </p:pic>
      <p:sp>
        <p:nvSpPr>
          <p:cNvPr id="4" name="文本框 3"/>
          <p:cNvSpPr txBox="1"/>
          <p:nvPr/>
        </p:nvSpPr>
        <p:spPr>
          <a:xfrm>
            <a:off x="3945255" y="3761105"/>
            <a:ext cx="4302125" cy="337185"/>
          </a:xfrm>
          <a:prstGeom prst="rect">
            <a:avLst/>
          </a:prstGeom>
          <a:noFill/>
        </p:spPr>
        <p:txBody>
          <a:bodyPr wrap="square" rtlCol="0">
            <a:spAutoFit/>
          </a:bodyPr>
          <a:p>
            <a:r>
              <a:rPr lang="en-US" altLang="zh-CN" sz="1600"/>
              <a:t>        </a:t>
            </a:r>
            <a:r>
              <a:rPr lang="zh-CN" altLang="en-US" sz="1600"/>
              <a:t>基础关系验证实验结果</a:t>
            </a:r>
            <a:endParaRPr lang="zh-CN" altLang="en-US" sz="1600"/>
          </a:p>
        </p:txBody>
      </p:sp>
      <p:sp>
        <p:nvSpPr>
          <p:cNvPr id="5" name="文本框 4"/>
          <p:cNvSpPr txBox="1"/>
          <p:nvPr/>
        </p:nvSpPr>
        <p:spPr>
          <a:xfrm>
            <a:off x="707390" y="597535"/>
            <a:ext cx="4097020" cy="368300"/>
          </a:xfrm>
          <a:prstGeom prst="rect">
            <a:avLst/>
          </a:prstGeom>
          <a:noFill/>
        </p:spPr>
        <p:txBody>
          <a:bodyPr wrap="square" rtlCol="0">
            <a:spAutoFit/>
          </a:bodyPr>
          <a:p>
            <a:r>
              <a:rPr lang="zh-CN" altLang="en-US" b="1"/>
              <a:t>关系验证实验结果：</a:t>
            </a:r>
            <a:endParaRPr lang="zh-CN" altLang="en-US" b="1"/>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现有方法</a:t>
            </a:r>
            <a:endParaRPr lang="zh-CN" altLang="en-US"/>
          </a:p>
        </p:txBody>
      </p:sp>
      <p:sp>
        <p:nvSpPr>
          <p:cNvPr id="3" name="文本框 2"/>
          <p:cNvSpPr txBox="1"/>
          <p:nvPr/>
        </p:nvSpPr>
        <p:spPr>
          <a:xfrm>
            <a:off x="790575" y="1424305"/>
            <a:ext cx="8004175" cy="2553335"/>
          </a:xfrm>
          <a:prstGeom prst="rect">
            <a:avLst/>
          </a:prstGeom>
          <a:noFill/>
        </p:spPr>
        <p:txBody>
          <a:bodyPr wrap="square" rtlCol="0">
            <a:spAutoFit/>
          </a:bodyPr>
          <a:p>
            <a:pPr marL="285750" indent="0" fontAlgn="auto">
              <a:lnSpc>
                <a:spcPct val="200000"/>
              </a:lnSpc>
              <a:buFont typeface="Arial" panose="020B0604020202020204" pitchFamily="34" charset="0"/>
              <a:buChar char="•"/>
            </a:pPr>
            <a:r>
              <a:rPr lang="en-US" altLang="zh-CN"/>
              <a:t> </a:t>
            </a:r>
            <a:r>
              <a:rPr lang="zh-CN" altLang="en-US" sz="2000"/>
              <a:t>路径排序算法</a:t>
            </a:r>
            <a:endParaRPr lang="zh-CN" altLang="en-US" sz="2000"/>
          </a:p>
          <a:p>
            <a:pPr marL="285750" indent="0" fontAlgn="auto">
              <a:lnSpc>
                <a:spcPct val="200000"/>
              </a:lnSpc>
              <a:buFont typeface="Arial" panose="020B0604020202020204" pitchFamily="34" charset="0"/>
              <a:buChar char="•"/>
            </a:pPr>
            <a:r>
              <a:rPr lang="zh-CN" altLang="en-US" sz="2000"/>
              <a:t> 词嵌入技术</a:t>
            </a:r>
            <a:endParaRPr lang="zh-CN" altLang="en-US" sz="2000"/>
          </a:p>
          <a:p>
            <a:pPr marL="285750" indent="0" fontAlgn="auto">
              <a:lnSpc>
                <a:spcPct val="200000"/>
              </a:lnSpc>
              <a:buFont typeface="Arial" panose="020B0604020202020204" pitchFamily="34" charset="0"/>
              <a:buChar char="•"/>
            </a:pPr>
            <a:r>
              <a:rPr lang="zh-CN" altLang="en-US" sz="2000"/>
              <a:t> 神经网络方法</a:t>
            </a:r>
            <a:endParaRPr lang="zh-CN" altLang="en-US" sz="2000"/>
          </a:p>
          <a:p>
            <a:pPr marL="285750" indent="0" fontAlgn="auto">
              <a:lnSpc>
                <a:spcPct val="200000"/>
              </a:lnSpc>
            </a:pPr>
            <a:r>
              <a:rPr lang="zh-CN" altLang="en-US" sz="2000"/>
              <a:t>这些方法一般将知识图谱补全任务看作是关系分类问题，</a:t>
            </a:r>
            <a:endParaRPr lang="zh-CN" altLang="en-US"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文章主要贡献</a:t>
            </a:r>
            <a:r>
              <a:rPr lang="en-US" altLang="zh-CN"/>
              <a:t>1</a:t>
            </a:r>
            <a:endParaRPr lang="en-US" altLang="zh-CN"/>
          </a:p>
        </p:txBody>
      </p:sp>
      <p:sp>
        <p:nvSpPr>
          <p:cNvPr id="3" name="文本框 2"/>
          <p:cNvSpPr txBox="1"/>
          <p:nvPr/>
        </p:nvSpPr>
        <p:spPr>
          <a:xfrm>
            <a:off x="806450" y="1207135"/>
            <a:ext cx="9523730" cy="922020"/>
          </a:xfrm>
          <a:prstGeom prst="rect">
            <a:avLst/>
          </a:prstGeom>
          <a:noFill/>
        </p:spPr>
        <p:txBody>
          <a:bodyPr wrap="square" rtlCol="0">
            <a:spAutoFit/>
          </a:bodyPr>
          <a:p>
            <a:pPr fontAlgn="auto">
              <a:lnSpc>
                <a:spcPct val="150000"/>
              </a:lnSpc>
            </a:pPr>
            <a:r>
              <a:rPr lang="zh-CN" altLang="en-US"/>
              <a:t>（</a:t>
            </a:r>
            <a:r>
              <a:rPr lang="en-US" altLang="zh-CN"/>
              <a:t>1</a:t>
            </a:r>
            <a:r>
              <a:rPr lang="zh-CN" altLang="en-US"/>
              <a:t>）提出了一种采用主动学习，使用知识图谱内部和外部关系验证，从而不断完善知识图谱的框架</a:t>
            </a:r>
            <a:endParaRPr lang="zh-CN" altLang="en-US"/>
          </a:p>
        </p:txBody>
      </p:sp>
      <p:pic>
        <p:nvPicPr>
          <p:cNvPr id="1073742861" name="图片 1073742860" descr="图像 37"/>
          <p:cNvPicPr>
            <a:picLocks noChangeAspect="1"/>
          </p:cNvPicPr>
          <p:nvPr/>
        </p:nvPicPr>
        <p:blipFill>
          <a:blip r:embed="rId1"/>
          <a:stretch>
            <a:fillRect/>
          </a:stretch>
        </p:blipFill>
        <p:spPr>
          <a:xfrm>
            <a:off x="1896745" y="3046730"/>
            <a:ext cx="8399145" cy="2151380"/>
          </a:xfrm>
          <a:prstGeom prst="rect">
            <a:avLst/>
          </a:prstGeom>
          <a:noFill/>
          <a:ln w="9525">
            <a:noFill/>
          </a:ln>
        </p:spPr>
      </p:pic>
      <p:cxnSp>
        <p:nvCxnSpPr>
          <p:cNvPr id="4" name="直接箭头连接符 3"/>
          <p:cNvCxnSpPr/>
          <p:nvPr/>
        </p:nvCxnSpPr>
        <p:spPr>
          <a:xfrm flipH="1" flipV="1">
            <a:off x="3893185" y="2634615"/>
            <a:ext cx="15240" cy="977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902450" y="2665730"/>
            <a:ext cx="0" cy="131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420110" y="2266315"/>
            <a:ext cx="962025" cy="368300"/>
          </a:xfrm>
          <a:prstGeom prst="rect">
            <a:avLst/>
          </a:prstGeom>
          <a:noFill/>
        </p:spPr>
        <p:txBody>
          <a:bodyPr wrap="square" rtlCol="0">
            <a:spAutoFit/>
          </a:bodyPr>
          <a:p>
            <a:r>
              <a:rPr lang="en-US" altLang="zh-CN">
                <a:solidFill>
                  <a:srgbClr val="00B0F0"/>
                </a:solidFill>
              </a:rPr>
              <a:t>&lt;e,r,e&gt;</a:t>
            </a:r>
            <a:endParaRPr lang="en-US" altLang="zh-CN">
              <a:solidFill>
                <a:srgbClr val="00B0F0"/>
              </a:solidFill>
            </a:endParaRPr>
          </a:p>
        </p:txBody>
      </p:sp>
      <p:sp>
        <p:nvSpPr>
          <p:cNvPr id="7" name="文本框 6"/>
          <p:cNvSpPr txBox="1"/>
          <p:nvPr/>
        </p:nvSpPr>
        <p:spPr>
          <a:xfrm>
            <a:off x="6421755" y="2266315"/>
            <a:ext cx="962025" cy="368300"/>
          </a:xfrm>
          <a:prstGeom prst="rect">
            <a:avLst/>
          </a:prstGeom>
          <a:noFill/>
        </p:spPr>
        <p:txBody>
          <a:bodyPr wrap="square" rtlCol="0">
            <a:spAutoFit/>
          </a:bodyPr>
          <a:p>
            <a:r>
              <a:rPr lang="en-US" altLang="zh-CN">
                <a:solidFill>
                  <a:srgbClr val="00B0F0"/>
                </a:solidFill>
              </a:rPr>
              <a:t>&lt;e,e&gt;</a:t>
            </a:r>
            <a:endParaRPr lang="en-US" altLang="zh-CN">
              <a:solidFill>
                <a:srgbClr val="00B0F0"/>
              </a:solidFill>
            </a:endParaRPr>
          </a:p>
        </p:txBody>
      </p:sp>
      <p:cxnSp>
        <p:nvCxnSpPr>
          <p:cNvPr id="8" name="直接箭头连接符 7"/>
          <p:cNvCxnSpPr/>
          <p:nvPr/>
        </p:nvCxnSpPr>
        <p:spPr>
          <a:xfrm>
            <a:off x="6902450" y="5198110"/>
            <a:ext cx="12700" cy="771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421120" y="5969635"/>
            <a:ext cx="962025" cy="368300"/>
          </a:xfrm>
          <a:prstGeom prst="rect">
            <a:avLst/>
          </a:prstGeom>
          <a:noFill/>
        </p:spPr>
        <p:txBody>
          <a:bodyPr wrap="square" rtlCol="0">
            <a:spAutoFit/>
          </a:bodyPr>
          <a:p>
            <a:r>
              <a:rPr lang="en-US" altLang="zh-CN">
                <a:solidFill>
                  <a:srgbClr val="00B0F0"/>
                </a:solidFill>
              </a:rPr>
              <a:t>&lt;e,r,e&gt;</a:t>
            </a:r>
            <a:endParaRPr lang="en-US" altLang="zh-CN">
              <a:solidFill>
                <a:srgbClr val="00B0F0"/>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文章主要贡献</a:t>
            </a:r>
            <a:r>
              <a:rPr lang="en-US" altLang="zh-CN"/>
              <a:t>2</a:t>
            </a:r>
            <a:endParaRPr lang="en-US" altLang="zh-CN"/>
          </a:p>
        </p:txBody>
      </p:sp>
      <p:sp>
        <p:nvSpPr>
          <p:cNvPr id="3" name="文本框 2"/>
          <p:cNvSpPr txBox="1"/>
          <p:nvPr/>
        </p:nvSpPr>
        <p:spPr>
          <a:xfrm>
            <a:off x="650875" y="1455420"/>
            <a:ext cx="9555480" cy="2584450"/>
          </a:xfrm>
          <a:prstGeom prst="rect">
            <a:avLst/>
          </a:prstGeom>
          <a:noFill/>
        </p:spPr>
        <p:txBody>
          <a:bodyPr wrap="square" rtlCol="0">
            <a:spAutoFit/>
          </a:bodyPr>
          <a:p>
            <a:pPr fontAlgn="auto">
              <a:lnSpc>
                <a:spcPct val="150000"/>
              </a:lnSpc>
            </a:pPr>
            <a:r>
              <a:rPr lang="zh-CN" altLang="en-US"/>
              <a:t>（</a:t>
            </a:r>
            <a:r>
              <a:rPr lang="en-US" altLang="zh-CN"/>
              <a:t>2</a:t>
            </a:r>
            <a:r>
              <a:rPr lang="zh-CN" altLang="en-US"/>
              <a:t>）在链接预测阶段，提出了具有主动学习能力的ELP算法来预测知识图谱中最有可能形成链接的实体对。ELP算法结合了Rooted PageRank算法和实体聚类算法，能够有效挖掘知识图谱中的图结构信息和语义信息</a:t>
            </a:r>
            <a:endParaRPr lang="zh-CN" altLang="en-US"/>
          </a:p>
          <a:p>
            <a:pPr fontAlgn="auto">
              <a:lnSpc>
                <a:spcPct val="150000"/>
              </a:lnSpc>
            </a:pPr>
            <a:endParaRPr lang="zh-CN" altLang="en-US"/>
          </a:p>
          <a:p>
            <a:pPr indent="457200" fontAlgn="auto">
              <a:lnSpc>
                <a:spcPct val="150000"/>
              </a:lnSpc>
            </a:pPr>
            <a:r>
              <a:rPr lang="zh-CN" altLang="en-US"/>
              <a:t>ELP算法采用</a:t>
            </a:r>
            <a:r>
              <a:rPr lang="zh-CN" altLang="en-US">
                <a:solidFill>
                  <a:srgbClr val="FF0000"/>
                </a:solidFill>
              </a:rPr>
              <a:t>实体聚类算法</a:t>
            </a:r>
            <a:r>
              <a:rPr lang="zh-CN" altLang="en-US"/>
              <a:t>来挖掘知识图谱中的</a:t>
            </a:r>
            <a:r>
              <a:rPr lang="zh-CN" altLang="en-US">
                <a:solidFill>
                  <a:srgbClr val="FF0000"/>
                </a:solidFill>
              </a:rPr>
              <a:t>语义信息</a:t>
            </a:r>
            <a:r>
              <a:rPr lang="zh-CN" altLang="en-US"/>
              <a:t>，采用</a:t>
            </a:r>
            <a:r>
              <a:rPr lang="zh-CN" altLang="en-US">
                <a:solidFill>
                  <a:srgbClr val="FF0000"/>
                </a:solidFill>
              </a:rPr>
              <a:t>Rooted PageRank算法</a:t>
            </a:r>
            <a:r>
              <a:rPr lang="zh-CN" altLang="en-US"/>
              <a:t>来挖掘知识图谱中的</a:t>
            </a:r>
            <a:r>
              <a:rPr lang="zh-CN" altLang="en-US">
                <a:solidFill>
                  <a:srgbClr val="FF0000"/>
                </a:solidFill>
              </a:rPr>
              <a:t>图结构信息</a:t>
            </a:r>
            <a:r>
              <a:rPr lang="zh-CN" altLang="en-US"/>
              <a:t>，经过联合筛选来挖掘知识图谱中最有可能形成链接的对实体对。</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实体聚类算法</a:t>
            </a:r>
            <a:endParaRPr lang="zh-CN" altLang="en-US"/>
          </a:p>
        </p:txBody>
      </p:sp>
      <p:sp>
        <p:nvSpPr>
          <p:cNvPr id="3" name="文本框 2"/>
          <p:cNvSpPr txBox="1"/>
          <p:nvPr/>
        </p:nvSpPr>
        <p:spPr>
          <a:xfrm>
            <a:off x="669925" y="1386205"/>
            <a:ext cx="10261600" cy="1060450"/>
          </a:xfrm>
          <a:prstGeom prst="rect">
            <a:avLst/>
          </a:prstGeom>
          <a:noFill/>
        </p:spPr>
        <p:txBody>
          <a:bodyPr wrap="square" rtlCol="0">
            <a:spAutoFit/>
          </a:bodyPr>
          <a:p>
            <a:pPr fontAlgn="auto">
              <a:lnSpc>
                <a:spcPct val="150000"/>
              </a:lnSpc>
            </a:pPr>
            <a:r>
              <a:rPr lang="zh-CN" altLang="en-US"/>
              <a:t>实体聚类算法可以分为两个阶段：实体类初始化                        实体类的合并</a:t>
            </a:r>
            <a:endParaRPr lang="zh-CN" altLang="en-US"/>
          </a:p>
          <a:p>
            <a:endParaRPr lang="zh-CN" altLang="en-US"/>
          </a:p>
          <a:p>
            <a:r>
              <a:rPr lang="zh-CN" altLang="en-US" b="1"/>
              <a:t>实体类初始化：</a:t>
            </a:r>
            <a:endParaRPr lang="zh-CN" altLang="en-US" b="1"/>
          </a:p>
        </p:txBody>
      </p:sp>
      <p:pic>
        <p:nvPicPr>
          <p:cNvPr id="4" name="图片 3"/>
          <p:cNvPicPr>
            <a:picLocks noChangeAspect="1"/>
          </p:cNvPicPr>
          <p:nvPr/>
        </p:nvPicPr>
        <p:blipFill>
          <a:blip r:embed="rId1"/>
          <a:stretch>
            <a:fillRect/>
          </a:stretch>
        </p:blipFill>
        <p:spPr>
          <a:xfrm>
            <a:off x="669925" y="2605405"/>
            <a:ext cx="4529455" cy="3046730"/>
          </a:xfrm>
          <a:prstGeom prst="rect">
            <a:avLst/>
          </a:prstGeom>
        </p:spPr>
      </p:pic>
      <p:pic>
        <p:nvPicPr>
          <p:cNvPr id="7" name="图片 6"/>
          <p:cNvPicPr>
            <a:picLocks noChangeAspect="1"/>
          </p:cNvPicPr>
          <p:nvPr/>
        </p:nvPicPr>
        <p:blipFill>
          <a:blip r:embed="rId2"/>
          <a:stretch>
            <a:fillRect/>
          </a:stretch>
        </p:blipFill>
        <p:spPr>
          <a:xfrm>
            <a:off x="6370955" y="2606040"/>
            <a:ext cx="4869180" cy="3046095"/>
          </a:xfrm>
          <a:prstGeom prst="rect">
            <a:avLst/>
          </a:prstGeom>
        </p:spPr>
      </p:pic>
      <p:sp>
        <p:nvSpPr>
          <p:cNvPr id="8" name="文本框 7"/>
          <p:cNvSpPr txBox="1"/>
          <p:nvPr/>
        </p:nvSpPr>
        <p:spPr>
          <a:xfrm>
            <a:off x="6954520" y="5892800"/>
            <a:ext cx="4285615" cy="368300"/>
          </a:xfrm>
          <a:prstGeom prst="rect">
            <a:avLst/>
          </a:prstGeom>
          <a:noFill/>
        </p:spPr>
        <p:txBody>
          <a:bodyPr wrap="square" rtlCol="0">
            <a:spAutoFit/>
          </a:bodyPr>
          <a:p>
            <a:r>
              <a:rPr lang="zh-CN" altLang="en-US"/>
              <a:t>图</a:t>
            </a:r>
            <a:r>
              <a:rPr lang="en-US" altLang="zh-CN"/>
              <a:t>2</a:t>
            </a:r>
            <a:r>
              <a:rPr lang="zh-CN" altLang="en-US"/>
              <a:t>可</a:t>
            </a:r>
            <a:r>
              <a:rPr lang="zh-CN" altLang="en-US"/>
              <a:t>分别构成四个实体类</a:t>
            </a:r>
            <a:r>
              <a:rPr lang="en-US" altLang="zh-CN"/>
              <a:t>{H1,H2,T1,T2}</a:t>
            </a:r>
            <a:endParaRPr lang="en-US" altLang="zh-CN"/>
          </a:p>
        </p:txBody>
      </p:sp>
      <p:sp>
        <p:nvSpPr>
          <p:cNvPr id="5" name="右箭头 4"/>
          <p:cNvSpPr/>
          <p:nvPr/>
        </p:nvSpPr>
        <p:spPr>
          <a:xfrm>
            <a:off x="5741670" y="1612265"/>
            <a:ext cx="1091565" cy="167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035300" y="1685925"/>
            <a:ext cx="6299835" cy="348551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实体聚类算法</a:t>
            </a:r>
            <a:endParaRPr lang="zh-CN" altLang="en-US"/>
          </a:p>
        </p:txBody>
      </p:sp>
      <p:sp>
        <p:nvSpPr>
          <p:cNvPr id="3" name="文本框 2"/>
          <p:cNvSpPr txBox="1"/>
          <p:nvPr/>
        </p:nvSpPr>
        <p:spPr>
          <a:xfrm>
            <a:off x="746125" y="1360170"/>
            <a:ext cx="9837420" cy="2030095"/>
          </a:xfrm>
          <a:prstGeom prst="rect">
            <a:avLst/>
          </a:prstGeom>
          <a:noFill/>
        </p:spPr>
        <p:txBody>
          <a:bodyPr wrap="square" rtlCol="0">
            <a:spAutoFit/>
          </a:bodyPr>
          <a:p>
            <a:pPr fontAlgn="auto">
              <a:lnSpc>
                <a:spcPct val="150000"/>
              </a:lnSpc>
            </a:pPr>
            <a:r>
              <a:rPr lang="zh-CN" altLang="en-US" b="1"/>
              <a:t>实体类的合并</a:t>
            </a:r>
            <a:r>
              <a:rPr lang="zh-CN" altLang="en-US"/>
              <a:t>：</a:t>
            </a:r>
            <a:endParaRPr lang="zh-CN" altLang="en-US"/>
          </a:p>
          <a:p>
            <a:pPr fontAlgn="auto">
              <a:lnSpc>
                <a:spcPct val="150000"/>
              </a:lnSpc>
            </a:pPr>
            <a:r>
              <a:rPr lang="zh-CN" altLang="en-US"/>
              <a:t>原因：实体类初始化中存在一些问题。</a:t>
            </a:r>
            <a:r>
              <a:rPr lang="en-US" altLang="zh-CN"/>
              <a:t>(1)</a:t>
            </a:r>
            <a:r>
              <a:rPr lang="zh-CN" altLang="en-US"/>
              <a:t>知识图谱中可能有些边是错误的，从而导致某些实体类中出现本不该出现的实体。</a:t>
            </a:r>
            <a:r>
              <a:rPr lang="en-US" altLang="zh-CN"/>
              <a:t>(2)</a:t>
            </a:r>
            <a:r>
              <a:rPr lang="zh-CN" altLang="en-US"/>
              <a:t>实体类间可能存在大量重复的实体，比如关系</a:t>
            </a:r>
            <a:r>
              <a:rPr lang="en-US" altLang="zh-CN"/>
              <a:t>nationality</a:t>
            </a:r>
            <a:r>
              <a:rPr lang="zh-CN" altLang="en-US"/>
              <a:t>和</a:t>
            </a:r>
            <a:r>
              <a:rPr lang="en-US" altLang="zh-CN"/>
              <a:t>gender</a:t>
            </a:r>
            <a:r>
              <a:rPr lang="zh-CN" altLang="en-US"/>
              <a:t>的头实体大部分都是相似的，从而这两关系头实体类中会有大量的重复实体。</a:t>
            </a:r>
            <a:endParaRPr lang="zh-CN" altLang="en-US"/>
          </a:p>
          <a:p>
            <a:endParaRPr lang="zh-CN" altLang="en-US"/>
          </a:p>
        </p:txBody>
      </p:sp>
      <p:pic>
        <p:nvPicPr>
          <p:cNvPr id="4" name="图片 3"/>
          <p:cNvPicPr>
            <a:picLocks noChangeAspect="1"/>
          </p:cNvPicPr>
          <p:nvPr/>
        </p:nvPicPr>
        <p:blipFill>
          <a:blip r:embed="rId1"/>
          <a:stretch>
            <a:fillRect/>
          </a:stretch>
        </p:blipFill>
        <p:spPr>
          <a:xfrm>
            <a:off x="3265805" y="3256915"/>
            <a:ext cx="5660390" cy="3081020"/>
          </a:xfrm>
          <a:prstGeom prst="rect">
            <a:avLst/>
          </a:prstGeom>
        </p:spPr>
      </p:pic>
      <p:sp>
        <p:nvSpPr>
          <p:cNvPr id="5" name="文本框 4"/>
          <p:cNvSpPr txBox="1"/>
          <p:nvPr/>
        </p:nvSpPr>
        <p:spPr>
          <a:xfrm>
            <a:off x="4721860" y="6337935"/>
            <a:ext cx="2748280" cy="337185"/>
          </a:xfrm>
          <a:prstGeom prst="rect">
            <a:avLst/>
          </a:prstGeom>
          <a:noFill/>
        </p:spPr>
        <p:txBody>
          <a:bodyPr wrap="square" rtlCol="0">
            <a:spAutoFit/>
          </a:bodyPr>
          <a:p>
            <a:r>
              <a:rPr lang="zh-CN" altLang="en-US" sz="1600"/>
              <a:t>实体类合并过程示意图</a:t>
            </a:r>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932815" y="1621155"/>
            <a:ext cx="4778375" cy="3729355"/>
          </a:xfrm>
          <a:prstGeom prst="rect">
            <a:avLst/>
          </a:prstGeom>
        </p:spPr>
      </p:pic>
      <p:pic>
        <p:nvPicPr>
          <p:cNvPr id="4" name="图片 3"/>
          <p:cNvPicPr>
            <a:picLocks noChangeAspect="1"/>
          </p:cNvPicPr>
          <p:nvPr/>
        </p:nvPicPr>
        <p:blipFill>
          <a:blip r:embed="rId2"/>
          <a:stretch>
            <a:fillRect/>
          </a:stretch>
        </p:blipFill>
        <p:spPr>
          <a:xfrm>
            <a:off x="6343650" y="1620520"/>
            <a:ext cx="5027930" cy="4654550"/>
          </a:xfrm>
          <a:prstGeom prst="rect">
            <a:avLst/>
          </a:prstGeom>
        </p:spPr>
      </p:pic>
      <p:sp>
        <p:nvSpPr>
          <p:cNvPr id="5" name="文本框 4"/>
          <p:cNvSpPr txBox="1"/>
          <p:nvPr/>
        </p:nvSpPr>
        <p:spPr>
          <a:xfrm>
            <a:off x="733425" y="918210"/>
            <a:ext cx="3184525" cy="368300"/>
          </a:xfrm>
          <a:prstGeom prst="rect">
            <a:avLst/>
          </a:prstGeom>
          <a:noFill/>
        </p:spPr>
        <p:txBody>
          <a:bodyPr wrap="square" rtlCol="0">
            <a:spAutoFit/>
          </a:bodyPr>
          <a:p>
            <a:r>
              <a:rPr lang="zh-CN" altLang="en-US" b="1"/>
              <a:t>合并策略</a:t>
            </a:r>
            <a:endParaRPr lang="zh-CN" altLang="en-US" b="1"/>
          </a:p>
        </p:txBody>
      </p:sp>
      <p:cxnSp>
        <p:nvCxnSpPr>
          <p:cNvPr id="6" name="直接连接符 5"/>
          <p:cNvCxnSpPr/>
          <p:nvPr/>
        </p:nvCxnSpPr>
        <p:spPr>
          <a:xfrm>
            <a:off x="6163945" y="777240"/>
            <a:ext cx="0" cy="576643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汇报人署名"/>
  <p:tag name="KSO_WM_UNIT_VALUE" val="23"/>
  <p:tag name="KSO_WM_UNIT_HIGHLIGHT" val="0"/>
  <p:tag name="KSO_WM_UNIT_COMPATIBLE" val="0"/>
  <p:tag name="KSO_WM_UNIT_TYPE" val="b"/>
  <p:tag name="KSO_WM_UNIT_INDEX" val="1"/>
  <p:tag name="KSO_WM_UNIT_ID" val="custom20186341_1*b*1"/>
  <p:tag name="KSO_WM_TEMPLATE_CATEGORY" val="custom"/>
  <p:tag name="KSO_WM_TEMPLATE_INDEX" val="20186341"/>
  <p:tag name="KSO_WM_UNIT_LAYERLEVEL" val="1"/>
  <p:tag name="KSO_WM_TAG_VERSION" val="1.0"/>
  <p:tag name="KSO_WM_BEAUTIFY_FLAG" val="#wm#"/>
  <p:tag name="KSO_WM_UNIT_NOCLEAR" val="0"/>
  <p:tag name="KSO_WM_UNIT_DIAGRAM_ISNUMVISUAL" val="0"/>
  <p:tag name="KSO_WM_UNIT_DIAGRAM_ISREFERUNIT" val="0"/>
</p:tagLst>
</file>

<file path=ppt/tags/tag101.xml><?xml version="1.0" encoding="utf-8"?>
<p:tagLst xmlns:p="http://schemas.openxmlformats.org/presentationml/2006/main">
  <p:tag name="KSO_WM_UNIT_ISCONTENTSTITLE" val="0"/>
  <p:tag name="KSO_WM_UNIT_PRESET_TEXT" val="汇报日期"/>
  <p:tag name="KSO_WM_UNIT_VALUE" val="23"/>
  <p:tag name="KSO_WM_UNIT_HIGHLIGHT" val="0"/>
  <p:tag name="KSO_WM_UNIT_COMPATIBLE" val="0"/>
  <p:tag name="KSO_WM_UNIT_TYPE" val="b"/>
  <p:tag name="KSO_WM_UNIT_INDEX" val="2"/>
  <p:tag name="KSO_WM_UNIT_ID" val="custom20186341_1*b*2"/>
  <p:tag name="KSO_WM_TEMPLATE_CATEGORY" val="custom"/>
  <p:tag name="KSO_WM_TEMPLATE_INDEX" val="20186341"/>
  <p:tag name="KSO_WM_UNIT_LAYERLEVEL" val="1"/>
  <p:tag name="KSO_WM_TAG_VERSION" val="1.0"/>
  <p:tag name="KSO_WM_BEAUTIFY_FLAG" val="#wm#"/>
  <p:tag name="KSO_WM_UNIT_NOCLEAR" val="0"/>
  <p:tag name="KSO_WM_UNIT_DIAGRAM_ISNUMVISUAL" val="0"/>
  <p:tag name="KSO_WM_UNIT_DIAGRAM_ISREFERUNIT" val="0"/>
</p:tagLst>
</file>

<file path=ppt/tags/tag102.xml><?xml version="1.0" encoding="utf-8"?>
<p:tagLst xmlns:p="http://schemas.openxmlformats.org/presentationml/2006/main">
  <p:tag name="KSO_WM_TEMPLATE_CATEGORY" val="custom"/>
  <p:tag name="KSO_WM_TEMPLATE_INDEX" val="20186341"/>
  <p:tag name="KSO_WM_TAG_VERSION" val="1.0"/>
  <p:tag name="KSO_WM_SLIDE_ID" val="custom20186341_1"/>
  <p:tag name="KSO_WM_SLIDE_INDEX" val="1"/>
  <p:tag name="KSO_WM_SLIDE_ITEM_CNT" val="0"/>
  <p:tag name="KSO_WM_SLIDE_LAYOUT" val="a_b"/>
  <p:tag name="KSO_WM_SLIDE_LAYOUT_CNT" val="1_3"/>
  <p:tag name="KSO_WM_SLIDE_TYPE" val="title"/>
  <p:tag name="KSO_WM_SLIDE_SUBTYPE" val="pureTxt"/>
  <p:tag name="KSO_WM_TEMPLATE_THUMBS_INDEX" val="1、6、7、8、11、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 name="KSO_WM_SLIDE_MODEL_TYPE" val="cover"/>
</p:tagLst>
</file>

<file path=ppt/tags/tag103.xml><?xml version="1.0" encoding="utf-8"?>
<p:tagLst xmlns:p="http://schemas.openxmlformats.org/presentationml/2006/main">
  <p:tag name="KSO_WM_BEAUTIFY_FLAG" val="#wm#"/>
  <p:tag name="KSO_WM_TEMPLATE_CATEGORY" val="custom"/>
  <p:tag name="KSO_WM_TEMPLATE_INDEX" val="20186341"/>
</p:tagLst>
</file>

<file path=ppt/tags/tag104.xml><?xml version="1.0" encoding="utf-8"?>
<p:tagLst xmlns:p="http://schemas.openxmlformats.org/presentationml/2006/main">
  <p:tag name="KSO_WM_BEAUTIFY_FLAG" val="#wm#"/>
  <p:tag name="KSO_WM_TEMPLATE_CATEGORY" val="custom"/>
  <p:tag name="KSO_WM_TEMPLATE_INDEX" val="20186341"/>
</p:tagLst>
</file>

<file path=ppt/tags/tag105.xml><?xml version="1.0" encoding="utf-8"?>
<p:tagLst xmlns:p="http://schemas.openxmlformats.org/presentationml/2006/main">
  <p:tag name="KSO_WM_BEAUTIFY_FLAG" val="#wm#"/>
  <p:tag name="KSO_WM_TEMPLATE_CATEGORY" val="custom"/>
  <p:tag name="KSO_WM_TEMPLATE_INDEX" val="20186341"/>
</p:tagLst>
</file>

<file path=ppt/tags/tag106.xml><?xml version="1.0" encoding="utf-8"?>
<p:tagLst xmlns:p="http://schemas.openxmlformats.org/presentationml/2006/main">
  <p:tag name="KSO_WM_BEAUTIFY_FLAG" val="#wm#"/>
  <p:tag name="KSO_WM_TEMPLATE_CATEGORY" val="custom"/>
  <p:tag name="KSO_WM_TEMPLATE_INDEX" val="20186341"/>
</p:tagLst>
</file>

<file path=ppt/tags/tag107.xml><?xml version="1.0" encoding="utf-8"?>
<p:tagLst xmlns:p="http://schemas.openxmlformats.org/presentationml/2006/main">
  <p:tag name="KSO_WM_BEAUTIFY_FLAG" val="#wm#"/>
  <p:tag name="KSO_WM_TEMPLATE_CATEGORY" val="custom"/>
  <p:tag name="KSO_WM_TEMPLATE_INDEX" val="20186341"/>
</p:tagLst>
</file>

<file path=ppt/tags/tag108.xml><?xml version="1.0" encoding="utf-8"?>
<p:tagLst xmlns:p="http://schemas.openxmlformats.org/presentationml/2006/main">
  <p:tag name="KSO_WM_BEAUTIFY_FLAG" val="#wm#"/>
  <p:tag name="KSO_WM_TEMPLATE_CATEGORY" val="custom"/>
  <p:tag name="KSO_WM_TEMPLATE_INDEX" val="20186341"/>
</p:tagLst>
</file>

<file path=ppt/tags/tag109.xml><?xml version="1.0" encoding="utf-8"?>
<p:tagLst xmlns:p="http://schemas.openxmlformats.org/presentationml/2006/main">
  <p:tag name="KSO_WM_BEAUTIFY_FLAG" val="#wm#"/>
  <p:tag name="KSO_WM_TEMPLATE_CATEGORY" val="custom"/>
  <p:tag name="KSO_WM_TEMPLATE_INDEX" val="2018634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6341"/>
</p:tagLst>
</file>

<file path=ppt/tags/tag111.xml><?xml version="1.0" encoding="utf-8"?>
<p:tagLst xmlns:p="http://schemas.openxmlformats.org/presentationml/2006/main">
  <p:tag name="KSO_WM_BEAUTIFY_FLAG" val="#wm#"/>
  <p:tag name="KSO_WM_TEMPLATE_CATEGORY" val="custom"/>
  <p:tag name="KSO_WM_TEMPLATE_INDEX" val="20186341"/>
</p:tagLst>
</file>

<file path=ppt/tags/tag112.xml><?xml version="1.0" encoding="utf-8"?>
<p:tagLst xmlns:p="http://schemas.openxmlformats.org/presentationml/2006/main">
  <p:tag name="KSO_WM_BEAUTIFY_FLAG" val="#wm#"/>
  <p:tag name="KSO_WM_TEMPLATE_CATEGORY" val="custom"/>
  <p:tag name="KSO_WM_TEMPLATE_INDEX" val="20186341"/>
</p:tagLst>
</file>

<file path=ppt/tags/tag113.xml><?xml version="1.0" encoding="utf-8"?>
<p:tagLst xmlns:p="http://schemas.openxmlformats.org/presentationml/2006/main">
  <p:tag name="KSO_WM_BEAUTIFY_FLAG" val="#wm#"/>
  <p:tag name="KSO_WM_TEMPLATE_CATEGORY" val="custom"/>
  <p:tag name="KSO_WM_TEMPLATE_INDEX" val="20186341"/>
</p:tagLst>
</file>

<file path=ppt/tags/tag114.xml><?xml version="1.0" encoding="utf-8"?>
<p:tagLst xmlns:p="http://schemas.openxmlformats.org/presentationml/2006/main">
  <p:tag name="KSO_WM_BEAUTIFY_FLAG" val="#wm#"/>
  <p:tag name="KSO_WM_TEMPLATE_CATEGORY" val="custom"/>
  <p:tag name="KSO_WM_TEMPLATE_INDEX" val="20186341"/>
</p:tagLst>
</file>

<file path=ppt/tags/tag115.xml><?xml version="1.0" encoding="utf-8"?>
<p:tagLst xmlns:p="http://schemas.openxmlformats.org/presentationml/2006/main">
  <p:tag name="KSO_WM_BEAUTIFY_FLAG" val="#wm#"/>
  <p:tag name="KSO_WM_TEMPLATE_CATEGORY" val="custom"/>
  <p:tag name="KSO_WM_TEMPLATE_INDEX" val="20186341"/>
</p:tagLst>
</file>

<file path=ppt/tags/tag116.xml><?xml version="1.0" encoding="utf-8"?>
<p:tagLst xmlns:p="http://schemas.openxmlformats.org/presentationml/2006/main">
  <p:tag name="KSO_WM_BEAUTIFY_FLAG" val="#wm#"/>
  <p:tag name="KSO_WM_TEMPLATE_CATEGORY" val="custom"/>
  <p:tag name="KSO_WM_TEMPLATE_INDEX" val="20186341"/>
</p:tagLst>
</file>

<file path=ppt/tags/tag117.xml><?xml version="1.0" encoding="utf-8"?>
<p:tagLst xmlns:p="http://schemas.openxmlformats.org/presentationml/2006/main">
  <p:tag name="KSO_WM_BEAUTIFY_FLAG" val="#wm#"/>
  <p:tag name="KSO_WM_TEMPLATE_CATEGORY" val="custom"/>
  <p:tag name="KSO_WM_TEMPLATE_INDEX" val="20186341"/>
</p:tagLst>
</file>

<file path=ppt/tags/tag118.xml><?xml version="1.0" encoding="utf-8"?>
<p:tagLst xmlns:p="http://schemas.openxmlformats.org/presentationml/2006/main">
  <p:tag name="KSO_WM_BEAUTIFY_FLAG" val="#wm#"/>
  <p:tag name="KSO_WM_TEMPLATE_CATEGORY" val="custom"/>
  <p:tag name="KSO_WM_TEMPLATE_INDEX" val="20186341"/>
</p:tagLst>
</file>

<file path=ppt/tags/tag119.xml><?xml version="1.0" encoding="utf-8"?>
<p:tagLst xmlns:p="http://schemas.openxmlformats.org/presentationml/2006/main">
  <p:tag name="KSO_WM_BEAUTIFY_FLAG" val="#wm#"/>
  <p:tag name="KSO_WM_TEMPLATE_CATEGORY" val="custom"/>
  <p:tag name="KSO_WM_TEMPLATE_INDEX" val="2018634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86341"/>
</p:tagLst>
</file>

<file path=ppt/tags/tag121.xml><?xml version="1.0" encoding="utf-8"?>
<p:tagLst xmlns:p="http://schemas.openxmlformats.org/presentationml/2006/main">
  <p:tag name="KSO_WM_BEAUTIFY_FLAG" val="#wm#"/>
  <p:tag name="KSO_WM_TEMPLATE_CATEGORY" val="custom"/>
  <p:tag name="KSO_WM_TEMPLATE_INDEX" val="20186341"/>
</p:tagLst>
</file>

<file path=ppt/tags/tag122.xml><?xml version="1.0" encoding="utf-8"?>
<p:tagLst xmlns:p="http://schemas.openxmlformats.org/presentationml/2006/main">
  <p:tag name="KSO_WM_BEAUTIFY_FLAG" val="#wm#"/>
  <p:tag name="KSO_WM_TEMPLATE_CATEGORY" val="custom"/>
  <p:tag name="KSO_WM_TEMPLATE_INDEX" val="20186341"/>
</p:tagLst>
</file>

<file path=ppt/tags/tag123.xml><?xml version="1.0" encoding="utf-8"?>
<p:tagLst xmlns:p="http://schemas.openxmlformats.org/presentationml/2006/main">
  <p:tag name="KSO_WM_BEAUTIFY_FLAG" val="#wm#"/>
  <p:tag name="KSO_WM_TEMPLATE_CATEGORY" val="custom"/>
  <p:tag name="KSO_WM_TEMPLATE_INDEX" val="20186341"/>
</p:tagLst>
</file>

<file path=ppt/tags/tag124.xml><?xml version="1.0" encoding="utf-8"?>
<p:tagLst xmlns:p="http://schemas.openxmlformats.org/presentationml/2006/main">
  <p:tag name="KSO_WM_BEAUTIFY_FLAG" val="#wm#"/>
  <p:tag name="KSO_WM_TEMPLATE_CATEGORY" val="custom"/>
  <p:tag name="KSO_WM_TEMPLATE_INDEX" val="2018634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4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4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8.xml><?xml version="1.0" encoding="utf-8"?>
<p:tagLst xmlns:p="http://schemas.openxmlformats.org/presentationml/2006/main">
  <p:tag name="KSO_WM_TEMPLATE_CATEGORY" val="custom"/>
  <p:tag name="KSO_WM_TEMPLATE_INDEX" val="20186341"/>
  <p:tag name="KSO_WM_TAG_VERSION" val="1.0"/>
  <p:tag name="KSO_WM_TEMPLATE_THUMBS_INDEX" val="1、6、7、8、11、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Lst>
</file>

<file path=ppt/tags/tag99.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1*a*1"/>
  <p:tag name="KSO_WM_UNIT_LAYERLEVEL" val="1"/>
  <p:tag name="KSO_WM_UNIT_VALUE" val="20"/>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heme/theme1.xml><?xml version="1.0" encoding="utf-8"?>
<a:theme xmlns:a="http://schemas.openxmlformats.org/drawingml/2006/main" name="2_Office 主题​​">
  <a:themeElements>
    <a:clrScheme name="自定义 19">
      <a:dk1>
        <a:srgbClr val="000000"/>
      </a:dk1>
      <a:lt1>
        <a:sysClr val="window" lastClr="FFFFFF"/>
      </a:lt1>
      <a:dk2>
        <a:srgbClr val="D5EEF7"/>
      </a:dk2>
      <a:lt2>
        <a:srgbClr val="FFFFFF"/>
      </a:lt2>
      <a:accent1>
        <a:srgbClr val="2EAADA"/>
      </a:accent1>
      <a:accent2>
        <a:srgbClr val="00BAC6"/>
      </a:accent2>
      <a:accent3>
        <a:srgbClr val="AAE2E8"/>
      </a:accent3>
      <a:accent4>
        <a:srgbClr val="A1D8CC"/>
      </a:accent4>
      <a:accent5>
        <a:srgbClr val="C4D9D8"/>
      </a:accent5>
      <a:accent6>
        <a:srgbClr val="B9DCB5"/>
      </a:accent6>
      <a:hlink>
        <a:srgbClr val="658BD5"/>
      </a:hlink>
      <a:folHlink>
        <a:srgbClr val="A16AA5"/>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2391</Words>
  <Application>WPS 演示</Application>
  <PresentationFormat>宽屏</PresentationFormat>
  <Paragraphs>196</Paragraphs>
  <Slides>23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37" baseType="lpstr">
      <vt:lpstr>Arial</vt:lpstr>
      <vt:lpstr>宋体</vt:lpstr>
      <vt:lpstr>Wingdings</vt:lpstr>
      <vt:lpstr>微软雅黑</vt:lpstr>
      <vt:lpstr>汉仪旗黑-85S</vt:lpstr>
      <vt:lpstr>Wingdings</vt:lpstr>
      <vt:lpstr>Arial Unicode MS</vt:lpstr>
      <vt:lpstr>黑体</vt:lpstr>
      <vt:lpstr>Calibri</vt:lpstr>
      <vt:lpstr>2_Office 主题​​</vt:lpstr>
      <vt:lpstr>Equation.KSEE3</vt:lpstr>
      <vt:lpstr>Equation.KSEE3</vt:lpstr>
      <vt:lpstr>Equation.KSEE3</vt:lpstr>
      <vt:lpstr>Equation.KSEE3</vt:lpstr>
      <vt:lpstr>基于主动学习的 知识图谱补全</vt:lpstr>
      <vt:lpstr>知识图谱补全的任务</vt:lpstr>
      <vt:lpstr>现有方法</vt:lpstr>
      <vt:lpstr>文章主要贡献1</vt:lpstr>
      <vt:lpstr>文章主要贡献2</vt:lpstr>
      <vt:lpstr>实体聚类算法</vt:lpstr>
      <vt:lpstr>PowerPoint 演示文稿</vt:lpstr>
      <vt:lpstr>实体聚类算法</vt:lpstr>
      <vt:lpstr>PowerPoint 演示文稿</vt:lpstr>
      <vt:lpstr>Rooted PageRank算法</vt:lpstr>
      <vt:lpstr>ELP算法</vt:lpstr>
      <vt:lpstr>ELP算法   </vt:lpstr>
      <vt:lpstr>文章主要贡献3（关系验证）</vt:lpstr>
      <vt:lpstr>关系验证-基础验证</vt:lpstr>
      <vt:lpstr>PowerPoint 演示文稿</vt:lpstr>
      <vt:lpstr>PowerPoint 演示文稿</vt:lpstr>
      <vt:lpstr>PowerPoint 演示文稿</vt:lpstr>
      <vt:lpstr>PowerPoint 演示文稿</vt:lpstr>
      <vt:lpstr>关系验证-增强验证</vt:lpstr>
      <vt:lpstr>增强验证</vt:lpstr>
      <vt:lpstr>实验</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Chandler.K</cp:lastModifiedBy>
  <cp:revision>14</cp:revision>
  <dcterms:created xsi:type="dcterms:W3CDTF">2019-08-15T11:31:00Z</dcterms:created>
  <dcterms:modified xsi:type="dcterms:W3CDTF">2019-08-23T03:03:39Z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