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360275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Resumorr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Resume advice based on NLP and Machine Learning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Team: Shane Ong, Huangying Kuang, Mitchell Lumn, Jinshi 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Feature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Immediate </a:t>
            </a:r>
            <a:r>
              <a:rPr lang="en" sz="1800"/>
              <a:t>Resume Analysis with a simple resume drop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Analysis consists of: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An overall score of the resume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Top matching company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Likelihood of working at X company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Suggested area of improvements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473" y="2245898"/>
            <a:ext cx="1150125" cy="11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538450" y="574050"/>
            <a:ext cx="6361800" cy="802800"/>
          </a:xfrm>
          <a:prstGeom prst="rect">
            <a:avLst/>
          </a:prstGeom>
          <a:solidFill>
            <a:srgbClr val="EFEFEF">
              <a:alpha val="40000"/>
            </a:srgbClr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Customers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54075" y="1502325"/>
            <a:ext cx="4021500" cy="291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Individual User</a:t>
            </a:r>
          </a:p>
          <a:p>
            <a:pPr indent="-330200" lvl="0" marL="457200" rtl="0" algn="ctr">
              <a:spcBef>
                <a:spcPts val="0"/>
              </a:spcBef>
              <a:buSzPct val="100000"/>
            </a:pPr>
            <a:r>
              <a:rPr lang="en" sz="1600"/>
              <a:t>Needs resume/career advice </a:t>
            </a:r>
          </a:p>
          <a:p>
            <a:pPr indent="-330200" lvl="0" marL="457200" rtl="0" algn="ctr">
              <a:spcBef>
                <a:spcPts val="0"/>
              </a:spcBef>
              <a:buSzPct val="100000"/>
            </a:pPr>
            <a:r>
              <a:rPr lang="en" sz="1600"/>
              <a:t>Not sure which company to start with</a:t>
            </a:r>
          </a:p>
          <a:p>
            <a:pPr indent="-330200" lvl="0" marL="457200" algn="ctr">
              <a:spcBef>
                <a:spcPts val="0"/>
              </a:spcBef>
              <a:buSzPct val="100000"/>
            </a:pPr>
            <a:r>
              <a:rPr lang="en" sz="1600"/>
              <a:t>Manual resume edit is slow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650342" y="1502325"/>
            <a:ext cx="4021500" cy="291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Enterprise Client</a:t>
            </a:r>
          </a:p>
          <a:p>
            <a:pPr indent="-330200" lvl="0" marL="457200" rtl="0" algn="ctr">
              <a:spcBef>
                <a:spcPts val="0"/>
              </a:spcBef>
              <a:buSzPct val="100000"/>
            </a:pPr>
            <a:r>
              <a:rPr lang="en" sz="1600"/>
              <a:t>Find the talents that fit best </a:t>
            </a:r>
          </a:p>
          <a:p>
            <a:pPr indent="-330200" lvl="0" marL="457200" algn="ctr">
              <a:spcBef>
                <a:spcPts val="0"/>
              </a:spcBef>
              <a:buSzPct val="100000"/>
            </a:pPr>
            <a:r>
              <a:rPr lang="en" sz="1600"/>
              <a:t>Too many resumes to read during recruitment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1657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Over 250 valid resume  from LinkedIn profile containing work history (company, title, description), education history and skill sets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Google, 2012-2018 (Software, general): 38</a:t>
            </a:r>
            <a:br>
              <a:rPr lang="en"/>
            </a:br>
            <a:r>
              <a:rPr lang="en"/>
              <a:t>Snapchat, 2012-2018 (Softwarel):14</a:t>
            </a:r>
            <a:br>
              <a:rPr lang="en"/>
            </a:br>
            <a:r>
              <a:rPr lang="en"/>
              <a:t>Amazon, 2012-2018 (Softwarel):17</a:t>
            </a:r>
            <a:br>
              <a:rPr lang="en"/>
            </a:br>
            <a:r>
              <a:rPr lang="en"/>
              <a:t>Airbnb, 2012-2018 (Softwarel):7</a:t>
            </a:r>
            <a:br>
              <a:rPr lang="en"/>
            </a:br>
            <a:r>
              <a:rPr lang="en"/>
              <a:t>Intel, 2014-2018 (Software): 60</a:t>
            </a:r>
            <a:br>
              <a:rPr lang="en"/>
            </a:br>
            <a:r>
              <a:rPr lang="en"/>
              <a:t>TripAdvisor, 2014-2018: 40 </a:t>
            </a:r>
            <a:br>
              <a:rPr lang="en"/>
            </a:br>
            <a:r>
              <a:rPr lang="en"/>
              <a:t>Random, 2016-2018: 10 </a:t>
            </a:r>
            <a:br>
              <a:rPr lang="en"/>
            </a:br>
            <a:r>
              <a:rPr lang="en"/>
              <a:t>Amazon, 2016-2018: 30</a:t>
            </a:r>
            <a:br>
              <a:rPr lang="en"/>
            </a:br>
            <a:r>
              <a:rPr lang="en"/>
              <a:t>Apple, 2016-2018: 19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 Algorithm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477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Predict: most recent company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Algorithm: Multiclass Random Forest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Platform: Microsoft Azure ML Studio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provides API service to deploy the model and analyze data in real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LinkedIn’s user privacy policy prohibits massive data scraping of third party and doesn’t provide API to get all profile data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Hard to read user’s resume file and parse the data in the most accurate and efficient way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This is still an industry-wide challenge, but with more research in NLP, the accuracy can be improved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Limited time to develop a sophisticated machine learning model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Data pre processing took a long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Expand our resume database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Run a full stack machine learning </a:t>
            </a:r>
            <a:r>
              <a:rPr lang="en" sz="2000"/>
              <a:t>experiments</a:t>
            </a:r>
            <a:r>
              <a:rPr lang="en" sz="2000"/>
              <a:t> and improve prediction accuracy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Provide premium features for different levels of 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