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80" r:id="rId10"/>
    <p:sldId id="281" r:id="rId11"/>
    <p:sldId id="282" r:id="rId12"/>
    <p:sldId id="270" r:id="rId13"/>
    <p:sldId id="271" r:id="rId14"/>
    <p:sldId id="283" r:id="rId15"/>
    <p:sldId id="284" r:id="rId16"/>
    <p:sldId id="285" r:id="rId17"/>
    <p:sldId id="286" r:id="rId18"/>
    <p:sldId id="287" r:id="rId19"/>
    <p:sldId id="275" r:id="rId20"/>
    <p:sldId id="288" r:id="rId21"/>
    <p:sldId id="289" r:id="rId22"/>
    <p:sldId id="279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86" d="100"/>
          <a:sy n="86" d="100"/>
        </p:scale>
        <p:origin x="36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2D1A5-EBB2-EDB3-36B4-C0BA54211326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0CB9DFF-64B0-44DC-AFC8-F49821848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5015" y="723900"/>
              <a:ext cx="1746250" cy="2139950"/>
            </a:xfrm>
            <a:custGeom>
              <a:avLst/>
              <a:gdLst>
                <a:gd name="T0" fmla="*/ 1100 w 1100"/>
                <a:gd name="T1" fmla="*/ 0 h 1348"/>
                <a:gd name="T2" fmla="*/ 637 w 1100"/>
                <a:gd name="T3" fmla="*/ 1348 h 1348"/>
                <a:gd name="T4" fmla="*/ 0 w 1100"/>
                <a:gd name="T5" fmla="*/ 1348 h 1348"/>
                <a:gd name="T6" fmla="*/ 464 w 1100"/>
                <a:gd name="T7" fmla="*/ 0 h 1348"/>
                <a:gd name="T8" fmla="*/ 1100 w 1100"/>
                <a:gd name="T9" fmla="*/ 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1348">
                  <a:moveTo>
                    <a:pt x="1100" y="0"/>
                  </a:moveTo>
                  <a:lnTo>
                    <a:pt x="637" y="1348"/>
                  </a:lnTo>
                  <a:lnTo>
                    <a:pt x="0" y="1348"/>
                  </a:lnTo>
                  <a:lnTo>
                    <a:pt x="464" y="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766AC0-52C0-DBBB-06F6-D8241C97F456}"/>
                </a:ext>
              </a:extLst>
            </p:cNvPr>
            <p:cNvSpPr/>
            <p:nvPr userDrawn="1"/>
          </p:nvSpPr>
          <p:spPr>
            <a:xfrm>
              <a:off x="-1" y="1676398"/>
              <a:ext cx="6869592" cy="3924301"/>
            </a:xfrm>
            <a:custGeom>
              <a:avLst/>
              <a:gdLst>
                <a:gd name="connsiteX0" fmla="*/ 0 w 6869592"/>
                <a:gd name="connsiteY0" fmla="*/ 0 h 3924301"/>
                <a:gd name="connsiteX1" fmla="*/ 374223 w 6869592"/>
                <a:gd name="connsiteY1" fmla="*/ 0 h 3924301"/>
                <a:gd name="connsiteX2" fmla="*/ 1987977 w 6869592"/>
                <a:gd name="connsiteY2" fmla="*/ 0 h 3924301"/>
                <a:gd name="connsiteX3" fmla="*/ 4095893 w 6869592"/>
                <a:gd name="connsiteY3" fmla="*/ 0 h 3924301"/>
                <a:gd name="connsiteX4" fmla="*/ 4095893 w 6869592"/>
                <a:gd name="connsiteY4" fmla="*/ 1 h 3924301"/>
                <a:gd name="connsiteX5" fmla="*/ 5398340 w 6869592"/>
                <a:gd name="connsiteY5" fmla="*/ 1 h 3924301"/>
                <a:gd name="connsiteX6" fmla="*/ 6869592 w 6869592"/>
                <a:gd name="connsiteY6" fmla="*/ 3924301 h 3924301"/>
                <a:gd name="connsiteX7" fmla="*/ 1987977 w 6869592"/>
                <a:gd name="connsiteY7" fmla="*/ 3924301 h 3924301"/>
                <a:gd name="connsiteX8" fmla="*/ 697056 w 6869592"/>
                <a:gd name="connsiteY8" fmla="*/ 3924301 h 3924301"/>
                <a:gd name="connsiteX9" fmla="*/ 0 w 6869592"/>
                <a:gd name="connsiteY9" fmla="*/ 3924301 h 39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9592" h="3924301">
                  <a:moveTo>
                    <a:pt x="0" y="0"/>
                  </a:moveTo>
                  <a:lnTo>
                    <a:pt x="374223" y="0"/>
                  </a:lnTo>
                  <a:lnTo>
                    <a:pt x="1987977" y="0"/>
                  </a:lnTo>
                  <a:lnTo>
                    <a:pt x="4095893" y="0"/>
                  </a:lnTo>
                  <a:lnTo>
                    <a:pt x="4095893" y="1"/>
                  </a:lnTo>
                  <a:lnTo>
                    <a:pt x="5398340" y="1"/>
                  </a:lnTo>
                  <a:lnTo>
                    <a:pt x="6869592" y="3924301"/>
                  </a:lnTo>
                  <a:lnTo>
                    <a:pt x="1987977" y="3924301"/>
                  </a:lnTo>
                  <a:lnTo>
                    <a:pt x="697056" y="3924301"/>
                  </a:lnTo>
                  <a:lnTo>
                    <a:pt x="0" y="3924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BEDA1C-B39A-1E90-3546-CCCCF964DD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1615" y="723900"/>
              <a:ext cx="3227507" cy="6134100"/>
            </a:xfrm>
            <a:custGeom>
              <a:avLst/>
              <a:gdLst>
                <a:gd name="T0" fmla="*/ 0 w 1931"/>
                <a:gd name="T1" fmla="*/ 0 h 3670"/>
                <a:gd name="T2" fmla="*/ 1296 w 1931"/>
                <a:gd name="T3" fmla="*/ 3670 h 3670"/>
                <a:gd name="T4" fmla="*/ 1931 w 1931"/>
                <a:gd name="T5" fmla="*/ 3670 h 3670"/>
                <a:gd name="T6" fmla="*/ 636 w 1931"/>
                <a:gd name="T7" fmla="*/ 0 h 3670"/>
                <a:gd name="T8" fmla="*/ 0 w 1931"/>
                <a:gd name="T9" fmla="*/ 0 h 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1" h="3670">
                  <a:moveTo>
                    <a:pt x="0" y="0"/>
                  </a:moveTo>
                  <a:lnTo>
                    <a:pt x="1296" y="3670"/>
                  </a:lnTo>
                  <a:lnTo>
                    <a:pt x="1931" y="3670"/>
                  </a:lnTo>
                  <a:lnTo>
                    <a:pt x="636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1E31DF-2DC3-8EFA-E3B9-821AA2E4E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708" y="0"/>
              <a:ext cx="6218293" cy="6858000"/>
            </a:xfrm>
            <a:custGeom>
              <a:avLst/>
              <a:gdLst>
                <a:gd name="connsiteX0" fmla="*/ 0 w 6218293"/>
                <a:gd name="connsiteY0" fmla="*/ 0 h 6858000"/>
                <a:gd name="connsiteX1" fmla="*/ 6218293 w 6218293"/>
                <a:gd name="connsiteY1" fmla="*/ 0 h 6858000"/>
                <a:gd name="connsiteX2" fmla="*/ 6218293 w 6218293"/>
                <a:gd name="connsiteY2" fmla="*/ 6858000 h 6858000"/>
                <a:gd name="connsiteX3" fmla="*/ 6151673 w 6218293"/>
                <a:gd name="connsiteY3" fmla="*/ 6858000 h 6858000"/>
                <a:gd name="connsiteX4" fmla="*/ 3999290 w 6218293"/>
                <a:gd name="connsiteY4" fmla="*/ 6858000 h 6858000"/>
                <a:gd name="connsiteX5" fmla="*/ 4011946 w 6218293"/>
                <a:gd name="connsiteY5" fmla="*/ 6851668 h 6858000"/>
                <a:gd name="connsiteX6" fmla="*/ 3904371 w 6218293"/>
                <a:gd name="connsiteY6" fmla="*/ 6851668 h 6858000"/>
                <a:gd name="connsiteX7" fmla="*/ 3894879 w 6218293"/>
                <a:gd name="connsiteY7" fmla="*/ 6858000 h 6858000"/>
                <a:gd name="connsiteX8" fmla="*/ 2426784 w 6218293"/>
                <a:gd name="connsiteY8" fmla="*/ 6858000 h 6858000"/>
                <a:gd name="connsiteX9" fmla="*/ 0 w 6218293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8293" h="6858000">
                  <a:moveTo>
                    <a:pt x="0" y="0"/>
                  </a:moveTo>
                  <a:lnTo>
                    <a:pt x="6218293" y="0"/>
                  </a:lnTo>
                  <a:lnTo>
                    <a:pt x="6218293" y="6858000"/>
                  </a:lnTo>
                  <a:lnTo>
                    <a:pt x="6151673" y="6858000"/>
                  </a:lnTo>
                  <a:cubicBezTo>
                    <a:pt x="5734544" y="6858000"/>
                    <a:pt x="5067139" y="6858000"/>
                    <a:pt x="3999290" y="6858000"/>
                  </a:cubicBezTo>
                  <a:cubicBezTo>
                    <a:pt x="4005618" y="6854834"/>
                    <a:pt x="4008782" y="6854834"/>
                    <a:pt x="4011946" y="6851668"/>
                  </a:cubicBezTo>
                  <a:cubicBezTo>
                    <a:pt x="4011946" y="6851668"/>
                    <a:pt x="4011946" y="6851668"/>
                    <a:pt x="3904371" y="6851668"/>
                  </a:cubicBezTo>
                  <a:cubicBezTo>
                    <a:pt x="3901207" y="6854834"/>
                    <a:pt x="3898043" y="6854834"/>
                    <a:pt x="3894879" y="6858000"/>
                  </a:cubicBezTo>
                  <a:cubicBezTo>
                    <a:pt x="3894879" y="6858000"/>
                    <a:pt x="3894879" y="6858000"/>
                    <a:pt x="2426784" y="6858000"/>
                  </a:cubicBezTo>
                  <a:cubicBezTo>
                    <a:pt x="2426784" y="6858000"/>
                    <a:pt x="2426784" y="6858000"/>
                    <a:pt x="0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52860" r="-404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43DDCA-4493-C735-7B54-33C4EC7EF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708" y="0"/>
              <a:ext cx="6218293" cy="6858000"/>
            </a:xfrm>
            <a:custGeom>
              <a:avLst/>
              <a:gdLst>
                <a:gd name="connsiteX0" fmla="*/ 0 w 6218293"/>
                <a:gd name="connsiteY0" fmla="*/ 0 h 6858000"/>
                <a:gd name="connsiteX1" fmla="*/ 6218293 w 6218293"/>
                <a:gd name="connsiteY1" fmla="*/ 0 h 6858000"/>
                <a:gd name="connsiteX2" fmla="*/ 6218293 w 6218293"/>
                <a:gd name="connsiteY2" fmla="*/ 6858000 h 6858000"/>
                <a:gd name="connsiteX3" fmla="*/ 6151673 w 6218293"/>
                <a:gd name="connsiteY3" fmla="*/ 6858000 h 6858000"/>
                <a:gd name="connsiteX4" fmla="*/ 3999290 w 6218293"/>
                <a:gd name="connsiteY4" fmla="*/ 6858000 h 6858000"/>
                <a:gd name="connsiteX5" fmla="*/ 4011946 w 6218293"/>
                <a:gd name="connsiteY5" fmla="*/ 6851668 h 6858000"/>
                <a:gd name="connsiteX6" fmla="*/ 3904371 w 6218293"/>
                <a:gd name="connsiteY6" fmla="*/ 6851668 h 6858000"/>
                <a:gd name="connsiteX7" fmla="*/ 3894879 w 6218293"/>
                <a:gd name="connsiteY7" fmla="*/ 6858000 h 6858000"/>
                <a:gd name="connsiteX8" fmla="*/ 2426784 w 6218293"/>
                <a:gd name="connsiteY8" fmla="*/ 6858000 h 6858000"/>
                <a:gd name="connsiteX9" fmla="*/ 0 w 6218293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8293" h="6858000">
                  <a:moveTo>
                    <a:pt x="0" y="0"/>
                  </a:moveTo>
                  <a:lnTo>
                    <a:pt x="6218293" y="0"/>
                  </a:lnTo>
                  <a:lnTo>
                    <a:pt x="6218293" y="6858000"/>
                  </a:lnTo>
                  <a:lnTo>
                    <a:pt x="6151673" y="6858000"/>
                  </a:lnTo>
                  <a:cubicBezTo>
                    <a:pt x="5734544" y="6858000"/>
                    <a:pt x="5067139" y="6858000"/>
                    <a:pt x="3999290" y="6858000"/>
                  </a:cubicBezTo>
                  <a:cubicBezTo>
                    <a:pt x="4005618" y="6854834"/>
                    <a:pt x="4008782" y="6854834"/>
                    <a:pt x="4011946" y="6851668"/>
                  </a:cubicBezTo>
                  <a:cubicBezTo>
                    <a:pt x="4011946" y="6851668"/>
                    <a:pt x="4011946" y="6851668"/>
                    <a:pt x="3904371" y="6851668"/>
                  </a:cubicBezTo>
                  <a:cubicBezTo>
                    <a:pt x="3901207" y="6854834"/>
                    <a:pt x="3898043" y="6854834"/>
                    <a:pt x="3894879" y="6858000"/>
                  </a:cubicBezTo>
                  <a:cubicBezTo>
                    <a:pt x="3894879" y="6858000"/>
                    <a:pt x="3894879" y="6858000"/>
                    <a:pt x="2426784" y="6858000"/>
                  </a:cubicBezTo>
                  <a:cubicBezTo>
                    <a:pt x="2426784" y="6858000"/>
                    <a:pt x="2426784" y="685800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60399" y="2223736"/>
            <a:ext cx="4913087" cy="1932139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60399" y="4296614"/>
            <a:ext cx="4913087" cy="5713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 dirty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0399" y="5580102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0399" y="58571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2550149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2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4B864-6135-F141-9DE4-85C61C7C83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rotWithShape="0">
            <a:blip r:embed="rId2"/>
            <a:srcRect/>
            <a:stretch>
              <a:fillRect t="-1580" b="-79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392877" y="491163"/>
            <a:ext cx="11406244" cy="587567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399" y="1500188"/>
            <a:ext cx="2836800" cy="9144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2024/7/14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Group 12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Freeform: Shape 14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11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23237F-BD96-D210-F62E-AD5954C62A0C}"/>
              </a:ext>
            </a:extLst>
          </p:cNvPr>
          <p:cNvGrpSpPr/>
          <p:nvPr userDrawn="1"/>
        </p:nvGrpSpPr>
        <p:grpSpPr>
          <a:xfrm flipH="1">
            <a:off x="-1" y="0"/>
            <a:ext cx="12192002" cy="6858000"/>
            <a:chOff x="-1" y="0"/>
            <a:chExt cx="12192002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E7BA238-E836-C72F-6D54-076A91F45C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5015" y="723900"/>
              <a:ext cx="1746250" cy="2139950"/>
            </a:xfrm>
            <a:custGeom>
              <a:avLst/>
              <a:gdLst>
                <a:gd name="T0" fmla="*/ 1100 w 1100"/>
                <a:gd name="T1" fmla="*/ 0 h 1348"/>
                <a:gd name="T2" fmla="*/ 637 w 1100"/>
                <a:gd name="T3" fmla="*/ 1348 h 1348"/>
                <a:gd name="T4" fmla="*/ 0 w 1100"/>
                <a:gd name="T5" fmla="*/ 1348 h 1348"/>
                <a:gd name="T6" fmla="*/ 464 w 1100"/>
                <a:gd name="T7" fmla="*/ 0 h 1348"/>
                <a:gd name="T8" fmla="*/ 1100 w 1100"/>
                <a:gd name="T9" fmla="*/ 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1348">
                  <a:moveTo>
                    <a:pt x="1100" y="0"/>
                  </a:moveTo>
                  <a:lnTo>
                    <a:pt x="637" y="1348"/>
                  </a:lnTo>
                  <a:lnTo>
                    <a:pt x="0" y="1348"/>
                  </a:lnTo>
                  <a:lnTo>
                    <a:pt x="464" y="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73FBE3-2A94-92DA-E40E-6D490E6365BB}"/>
                </a:ext>
              </a:extLst>
            </p:cNvPr>
            <p:cNvSpPr/>
            <p:nvPr userDrawn="1"/>
          </p:nvSpPr>
          <p:spPr>
            <a:xfrm>
              <a:off x="-1" y="1676398"/>
              <a:ext cx="6869592" cy="3924301"/>
            </a:xfrm>
            <a:custGeom>
              <a:avLst/>
              <a:gdLst>
                <a:gd name="connsiteX0" fmla="*/ 0 w 6869592"/>
                <a:gd name="connsiteY0" fmla="*/ 0 h 3924301"/>
                <a:gd name="connsiteX1" fmla="*/ 374223 w 6869592"/>
                <a:gd name="connsiteY1" fmla="*/ 0 h 3924301"/>
                <a:gd name="connsiteX2" fmla="*/ 1987977 w 6869592"/>
                <a:gd name="connsiteY2" fmla="*/ 0 h 3924301"/>
                <a:gd name="connsiteX3" fmla="*/ 4095893 w 6869592"/>
                <a:gd name="connsiteY3" fmla="*/ 0 h 3924301"/>
                <a:gd name="connsiteX4" fmla="*/ 4095893 w 6869592"/>
                <a:gd name="connsiteY4" fmla="*/ 1 h 3924301"/>
                <a:gd name="connsiteX5" fmla="*/ 5398340 w 6869592"/>
                <a:gd name="connsiteY5" fmla="*/ 1 h 3924301"/>
                <a:gd name="connsiteX6" fmla="*/ 6869592 w 6869592"/>
                <a:gd name="connsiteY6" fmla="*/ 3924301 h 3924301"/>
                <a:gd name="connsiteX7" fmla="*/ 1987977 w 6869592"/>
                <a:gd name="connsiteY7" fmla="*/ 3924301 h 3924301"/>
                <a:gd name="connsiteX8" fmla="*/ 697056 w 6869592"/>
                <a:gd name="connsiteY8" fmla="*/ 3924301 h 3924301"/>
                <a:gd name="connsiteX9" fmla="*/ 0 w 6869592"/>
                <a:gd name="connsiteY9" fmla="*/ 3924301 h 39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9592" h="3924301">
                  <a:moveTo>
                    <a:pt x="0" y="0"/>
                  </a:moveTo>
                  <a:lnTo>
                    <a:pt x="374223" y="0"/>
                  </a:lnTo>
                  <a:lnTo>
                    <a:pt x="1987977" y="0"/>
                  </a:lnTo>
                  <a:lnTo>
                    <a:pt x="4095893" y="0"/>
                  </a:lnTo>
                  <a:lnTo>
                    <a:pt x="4095893" y="1"/>
                  </a:lnTo>
                  <a:lnTo>
                    <a:pt x="5398340" y="1"/>
                  </a:lnTo>
                  <a:lnTo>
                    <a:pt x="6869592" y="3924301"/>
                  </a:lnTo>
                  <a:lnTo>
                    <a:pt x="1987977" y="3924301"/>
                  </a:lnTo>
                  <a:lnTo>
                    <a:pt x="697056" y="3924301"/>
                  </a:lnTo>
                  <a:lnTo>
                    <a:pt x="0" y="39243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C00AD7-121E-E102-F080-156D26DE3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1615" y="723900"/>
              <a:ext cx="3227507" cy="6134100"/>
            </a:xfrm>
            <a:custGeom>
              <a:avLst/>
              <a:gdLst>
                <a:gd name="T0" fmla="*/ 0 w 1931"/>
                <a:gd name="T1" fmla="*/ 0 h 3670"/>
                <a:gd name="T2" fmla="*/ 1296 w 1931"/>
                <a:gd name="T3" fmla="*/ 3670 h 3670"/>
                <a:gd name="T4" fmla="*/ 1931 w 1931"/>
                <a:gd name="T5" fmla="*/ 3670 h 3670"/>
                <a:gd name="T6" fmla="*/ 636 w 1931"/>
                <a:gd name="T7" fmla="*/ 0 h 3670"/>
                <a:gd name="T8" fmla="*/ 0 w 1931"/>
                <a:gd name="T9" fmla="*/ 0 h 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1" h="3670">
                  <a:moveTo>
                    <a:pt x="0" y="0"/>
                  </a:moveTo>
                  <a:lnTo>
                    <a:pt x="1296" y="3670"/>
                  </a:lnTo>
                  <a:lnTo>
                    <a:pt x="1931" y="3670"/>
                  </a:lnTo>
                  <a:lnTo>
                    <a:pt x="636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7C92B5-BB09-E57D-06FA-AD6116389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708" y="0"/>
              <a:ext cx="6218293" cy="6858000"/>
            </a:xfrm>
            <a:custGeom>
              <a:avLst/>
              <a:gdLst>
                <a:gd name="connsiteX0" fmla="*/ 0 w 6218293"/>
                <a:gd name="connsiteY0" fmla="*/ 0 h 6858000"/>
                <a:gd name="connsiteX1" fmla="*/ 6218293 w 6218293"/>
                <a:gd name="connsiteY1" fmla="*/ 0 h 6858000"/>
                <a:gd name="connsiteX2" fmla="*/ 6218293 w 6218293"/>
                <a:gd name="connsiteY2" fmla="*/ 6858000 h 6858000"/>
                <a:gd name="connsiteX3" fmla="*/ 6151673 w 6218293"/>
                <a:gd name="connsiteY3" fmla="*/ 6858000 h 6858000"/>
                <a:gd name="connsiteX4" fmla="*/ 3999290 w 6218293"/>
                <a:gd name="connsiteY4" fmla="*/ 6858000 h 6858000"/>
                <a:gd name="connsiteX5" fmla="*/ 4011946 w 6218293"/>
                <a:gd name="connsiteY5" fmla="*/ 6851668 h 6858000"/>
                <a:gd name="connsiteX6" fmla="*/ 3904371 w 6218293"/>
                <a:gd name="connsiteY6" fmla="*/ 6851668 h 6858000"/>
                <a:gd name="connsiteX7" fmla="*/ 3894879 w 6218293"/>
                <a:gd name="connsiteY7" fmla="*/ 6858000 h 6858000"/>
                <a:gd name="connsiteX8" fmla="*/ 2426784 w 6218293"/>
                <a:gd name="connsiteY8" fmla="*/ 6858000 h 6858000"/>
                <a:gd name="connsiteX9" fmla="*/ 0 w 6218293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8293" h="6858000">
                  <a:moveTo>
                    <a:pt x="0" y="0"/>
                  </a:moveTo>
                  <a:lnTo>
                    <a:pt x="6218293" y="0"/>
                  </a:lnTo>
                  <a:lnTo>
                    <a:pt x="6218293" y="6858000"/>
                  </a:lnTo>
                  <a:lnTo>
                    <a:pt x="6151673" y="6858000"/>
                  </a:lnTo>
                  <a:cubicBezTo>
                    <a:pt x="5734544" y="6858000"/>
                    <a:pt x="5067139" y="6858000"/>
                    <a:pt x="3999290" y="6858000"/>
                  </a:cubicBezTo>
                  <a:cubicBezTo>
                    <a:pt x="4005618" y="6854834"/>
                    <a:pt x="4008782" y="6854834"/>
                    <a:pt x="4011946" y="6851668"/>
                  </a:cubicBezTo>
                  <a:cubicBezTo>
                    <a:pt x="4011946" y="6851668"/>
                    <a:pt x="4011946" y="6851668"/>
                    <a:pt x="3904371" y="6851668"/>
                  </a:cubicBezTo>
                  <a:cubicBezTo>
                    <a:pt x="3901207" y="6854834"/>
                    <a:pt x="3898043" y="6854834"/>
                    <a:pt x="3894879" y="6858000"/>
                  </a:cubicBezTo>
                  <a:cubicBezTo>
                    <a:pt x="3894879" y="6858000"/>
                    <a:pt x="3894879" y="6858000"/>
                    <a:pt x="2426784" y="6858000"/>
                  </a:cubicBezTo>
                  <a:cubicBezTo>
                    <a:pt x="2426784" y="6858000"/>
                    <a:pt x="2426784" y="6858000"/>
                    <a:pt x="0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52860" r="-404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34ABD2-6287-5A48-8A4B-1B00CAD66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708" y="0"/>
              <a:ext cx="6218293" cy="6858000"/>
            </a:xfrm>
            <a:custGeom>
              <a:avLst/>
              <a:gdLst>
                <a:gd name="connsiteX0" fmla="*/ 0 w 6218293"/>
                <a:gd name="connsiteY0" fmla="*/ 0 h 6858000"/>
                <a:gd name="connsiteX1" fmla="*/ 6218293 w 6218293"/>
                <a:gd name="connsiteY1" fmla="*/ 0 h 6858000"/>
                <a:gd name="connsiteX2" fmla="*/ 6218293 w 6218293"/>
                <a:gd name="connsiteY2" fmla="*/ 6858000 h 6858000"/>
                <a:gd name="connsiteX3" fmla="*/ 6151673 w 6218293"/>
                <a:gd name="connsiteY3" fmla="*/ 6858000 h 6858000"/>
                <a:gd name="connsiteX4" fmla="*/ 3999290 w 6218293"/>
                <a:gd name="connsiteY4" fmla="*/ 6858000 h 6858000"/>
                <a:gd name="connsiteX5" fmla="*/ 4011946 w 6218293"/>
                <a:gd name="connsiteY5" fmla="*/ 6851668 h 6858000"/>
                <a:gd name="connsiteX6" fmla="*/ 3904371 w 6218293"/>
                <a:gd name="connsiteY6" fmla="*/ 6851668 h 6858000"/>
                <a:gd name="connsiteX7" fmla="*/ 3894879 w 6218293"/>
                <a:gd name="connsiteY7" fmla="*/ 6858000 h 6858000"/>
                <a:gd name="connsiteX8" fmla="*/ 2426784 w 6218293"/>
                <a:gd name="connsiteY8" fmla="*/ 6858000 h 6858000"/>
                <a:gd name="connsiteX9" fmla="*/ 0 w 6218293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8293" h="6858000">
                  <a:moveTo>
                    <a:pt x="0" y="0"/>
                  </a:moveTo>
                  <a:lnTo>
                    <a:pt x="6218293" y="0"/>
                  </a:lnTo>
                  <a:lnTo>
                    <a:pt x="6218293" y="6858000"/>
                  </a:lnTo>
                  <a:lnTo>
                    <a:pt x="6151673" y="6858000"/>
                  </a:lnTo>
                  <a:cubicBezTo>
                    <a:pt x="5734544" y="6858000"/>
                    <a:pt x="5067139" y="6858000"/>
                    <a:pt x="3999290" y="6858000"/>
                  </a:cubicBezTo>
                  <a:cubicBezTo>
                    <a:pt x="4005618" y="6854834"/>
                    <a:pt x="4008782" y="6854834"/>
                    <a:pt x="4011946" y="6851668"/>
                  </a:cubicBezTo>
                  <a:cubicBezTo>
                    <a:pt x="4011946" y="6851668"/>
                    <a:pt x="4011946" y="6851668"/>
                    <a:pt x="3904371" y="6851668"/>
                  </a:cubicBezTo>
                  <a:cubicBezTo>
                    <a:pt x="3901207" y="6854834"/>
                    <a:pt x="3898043" y="6854834"/>
                    <a:pt x="3894879" y="6858000"/>
                  </a:cubicBezTo>
                  <a:cubicBezTo>
                    <a:pt x="3894879" y="6858000"/>
                    <a:pt x="3894879" y="6858000"/>
                    <a:pt x="2426784" y="6858000"/>
                  </a:cubicBezTo>
                  <a:cubicBezTo>
                    <a:pt x="2426784" y="6858000"/>
                    <a:pt x="2426784" y="685800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76570" y="2103505"/>
            <a:ext cx="4842329" cy="1890929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76570" y="4006288"/>
            <a:ext cx="4842329" cy="759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2024/7/14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86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t="-1580" b="-79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2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DA96FFB-E1BC-3E43-6E97-2764CB923E89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A29DCC1-894F-D2A9-50F9-9056F7DF35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5015" y="723900"/>
              <a:ext cx="1746250" cy="2139950"/>
            </a:xfrm>
            <a:custGeom>
              <a:avLst/>
              <a:gdLst>
                <a:gd name="T0" fmla="*/ 1100 w 1100"/>
                <a:gd name="T1" fmla="*/ 0 h 1348"/>
                <a:gd name="T2" fmla="*/ 637 w 1100"/>
                <a:gd name="T3" fmla="*/ 1348 h 1348"/>
                <a:gd name="T4" fmla="*/ 0 w 1100"/>
                <a:gd name="T5" fmla="*/ 1348 h 1348"/>
                <a:gd name="T6" fmla="*/ 464 w 1100"/>
                <a:gd name="T7" fmla="*/ 0 h 1348"/>
                <a:gd name="T8" fmla="*/ 1100 w 1100"/>
                <a:gd name="T9" fmla="*/ 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1348">
                  <a:moveTo>
                    <a:pt x="1100" y="0"/>
                  </a:moveTo>
                  <a:lnTo>
                    <a:pt x="637" y="1348"/>
                  </a:lnTo>
                  <a:lnTo>
                    <a:pt x="0" y="1348"/>
                  </a:lnTo>
                  <a:lnTo>
                    <a:pt x="464" y="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2E26E6-F006-943C-CE78-387EACE3F2B4}"/>
                </a:ext>
              </a:extLst>
            </p:cNvPr>
            <p:cNvSpPr/>
            <p:nvPr userDrawn="1"/>
          </p:nvSpPr>
          <p:spPr>
            <a:xfrm>
              <a:off x="-1" y="1676398"/>
              <a:ext cx="6869592" cy="3737431"/>
            </a:xfrm>
            <a:custGeom>
              <a:avLst/>
              <a:gdLst>
                <a:gd name="connsiteX0" fmla="*/ 0 w 6869592"/>
                <a:gd name="connsiteY0" fmla="*/ 0 h 3924301"/>
                <a:gd name="connsiteX1" fmla="*/ 374223 w 6869592"/>
                <a:gd name="connsiteY1" fmla="*/ 0 h 3924301"/>
                <a:gd name="connsiteX2" fmla="*/ 1987977 w 6869592"/>
                <a:gd name="connsiteY2" fmla="*/ 0 h 3924301"/>
                <a:gd name="connsiteX3" fmla="*/ 4095893 w 6869592"/>
                <a:gd name="connsiteY3" fmla="*/ 0 h 3924301"/>
                <a:gd name="connsiteX4" fmla="*/ 4095893 w 6869592"/>
                <a:gd name="connsiteY4" fmla="*/ 1 h 3924301"/>
                <a:gd name="connsiteX5" fmla="*/ 5398340 w 6869592"/>
                <a:gd name="connsiteY5" fmla="*/ 1 h 3924301"/>
                <a:gd name="connsiteX6" fmla="*/ 6869592 w 6869592"/>
                <a:gd name="connsiteY6" fmla="*/ 3924301 h 3924301"/>
                <a:gd name="connsiteX7" fmla="*/ 1987977 w 6869592"/>
                <a:gd name="connsiteY7" fmla="*/ 3924301 h 3924301"/>
                <a:gd name="connsiteX8" fmla="*/ 697056 w 6869592"/>
                <a:gd name="connsiteY8" fmla="*/ 3924301 h 3924301"/>
                <a:gd name="connsiteX9" fmla="*/ 0 w 6869592"/>
                <a:gd name="connsiteY9" fmla="*/ 3924301 h 39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9592" h="3924301">
                  <a:moveTo>
                    <a:pt x="0" y="0"/>
                  </a:moveTo>
                  <a:lnTo>
                    <a:pt x="374223" y="0"/>
                  </a:lnTo>
                  <a:lnTo>
                    <a:pt x="1987977" y="0"/>
                  </a:lnTo>
                  <a:lnTo>
                    <a:pt x="4095893" y="0"/>
                  </a:lnTo>
                  <a:lnTo>
                    <a:pt x="4095893" y="1"/>
                  </a:lnTo>
                  <a:lnTo>
                    <a:pt x="5398340" y="1"/>
                  </a:lnTo>
                  <a:lnTo>
                    <a:pt x="6869592" y="3924301"/>
                  </a:lnTo>
                  <a:lnTo>
                    <a:pt x="1987977" y="3924301"/>
                  </a:lnTo>
                  <a:lnTo>
                    <a:pt x="697056" y="3924301"/>
                  </a:lnTo>
                  <a:lnTo>
                    <a:pt x="0" y="39243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E57547-799F-5487-27CD-736DBC59A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1615" y="723900"/>
              <a:ext cx="3227507" cy="6134100"/>
            </a:xfrm>
            <a:custGeom>
              <a:avLst/>
              <a:gdLst>
                <a:gd name="T0" fmla="*/ 0 w 1931"/>
                <a:gd name="T1" fmla="*/ 0 h 3670"/>
                <a:gd name="T2" fmla="*/ 1296 w 1931"/>
                <a:gd name="T3" fmla="*/ 3670 h 3670"/>
                <a:gd name="T4" fmla="*/ 1931 w 1931"/>
                <a:gd name="T5" fmla="*/ 3670 h 3670"/>
                <a:gd name="T6" fmla="*/ 636 w 1931"/>
                <a:gd name="T7" fmla="*/ 0 h 3670"/>
                <a:gd name="T8" fmla="*/ 0 w 1931"/>
                <a:gd name="T9" fmla="*/ 0 h 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1" h="3670">
                  <a:moveTo>
                    <a:pt x="0" y="0"/>
                  </a:moveTo>
                  <a:lnTo>
                    <a:pt x="1296" y="3670"/>
                  </a:lnTo>
                  <a:lnTo>
                    <a:pt x="1931" y="3670"/>
                  </a:lnTo>
                  <a:lnTo>
                    <a:pt x="636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BFB98B-0F95-F06A-10F2-0A428DF91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708" y="0"/>
              <a:ext cx="6218293" cy="6858000"/>
            </a:xfrm>
            <a:custGeom>
              <a:avLst/>
              <a:gdLst>
                <a:gd name="connsiteX0" fmla="*/ 0 w 6218293"/>
                <a:gd name="connsiteY0" fmla="*/ 0 h 6858000"/>
                <a:gd name="connsiteX1" fmla="*/ 6218293 w 6218293"/>
                <a:gd name="connsiteY1" fmla="*/ 0 h 6858000"/>
                <a:gd name="connsiteX2" fmla="*/ 6218293 w 6218293"/>
                <a:gd name="connsiteY2" fmla="*/ 6858000 h 6858000"/>
                <a:gd name="connsiteX3" fmla="*/ 6151673 w 6218293"/>
                <a:gd name="connsiteY3" fmla="*/ 6858000 h 6858000"/>
                <a:gd name="connsiteX4" fmla="*/ 3999290 w 6218293"/>
                <a:gd name="connsiteY4" fmla="*/ 6858000 h 6858000"/>
                <a:gd name="connsiteX5" fmla="*/ 4011946 w 6218293"/>
                <a:gd name="connsiteY5" fmla="*/ 6851668 h 6858000"/>
                <a:gd name="connsiteX6" fmla="*/ 3904371 w 6218293"/>
                <a:gd name="connsiteY6" fmla="*/ 6851668 h 6858000"/>
                <a:gd name="connsiteX7" fmla="*/ 3894879 w 6218293"/>
                <a:gd name="connsiteY7" fmla="*/ 6858000 h 6858000"/>
                <a:gd name="connsiteX8" fmla="*/ 2426784 w 6218293"/>
                <a:gd name="connsiteY8" fmla="*/ 6858000 h 6858000"/>
                <a:gd name="connsiteX9" fmla="*/ 0 w 6218293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8293" h="6858000">
                  <a:moveTo>
                    <a:pt x="0" y="0"/>
                  </a:moveTo>
                  <a:lnTo>
                    <a:pt x="6218293" y="0"/>
                  </a:lnTo>
                  <a:lnTo>
                    <a:pt x="6218293" y="6858000"/>
                  </a:lnTo>
                  <a:lnTo>
                    <a:pt x="6151673" y="6858000"/>
                  </a:lnTo>
                  <a:cubicBezTo>
                    <a:pt x="5734544" y="6858000"/>
                    <a:pt x="5067139" y="6858000"/>
                    <a:pt x="3999290" y="6858000"/>
                  </a:cubicBezTo>
                  <a:cubicBezTo>
                    <a:pt x="4005618" y="6854834"/>
                    <a:pt x="4008782" y="6854834"/>
                    <a:pt x="4011946" y="6851668"/>
                  </a:cubicBezTo>
                  <a:cubicBezTo>
                    <a:pt x="4011946" y="6851668"/>
                    <a:pt x="4011946" y="6851668"/>
                    <a:pt x="3904371" y="6851668"/>
                  </a:cubicBezTo>
                  <a:cubicBezTo>
                    <a:pt x="3901207" y="6854834"/>
                    <a:pt x="3898043" y="6854834"/>
                    <a:pt x="3894879" y="6858000"/>
                  </a:cubicBezTo>
                  <a:cubicBezTo>
                    <a:pt x="3894879" y="6858000"/>
                    <a:pt x="3894879" y="6858000"/>
                    <a:pt x="2426784" y="6858000"/>
                  </a:cubicBezTo>
                  <a:cubicBezTo>
                    <a:pt x="2426784" y="6858000"/>
                    <a:pt x="2426784" y="6858000"/>
                    <a:pt x="0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52860" r="-404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C19496-9E09-9EF4-306F-C7DE03A212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708" y="0"/>
              <a:ext cx="6218293" cy="6858000"/>
            </a:xfrm>
            <a:custGeom>
              <a:avLst/>
              <a:gdLst>
                <a:gd name="connsiteX0" fmla="*/ 0 w 6218293"/>
                <a:gd name="connsiteY0" fmla="*/ 0 h 6858000"/>
                <a:gd name="connsiteX1" fmla="*/ 6218293 w 6218293"/>
                <a:gd name="connsiteY1" fmla="*/ 0 h 6858000"/>
                <a:gd name="connsiteX2" fmla="*/ 6218293 w 6218293"/>
                <a:gd name="connsiteY2" fmla="*/ 6858000 h 6858000"/>
                <a:gd name="connsiteX3" fmla="*/ 6151673 w 6218293"/>
                <a:gd name="connsiteY3" fmla="*/ 6858000 h 6858000"/>
                <a:gd name="connsiteX4" fmla="*/ 3999290 w 6218293"/>
                <a:gd name="connsiteY4" fmla="*/ 6858000 h 6858000"/>
                <a:gd name="connsiteX5" fmla="*/ 4011946 w 6218293"/>
                <a:gd name="connsiteY5" fmla="*/ 6851668 h 6858000"/>
                <a:gd name="connsiteX6" fmla="*/ 3904371 w 6218293"/>
                <a:gd name="connsiteY6" fmla="*/ 6851668 h 6858000"/>
                <a:gd name="connsiteX7" fmla="*/ 3894879 w 6218293"/>
                <a:gd name="connsiteY7" fmla="*/ 6858000 h 6858000"/>
                <a:gd name="connsiteX8" fmla="*/ 2426784 w 6218293"/>
                <a:gd name="connsiteY8" fmla="*/ 6858000 h 6858000"/>
                <a:gd name="connsiteX9" fmla="*/ 0 w 6218293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8293" h="6858000">
                  <a:moveTo>
                    <a:pt x="0" y="0"/>
                  </a:moveTo>
                  <a:lnTo>
                    <a:pt x="6218293" y="0"/>
                  </a:lnTo>
                  <a:lnTo>
                    <a:pt x="6218293" y="6858000"/>
                  </a:lnTo>
                  <a:lnTo>
                    <a:pt x="6151673" y="6858000"/>
                  </a:lnTo>
                  <a:cubicBezTo>
                    <a:pt x="5734544" y="6858000"/>
                    <a:pt x="5067139" y="6858000"/>
                    <a:pt x="3999290" y="6858000"/>
                  </a:cubicBezTo>
                  <a:cubicBezTo>
                    <a:pt x="4005618" y="6854834"/>
                    <a:pt x="4008782" y="6854834"/>
                    <a:pt x="4011946" y="6851668"/>
                  </a:cubicBezTo>
                  <a:cubicBezTo>
                    <a:pt x="4011946" y="6851668"/>
                    <a:pt x="4011946" y="6851668"/>
                    <a:pt x="3904371" y="6851668"/>
                  </a:cubicBezTo>
                  <a:cubicBezTo>
                    <a:pt x="3901207" y="6854834"/>
                    <a:pt x="3898043" y="6854834"/>
                    <a:pt x="3894879" y="6858000"/>
                  </a:cubicBezTo>
                  <a:cubicBezTo>
                    <a:pt x="3894879" y="6858000"/>
                    <a:pt x="3894879" y="6858000"/>
                    <a:pt x="2426784" y="6858000"/>
                  </a:cubicBezTo>
                  <a:cubicBezTo>
                    <a:pt x="2426784" y="6858000"/>
                    <a:pt x="2426784" y="685800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904386"/>
            <a:ext cx="4768850" cy="23622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1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1" y="5580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48138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2024/7/14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wrap="square">
            <a:normAutofit/>
          </a:bodyPr>
          <a:lstStyle/>
          <a:p>
            <a:r>
              <a:rPr lang="zh-CN" altLang="en-US" sz="5000" dirty="0"/>
              <a:t>了解人工智能</a:t>
            </a:r>
            <a:r>
              <a:rPr lang="zh-CN" altLang="en-US" sz="5000" b="1" dirty="0"/>
              <a:t>与</a:t>
            </a:r>
            <a:br>
              <a:rPr lang="en-US" altLang="zh-CN" dirty="0"/>
            </a:br>
            <a:r>
              <a:rPr lang="en-US" altLang="zh-CN" dirty="0">
                <a:solidFill>
                  <a:srgbClr val="FFFF00"/>
                </a:solidFill>
              </a:rPr>
              <a:t>ChatGPT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>
          <a:xfrm>
            <a:off x="660399" y="4296613"/>
            <a:ext cx="5435601" cy="101223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主讲人： 上海科技大学 生命科学与技术学院</a:t>
            </a:r>
            <a:endParaRPr lang="en-US" altLang="zh-CN" dirty="0"/>
          </a:p>
          <a:p>
            <a:pPr lvl="0"/>
            <a:r>
              <a:rPr lang="zh-CN" altLang="en-US" dirty="0"/>
              <a:t>                生物技术专业   王默涵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90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C008E-A9E8-8CBE-F996-943A6F7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0FDFE4-7CDD-C644-521D-9CD262AB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8" y="1028700"/>
            <a:ext cx="10188823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9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F1B8-CAA8-2FAF-F2CA-BD5BB1D8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22BFA-1997-7FBD-AE11-98282B46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90"/>
            <a:ext cx="12087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04.</a:t>
            </a:r>
            <a:r>
              <a:rPr lang="zh-CN" altLang="en-US" dirty="0"/>
              <a:t>如何与</a:t>
            </a:r>
            <a:r>
              <a:rPr lang="en-US" altLang="zh-CN" dirty="0"/>
              <a:t>AI</a:t>
            </a:r>
            <a:br>
              <a:rPr lang="en-US" altLang="zh-CN" dirty="0"/>
            </a:br>
            <a:r>
              <a:rPr lang="zh-CN" altLang="en-US" dirty="0"/>
              <a:t>高效沟通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让</a:t>
            </a:r>
            <a:r>
              <a:rPr lang="en-US" altLang="zh-CN" dirty="0"/>
              <a:t>AI</a:t>
            </a:r>
            <a:r>
              <a:rPr lang="zh-CN" altLang="en-US" dirty="0"/>
              <a:t>的回答更准确的帮助你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FDB64-73E4-348C-9DE9-316F895512BA}"/>
              </a:ext>
            </a:extLst>
          </p:cNvPr>
          <p:cNvGrpSpPr/>
          <p:nvPr/>
        </p:nvGrpSpPr>
        <p:grpSpPr>
          <a:xfrm>
            <a:off x="570276" y="1600642"/>
            <a:ext cx="10954065" cy="4279160"/>
            <a:chOff x="570276" y="1600642"/>
            <a:chExt cx="10954065" cy="42791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BA59CC-C153-EA99-4C58-6DC2EBCC7E57}"/>
                </a:ext>
              </a:extLst>
            </p:cNvPr>
            <p:cNvGrpSpPr/>
            <p:nvPr/>
          </p:nvGrpSpPr>
          <p:grpSpPr>
            <a:xfrm>
              <a:off x="8040954" y="3561367"/>
              <a:ext cx="3483387" cy="2318435"/>
              <a:chOff x="6168612" y="3561367"/>
              <a:chExt cx="3483387" cy="231843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5D32728-FE47-6285-35DA-81C6C3A01A90}"/>
                  </a:ext>
                </a:extLst>
              </p:cNvPr>
              <p:cNvSpPr/>
              <p:nvPr/>
            </p:nvSpPr>
            <p:spPr>
              <a:xfrm>
                <a:off x="6168612" y="3561367"/>
                <a:ext cx="3483387" cy="2318435"/>
              </a:xfrm>
              <a:prstGeom prst="roundRect">
                <a:avLst>
                  <a:gd name="adj" fmla="val 13637"/>
                </a:avLst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CE8692-0D90-49DD-3F79-E7CCA487530E}"/>
                  </a:ext>
                </a:extLst>
              </p:cNvPr>
              <p:cNvSpPr/>
              <p:nvPr/>
            </p:nvSpPr>
            <p:spPr>
              <a:xfrm flipH="1">
                <a:off x="6724066" y="4891979"/>
                <a:ext cx="2372478" cy="29482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12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EFB19A-517E-952F-8B09-C17A49DF082F}"/>
                  </a:ext>
                </a:extLst>
              </p:cNvPr>
              <p:cNvSpPr txBox="1"/>
              <p:nvPr/>
            </p:nvSpPr>
            <p:spPr>
              <a:xfrm>
                <a:off x="6724066" y="4568261"/>
                <a:ext cx="2372478" cy="617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b" anchorCtr="0">
                <a:no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2000" b="1" dirty="0"/>
                  <a:t>把握沟通方式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9883589-3B29-883F-8B10-FD47445E137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04137" y="4020807"/>
                <a:ext cx="412337" cy="410198"/>
                <a:chOff x="6269788" y="247125"/>
                <a:chExt cx="410200" cy="410198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BDBE2191-A38A-5A58-6B46-9A87B1B17BCB}"/>
                    </a:ext>
                  </a:extLst>
                </p:cNvPr>
                <p:cNvSpPr/>
                <p:nvPr/>
              </p:nvSpPr>
              <p:spPr>
                <a:xfrm>
                  <a:off x="6269788" y="247125"/>
                  <a:ext cx="410200" cy="410198"/>
                </a:xfrm>
                <a:prstGeom prst="roundRect">
                  <a:avLst/>
                </a:pr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71D19C59-5538-8D61-669B-11B2278A7CD0}"/>
                    </a:ext>
                  </a:extLst>
                </p:cNvPr>
                <p:cNvSpPr/>
                <p:nvPr/>
              </p:nvSpPr>
              <p:spPr>
                <a:xfrm>
                  <a:off x="6385888" y="387703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87C662-3FB9-7119-0DE8-239D973D07D0}"/>
                </a:ext>
              </a:extLst>
            </p:cNvPr>
            <p:cNvGrpSpPr/>
            <p:nvPr/>
          </p:nvGrpSpPr>
          <p:grpSpPr>
            <a:xfrm>
              <a:off x="4356063" y="3561367"/>
              <a:ext cx="3483387" cy="2318435"/>
              <a:chOff x="3485205" y="3561367"/>
              <a:chExt cx="3483387" cy="231843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814151C-9439-777C-D9E4-AC3E013291D8}"/>
                  </a:ext>
                </a:extLst>
              </p:cNvPr>
              <p:cNvSpPr/>
              <p:nvPr/>
            </p:nvSpPr>
            <p:spPr>
              <a:xfrm>
                <a:off x="3485205" y="3561367"/>
                <a:ext cx="3483387" cy="2318435"/>
              </a:xfrm>
              <a:prstGeom prst="roundRect">
                <a:avLst>
                  <a:gd name="adj" fmla="val 13637"/>
                </a:avLst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DCF4F85-5B36-447F-270F-CCA5D3E5B4B1}"/>
                  </a:ext>
                </a:extLst>
              </p:cNvPr>
              <p:cNvSpPr/>
              <p:nvPr/>
            </p:nvSpPr>
            <p:spPr>
              <a:xfrm flipH="1">
                <a:off x="4040659" y="4891979"/>
                <a:ext cx="2372478" cy="29482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12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95FE87-1860-057C-6BE8-54EA8812B3FC}"/>
                  </a:ext>
                </a:extLst>
              </p:cNvPr>
              <p:cNvSpPr txBox="1"/>
              <p:nvPr/>
            </p:nvSpPr>
            <p:spPr>
              <a:xfrm>
                <a:off x="4040659" y="4568260"/>
                <a:ext cx="2372478" cy="61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b" anchorCtr="0">
                <a:no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2000" b="1" dirty="0"/>
                  <a:t>提供学习样本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EF1C11-FDF5-91D5-5A29-445ABB66129C}"/>
                  </a:ext>
                </a:extLst>
              </p:cNvPr>
              <p:cNvGrpSpPr/>
              <p:nvPr/>
            </p:nvGrpSpPr>
            <p:grpSpPr>
              <a:xfrm>
                <a:off x="5020730" y="4020807"/>
                <a:ext cx="412337" cy="410198"/>
                <a:chOff x="881160" y="2234807"/>
                <a:chExt cx="412337" cy="410198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4739F1D-2463-58A2-058D-00143C9DB38D}"/>
                    </a:ext>
                  </a:extLst>
                </p:cNvPr>
                <p:cNvSpPr/>
                <p:nvPr/>
              </p:nvSpPr>
              <p:spPr>
                <a:xfrm>
                  <a:off x="881160" y="2234807"/>
                  <a:ext cx="412337" cy="410198"/>
                </a:xfrm>
                <a:prstGeom prst="round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6047589-A81D-960E-5999-152DDA830449}"/>
                    </a:ext>
                  </a:extLst>
                </p:cNvPr>
                <p:cNvSpPr/>
                <p:nvPr/>
              </p:nvSpPr>
              <p:spPr>
                <a:xfrm>
                  <a:off x="1005713" y="2357255"/>
                  <a:ext cx="163232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BDDEF2-C215-0711-43B4-0A43C175A003}"/>
                </a:ext>
              </a:extLst>
            </p:cNvPr>
            <p:cNvGrpSpPr/>
            <p:nvPr/>
          </p:nvGrpSpPr>
          <p:grpSpPr>
            <a:xfrm>
              <a:off x="671172" y="3561367"/>
              <a:ext cx="3483387" cy="2318435"/>
              <a:chOff x="801798" y="3561367"/>
              <a:chExt cx="3483387" cy="231843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BC6336C-EA4F-E1F1-E8D7-8466EAA2CEB1}"/>
                  </a:ext>
                </a:extLst>
              </p:cNvPr>
              <p:cNvSpPr/>
              <p:nvPr/>
            </p:nvSpPr>
            <p:spPr>
              <a:xfrm>
                <a:off x="801798" y="3561367"/>
                <a:ext cx="3483387" cy="2318435"/>
              </a:xfrm>
              <a:prstGeom prst="roundRect">
                <a:avLst>
                  <a:gd name="adj" fmla="val 13637"/>
                </a:avLst>
              </a:prstGeom>
              <a:solidFill>
                <a:schemeClr val="accent3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751F1A-8898-69C1-801A-68F79A9A1297}"/>
                  </a:ext>
                </a:extLst>
              </p:cNvPr>
              <p:cNvSpPr/>
              <p:nvPr/>
            </p:nvSpPr>
            <p:spPr>
              <a:xfrm flipH="1">
                <a:off x="1357252" y="4891979"/>
                <a:ext cx="2372478" cy="29360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12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CFE373-5162-1D90-C494-D08AF253679F}"/>
                  </a:ext>
                </a:extLst>
              </p:cNvPr>
              <p:cNvSpPr txBox="1"/>
              <p:nvPr/>
            </p:nvSpPr>
            <p:spPr>
              <a:xfrm>
                <a:off x="1357252" y="4568261"/>
                <a:ext cx="2372478" cy="61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b" anchorCtr="0">
                <a:norm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2000" b="1" dirty="0"/>
                  <a:t>使用限定词汇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1823297-D915-3556-367A-4A2DE32871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337323" y="4020807"/>
                <a:ext cx="412337" cy="410198"/>
                <a:chOff x="4808321" y="411032"/>
                <a:chExt cx="410200" cy="410198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608872F-664B-BC2C-5616-7E4463B8C159}"/>
                    </a:ext>
                  </a:extLst>
                </p:cNvPr>
                <p:cNvSpPr/>
                <p:nvPr/>
              </p:nvSpPr>
              <p:spPr>
                <a:xfrm>
                  <a:off x="4808321" y="411032"/>
                  <a:ext cx="410200" cy="410198"/>
                </a:xfrm>
                <a:prstGeom prst="roundRect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BE27C1E1-E16B-0B0C-DBF1-B9907715EF08}"/>
                    </a:ext>
                  </a:extLst>
                </p:cNvPr>
                <p:cNvSpPr/>
                <p:nvPr/>
              </p:nvSpPr>
              <p:spPr>
                <a:xfrm>
                  <a:off x="4924421" y="545211"/>
                  <a:ext cx="178001" cy="148188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F15A88-D2FF-B2C6-EC5F-3527FB8454DC}"/>
                </a:ext>
              </a:extLst>
            </p:cNvPr>
            <p:cNvSpPr txBox="1"/>
            <p:nvPr/>
          </p:nvSpPr>
          <p:spPr>
            <a:xfrm>
              <a:off x="570276" y="1600642"/>
              <a:ext cx="25092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lnSpc>
                  <a:spcPct val="100000"/>
                </a:lnSpc>
                <a:buSzPct val="25000"/>
              </a:pPr>
              <a:endParaRPr lang="en-US" altLang="zh-CN" sz="28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451E6C-4C20-DB0F-CC7A-FA3D671C0D36}"/>
                </a:ext>
              </a:extLst>
            </p:cNvPr>
            <p:cNvSpPr/>
            <p:nvPr/>
          </p:nvSpPr>
          <p:spPr>
            <a:xfrm flipH="1">
              <a:off x="671172" y="1639011"/>
              <a:ext cx="6416451" cy="39658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了解如何有效搜索和筛选开放共享资源，提高研究效率</a:t>
              </a:r>
              <a:r>
                <a:rPr kumimoji="1" lang="zh-CN" altLang="en-US" sz="12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几种提高答案准确性的方法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8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F0AD-DA84-B3E2-9F54-9864493E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使用限定词汇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183A79-B709-2269-B83D-8A316D0FF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35732"/>
            <a:ext cx="4827774" cy="5296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FE8F0-5687-E88A-7F39-C1330B48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09" y="2132074"/>
            <a:ext cx="7536293" cy="17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8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4467-428A-D5A6-9DA6-4B5F0F1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提供学习样本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420E3-AB67-941C-E1AB-894B9B71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19224"/>
            <a:ext cx="9699841" cy="4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4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804B-15A4-AD5F-3241-56C46C81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提供学习样本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BF55F-F159-A08F-4492-B5BAA017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05948"/>
            <a:ext cx="11033760" cy="56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9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CE63D-69CE-1F4E-7B7A-CC5FD0D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把握沟通方式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8C8A0-BB61-D184-F38C-EF979FAF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85988"/>
            <a:ext cx="9895840" cy="5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A377-F1CA-2572-C19A-9A9CB81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把握沟通方式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33914-11E0-7349-A73E-2358A98A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52" y="514349"/>
            <a:ext cx="7714228" cy="61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05.</a:t>
            </a:r>
            <a:r>
              <a:rPr lang="zh-CN" altLang="en-US" dirty="0"/>
              <a:t>我们身边的</a:t>
            </a:r>
            <a:br>
              <a:rPr lang="en-US" altLang="zh-CN" dirty="0"/>
            </a:br>
            <a:r>
              <a:rPr lang="zh-CN" altLang="en-US" dirty="0"/>
              <a:t>软件与应用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让我们学到的技能服务生活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8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01.背景介绍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/>
              <a:t>何为人工智能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37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39F40-BBB4-5310-CEB9-94CA80D1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以文心一言为例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0BFE1B-8CAE-8F51-3895-0077EDFD9893}"/>
              </a:ext>
            </a:extLst>
          </p:cNvPr>
          <p:cNvSpPr txBox="1"/>
          <p:nvPr/>
        </p:nvSpPr>
        <p:spPr>
          <a:xfrm>
            <a:off x="660400" y="1412241"/>
            <a:ext cx="10403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什么是文心一言？</a:t>
            </a:r>
          </a:p>
          <a:p>
            <a:r>
              <a:rPr lang="zh-CN" altLang="en-US" sz="2000" dirty="0"/>
              <a:t>文心一言是由中国的百度公司开发的人工智能聊天机器人。它可以和你聊天，回答你的各种问题，还能帮你写作、翻译、做作业等等。文心一言非常智能，能够理解你的问题，并给出详细的回答。</a:t>
            </a:r>
            <a:endParaRPr lang="en-US" altLang="zh-CN" sz="2000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800" b="1" dirty="0"/>
              <a:t>下载和使用总结</a:t>
            </a:r>
          </a:p>
          <a:p>
            <a:pPr>
              <a:buFont typeface="+mj-lt"/>
              <a:buAutoNum type="arabicPeriod"/>
            </a:pPr>
            <a:r>
              <a:rPr lang="zh-CN" altLang="en-US" sz="2800" b="1" dirty="0"/>
              <a:t>打开应用商店</a:t>
            </a:r>
            <a:r>
              <a:rPr lang="zh-CN" altLang="en-US" sz="2800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800" b="1" dirty="0"/>
              <a:t>搜索并下载“文心一言”</a:t>
            </a:r>
            <a:r>
              <a:rPr lang="zh-CN" altLang="en-US" sz="2800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800" b="1" dirty="0"/>
              <a:t>安装并注册账号</a:t>
            </a:r>
            <a:r>
              <a:rPr lang="zh-CN" altLang="en-US" sz="2800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800" b="1" dirty="0"/>
              <a:t>输入问题，开始使用</a:t>
            </a:r>
            <a:r>
              <a:rPr lang="zh-CN" altLang="en-US" sz="2800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414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4977A-6962-7E34-3CC4-C4F86235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以文心一言为例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58E913-F886-98C8-2B8F-BD3D4670D6E5}"/>
              </a:ext>
            </a:extLst>
          </p:cNvPr>
          <p:cNvSpPr txBox="1"/>
          <p:nvPr/>
        </p:nvSpPr>
        <p:spPr>
          <a:xfrm>
            <a:off x="781234" y="1438183"/>
            <a:ext cx="103247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使用文心一言的步骤和</a:t>
            </a:r>
            <a:r>
              <a:rPr lang="en-US" altLang="zh-CN" sz="2800" b="1" dirty="0"/>
              <a:t>ChatGPT</a:t>
            </a:r>
            <a:r>
              <a:rPr lang="zh-CN" altLang="en-US" sz="2800" b="1" dirty="0"/>
              <a:t>很相似</a:t>
            </a:r>
            <a:r>
              <a:rPr lang="zh-CN" altLang="en-US" sz="2800" dirty="0"/>
              <a:t>：</a:t>
            </a:r>
          </a:p>
          <a:p>
            <a:pPr>
              <a:buFont typeface="+mj-lt"/>
              <a:buAutoNum type="arabicPeriod"/>
            </a:pPr>
            <a:endParaRPr lang="en-US" altLang="zh-CN" sz="20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提出问题</a:t>
            </a:r>
            <a:r>
              <a:rPr lang="zh-CN" altLang="en-US" sz="2000" dirty="0"/>
              <a:t>：输入你想知道的问题。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学习新知识</a:t>
            </a:r>
            <a:r>
              <a:rPr lang="zh-CN" altLang="en-US" sz="2000" dirty="0"/>
              <a:t>：用它查找信息、翻译语言。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练习技能</a:t>
            </a:r>
            <a:r>
              <a:rPr lang="zh-CN" altLang="en-US" sz="2000" dirty="0"/>
              <a:t>：用它解答作业问题、学习编程。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互动娱乐</a:t>
            </a:r>
            <a:r>
              <a:rPr lang="zh-CN" altLang="en-US" sz="2000" dirty="0"/>
              <a:t>：请它讲故事、玩游戏。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记住，文心一言和</a:t>
            </a:r>
            <a:r>
              <a:rPr lang="en-US" altLang="zh-CN" dirty="0"/>
              <a:t>ChatGPT</a:t>
            </a:r>
            <a:r>
              <a:rPr lang="zh-CN" altLang="en-US" dirty="0"/>
              <a:t>一样，都是你们学习和生活中的好帮手。希望你们能好好利用这些工具，学到更多的知识，提升自己的能力！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82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1904386"/>
            <a:ext cx="6557145" cy="2362200"/>
          </a:xfrm>
        </p:spPr>
        <p:txBody>
          <a:bodyPr wrap="square">
            <a:normAutofit fontScale="90000"/>
          </a:bodyPr>
          <a:lstStyle/>
          <a:p>
            <a:pPr lvl="0"/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zh-CN" altLang="en-US" dirty="0"/>
              <a:t>希望你们有收获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7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A459F2-924A-9191-E6C0-2469BA394D2C}"/>
              </a:ext>
            </a:extLst>
          </p:cNvPr>
          <p:cNvGrpSpPr/>
          <p:nvPr/>
        </p:nvGrpSpPr>
        <p:grpSpPr>
          <a:xfrm>
            <a:off x="669131" y="1534902"/>
            <a:ext cx="10853737" cy="3866825"/>
            <a:chOff x="660400" y="1150680"/>
            <a:chExt cx="10853737" cy="38668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14BB3F-F223-2F47-EA50-EBFB56B876E7}"/>
                </a:ext>
              </a:extLst>
            </p:cNvPr>
            <p:cNvSpPr txBox="1"/>
            <p:nvPr/>
          </p:nvSpPr>
          <p:spPr>
            <a:xfrm>
              <a:off x="665163" y="1150680"/>
              <a:ext cx="108489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698B0A-9A33-8ECF-CCAB-59629F1670D2}"/>
                </a:ext>
              </a:extLst>
            </p:cNvPr>
            <p:cNvGrpSpPr/>
            <p:nvPr/>
          </p:nvGrpSpPr>
          <p:grpSpPr>
            <a:xfrm>
              <a:off x="4449958" y="3119329"/>
              <a:ext cx="2560196" cy="1898176"/>
              <a:chOff x="4449958" y="3119329"/>
              <a:chExt cx="2560196" cy="189817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2259BA-BFC9-3E59-C4E6-C928DD19EC00}"/>
                  </a:ext>
                </a:extLst>
              </p:cNvPr>
              <p:cNvSpPr/>
              <p:nvPr/>
            </p:nvSpPr>
            <p:spPr>
              <a:xfrm>
                <a:off x="4730414" y="4325286"/>
                <a:ext cx="199928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119895-7705-ED26-DBA3-AA7AA9136A3E}"/>
                  </a:ext>
                </a:extLst>
              </p:cNvPr>
              <p:cNvSpPr/>
              <p:nvPr/>
            </p:nvSpPr>
            <p:spPr>
              <a:xfrm>
                <a:off x="4449958" y="4757497"/>
                <a:ext cx="2560196" cy="260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F5B3B9-DEB3-78CB-E13A-F694A8249C40}"/>
                  </a:ext>
                </a:extLst>
              </p:cNvPr>
              <p:cNvSpPr/>
              <p:nvPr/>
            </p:nvSpPr>
            <p:spPr>
              <a:xfrm>
                <a:off x="5637691" y="3119329"/>
                <a:ext cx="18473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kumimoji="1"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5221F08-204E-AED0-10B2-E265991BDD72}"/>
                </a:ext>
              </a:extLst>
            </p:cNvPr>
            <p:cNvGrpSpPr/>
            <p:nvPr/>
          </p:nvGrpSpPr>
          <p:grpSpPr>
            <a:xfrm>
              <a:off x="660400" y="3119329"/>
              <a:ext cx="2560196" cy="1898176"/>
              <a:chOff x="660400" y="3119329"/>
              <a:chExt cx="2560196" cy="189817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ACDEF6F-9D83-0CCB-14AB-E06CE421B79A}"/>
                  </a:ext>
                </a:extLst>
              </p:cNvPr>
              <p:cNvSpPr/>
              <p:nvPr/>
            </p:nvSpPr>
            <p:spPr>
              <a:xfrm>
                <a:off x="940856" y="4325286"/>
                <a:ext cx="199928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FFEAC7-1FE6-2790-15D9-5647919914C9}"/>
                  </a:ext>
                </a:extLst>
              </p:cNvPr>
              <p:cNvSpPr/>
              <p:nvPr/>
            </p:nvSpPr>
            <p:spPr>
              <a:xfrm>
                <a:off x="660400" y="4757497"/>
                <a:ext cx="2560196" cy="260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E57710C-FABD-BB94-A773-8BAE7C53201C}"/>
                  </a:ext>
                </a:extLst>
              </p:cNvPr>
              <p:cNvSpPr/>
              <p:nvPr/>
            </p:nvSpPr>
            <p:spPr>
              <a:xfrm>
                <a:off x="1848133" y="3119329"/>
                <a:ext cx="18473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kumimoji="1" lang="en-US" altLang="zh-CN"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32DF5BD-D701-3EA6-096D-08E3D9E20AB8}"/>
                </a:ext>
              </a:extLst>
            </p:cNvPr>
            <p:cNvGrpSpPr/>
            <p:nvPr/>
          </p:nvGrpSpPr>
          <p:grpSpPr>
            <a:xfrm>
              <a:off x="8239517" y="3154614"/>
              <a:ext cx="2560196" cy="1862891"/>
              <a:chOff x="8239517" y="3154614"/>
              <a:chExt cx="2560196" cy="186289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AD447BA-0A23-4989-1050-58DFF20D189F}"/>
                  </a:ext>
                </a:extLst>
              </p:cNvPr>
              <p:cNvSpPr/>
              <p:nvPr/>
            </p:nvSpPr>
            <p:spPr>
              <a:xfrm>
                <a:off x="8519973" y="4325286"/>
                <a:ext cx="199928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endParaRPr kumimoji="1"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9092417-77D3-A490-76F0-F1F84C8DC341}"/>
                  </a:ext>
                </a:extLst>
              </p:cNvPr>
              <p:cNvSpPr/>
              <p:nvPr/>
            </p:nvSpPr>
            <p:spPr>
              <a:xfrm>
                <a:off x="8239517" y="4757497"/>
                <a:ext cx="2560196" cy="260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81F335-E7AB-F8BE-52CF-BD3F9AD85A4D}"/>
                  </a:ext>
                </a:extLst>
              </p:cNvPr>
              <p:cNvSpPr/>
              <p:nvPr/>
            </p:nvSpPr>
            <p:spPr>
              <a:xfrm>
                <a:off x="9427250" y="3154614"/>
                <a:ext cx="18473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kumimoji="1"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>
            <a:off x="660400" y="177403"/>
            <a:ext cx="10696259" cy="594879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什么是人工智能（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rtificial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ntelligence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B8D0EC-0233-9BB9-7C1B-5CC60DA4679C}"/>
              </a:ext>
            </a:extLst>
          </p:cNvPr>
          <p:cNvSpPr txBox="1"/>
          <p:nvPr/>
        </p:nvSpPr>
        <p:spPr>
          <a:xfrm>
            <a:off x="669131" y="844065"/>
            <a:ext cx="10696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人工智能（</a:t>
            </a:r>
            <a:r>
              <a:rPr lang="en-US" altLang="zh-CN" sz="2000" dirty="0"/>
              <a:t>AI</a:t>
            </a:r>
            <a:r>
              <a:rPr lang="zh-CN" altLang="en-US" sz="2000" dirty="0"/>
              <a:t>）是一种让计算机和机器像人一样思考和做事的技术。我们周围有很多</a:t>
            </a:r>
            <a:r>
              <a:rPr lang="en-US" altLang="zh-CN" sz="2000" dirty="0"/>
              <a:t>AI</a:t>
            </a:r>
            <a:r>
              <a:rPr lang="zh-CN" altLang="en-US" sz="2000" dirty="0"/>
              <a:t>的例子，比如可以和我们对话的智能助手（像</a:t>
            </a:r>
            <a:r>
              <a:rPr lang="en-US" altLang="zh-CN" sz="2000" dirty="0"/>
              <a:t>Siri</a:t>
            </a:r>
            <a:r>
              <a:rPr lang="zh-CN" altLang="en-US" sz="2000" dirty="0"/>
              <a:t>和</a:t>
            </a:r>
            <a:r>
              <a:rPr lang="en-US" altLang="zh-CN" sz="2000" dirty="0"/>
              <a:t>Alexa</a:t>
            </a:r>
            <a:r>
              <a:rPr lang="zh-CN" altLang="en-US" sz="2000" dirty="0"/>
              <a:t>）、能够识别人脸的相机、以及可以下围棋的计算机程序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2E7145-62EA-259F-32F5-3D0CB26D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996567"/>
            <a:ext cx="11631168" cy="38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模仿人类行为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：人工智能可以模仿人类的行为，比如学习、思考、决策等。它可以通过大量的数据和复杂的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算法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来进行自我学习和改进。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解决问题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：人工智能可以帮助我们解决很多问题。比如，它可以帮助医生更快更准确地诊断疾病，可以帮助农民预测天气和病虫害，提高农作物产量。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日常生活中的AI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在我们的日常生活中，AI已经变得越来越普遍。比如，智能手机里的语音助手，可以通过语音命令帮我们打电话、发短信、播放音乐等；还有自动驾驶汽车，通过AI技术来识别道路上的障碍物和行人，帮助驾驶员安全驾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6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65943" y="1214657"/>
            <a:ext cx="9260114" cy="4691638"/>
            <a:chOff x="1465943" y="1214657"/>
            <a:chExt cx="9260114" cy="4691638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352691-0342-4843-8385-459CFEBC372C}"/>
                </a:ext>
              </a:extLst>
            </p:cNvPr>
            <p:cNvSpPr/>
            <p:nvPr/>
          </p:nvSpPr>
          <p:spPr>
            <a:xfrm>
              <a:off x="1814674" y="2857566"/>
              <a:ext cx="2637590" cy="2610369"/>
            </a:xfrm>
            <a:custGeom>
              <a:avLst/>
              <a:gdLst>
                <a:gd name="T0" fmla="*/ 2709 w 7873"/>
                <a:gd name="T1" fmla="*/ 1592 h 7791"/>
                <a:gd name="T2" fmla="*/ 5329 w 7873"/>
                <a:gd name="T3" fmla="*/ 1624 h 7791"/>
                <a:gd name="T4" fmla="*/ 5782 w 7873"/>
                <a:gd name="T5" fmla="*/ 969 h 7791"/>
                <a:gd name="T6" fmla="*/ 5477 w 7873"/>
                <a:gd name="T7" fmla="*/ 432 h 7791"/>
                <a:gd name="T8" fmla="*/ 4004 w 7873"/>
                <a:gd name="T9" fmla="*/ 13 h 7791"/>
                <a:gd name="T10" fmla="*/ 2709 w 7873"/>
                <a:gd name="T11" fmla="*/ 368 h 7791"/>
                <a:gd name="T12" fmla="*/ 2352 w 7873"/>
                <a:gd name="T13" fmla="*/ 840 h 7791"/>
                <a:gd name="T14" fmla="*/ 2709 w 7873"/>
                <a:gd name="T15" fmla="*/ 1592 h 7791"/>
                <a:gd name="T16" fmla="*/ 2699 w 7873"/>
                <a:gd name="T17" fmla="*/ 2258 h 7791"/>
                <a:gd name="T18" fmla="*/ 3046 w 7873"/>
                <a:gd name="T19" fmla="*/ 2376 h 7791"/>
                <a:gd name="T20" fmla="*/ 3351 w 7873"/>
                <a:gd name="T21" fmla="*/ 2537 h 7791"/>
                <a:gd name="T22" fmla="*/ 4656 w 7873"/>
                <a:gd name="T23" fmla="*/ 2570 h 7791"/>
                <a:gd name="T24" fmla="*/ 5624 w 7873"/>
                <a:gd name="T25" fmla="*/ 2076 h 7791"/>
                <a:gd name="T26" fmla="*/ 5782 w 7873"/>
                <a:gd name="T27" fmla="*/ 1335 h 7791"/>
                <a:gd name="T28" fmla="*/ 5698 w 7873"/>
                <a:gd name="T29" fmla="*/ 1592 h 7791"/>
                <a:gd name="T30" fmla="*/ 2331 w 7873"/>
                <a:gd name="T31" fmla="*/ 1335 h 7791"/>
                <a:gd name="T32" fmla="*/ 2699 w 7873"/>
                <a:gd name="T33" fmla="*/ 2258 h 7791"/>
                <a:gd name="T34" fmla="*/ 3730 w 7873"/>
                <a:gd name="T35" fmla="*/ 2903 h 7791"/>
                <a:gd name="T36" fmla="*/ 3888 w 7873"/>
                <a:gd name="T37" fmla="*/ 3300 h 7791"/>
                <a:gd name="T38" fmla="*/ 4414 w 7873"/>
                <a:gd name="T39" fmla="*/ 3128 h 7791"/>
                <a:gd name="T40" fmla="*/ 5519 w 7873"/>
                <a:gd name="T41" fmla="*/ 2849 h 7791"/>
                <a:gd name="T42" fmla="*/ 5782 w 7873"/>
                <a:gd name="T43" fmla="*/ 2011 h 7791"/>
                <a:gd name="T44" fmla="*/ 5761 w 7873"/>
                <a:gd name="T45" fmla="*/ 2140 h 7791"/>
                <a:gd name="T46" fmla="*/ 3730 w 7873"/>
                <a:gd name="T47" fmla="*/ 2903 h 7791"/>
                <a:gd name="T48" fmla="*/ 3330 w 7873"/>
                <a:gd name="T49" fmla="*/ 2967 h 7791"/>
                <a:gd name="T50" fmla="*/ 1752 w 7873"/>
                <a:gd name="T51" fmla="*/ 2494 h 7791"/>
                <a:gd name="T52" fmla="*/ 742 w 7873"/>
                <a:gd name="T53" fmla="*/ 2709 h 7791"/>
                <a:gd name="T54" fmla="*/ 152 w 7873"/>
                <a:gd name="T55" fmla="*/ 3644 h 7791"/>
                <a:gd name="T56" fmla="*/ 1815 w 7873"/>
                <a:gd name="T57" fmla="*/ 4428 h 7791"/>
                <a:gd name="T58" fmla="*/ 3530 w 7873"/>
                <a:gd name="T59" fmla="*/ 3687 h 7791"/>
                <a:gd name="T60" fmla="*/ 3330 w 7873"/>
                <a:gd name="T61" fmla="*/ 2967 h 7791"/>
                <a:gd name="T62" fmla="*/ 3236 w 7873"/>
                <a:gd name="T63" fmla="*/ 4267 h 7791"/>
                <a:gd name="T64" fmla="*/ 100 w 7873"/>
                <a:gd name="T65" fmla="*/ 3837 h 7791"/>
                <a:gd name="T66" fmla="*/ 289 w 7873"/>
                <a:gd name="T67" fmla="*/ 4567 h 7791"/>
                <a:gd name="T68" fmla="*/ 3036 w 7873"/>
                <a:gd name="T69" fmla="*/ 4825 h 7791"/>
                <a:gd name="T70" fmla="*/ 3288 w 7873"/>
                <a:gd name="T71" fmla="*/ 4234 h 7791"/>
                <a:gd name="T72" fmla="*/ 3236 w 7873"/>
                <a:gd name="T73" fmla="*/ 4267 h 7791"/>
                <a:gd name="T74" fmla="*/ 7676 w 7873"/>
                <a:gd name="T75" fmla="*/ 4686 h 7791"/>
                <a:gd name="T76" fmla="*/ 5708 w 7873"/>
                <a:gd name="T77" fmla="*/ 3407 h 7791"/>
                <a:gd name="T78" fmla="*/ 4193 w 7873"/>
                <a:gd name="T79" fmla="*/ 4063 h 7791"/>
                <a:gd name="T80" fmla="*/ 3572 w 7873"/>
                <a:gd name="T81" fmla="*/ 5620 h 7791"/>
                <a:gd name="T82" fmla="*/ 4214 w 7873"/>
                <a:gd name="T83" fmla="*/ 7145 h 7791"/>
                <a:gd name="T84" fmla="*/ 5740 w 7873"/>
                <a:gd name="T85" fmla="*/ 7779 h 7791"/>
                <a:gd name="T86" fmla="*/ 7245 w 7873"/>
                <a:gd name="T87" fmla="*/ 7134 h 7791"/>
                <a:gd name="T88" fmla="*/ 7866 w 7873"/>
                <a:gd name="T89" fmla="*/ 5577 h 7791"/>
                <a:gd name="T90" fmla="*/ 7676 w 7873"/>
                <a:gd name="T91" fmla="*/ 4686 h 7791"/>
                <a:gd name="T92" fmla="*/ 5719 w 7873"/>
                <a:gd name="T93" fmla="*/ 6286 h 7791"/>
                <a:gd name="T94" fmla="*/ 4267 w 7873"/>
                <a:gd name="T95" fmla="*/ 5953 h 7791"/>
                <a:gd name="T96" fmla="*/ 4330 w 7873"/>
                <a:gd name="T97" fmla="*/ 5556 h 7791"/>
                <a:gd name="T98" fmla="*/ 5603 w 7873"/>
                <a:gd name="T99" fmla="*/ 5867 h 7791"/>
                <a:gd name="T100" fmla="*/ 6908 w 7873"/>
                <a:gd name="T101" fmla="*/ 3977 h 7791"/>
                <a:gd name="T102" fmla="*/ 7255 w 7873"/>
                <a:gd name="T103" fmla="*/ 4535 h 7791"/>
                <a:gd name="T104" fmla="*/ 5719 w 7873"/>
                <a:gd name="T105" fmla="*/ 6286 h 7791"/>
                <a:gd name="T106" fmla="*/ 121 w 7873"/>
                <a:gd name="T107" fmla="*/ 4492 h 7791"/>
                <a:gd name="T108" fmla="*/ 152 w 7873"/>
                <a:gd name="T109" fmla="*/ 5008 h 7791"/>
                <a:gd name="T110" fmla="*/ 1310 w 7873"/>
                <a:gd name="T111" fmla="*/ 5738 h 7791"/>
                <a:gd name="T112" fmla="*/ 2930 w 7873"/>
                <a:gd name="T113" fmla="*/ 5566 h 7791"/>
                <a:gd name="T114" fmla="*/ 2962 w 7873"/>
                <a:gd name="T115" fmla="*/ 5169 h 7791"/>
                <a:gd name="T116" fmla="*/ 121 w 7873"/>
                <a:gd name="T117" fmla="*/ 4492 h 7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73" h="7791">
                  <a:moveTo>
                    <a:pt x="2709" y="1592"/>
                  </a:moveTo>
                  <a:cubicBezTo>
                    <a:pt x="3377" y="2060"/>
                    <a:pt x="4681" y="2036"/>
                    <a:pt x="5329" y="1624"/>
                  </a:cubicBezTo>
                  <a:cubicBezTo>
                    <a:pt x="5545" y="1487"/>
                    <a:pt x="5785" y="1286"/>
                    <a:pt x="5782" y="969"/>
                  </a:cubicBezTo>
                  <a:cubicBezTo>
                    <a:pt x="5780" y="712"/>
                    <a:pt x="5610" y="541"/>
                    <a:pt x="5477" y="432"/>
                  </a:cubicBezTo>
                  <a:cubicBezTo>
                    <a:pt x="5134" y="153"/>
                    <a:pt x="4575" y="0"/>
                    <a:pt x="4004" y="13"/>
                  </a:cubicBezTo>
                  <a:cubicBezTo>
                    <a:pt x="3452" y="27"/>
                    <a:pt x="3028" y="142"/>
                    <a:pt x="2709" y="368"/>
                  </a:cubicBezTo>
                  <a:cubicBezTo>
                    <a:pt x="2579" y="460"/>
                    <a:pt x="2397" y="651"/>
                    <a:pt x="2352" y="840"/>
                  </a:cubicBezTo>
                  <a:cubicBezTo>
                    <a:pt x="2268" y="1188"/>
                    <a:pt x="2508" y="1452"/>
                    <a:pt x="2709" y="1592"/>
                  </a:cubicBezTo>
                  <a:close/>
                  <a:moveTo>
                    <a:pt x="2699" y="2258"/>
                  </a:moveTo>
                  <a:cubicBezTo>
                    <a:pt x="2797" y="2310"/>
                    <a:pt x="2931" y="2327"/>
                    <a:pt x="3046" y="2376"/>
                  </a:cubicBezTo>
                  <a:cubicBezTo>
                    <a:pt x="3149" y="2421"/>
                    <a:pt x="3244" y="2499"/>
                    <a:pt x="3351" y="2537"/>
                  </a:cubicBezTo>
                  <a:cubicBezTo>
                    <a:pt x="3702" y="2664"/>
                    <a:pt x="4247" y="2653"/>
                    <a:pt x="4656" y="2570"/>
                  </a:cubicBezTo>
                  <a:cubicBezTo>
                    <a:pt x="5060" y="2487"/>
                    <a:pt x="5429" y="2312"/>
                    <a:pt x="5624" y="2076"/>
                  </a:cubicBezTo>
                  <a:cubicBezTo>
                    <a:pt x="5764" y="1906"/>
                    <a:pt x="5830" y="1635"/>
                    <a:pt x="5782" y="1335"/>
                  </a:cubicBezTo>
                  <a:cubicBezTo>
                    <a:pt x="5772" y="1424"/>
                    <a:pt x="5742" y="1519"/>
                    <a:pt x="5698" y="1592"/>
                  </a:cubicBezTo>
                  <a:cubicBezTo>
                    <a:pt x="5156" y="2500"/>
                    <a:pt x="2595" y="2483"/>
                    <a:pt x="2331" y="1335"/>
                  </a:cubicBezTo>
                  <a:cubicBezTo>
                    <a:pt x="2289" y="1782"/>
                    <a:pt x="2428" y="2114"/>
                    <a:pt x="2699" y="2258"/>
                  </a:cubicBezTo>
                  <a:close/>
                  <a:moveTo>
                    <a:pt x="3730" y="2903"/>
                  </a:moveTo>
                  <a:cubicBezTo>
                    <a:pt x="3794" y="3024"/>
                    <a:pt x="3869" y="3133"/>
                    <a:pt x="3888" y="3300"/>
                  </a:cubicBezTo>
                  <a:cubicBezTo>
                    <a:pt x="4160" y="3343"/>
                    <a:pt x="4254" y="3211"/>
                    <a:pt x="4414" y="3128"/>
                  </a:cubicBezTo>
                  <a:cubicBezTo>
                    <a:pt x="4739" y="2959"/>
                    <a:pt x="5059" y="2880"/>
                    <a:pt x="5519" y="2849"/>
                  </a:cubicBezTo>
                  <a:cubicBezTo>
                    <a:pt x="5727" y="2700"/>
                    <a:pt x="5840" y="2396"/>
                    <a:pt x="5782" y="2011"/>
                  </a:cubicBezTo>
                  <a:cubicBezTo>
                    <a:pt x="5775" y="2060"/>
                    <a:pt x="5774" y="2105"/>
                    <a:pt x="5761" y="2140"/>
                  </a:cubicBezTo>
                  <a:cubicBezTo>
                    <a:pt x="5540" y="2743"/>
                    <a:pt x="4538" y="2972"/>
                    <a:pt x="3730" y="2903"/>
                  </a:cubicBezTo>
                  <a:close/>
                  <a:moveTo>
                    <a:pt x="3330" y="2967"/>
                  </a:moveTo>
                  <a:cubicBezTo>
                    <a:pt x="2977" y="2629"/>
                    <a:pt x="2385" y="2464"/>
                    <a:pt x="1752" y="2494"/>
                  </a:cubicBezTo>
                  <a:cubicBezTo>
                    <a:pt x="1329" y="2515"/>
                    <a:pt x="1030" y="2573"/>
                    <a:pt x="742" y="2709"/>
                  </a:cubicBezTo>
                  <a:cubicBezTo>
                    <a:pt x="435" y="2855"/>
                    <a:pt x="0" y="3158"/>
                    <a:pt x="152" y="3644"/>
                  </a:cubicBezTo>
                  <a:cubicBezTo>
                    <a:pt x="317" y="4167"/>
                    <a:pt x="1145" y="4424"/>
                    <a:pt x="1815" y="4428"/>
                  </a:cubicBezTo>
                  <a:cubicBezTo>
                    <a:pt x="2518" y="4432"/>
                    <a:pt x="3327" y="4194"/>
                    <a:pt x="3530" y="3687"/>
                  </a:cubicBezTo>
                  <a:cubicBezTo>
                    <a:pt x="3654" y="3377"/>
                    <a:pt x="3498" y="3127"/>
                    <a:pt x="3330" y="2967"/>
                  </a:cubicBezTo>
                  <a:close/>
                  <a:moveTo>
                    <a:pt x="3236" y="4267"/>
                  </a:moveTo>
                  <a:cubicBezTo>
                    <a:pt x="2479" y="4956"/>
                    <a:pt x="393" y="4883"/>
                    <a:pt x="100" y="3837"/>
                  </a:cubicBezTo>
                  <a:cubicBezTo>
                    <a:pt x="89" y="4158"/>
                    <a:pt x="149" y="4405"/>
                    <a:pt x="289" y="4567"/>
                  </a:cubicBezTo>
                  <a:cubicBezTo>
                    <a:pt x="809" y="5172"/>
                    <a:pt x="2306" y="5269"/>
                    <a:pt x="3036" y="4825"/>
                  </a:cubicBezTo>
                  <a:cubicBezTo>
                    <a:pt x="3102" y="4610"/>
                    <a:pt x="3176" y="4403"/>
                    <a:pt x="3288" y="4234"/>
                  </a:cubicBezTo>
                  <a:cubicBezTo>
                    <a:pt x="3260" y="4206"/>
                    <a:pt x="3247" y="4256"/>
                    <a:pt x="3236" y="4267"/>
                  </a:cubicBezTo>
                  <a:close/>
                  <a:moveTo>
                    <a:pt x="7676" y="4686"/>
                  </a:moveTo>
                  <a:cubicBezTo>
                    <a:pt x="7360" y="3976"/>
                    <a:pt x="6678" y="3405"/>
                    <a:pt x="5708" y="3407"/>
                  </a:cubicBezTo>
                  <a:cubicBezTo>
                    <a:pt x="5002" y="3409"/>
                    <a:pt x="4538" y="3710"/>
                    <a:pt x="4193" y="4063"/>
                  </a:cubicBezTo>
                  <a:cubicBezTo>
                    <a:pt x="3851" y="4412"/>
                    <a:pt x="3559" y="4942"/>
                    <a:pt x="3572" y="5620"/>
                  </a:cubicBezTo>
                  <a:cubicBezTo>
                    <a:pt x="3585" y="6291"/>
                    <a:pt x="3852" y="6780"/>
                    <a:pt x="4214" y="7145"/>
                  </a:cubicBezTo>
                  <a:cubicBezTo>
                    <a:pt x="4572" y="7506"/>
                    <a:pt x="5098" y="7791"/>
                    <a:pt x="5740" y="7779"/>
                  </a:cubicBezTo>
                  <a:cubicBezTo>
                    <a:pt x="6380" y="7767"/>
                    <a:pt x="6891" y="7500"/>
                    <a:pt x="7245" y="7134"/>
                  </a:cubicBezTo>
                  <a:cubicBezTo>
                    <a:pt x="7592" y="6776"/>
                    <a:pt x="7873" y="6254"/>
                    <a:pt x="7866" y="5577"/>
                  </a:cubicBezTo>
                  <a:cubicBezTo>
                    <a:pt x="7862" y="5260"/>
                    <a:pt x="7791" y="4942"/>
                    <a:pt x="7676" y="4686"/>
                  </a:cubicBezTo>
                  <a:close/>
                  <a:moveTo>
                    <a:pt x="5719" y="6286"/>
                  </a:moveTo>
                  <a:cubicBezTo>
                    <a:pt x="5246" y="6164"/>
                    <a:pt x="4746" y="6069"/>
                    <a:pt x="4267" y="5953"/>
                  </a:cubicBezTo>
                  <a:cubicBezTo>
                    <a:pt x="4280" y="5812"/>
                    <a:pt x="4304" y="5683"/>
                    <a:pt x="4330" y="5556"/>
                  </a:cubicBezTo>
                  <a:cubicBezTo>
                    <a:pt x="4751" y="5663"/>
                    <a:pt x="5186" y="5756"/>
                    <a:pt x="5603" y="5867"/>
                  </a:cubicBezTo>
                  <a:cubicBezTo>
                    <a:pt x="6042" y="5241"/>
                    <a:pt x="6475" y="4609"/>
                    <a:pt x="6908" y="3977"/>
                  </a:cubicBezTo>
                  <a:cubicBezTo>
                    <a:pt x="7035" y="4151"/>
                    <a:pt x="7136" y="4353"/>
                    <a:pt x="7255" y="4535"/>
                  </a:cubicBezTo>
                  <a:cubicBezTo>
                    <a:pt x="6754" y="5129"/>
                    <a:pt x="6248" y="5720"/>
                    <a:pt x="5719" y="6286"/>
                  </a:cubicBezTo>
                  <a:close/>
                  <a:moveTo>
                    <a:pt x="121" y="4492"/>
                  </a:moveTo>
                  <a:cubicBezTo>
                    <a:pt x="128" y="4663"/>
                    <a:pt x="104" y="4863"/>
                    <a:pt x="152" y="5008"/>
                  </a:cubicBezTo>
                  <a:cubicBezTo>
                    <a:pt x="286" y="5405"/>
                    <a:pt x="816" y="5648"/>
                    <a:pt x="1310" y="5738"/>
                  </a:cubicBezTo>
                  <a:cubicBezTo>
                    <a:pt x="1869" y="5840"/>
                    <a:pt x="2512" y="5761"/>
                    <a:pt x="2930" y="5566"/>
                  </a:cubicBezTo>
                  <a:cubicBezTo>
                    <a:pt x="2928" y="5421"/>
                    <a:pt x="2946" y="5296"/>
                    <a:pt x="2962" y="5169"/>
                  </a:cubicBezTo>
                  <a:cubicBezTo>
                    <a:pt x="2038" y="5580"/>
                    <a:pt x="359" y="5455"/>
                    <a:pt x="121" y="4492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60000">
                  <a:schemeClr val="accent6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6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sz="2000" b="1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7C9B51-8F04-4A42-B130-C8B67FB7316E}"/>
                </a:ext>
              </a:extLst>
            </p:cNvPr>
            <p:cNvGrpSpPr/>
            <p:nvPr/>
          </p:nvGrpSpPr>
          <p:grpSpPr>
            <a:xfrm>
              <a:off x="5711975" y="2393797"/>
              <a:ext cx="5014081" cy="885756"/>
              <a:chOff x="844173" y="2422026"/>
              <a:chExt cx="5014081" cy="88575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E90DF63-C17D-4FD5-B071-77B750692600}"/>
                  </a:ext>
                </a:extLst>
              </p:cNvPr>
              <p:cNvGrpSpPr/>
              <p:nvPr/>
            </p:nvGrpSpPr>
            <p:grpSpPr>
              <a:xfrm>
                <a:off x="1428756" y="2422026"/>
                <a:ext cx="4429498" cy="885756"/>
                <a:chOff x="6873244" y="3437950"/>
                <a:chExt cx="4429498" cy="82620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C862A7F-9D62-4C4A-9E17-D5437ABCAAAA}"/>
                    </a:ext>
                  </a:extLst>
                </p:cNvPr>
                <p:cNvSpPr/>
                <p:nvPr/>
              </p:nvSpPr>
              <p:spPr>
                <a:xfrm flipH="1">
                  <a:off x="6873244" y="3782453"/>
                  <a:ext cx="4429498" cy="481706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人工智能可以自动完成很多繁琐的任务，节省人们的时间和精力，让人们可以专注于更有创造力和挑战性的工作。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F34E84D-9AA1-4329-9C03-771A791C2F5A}"/>
                    </a:ext>
                  </a:extLst>
                </p:cNvPr>
                <p:cNvSpPr txBox="1"/>
                <p:nvPr/>
              </p:nvSpPr>
              <p:spPr>
                <a:xfrm flipH="1">
                  <a:off x="6873247" y="3437950"/>
                  <a:ext cx="3266539" cy="34450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zh-CN" altLang="en-US" sz="2400" dirty="0"/>
                    <a:t>提高效率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4DB4FC5-ECF7-4F1F-9168-8217E8EB9C39}"/>
                  </a:ext>
                </a:extLst>
              </p:cNvPr>
              <p:cNvGrpSpPr/>
              <p:nvPr/>
            </p:nvGrpSpPr>
            <p:grpSpPr>
              <a:xfrm>
                <a:off x="844173" y="2422026"/>
                <a:ext cx="444222" cy="444220"/>
                <a:chOff x="4678401" y="2094096"/>
                <a:chExt cx="444222" cy="44422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7D6CA7C-1C24-4DAE-A6DF-90298D74A346}"/>
                    </a:ext>
                  </a:extLst>
                </p:cNvPr>
                <p:cNvSpPr/>
                <p:nvPr/>
              </p:nvSpPr>
              <p:spPr>
                <a:xfrm>
                  <a:off x="4678401" y="2094096"/>
                  <a:ext cx="444222" cy="444220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A09DC49-62EE-42AA-8C4A-D1F60B2D38BC}"/>
                    </a:ext>
                  </a:extLst>
                </p:cNvPr>
                <p:cNvSpPr/>
                <p:nvPr/>
              </p:nvSpPr>
              <p:spPr bwMode="auto">
                <a:xfrm>
                  <a:off x="4788717" y="2220630"/>
                  <a:ext cx="205561" cy="171132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F14385B-7F31-4825-A1C5-22683D8D86A9}"/>
                </a:ext>
              </a:extLst>
            </p:cNvPr>
            <p:cNvGrpSpPr/>
            <p:nvPr/>
          </p:nvGrpSpPr>
          <p:grpSpPr>
            <a:xfrm>
              <a:off x="5711975" y="3707168"/>
              <a:ext cx="5014079" cy="885756"/>
              <a:chOff x="844173" y="3314606"/>
              <a:chExt cx="5014079" cy="88575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7482971-9AC2-4C39-B606-2C75FB22DE2A}"/>
                  </a:ext>
                </a:extLst>
              </p:cNvPr>
              <p:cNvGrpSpPr/>
              <p:nvPr/>
            </p:nvGrpSpPr>
            <p:grpSpPr>
              <a:xfrm>
                <a:off x="844173" y="3314606"/>
                <a:ext cx="444222" cy="444220"/>
                <a:chOff x="5472389" y="2095128"/>
                <a:chExt cx="444222" cy="44422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3C63264-9BCE-42E7-974E-CE397D4CCF0B}"/>
                    </a:ext>
                  </a:extLst>
                </p:cNvPr>
                <p:cNvSpPr/>
                <p:nvPr/>
              </p:nvSpPr>
              <p:spPr>
                <a:xfrm>
                  <a:off x="5472389" y="2095128"/>
                  <a:ext cx="444222" cy="444220"/>
                </a:xfrm>
                <a:prstGeom prst="ellipse">
                  <a:avLst/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60000">
                      <a:schemeClr val="accent6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6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066941F-69BB-449B-A44C-1E6FB237460E}"/>
                    </a:ext>
                  </a:extLst>
                </p:cNvPr>
                <p:cNvSpPr/>
                <p:nvPr/>
              </p:nvSpPr>
              <p:spPr bwMode="auto">
                <a:xfrm>
                  <a:off x="5591720" y="2223635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C454FB0-33CC-40F8-9FA0-9120F62E3DE5}"/>
                  </a:ext>
                </a:extLst>
              </p:cNvPr>
              <p:cNvGrpSpPr/>
              <p:nvPr/>
            </p:nvGrpSpPr>
            <p:grpSpPr>
              <a:xfrm>
                <a:off x="1428755" y="3314606"/>
                <a:ext cx="4429497" cy="885756"/>
                <a:chOff x="6873243" y="3437950"/>
                <a:chExt cx="4429497" cy="826209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C07D31C-5E9C-4F40-9B9A-F55DEDAC9F04}"/>
                    </a:ext>
                  </a:extLst>
                </p:cNvPr>
                <p:cNvSpPr/>
                <p:nvPr/>
              </p:nvSpPr>
              <p:spPr>
                <a:xfrm flipH="1">
                  <a:off x="6873243" y="3782453"/>
                  <a:ext cx="4429497" cy="481706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/>
                    <a:t>AI</a:t>
                  </a:r>
                  <a:r>
                    <a:rPr lang="zh-CN" altLang="en-US" sz="1200" dirty="0"/>
                    <a:t>可以应用在医疗、教育、农业等各个领域，改善我们的生活质量。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1475437-4D23-4C6C-A397-2F102DF05105}"/>
                    </a:ext>
                  </a:extLst>
                </p:cNvPr>
                <p:cNvSpPr txBox="1"/>
                <p:nvPr/>
              </p:nvSpPr>
              <p:spPr>
                <a:xfrm flipH="1">
                  <a:off x="6873246" y="3437950"/>
                  <a:ext cx="3266540" cy="34450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zh-CN" altLang="en-US" sz="2400" dirty="0"/>
                    <a:t>改进生活质量</a:t>
                  </a: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39AD136-7A0D-4743-B342-59CF1E0F0DD4}"/>
                </a:ext>
              </a:extLst>
            </p:cNvPr>
            <p:cNvGrpSpPr/>
            <p:nvPr/>
          </p:nvGrpSpPr>
          <p:grpSpPr>
            <a:xfrm>
              <a:off x="5711975" y="5020539"/>
              <a:ext cx="5014076" cy="885756"/>
              <a:chOff x="2366799" y="4413421"/>
              <a:chExt cx="5014076" cy="88575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FEEC033-FCFD-47F1-8A3C-D7981AFF93BC}"/>
                  </a:ext>
                </a:extLst>
              </p:cNvPr>
              <p:cNvGrpSpPr/>
              <p:nvPr/>
            </p:nvGrpSpPr>
            <p:grpSpPr>
              <a:xfrm>
                <a:off x="2366799" y="4413421"/>
                <a:ext cx="444222" cy="444220"/>
                <a:chOff x="7792978" y="2079217"/>
                <a:chExt cx="444222" cy="44422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CA1753-9570-44C7-A555-3FFA91906EC0}"/>
                    </a:ext>
                  </a:extLst>
                </p:cNvPr>
                <p:cNvSpPr/>
                <p:nvPr/>
              </p:nvSpPr>
              <p:spPr>
                <a:xfrm>
                  <a:off x="7792978" y="2079217"/>
                  <a:ext cx="444222" cy="444220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defTabSz="913765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EA964A3-9D3D-40D5-8DE6-D14361CC0862}"/>
                    </a:ext>
                  </a:extLst>
                </p:cNvPr>
                <p:cNvSpPr/>
                <p:nvPr/>
              </p:nvSpPr>
              <p:spPr bwMode="auto">
                <a:xfrm>
                  <a:off x="7912309" y="2219484"/>
                  <a:ext cx="205561" cy="163687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CC1AC33-F393-42CF-8A29-218A5F69EDD8}"/>
                  </a:ext>
                </a:extLst>
              </p:cNvPr>
              <p:cNvGrpSpPr/>
              <p:nvPr/>
            </p:nvGrpSpPr>
            <p:grpSpPr>
              <a:xfrm>
                <a:off x="2951380" y="4413421"/>
                <a:ext cx="4429495" cy="885756"/>
                <a:chOff x="8395868" y="3437950"/>
                <a:chExt cx="4429495" cy="826209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A6D6C68-7093-40A7-8F0A-2D293FE7B955}"/>
                    </a:ext>
                  </a:extLst>
                </p:cNvPr>
                <p:cNvSpPr/>
                <p:nvPr/>
              </p:nvSpPr>
              <p:spPr>
                <a:xfrm flipH="1">
                  <a:off x="8395868" y="3782453"/>
                  <a:ext cx="4429495" cy="481706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/>
                    <a:t>AI</a:t>
                  </a:r>
                  <a:r>
                    <a:rPr lang="zh-CN" altLang="en-US" sz="1200" dirty="0"/>
                    <a:t>的研究和发展推动了科技的不断进步，带来了更多的新技术和新产品，改变了我们的世界。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E40625E-63C1-4145-B9E5-7751F2168C0A}"/>
                    </a:ext>
                  </a:extLst>
                </p:cNvPr>
                <p:cNvSpPr txBox="1"/>
                <p:nvPr/>
              </p:nvSpPr>
              <p:spPr>
                <a:xfrm flipH="1">
                  <a:off x="8395871" y="3437950"/>
                  <a:ext cx="3164940" cy="34450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 defTabSz="914354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zh-CN" altLang="en-US" sz="2400" dirty="0"/>
                    <a:t>推动科技进步</a:t>
                  </a:r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126A96-0121-41B2-8BEF-B77D8A943651}"/>
                </a:ext>
              </a:extLst>
            </p:cNvPr>
            <p:cNvSpPr/>
            <p:nvPr/>
          </p:nvSpPr>
          <p:spPr>
            <a:xfrm>
              <a:off x="1465943" y="1214657"/>
              <a:ext cx="9260114" cy="566515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 algn="ctr">
                <a:lnSpc>
                  <a:spcPct val="100000"/>
                </a:lnSpc>
                <a:buSzPct val="25000"/>
              </a:pP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人工智能对于我们的影响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1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从</a:t>
            </a:r>
            <a:r>
              <a:rPr lang="en-US" altLang="zh-CN" dirty="0"/>
              <a:t>AI </a:t>
            </a:r>
            <a:r>
              <a:rPr lang="zh-CN" altLang="en-US" dirty="0"/>
              <a:t>到</a:t>
            </a:r>
            <a:r>
              <a:rPr lang="en-US" altLang="zh-CN" dirty="0" err="1"/>
              <a:t>chatGPT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与我们相关的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76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是什么？怎么样？</a:t>
            </a:r>
            <a:endParaRPr lang="en-US" dirty="0"/>
          </a:p>
        </p:txBody>
      </p:sp>
      <p:sp>
        <p:nvSpPr>
          <p:cNvPr id="14" name="标注: 右箭头 13">
            <a:extLst>
              <a:ext uri="{FF2B5EF4-FFF2-40B4-BE49-F238E27FC236}">
                <a16:creationId xmlns:a16="http://schemas.microsoft.com/office/drawing/2014/main" id="{550B0622-DCD6-B112-5568-88C8CCAE674C}"/>
              </a:ext>
            </a:extLst>
          </p:cNvPr>
          <p:cNvSpPr>
            <a:spLocks noChangeAspect="1"/>
          </p:cNvSpPr>
          <p:nvPr/>
        </p:nvSpPr>
        <p:spPr>
          <a:xfrm>
            <a:off x="1235021" y="1586429"/>
            <a:ext cx="720000" cy="720000"/>
          </a:xfrm>
          <a:prstGeom prst="rightArrowCallout">
            <a:avLst/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标注: 右箭头 14">
            <a:extLst>
              <a:ext uri="{FF2B5EF4-FFF2-40B4-BE49-F238E27FC236}">
                <a16:creationId xmlns:a16="http://schemas.microsoft.com/office/drawing/2014/main" id="{800BC10A-9283-FFA7-6412-E6BD90BE6130}"/>
              </a:ext>
            </a:extLst>
          </p:cNvPr>
          <p:cNvSpPr>
            <a:spLocks noChangeAspect="1"/>
          </p:cNvSpPr>
          <p:nvPr/>
        </p:nvSpPr>
        <p:spPr>
          <a:xfrm>
            <a:off x="1235021" y="3831572"/>
            <a:ext cx="720000" cy="720000"/>
          </a:xfrm>
          <a:prstGeom prst="rightArrowCallout">
            <a:avLst/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E425BF-38E0-1F6F-B911-E9E53B020CCF}"/>
              </a:ext>
            </a:extLst>
          </p:cNvPr>
          <p:cNvSpPr txBox="1"/>
          <p:nvPr/>
        </p:nvSpPr>
        <p:spPr>
          <a:xfrm>
            <a:off x="1955021" y="1475913"/>
            <a:ext cx="937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什么是</a:t>
            </a:r>
            <a:r>
              <a:rPr lang="en-US" altLang="zh-CN" b="1" dirty="0"/>
              <a:t>ChatGPT</a:t>
            </a:r>
            <a:r>
              <a:rPr lang="zh-CN" altLang="en-US" b="1" dirty="0"/>
              <a:t>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ChatGPT</a:t>
            </a:r>
            <a:r>
              <a:rPr lang="zh-CN" altLang="en-US" dirty="0"/>
              <a:t>是人工智能的一种，它的名字来自于“聊天”（</a:t>
            </a:r>
            <a:r>
              <a:rPr lang="en-US" altLang="zh-CN" dirty="0"/>
              <a:t>Chat</a:t>
            </a:r>
            <a:r>
              <a:rPr lang="zh-CN" altLang="en-US" dirty="0"/>
              <a:t>）和“</a:t>
            </a:r>
            <a:r>
              <a:rPr lang="zh-CN" altLang="en-US" dirty="0">
                <a:solidFill>
                  <a:srgbClr val="FF0000"/>
                </a:solidFill>
              </a:rPr>
              <a:t>生成预训练变换器</a:t>
            </a:r>
            <a:r>
              <a:rPr lang="zh-CN" altLang="en-US" dirty="0"/>
              <a:t>”（</a:t>
            </a:r>
            <a:r>
              <a:rPr lang="en-US" altLang="zh-CN" dirty="0"/>
              <a:t>GPT</a:t>
            </a:r>
            <a:r>
              <a:rPr lang="zh-CN" altLang="en-US" dirty="0"/>
              <a:t>，</a:t>
            </a:r>
            <a:r>
              <a:rPr lang="en-US" altLang="zh-CN" dirty="0"/>
              <a:t>Generative Pre-trained Transformer</a:t>
            </a:r>
            <a:r>
              <a:rPr lang="zh-CN" altLang="en-US" dirty="0"/>
              <a:t>）。简单来说，</a:t>
            </a:r>
            <a:r>
              <a:rPr lang="en-US" altLang="zh-CN" dirty="0"/>
              <a:t>ChatGPT</a:t>
            </a:r>
            <a:r>
              <a:rPr lang="zh-CN" altLang="en-US" dirty="0"/>
              <a:t>是一种能够和人进行对话的智能程序。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7FE6EF-8F1A-422A-AF55-BF024BB8A1AB}"/>
              </a:ext>
            </a:extLst>
          </p:cNvPr>
          <p:cNvSpPr txBox="1"/>
          <p:nvPr/>
        </p:nvSpPr>
        <p:spPr>
          <a:xfrm>
            <a:off x="1955021" y="3831572"/>
            <a:ext cx="9563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ChatGPT</a:t>
            </a:r>
            <a:r>
              <a:rPr lang="zh-CN" altLang="en-US" b="1" dirty="0"/>
              <a:t>如何工作？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ChatGPT</a:t>
            </a:r>
            <a:r>
              <a:rPr lang="zh-CN" altLang="en-US" dirty="0"/>
              <a:t>通过大量的文本数据进行</a:t>
            </a:r>
            <a:r>
              <a:rPr lang="zh-CN" altLang="en-US" dirty="0">
                <a:solidFill>
                  <a:srgbClr val="FF0000"/>
                </a:solidFill>
              </a:rPr>
              <a:t>训练</a:t>
            </a:r>
            <a:r>
              <a:rPr lang="zh-CN" altLang="en-US" dirty="0"/>
              <a:t>，这些数据来自于互联网上的文章、书籍和对话。通过学习这些数据，</a:t>
            </a:r>
            <a:r>
              <a:rPr lang="en-US" altLang="zh-CN" dirty="0"/>
              <a:t>ChatGPT</a:t>
            </a:r>
            <a:r>
              <a:rPr lang="zh-CN" altLang="en-US" dirty="0"/>
              <a:t>学会了如何理解和生成</a:t>
            </a:r>
            <a:r>
              <a:rPr lang="zh-CN" altLang="en-US" dirty="0">
                <a:solidFill>
                  <a:srgbClr val="FF0000"/>
                </a:solidFill>
              </a:rPr>
              <a:t>自然语言</a:t>
            </a:r>
            <a:r>
              <a:rPr lang="zh-CN" altLang="en-US" dirty="0"/>
              <a:t>。这就像是让计算机读了很多书，然后学会了如何回答问题和进行对话。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45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D0473-1107-B613-E9A9-9C8E63045F06}"/>
              </a:ext>
            </a:extLst>
          </p:cNvPr>
          <p:cNvGrpSpPr/>
          <p:nvPr/>
        </p:nvGrpSpPr>
        <p:grpSpPr>
          <a:xfrm>
            <a:off x="668764" y="991795"/>
            <a:ext cx="10535716" cy="4874409"/>
            <a:chOff x="703784" y="1137845"/>
            <a:chExt cx="10535716" cy="48744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D36DF6-529D-BA22-801A-0270E28C61BB}"/>
                </a:ext>
              </a:extLst>
            </p:cNvPr>
            <p:cNvSpPr txBox="1"/>
            <p:nvPr/>
          </p:nvSpPr>
          <p:spPr>
            <a:xfrm>
              <a:off x="7301867" y="4407878"/>
              <a:ext cx="3937633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endParaRPr lang="zh-CN" altLang="en-US" sz="12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0FB2E6-9F45-4EEF-FC06-9BBDC38C03C3}"/>
                </a:ext>
              </a:extLst>
            </p:cNvPr>
            <p:cNvGrpSpPr/>
            <p:nvPr/>
          </p:nvGrpSpPr>
          <p:grpSpPr>
            <a:xfrm>
              <a:off x="703784" y="2675745"/>
              <a:ext cx="4027239" cy="2091206"/>
              <a:chOff x="703784" y="2679474"/>
              <a:chExt cx="4027239" cy="2091206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E5B1A9D-E2FD-B9F4-F715-7379A35FABE5}"/>
                  </a:ext>
                </a:extLst>
              </p:cNvPr>
              <p:cNvSpPr/>
              <p:nvPr/>
            </p:nvSpPr>
            <p:spPr>
              <a:xfrm>
                <a:off x="703784" y="2679474"/>
                <a:ext cx="4027239" cy="2091206"/>
              </a:xfrm>
              <a:prstGeom prst="roundRect">
                <a:avLst>
                  <a:gd name="adj" fmla="val 7307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08CA75-EFDA-1596-134F-B55724C8A348}"/>
                  </a:ext>
                </a:extLst>
              </p:cNvPr>
              <p:cNvSpPr txBox="1"/>
              <p:nvPr/>
            </p:nvSpPr>
            <p:spPr>
              <a:xfrm>
                <a:off x="763557" y="3407261"/>
                <a:ext cx="1662443" cy="29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70E05A-01F4-3BCE-6BC8-0EE1A5D85C64}"/>
                  </a:ext>
                </a:extLst>
              </p:cNvPr>
              <p:cNvSpPr txBox="1"/>
              <p:nvPr/>
            </p:nvSpPr>
            <p:spPr>
              <a:xfrm>
                <a:off x="763557" y="2860394"/>
                <a:ext cx="210983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>
                    <a:solidFill>
                      <a:srgbClr val="FFFFFF"/>
                    </a:solidFill>
                  </a:rPr>
                  <a:t>回答问题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6D3AF9-AEAD-8A37-560A-2E278913D4B2}"/>
                </a:ext>
              </a:extLst>
            </p:cNvPr>
            <p:cNvGrpSpPr/>
            <p:nvPr/>
          </p:nvGrpSpPr>
          <p:grpSpPr>
            <a:xfrm>
              <a:off x="3941737" y="1309200"/>
              <a:ext cx="3639793" cy="2037339"/>
              <a:chOff x="3941737" y="2676349"/>
              <a:chExt cx="3639793" cy="203733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BE6203B-6495-86CB-7847-5195F3AC4E3F}"/>
                  </a:ext>
                </a:extLst>
              </p:cNvPr>
              <p:cNvSpPr/>
              <p:nvPr/>
            </p:nvSpPr>
            <p:spPr>
              <a:xfrm>
                <a:off x="3941737" y="2676349"/>
                <a:ext cx="3639793" cy="2037339"/>
              </a:xfrm>
              <a:prstGeom prst="roundRect">
                <a:avLst>
                  <a:gd name="adj" fmla="val 7307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62F054-B3D4-68A7-6577-8F2C5B90425D}"/>
                  </a:ext>
                </a:extLst>
              </p:cNvPr>
              <p:cNvSpPr txBox="1"/>
              <p:nvPr/>
            </p:nvSpPr>
            <p:spPr>
              <a:xfrm>
                <a:off x="3941737" y="3407261"/>
                <a:ext cx="3639793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如果你在做某件事时需要建议，比如选择礼物、学习方法或者旅行计划，</a:t>
                </a:r>
                <a:r>
                  <a:rPr lang="en-US" altLang="zh-CN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ChatGPT</a:t>
                </a:r>
                <a:r>
                  <a:rPr lang="zh-CN" alt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可以给你一些建议。</a:t>
                </a:r>
                <a:endParaRPr lang="en-US" altLang="zh-CN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7DA4F7-1145-C98E-B7C0-FD806683D624}"/>
                  </a:ext>
                </a:extLst>
              </p:cNvPr>
              <p:cNvSpPr txBox="1"/>
              <p:nvPr/>
            </p:nvSpPr>
            <p:spPr>
              <a:xfrm>
                <a:off x="3941737" y="2860394"/>
                <a:ext cx="210983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提供建议</a:t>
                </a:r>
                <a:endParaRPr lang="zh-CN" alt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8DB3C1-623F-6E08-63EF-B2731ECDD417}"/>
                </a:ext>
              </a:extLst>
            </p:cNvPr>
            <p:cNvGrpSpPr/>
            <p:nvPr/>
          </p:nvGrpSpPr>
          <p:grpSpPr>
            <a:xfrm>
              <a:off x="3879051" y="4111814"/>
              <a:ext cx="2947386" cy="1900440"/>
              <a:chOff x="3879051" y="4233660"/>
              <a:chExt cx="2947386" cy="190044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907EEF4-F935-C96D-0BCB-3ECAF13AC2F9}"/>
                  </a:ext>
                </a:extLst>
              </p:cNvPr>
              <p:cNvSpPr/>
              <p:nvPr/>
            </p:nvSpPr>
            <p:spPr>
              <a:xfrm>
                <a:off x="3879051" y="4233660"/>
                <a:ext cx="2947386" cy="1900440"/>
              </a:xfrm>
              <a:prstGeom prst="roundRect">
                <a:avLst>
                  <a:gd name="adj" fmla="val 7307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D2211-B88B-B959-4580-EFAE35201E01}"/>
                  </a:ext>
                </a:extLst>
              </p:cNvPr>
              <p:cNvSpPr txBox="1"/>
              <p:nvPr/>
            </p:nvSpPr>
            <p:spPr>
              <a:xfrm>
                <a:off x="3941737" y="4888797"/>
                <a:ext cx="1662443" cy="24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endParaRPr lang="en-US" altLang="zh-C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B9372-09A5-CEC5-1292-8683D3C35035}"/>
                  </a:ext>
                </a:extLst>
              </p:cNvPr>
              <p:cNvSpPr txBox="1"/>
              <p:nvPr/>
            </p:nvSpPr>
            <p:spPr>
              <a:xfrm>
                <a:off x="3941737" y="4341930"/>
                <a:ext cx="210983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学习与辅助</a:t>
                </a:r>
                <a:endParaRPr lang="zh-CN" altLang="en-US" sz="160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A1426-BCBC-EAAC-B78E-2028E3DBD9C0}"/>
                </a:ext>
              </a:extLst>
            </p:cNvPr>
            <p:cNvSpPr txBox="1"/>
            <p:nvPr/>
          </p:nvSpPr>
          <p:spPr>
            <a:xfrm>
              <a:off x="7301867" y="1137845"/>
              <a:ext cx="32070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如何帮助我们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855030-8672-1BDA-9141-08A04C18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41CD2A-8D3B-9B88-76A6-D520933A877A}"/>
              </a:ext>
            </a:extLst>
          </p:cNvPr>
          <p:cNvSpPr txBox="1"/>
          <p:nvPr/>
        </p:nvSpPr>
        <p:spPr>
          <a:xfrm>
            <a:off x="703784" y="3294970"/>
            <a:ext cx="3983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ChatGPT</a:t>
            </a:r>
            <a:r>
              <a:rPr lang="zh-CN" altLang="en-US" dirty="0"/>
              <a:t>可以回答各种各样的问题，比如你可以问它天气、历史事件、数学题等，它都会尽力回答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0F6A8CA-00CB-AE34-745D-B745C3361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940" y="4448350"/>
            <a:ext cx="28524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hatGPT可以帮助学生做作业、解释概念、甚至帮助编写文章和解决编程问题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32C9CBD5-1B6B-8433-012D-36F0509F4C14}"/>
              </a:ext>
            </a:extLst>
          </p:cNvPr>
          <p:cNvSpPr/>
          <p:nvPr/>
        </p:nvSpPr>
        <p:spPr>
          <a:xfrm>
            <a:off x="6791417" y="3149675"/>
            <a:ext cx="3639793" cy="2037339"/>
          </a:xfrm>
          <a:prstGeom prst="roundRect">
            <a:avLst>
              <a:gd name="adj" fmla="val 7307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defTabSz="913765"/>
            <a:r>
              <a:rPr lang="zh-CN" altLang="en-US" sz="1600" b="1" dirty="0"/>
              <a:t>聊天和娱乐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defTabSz="913765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13765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你可以和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ChatGPT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聊天，它会根据你的问题和话题给出回应，陪你度过无聊的时间。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03.</a:t>
            </a:r>
            <a:r>
              <a:rPr lang="en-US" altLang="zh-CN" dirty="0"/>
              <a:t>ChatGPT </a:t>
            </a:r>
            <a:r>
              <a:rPr lang="zh-CN" altLang="en-US" dirty="0"/>
              <a:t>的应用实践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真正帮助我们解决问题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0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E27C-A003-B871-1CD6-12494A18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A1E13-221F-2234-3B99-64DD84D50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9" y="1028700"/>
            <a:ext cx="9723963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2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1016_Outline/20231118/images_object_12001_13000/b8b44a62-d1f1-4750-8c08-3703a4f3c15d-3.source.default.zh-Hans.jpg"/>
  <p:tag name="OFFICEPLUS.THEME" val="New_Batches_1016_Outline/20231118/images_object_12001_13000/b8b44a62-d1f1-4750-8c08-3703a4f3c15d-3.source.default.zh-Hans-2.pptx"/>
  <p:tag name="OFFICEPLUS.OUTLINE" val="370470"/>
  <p:tag name="OFFICEPLUS.OUTLINEEXTERNAL" val="1c5d448e-cc3d-ac41-e3f6-cc95837d4e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43667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fb31a4c-0790-4f59-b9e0-540c296cb11f.pptx"/>
  <p:tag name="OFFICEPLUS.TAG" val="2beb2bf3-40ba-4876-8eff-8450af69fbd8"/>
  <p:tag name="OFFICEPLUS.OUTLINECONTENT" val="142829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43667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43667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012c257-db67-4977-82a0-3287eaa62b9c.pptx"/>
  <p:tag name="OFFICEPLUS.TAG" val="2beb2bf3-40ba-4876-8eff-8450af69fbd8"/>
  <p:tag name="OFFICEPLUS.OUTLINECONTENT" val="142829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70471a2-5752-4055-9bfb-220941fcb7ff.pptx"/>
  <p:tag name="OFFICEPLUS.TAG" val="2beb2bf3-40ba-4876-8eff-8450af69fbd8"/>
  <p:tag name="OFFICEPLUS.OUTLINECONTENT" val="142829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43667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997a5fd2-2211-4333-a328-8cfffe92fe75.pptx"/>
  <p:tag name="OFFICEPLUS.TAG" val="2beb2bf3-40ba-4876-8eff-8450af69fbd8"/>
  <p:tag name="OFFICEPLUS.OUTLINECONTENT" val="142829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02526dd-4e37-40f7-9b7c-d110ed3ea59e.pptx"/>
  <p:tag name="OFFICEPLUS.TAG" val="2beb2bf3-40ba-4876-8eff-8450af69fbd8"/>
  <p:tag name="OFFICEPLUS.OUTLINECONTENT" val="142829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4366783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5A58"/>
      </a:accent1>
      <a:accent2>
        <a:srgbClr val="FF2B3B"/>
      </a:accent2>
      <a:accent3>
        <a:srgbClr val="FF5D61"/>
      </a:accent3>
      <a:accent4>
        <a:srgbClr val="A8081F"/>
      </a:accent4>
      <a:accent5>
        <a:srgbClr val="6CD3FF"/>
      </a:accent5>
      <a:accent6>
        <a:srgbClr val="DF0A27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856</Words>
  <Application>Microsoft Office PowerPoint</Application>
  <PresentationFormat>宽屏</PresentationFormat>
  <Paragraphs>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等线</vt:lpstr>
      <vt:lpstr>Arial</vt:lpstr>
      <vt:lpstr>Designed by OfficePLUS</vt:lpstr>
      <vt:lpstr>了解人工智能与 ChatGPT</vt:lpstr>
      <vt:lpstr>01.背景介绍</vt:lpstr>
      <vt:lpstr>什么是人工智能（Artificial Intelligence）</vt:lpstr>
      <vt:lpstr>人工智能对于我们的影响</vt:lpstr>
      <vt:lpstr>02.从AI 到chatGPT</vt:lpstr>
      <vt:lpstr>是什么？怎么样？</vt:lpstr>
      <vt:lpstr>如何帮助我们</vt:lpstr>
      <vt:lpstr>03.ChatGPT 的应用实践</vt:lpstr>
      <vt:lpstr>实例说明</vt:lpstr>
      <vt:lpstr>实例说明</vt:lpstr>
      <vt:lpstr>实例说明</vt:lpstr>
      <vt:lpstr>04.如何与AI 高效沟通</vt:lpstr>
      <vt:lpstr>几种提高答案准确性的方法</vt:lpstr>
      <vt:lpstr>使用限定词汇</vt:lpstr>
      <vt:lpstr>提供学习样本</vt:lpstr>
      <vt:lpstr>提供学习样本</vt:lpstr>
      <vt:lpstr>把握沟通方式</vt:lpstr>
      <vt:lpstr>把握沟通方式</vt:lpstr>
      <vt:lpstr>05.我们身边的 软件与应用</vt:lpstr>
      <vt:lpstr>以文心一言为例</vt:lpstr>
      <vt:lpstr>以文心一言为例</vt:lpstr>
      <vt:lpstr>谢谢大家 希望你们有收获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晋辉 王</cp:lastModifiedBy>
  <cp:revision>7</cp:revision>
  <dcterms:created xsi:type="dcterms:W3CDTF">2023-07-20T03:04:31Z</dcterms:created>
  <dcterms:modified xsi:type="dcterms:W3CDTF">2024-07-14T11:49:51Z</dcterms:modified>
</cp:coreProperties>
</file>