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7" r:id="rId3"/>
    <p:sldId id="318" r:id="rId4"/>
    <p:sldId id="319" r:id="rId5"/>
    <p:sldId id="313" r:id="rId6"/>
    <p:sldId id="321" r:id="rId7"/>
    <p:sldId id="320" r:id="rId8"/>
    <p:sldId id="322" r:id="rId9"/>
    <p:sldId id="325" r:id="rId10"/>
    <p:sldId id="326" r:id="rId11"/>
    <p:sldId id="327" r:id="rId12"/>
    <p:sldId id="316" r:id="rId13"/>
    <p:sldId id="329" r:id="rId14"/>
    <p:sldId id="330" r:id="rId15"/>
    <p:sldId id="331" r:id="rId16"/>
    <p:sldId id="332" r:id="rId17"/>
    <p:sldId id="333" r:id="rId18"/>
    <p:sldId id="334" r:id="rId19"/>
    <p:sldId id="335" r:id="rId20"/>
    <p:sldId id="338" r:id="rId21"/>
    <p:sldId id="339" r:id="rId22"/>
    <p:sldId id="340" r:id="rId23"/>
    <p:sldId id="341" r:id="rId24"/>
    <p:sldId id="343" r:id="rId25"/>
    <p:sldId id="337" r:id="rId26"/>
    <p:sldId id="346" r:id="rId27"/>
    <p:sldId id="342" r:id="rId28"/>
    <p:sldId id="344" r:id="rId29"/>
    <p:sldId id="345" r:id="rId30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16" autoAdjust="0"/>
    <p:restoredTop sz="95463" autoAdjust="0"/>
  </p:normalViewPr>
  <p:slideViewPr>
    <p:cSldViewPr snapToGrid="0">
      <p:cViewPr varScale="1">
        <p:scale>
          <a:sx n="166" d="100"/>
          <a:sy n="166" d="100"/>
        </p:scale>
        <p:origin x="1577" y="9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A05473B-1400-4F46-8FA3-1E31A804D08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AC960E1-A7F1-47DA-8AEC-1ED67F7F3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C6E245-F31A-4D4A-A712-CDD6909E82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20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1F4924-F406-4793-BEAB-29E0B1DEF7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85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3FC171-6812-4EB9-95A0-B3E67BFA6F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04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91AB0-AB4D-44E6-97FC-33B816DEC5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32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22127-B6E8-45FF-8D8A-A6AE91C880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3D9859-64EB-4783-B7E1-1FFC5D1E1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2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D869F-FF63-4201-B4D7-E5ED744FFB3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92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27DBC-E929-4F57-859F-879105E7E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391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D556BD-FA31-4C4F-84FA-C4443EF917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13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BA37C-7498-4BAB-8758-CAFD6FCE0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76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509102-6B73-453F-8E42-E7230DBB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059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C84AEA-FC05-4983-964F-6F910550479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492FA-0891-496A-AF81-C03B593BD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87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7E822B26-A10D-4E3B-9BF5-72E854522C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34" r:id="rId1"/>
    <p:sldLayoutId id="2147484122" r:id="rId2"/>
    <p:sldLayoutId id="2147484123" r:id="rId3"/>
    <p:sldLayoutId id="2147484124" r:id="rId4"/>
    <p:sldLayoutId id="2147484125" r:id="rId5"/>
    <p:sldLayoutId id="2147484126" r:id="rId6"/>
    <p:sldLayoutId id="2147484127" r:id="rId7"/>
    <p:sldLayoutId id="2147484128" r:id="rId8"/>
    <p:sldLayoutId id="2147484129" r:id="rId9"/>
    <p:sldLayoutId id="2147484130" r:id="rId10"/>
    <p:sldLayoutId id="2147484131" r:id="rId11"/>
    <p:sldLayoutId id="2147484132" r:id="rId12"/>
    <p:sldLayoutId id="214748413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3600" smtClean="0"/>
              <a:t>Communication in Shared and Distributed Memory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CS121 Parallel Computing</a:t>
            </a:r>
          </a:p>
          <a:p>
            <a:pPr eaLnBrk="1" hangingPunct="1"/>
            <a:r>
              <a:rPr lang="en-US" altLang="en-US" smtClean="0"/>
              <a:t>Fall </a:t>
            </a:r>
            <a:r>
              <a:rPr lang="en-US" altLang="en-US" smtClean="0"/>
              <a:t>2024</a:t>
            </a:r>
            <a:endParaRPr lang="en-US" altLang="en-US"/>
          </a:p>
          <a:p>
            <a:pPr eaLnBrk="1" hangingPunct="1"/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347753" cy="4781550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Initially </a:t>
            </a:r>
            <a:r>
              <a:rPr lang="en-US"/>
              <a:t>several procs hold </a:t>
            </a:r>
            <a:r>
              <a:rPr lang="en-US" smtClean="0"/>
              <a:t>var X </a:t>
            </a:r>
            <a:r>
              <a:rPr lang="en-US"/>
              <a:t>in S state.  They’re marked in </a:t>
            </a:r>
            <a:r>
              <a:rPr lang="en-US" smtClean="0"/>
              <a:t>X’s presence bits in directory.</a:t>
            </a:r>
          </a:p>
          <a:p>
            <a:r>
              <a:rPr lang="en-US" smtClean="0"/>
              <a:t>Proc </a:t>
            </a:r>
            <a:r>
              <a:rPr lang="en-US"/>
              <a:t>0 modifies </a:t>
            </a:r>
            <a:r>
              <a:rPr lang="en-US" smtClean="0"/>
              <a:t>X.  </a:t>
            </a:r>
            <a:r>
              <a:rPr lang="en-US"/>
              <a:t>Main mem and all present procs besides proc 0 recv invalidate </a:t>
            </a:r>
            <a:r>
              <a:rPr lang="en-US" smtClean="0"/>
              <a:t>msg.  </a:t>
            </a:r>
          </a:p>
          <a:p>
            <a:r>
              <a:rPr lang="en-US" smtClean="0"/>
              <a:t>All </a:t>
            </a:r>
            <a:r>
              <a:rPr lang="en-US"/>
              <a:t>their presence </a:t>
            </a:r>
            <a:r>
              <a:rPr lang="en-US" smtClean="0"/>
              <a:t>bits for X are </a:t>
            </a:r>
            <a:r>
              <a:rPr lang="en-US"/>
              <a:t>reset; only proc 0 still present in directory.  </a:t>
            </a:r>
            <a:endParaRPr lang="en-US" smtClean="0"/>
          </a:p>
          <a:p>
            <a:r>
              <a:rPr lang="en-US" smtClean="0"/>
              <a:t>Later (invalid) </a:t>
            </a:r>
            <a:r>
              <a:rPr lang="en-US"/>
              <a:t>proc 1 </a:t>
            </a:r>
            <a:r>
              <a:rPr lang="en-US" smtClean="0"/>
              <a:t>reads X.  </a:t>
            </a:r>
            <a:r>
              <a:rPr lang="en-US"/>
              <a:t>Since </a:t>
            </a:r>
            <a:r>
              <a:rPr lang="en-US" smtClean="0"/>
              <a:t>proc 1 in </a:t>
            </a:r>
            <a:r>
              <a:rPr lang="en-US"/>
              <a:t>I state, it reads directory, finds proc 0 in M state, and causes proc 0 to flush X</a:t>
            </a:r>
            <a:r>
              <a:rPr lang="en-US" smtClean="0"/>
              <a:t>.  </a:t>
            </a:r>
          </a:p>
          <a:p>
            <a:r>
              <a:rPr lang="en-US" smtClean="0"/>
              <a:t>Procs </a:t>
            </a:r>
            <a:r>
              <a:rPr lang="en-US"/>
              <a:t>0 and 1 marked in directory in S state.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20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Distributed directory cache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5912778" cy="5284663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Since directory stored in memory, all coherency traffic access memory, which becomes bottleneck.  </a:t>
            </a:r>
          </a:p>
          <a:p>
            <a:r>
              <a:rPr lang="en-US" smtClean="0"/>
              <a:t>Also, directory needs large O(mp) amount of storage, m = # memory blocks, p = # processors.</a:t>
            </a:r>
          </a:p>
          <a:p>
            <a:r>
              <a:rPr lang="en-US" smtClean="0"/>
              <a:t>To improve performance, distribute directory among the processors.</a:t>
            </a:r>
          </a:p>
          <a:p>
            <a:pPr lvl="1"/>
            <a:r>
              <a:rPr lang="en-US" smtClean="0"/>
              <a:t>Each processor handles a fixed memory range, and stores directory for the range.</a:t>
            </a:r>
          </a:p>
          <a:p>
            <a:pPr lvl="1"/>
            <a:r>
              <a:rPr lang="en-US" smtClean="0"/>
              <a:t>Processor needing directory info on a var queries processor responsible for the var.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8605" y="1366463"/>
            <a:ext cx="2264393" cy="50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2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576" y="1602769"/>
            <a:ext cx="3786424" cy="3866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False sharing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5024063" cy="5387404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smtClean="0"/>
              <a:t>Data transferred into / from cache in units of cache lines (aka blocks).</a:t>
            </a:r>
          </a:p>
          <a:p>
            <a:pPr lvl="1">
              <a:defRPr/>
            </a:pPr>
            <a:r>
              <a:rPr lang="en-US" smtClean="0"/>
              <a:t>Typical L1 cache line size is 64-128B.  </a:t>
            </a:r>
          </a:p>
          <a:p>
            <a:pPr lvl="1">
              <a:defRPr/>
            </a:pPr>
            <a:r>
              <a:rPr lang="en-US" smtClean="0"/>
              <a:t>Multiple words fit into one cache line.</a:t>
            </a:r>
          </a:p>
          <a:p>
            <a:pPr>
              <a:defRPr/>
            </a:pPr>
            <a:r>
              <a:rPr lang="en-US" smtClean="0"/>
              <a:t>Processors accessing different words can access same cache line.</a:t>
            </a:r>
          </a:p>
          <a:p>
            <a:pPr lvl="1">
              <a:defRPr/>
            </a:pPr>
            <a:r>
              <a:rPr lang="en-US" smtClean="0"/>
              <a:t>If one processor modifies cache line, other processors with same cache line must be updated or invalidated.</a:t>
            </a:r>
          </a:p>
          <a:p>
            <a:pPr>
              <a:defRPr/>
            </a:pPr>
            <a:r>
              <a:rPr lang="en-US" smtClean="0"/>
              <a:t>Padding tries to lay out data so data accessed by different processors are in different lines.</a:t>
            </a:r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Communication costs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First consider cost in message passing systems, then shared memory.</a:t>
            </a:r>
          </a:p>
          <a:p>
            <a:r>
              <a:rPr lang="en-US" smtClean="0"/>
              <a:t>Time to transfer a message of size m from one node to another consists of</a:t>
            </a:r>
          </a:p>
          <a:p>
            <a:pPr lvl="1"/>
            <a:r>
              <a:rPr lang="en-US" smtClean="0"/>
              <a:t>Startup time t</a:t>
            </a:r>
            <a:r>
              <a:rPr lang="en-US" baseline="-25000" smtClean="0"/>
              <a:t>s</a:t>
            </a:r>
            <a:r>
              <a:rPr lang="en-US" smtClean="0"/>
              <a:t>: Prepare message header, error correction, running routing protocol, interfacing with router, etc.</a:t>
            </a:r>
          </a:p>
          <a:p>
            <a:pPr lvl="2"/>
            <a:r>
              <a:rPr lang="en-US" smtClean="0"/>
              <a:t>Once per message.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: Used by router to determine next hop.</a:t>
            </a:r>
          </a:p>
          <a:p>
            <a:pPr lvl="1"/>
            <a:r>
              <a:rPr lang="en-US" smtClean="0"/>
              <a:t>Per word transfer time t</a:t>
            </a:r>
            <a:r>
              <a:rPr lang="en-US" baseline="-25000" smtClean="0"/>
              <a:t>w</a:t>
            </a:r>
            <a:r>
              <a:rPr lang="en-US" smtClean="0"/>
              <a:t>: If bandwidth is r, per word transfer time from source to dest is 1/r.  </a:t>
            </a:r>
          </a:p>
          <a:p>
            <a:pPr marL="457200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0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Store and forward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2490092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Each intermediate node waits to receive entire message before forwarding it to next hop on path.  </a:t>
            </a:r>
          </a:p>
          <a:p>
            <a:pPr>
              <a:lnSpc>
                <a:spcPct val="120000"/>
              </a:lnSpc>
            </a:pPr>
            <a:r>
              <a:rPr lang="en-US" smtClean="0"/>
              <a:t>Takes m 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 time per link, so for l links t</a:t>
            </a:r>
            <a:r>
              <a:rPr lang="en-US" baseline="-25000" smtClean="0"/>
              <a:t>s</a:t>
            </a:r>
            <a:r>
              <a:rPr lang="en-US" smtClean="0"/>
              <a:t>+ l(</a:t>
            </a:r>
            <a:r>
              <a:rPr lang="en-US"/>
              <a:t>m </a:t>
            </a:r>
            <a:r>
              <a:rPr lang="en-US" smtClean="0"/>
              <a:t>t</a:t>
            </a:r>
            <a:r>
              <a:rPr lang="en-US" baseline="-25000" smtClean="0"/>
              <a:t>w</a:t>
            </a:r>
            <a:r>
              <a:rPr lang="en-US" smtClean="0"/>
              <a:t>+t</a:t>
            </a:r>
            <a:r>
              <a:rPr lang="en-US" baseline="-25000" smtClean="0"/>
              <a:t>h</a:t>
            </a:r>
            <a:r>
              <a:rPr lang="en-US" smtClean="0"/>
              <a:t>) total time.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h</a:t>
            </a:r>
            <a:r>
              <a:rPr lang="en-US" smtClean="0"/>
              <a:t> small compared to m t</a:t>
            </a:r>
            <a:r>
              <a:rPr lang="en-US" baseline="-25000" smtClean="0"/>
              <a:t>w</a:t>
            </a:r>
            <a:r>
              <a:rPr lang="en-US" smtClean="0"/>
              <a:t>, so time is </a:t>
            </a:r>
            <a:r>
              <a:rPr lang="en-US">
                <a:latin typeface="Symbol" panose="05050102010706020507" pitchFamily="18" charset="2"/>
              </a:rPr>
              <a:t>»</a:t>
            </a:r>
            <a:r>
              <a:rPr lang="en-US" smtClean="0"/>
              <a:t> </a:t>
            </a:r>
            <a:r>
              <a:rPr lang="en-US"/>
              <a:t>t</a:t>
            </a:r>
            <a:r>
              <a:rPr lang="en-US" baseline="-25000"/>
              <a:t>s</a:t>
            </a:r>
            <a:r>
              <a:rPr lang="en-US"/>
              <a:t>+ </a:t>
            </a:r>
            <a:r>
              <a:rPr lang="en-US" smtClean="0"/>
              <a:t>l m t</a:t>
            </a:r>
            <a:r>
              <a:rPr lang="en-US" baseline="-25000" smtClean="0"/>
              <a:t>w</a:t>
            </a:r>
            <a:r>
              <a:rPr lang="en-US" smtClean="0"/>
              <a:t>.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5236" y="4006545"/>
            <a:ext cx="4857654" cy="258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07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669" y="4587010"/>
            <a:ext cx="4019443" cy="20594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Packet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93874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Break large message into small packets.</a:t>
            </a:r>
          </a:p>
          <a:p>
            <a:r>
              <a:rPr lang="en-US" smtClean="0"/>
              <a:t>Intermediate node can receive a packet as soon as it finishes forwarding previous packet it received.</a:t>
            </a:r>
          </a:p>
          <a:p>
            <a:pPr lvl="1"/>
            <a:r>
              <a:rPr lang="en-US" smtClean="0"/>
              <a:t>Pipeline parallelism.</a:t>
            </a:r>
          </a:p>
          <a:p>
            <a:r>
              <a:rPr lang="en-US" smtClean="0"/>
              <a:t>Also lets packets take different routes, and easier error correction.</a:t>
            </a:r>
          </a:p>
          <a:p>
            <a:pPr lvl="1"/>
            <a:r>
              <a:rPr lang="en-US" smtClean="0"/>
              <a:t>Essential for Internet, with unpredictable network state, high error rates.</a:t>
            </a:r>
          </a:p>
          <a:p>
            <a:r>
              <a:rPr lang="en-US" smtClean="0"/>
              <a:t>But overhead from each packet’s routing info, error correction, sequence number etc.</a:t>
            </a:r>
          </a:p>
          <a:p>
            <a:r>
              <a:rPr lang="en-US" smtClean="0"/>
              <a:t>Total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 smtClean="0"/>
              <a:t> (m+l-1).</a:t>
            </a:r>
          </a:p>
          <a:p>
            <a:pPr lvl="1"/>
            <a:r>
              <a:rPr lang="en-US" smtClean="0"/>
              <a:t>First packet arrives at time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h</a:t>
            </a:r>
            <a:r>
              <a:rPr lang="en-US" smtClean="0"/>
              <a:t> l + t</a:t>
            </a:r>
            <a:r>
              <a:rPr lang="en-US" baseline="-25000" smtClean="0"/>
              <a:t>w</a:t>
            </a:r>
            <a:r>
              <a:rPr lang="en-US"/>
              <a:t> </a:t>
            </a:r>
            <a:r>
              <a:rPr lang="en-US" smtClean="0"/>
              <a:t>l.</a:t>
            </a:r>
          </a:p>
          <a:p>
            <a:pPr lvl="1"/>
            <a:r>
              <a:rPr lang="en-US" smtClean="0"/>
              <a:t>Remaining m-1 packets arrive every t</a:t>
            </a:r>
            <a:r>
              <a:rPr lang="en-US" baseline="-25000" smtClean="0"/>
              <a:t>w</a:t>
            </a:r>
            <a:r>
              <a:rPr lang="en-US" smtClean="0"/>
              <a:t>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128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Cut-through switching	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mtClean="0"/>
              <a:t>Similar to packet routing, but optimized for parallel computers.</a:t>
            </a:r>
          </a:p>
          <a:p>
            <a:r>
              <a:rPr lang="en-US" smtClean="0"/>
              <a:t>Messages take same path.  No routing info.</a:t>
            </a:r>
          </a:p>
          <a:p>
            <a:r>
              <a:rPr lang="en-US"/>
              <a:t>Small (~ 32B) flits (flow control digits) transmitted at high rate.</a:t>
            </a:r>
          </a:p>
          <a:p>
            <a:pPr lvl="1"/>
            <a:r>
              <a:rPr lang="en-US" smtClean="0"/>
              <a:t>First flit (header) is allocated path by switches / routers.  Remaining (body and tail) flits follow same path.  </a:t>
            </a:r>
          </a:p>
          <a:p>
            <a:r>
              <a:rPr lang="en-US" smtClean="0"/>
              <a:t>Simple, per message (instead of per packet) error correction.</a:t>
            </a:r>
          </a:p>
          <a:p>
            <a:r>
              <a:rPr lang="en-US" smtClean="0"/>
              <a:t>To reduce latency for high priority flits (e.g. cache lines), use multilane cut-through routing.  </a:t>
            </a:r>
          </a:p>
          <a:p>
            <a:r>
              <a:rPr lang="en-US" smtClean="0"/>
              <a:t>Also called virtual cut-through.  A related technique is wormhole routing.  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Overall cost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37713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Total communication time depends on data volume m and number of hops l.  </a:t>
            </a:r>
          </a:p>
          <a:p>
            <a:r>
              <a:rPr lang="en-US" smtClean="0"/>
              <a:t>However, programmer has little control over l.</a:t>
            </a:r>
          </a:p>
          <a:p>
            <a:pPr lvl="1"/>
            <a:r>
              <a:rPr lang="en-US" smtClean="0"/>
              <a:t>Usually can’t control process to processor mapping.</a:t>
            </a:r>
          </a:p>
          <a:p>
            <a:pPr lvl="1"/>
            <a:r>
              <a:rPr lang="en-US" smtClean="0"/>
              <a:t>Many systems use randomized two step routing to minimize congestion: first send message to random node, then send it to destination.  </a:t>
            </a:r>
          </a:p>
          <a:p>
            <a:pPr lvl="1"/>
            <a:r>
              <a:rPr lang="en-US" smtClean="0"/>
              <a:t>Per hop time t</a:t>
            </a:r>
            <a:r>
              <a:rPr lang="en-US" baseline="-25000" smtClean="0"/>
              <a:t>h</a:t>
            </a:r>
            <a:r>
              <a:rPr lang="en-US" smtClean="0"/>
              <a:t> usually small compared to t</a:t>
            </a:r>
            <a:r>
              <a:rPr lang="en-US" baseline="-25000" smtClean="0"/>
              <a:t>s</a:t>
            </a:r>
            <a:r>
              <a:rPr lang="en-US" smtClean="0"/>
              <a:t> or 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Communication time can be simplified to t</a:t>
            </a:r>
            <a:r>
              <a:rPr lang="en-US" baseline="-25000" smtClean="0"/>
              <a:t>s</a:t>
            </a:r>
            <a:r>
              <a:rPr lang="en-US" smtClean="0"/>
              <a:t>+m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r>
              <a:rPr lang="en-US" smtClean="0"/>
              <a:t>Assumes uncongested network.</a:t>
            </a:r>
          </a:p>
          <a:p>
            <a:pPr lvl="1"/>
            <a:r>
              <a:rPr lang="en-US" smtClean="0"/>
              <a:t>If congestion on link is c, i.e. c messages are sent over the link, time becomes t</a:t>
            </a:r>
            <a:r>
              <a:rPr lang="en-US" baseline="-25000" smtClean="0"/>
              <a:t>s </a:t>
            </a:r>
            <a:r>
              <a:rPr lang="en-US" smtClean="0"/>
              <a:t>+ c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 smtClean="0"/>
              <a:t>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x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mesh where nodes randomly communicate with each other.</a:t>
            </a:r>
          </a:p>
          <a:p>
            <a:pPr lvl="1"/>
            <a:r>
              <a:rPr lang="en-US" smtClean="0"/>
              <a:t>Across a bisection there are O(p) communications.</a:t>
            </a:r>
          </a:p>
          <a:p>
            <a:pPr lvl="1"/>
            <a:r>
              <a:rPr lang="en-US" smtClean="0"/>
              <a:t>But mesh bisection width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So some link carries O(p) /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 </a:t>
            </a:r>
            <a:r>
              <a:rPr lang="en-US" smtClean="0"/>
              <a:t>=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messages. </a:t>
            </a:r>
          </a:p>
          <a:p>
            <a:pPr lvl="1"/>
            <a:r>
              <a:rPr lang="en-US" smtClean="0"/>
              <a:t>So communication time is t</a:t>
            </a:r>
            <a:r>
              <a:rPr lang="en-US" baseline="-25000" smtClean="0"/>
              <a:t>s </a:t>
            </a:r>
            <a:r>
              <a:rPr lang="en-US" smtClean="0"/>
              <a:t>+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).</a:t>
            </a:r>
          </a:p>
          <a:p>
            <a:pPr lvl="2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3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Comm cost in shared memory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5176784"/>
          </a:xfrm>
        </p:spPr>
        <p:txBody>
          <a:bodyPr>
            <a:normAutofit fontScale="92500" lnSpcReduction="20000"/>
          </a:bodyPr>
          <a:lstStyle/>
          <a:p>
            <a:r>
              <a:rPr lang="en-US" smtClean="0"/>
              <a:t>Shared memory communication costs are more unpredictable.</a:t>
            </a:r>
          </a:p>
          <a:p>
            <a:pPr lvl="1"/>
            <a:r>
              <a:rPr lang="en-US" smtClean="0"/>
              <a:t>Memory layout determined by system.  Hard to estimate amount of local / remote memory accesses.</a:t>
            </a:r>
          </a:p>
          <a:p>
            <a:pPr lvl="1"/>
            <a:r>
              <a:rPr lang="en-US" smtClean="0"/>
              <a:t>Cache thrashing depends on scheduling and process allocation.</a:t>
            </a:r>
          </a:p>
          <a:p>
            <a:pPr lvl="1"/>
            <a:r>
              <a:rPr lang="en-US" smtClean="0"/>
              <a:t>Coherency traffic, spatial locality and false sharing also very nondeterministic.</a:t>
            </a:r>
          </a:p>
          <a:p>
            <a:r>
              <a:rPr lang="en-US" smtClean="0"/>
              <a:t>But to first order, still model communication time as t</a:t>
            </a:r>
            <a:r>
              <a:rPr lang="en-US" baseline="-25000" smtClean="0"/>
              <a:t>s</a:t>
            </a:r>
            <a:r>
              <a:rPr lang="en-US" smtClean="0"/>
              <a:t> + t</a:t>
            </a:r>
            <a:r>
              <a:rPr lang="en-US" baseline="-25000" smtClean="0"/>
              <a:t>w</a:t>
            </a:r>
            <a:r>
              <a:rPr lang="en-US" smtClean="0"/>
              <a:t>m.</a:t>
            </a:r>
          </a:p>
          <a:p>
            <a:pPr lvl="1"/>
            <a:r>
              <a:rPr lang="en-US" smtClean="0"/>
              <a:t>t</a:t>
            </a:r>
            <a:r>
              <a:rPr lang="en-US" baseline="-25000" smtClean="0"/>
              <a:t>s</a:t>
            </a:r>
            <a:r>
              <a:rPr lang="en-US" smtClean="0"/>
              <a:t> and t</a:t>
            </a:r>
            <a:r>
              <a:rPr lang="en-US" baseline="-25000" smtClean="0"/>
              <a:t>m</a:t>
            </a:r>
            <a:r>
              <a:rPr lang="en-US" smtClean="0"/>
              <a:t> are much smaller in shared memory than distributed memory architectures.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49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We saw interconnection networks such as mesh, hypercube, tree, etc.  How do processes communicate on these networks?</a:t>
            </a:r>
          </a:p>
          <a:p>
            <a:r>
              <a:rPr lang="en-US" smtClean="0"/>
              <a:t>Routing algorithm selects a path between two communicating processes.</a:t>
            </a:r>
          </a:p>
          <a:p>
            <a:r>
              <a:rPr lang="en-US" smtClean="0"/>
              <a:t>Routes are ideally short, uncongested and easy to compute.  But tradeoffs exist.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Short (minimal) routes may be more congested.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Deterministic, i.e. fixed given source and destination, or adaptive, i.e. route around congestion.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0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cache coherence problem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229600" cy="341040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In shared memory systems, there is only one logical copy of each variable.</a:t>
            </a:r>
          </a:p>
          <a:p>
            <a:r>
              <a:rPr lang="en-US" smtClean="0"/>
              <a:t>If several processors want to access the variable, they can each store it in their cache, to avoid latency to access main memory.</a:t>
            </a:r>
          </a:p>
          <a:p>
            <a:r>
              <a:rPr lang="en-US" smtClean="0"/>
              <a:t>But when one processor modifies the variable, other processors must be aware of the change.</a:t>
            </a:r>
          </a:p>
          <a:p>
            <a:r>
              <a:rPr lang="en-US" smtClean="0"/>
              <a:t>Since the variable is stored in multiple caches, the caches have to be made coherent through some procedure / protocol.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49" y="4826000"/>
            <a:ext cx="3288049" cy="193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08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87" y="4381928"/>
            <a:ext cx="7623425" cy="23609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Dimension and E-cube routing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17162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Dimension routing for a k-dim mesh orders the dimensions (e.g. XYZ) and routes messages in order of dimension.</a:t>
            </a:r>
          </a:p>
          <a:p>
            <a:r>
              <a:rPr lang="en-US" smtClean="0"/>
              <a:t>E-cube routing does dimension routing on dimensions of a hypercube.</a:t>
            </a:r>
          </a:p>
          <a:p>
            <a:pPr lvl="1"/>
            <a:r>
              <a:rPr lang="en-US" smtClean="0"/>
              <a:t>Let s, d be bit representations of source and destination.  </a:t>
            </a:r>
          </a:p>
          <a:p>
            <a:pPr lvl="1"/>
            <a:r>
              <a:rPr lang="en-US" smtClean="0"/>
              <a:t>Compute r = s XOR d, and from least to most significant digit of r, route along dimensions with 1-bit.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Routing from 010 to 111.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28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Deadlocks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1524" y="1419224"/>
            <a:ext cx="4222678" cy="5361719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Dimension and E-cube routing prevent deadlocks.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Without dimension routing.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</a:p>
          <a:p>
            <a:pPr lvl="1"/>
            <a:r>
              <a:rPr lang="en-US" smtClean="0"/>
              <a:t>A’s flit can’t move from AD to DC, because DC is occupied by D’s flit.</a:t>
            </a:r>
          </a:p>
          <a:p>
            <a:pPr lvl="1"/>
            <a:r>
              <a:rPr lang="en-US" smtClean="0"/>
              <a:t>D’s flit can’t move from DC to CB, because CB is occupied by C’s flit. Etc.</a:t>
            </a:r>
          </a:p>
          <a:p>
            <a:r>
              <a:rPr lang="en-US" smtClean="0"/>
              <a:t>With XY routing</a:t>
            </a:r>
          </a:p>
          <a:p>
            <a:pPr lvl="1"/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C, D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A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B</a:t>
            </a:r>
            <a:r>
              <a:rPr lang="en-US" smtClean="0"/>
              <a:t>, 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/>
              <a:t>A</a:t>
            </a:r>
            <a:r>
              <a:rPr lang="en-US" smtClean="0"/>
              <a:t>, B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C</a:t>
            </a:r>
            <a:r>
              <a:rPr lang="en-US" smtClean="0">
                <a:latin typeface="Symbol" panose="05050102010706020507" pitchFamily="18" charset="2"/>
              </a:rPr>
              <a:t>®</a:t>
            </a:r>
            <a:r>
              <a:rPr lang="en-US" smtClean="0"/>
              <a:t>D.</a:t>
            </a:r>
          </a:p>
          <a:p>
            <a:pPr lvl="1"/>
            <a:r>
              <a:rPr lang="en-US" smtClean="0"/>
              <a:t>A and C’s flits first move along X dim, then B and D’s flits. </a:t>
            </a:r>
            <a:endParaRPr lang="en-US"/>
          </a:p>
          <a:p>
            <a:pPr lvl="1"/>
            <a:endParaRPr lang="en-US"/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73" y="1620746"/>
            <a:ext cx="4538434" cy="4378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17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Process-processor mappings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3857946" cy="5284663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Process communication pattern determined by the program.</a:t>
            </a:r>
          </a:p>
          <a:p>
            <a:r>
              <a:rPr lang="en-US" smtClean="0"/>
              <a:t>Processor communication pattern determined by the hardware.</a:t>
            </a:r>
          </a:p>
          <a:p>
            <a:r>
              <a:rPr lang="en-US" smtClean="0"/>
              <a:t>To run a program on a piece of hardware, must map processes to processors.</a:t>
            </a:r>
          </a:p>
          <a:p>
            <a:r>
              <a:rPr lang="en-US" smtClean="0"/>
              <a:t>Poor mappings can cause communication bottlenecks, reduce performance.</a:t>
            </a:r>
          </a:p>
          <a:p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(a) and (b) show processor and process communication patterns.</a:t>
            </a:r>
          </a:p>
          <a:p>
            <a:pPr lvl="1"/>
            <a:r>
              <a:rPr lang="en-US" smtClean="0"/>
              <a:t>Mapping (c) causes no bottlenecks.  </a:t>
            </a:r>
          </a:p>
          <a:p>
            <a:pPr lvl="1"/>
            <a:r>
              <a:rPr lang="en-US" smtClean="0"/>
              <a:t>Mapping (d) creates bottlenecks at links 15, 23, etc.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136" y="1419225"/>
            <a:ext cx="4483530" cy="4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1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Embeddings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4311" cy="5104865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Give a map f from the graph P of process communication to graph R of processor communication pattern.</a:t>
            </a:r>
          </a:p>
          <a:p>
            <a:pPr lvl="1"/>
            <a:r>
              <a:rPr lang="en-US" smtClean="0"/>
              <a:t>Each process of P maps to a processor in R.</a:t>
            </a:r>
          </a:p>
          <a:p>
            <a:pPr lvl="1"/>
            <a:r>
              <a:rPr lang="en-US"/>
              <a:t>Each edge from p</a:t>
            </a:r>
            <a:r>
              <a:rPr lang="en-US" baseline="-25000"/>
              <a:t>1</a:t>
            </a:r>
            <a:r>
              <a:rPr lang="en-US"/>
              <a:t> and </a:t>
            </a:r>
            <a:r>
              <a:rPr lang="en-US" smtClean="0"/>
              <a:t>p</a:t>
            </a:r>
            <a:r>
              <a:rPr lang="en-US" baseline="-25000" smtClean="0"/>
              <a:t>2</a:t>
            </a:r>
            <a:r>
              <a:rPr lang="en-US" smtClean="0"/>
              <a:t> in P maps to a shortest path between </a:t>
            </a:r>
            <a:r>
              <a:rPr lang="en-US"/>
              <a:t>f(p</a:t>
            </a:r>
            <a:r>
              <a:rPr lang="en-US" baseline="-25000"/>
              <a:t>1</a:t>
            </a:r>
            <a:r>
              <a:rPr lang="en-US"/>
              <a:t>) to f(p</a:t>
            </a:r>
            <a:r>
              <a:rPr lang="en-US" baseline="-25000"/>
              <a:t>2</a:t>
            </a:r>
            <a:r>
              <a:rPr lang="en-US"/>
              <a:t>) in R</a:t>
            </a:r>
            <a:r>
              <a:rPr lang="en-US" smtClean="0"/>
              <a:t>.</a:t>
            </a:r>
          </a:p>
          <a:p>
            <a:r>
              <a:rPr lang="en-US" smtClean="0"/>
              <a:t>Congestion is max number of routing paths that cross an edge in R.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congestion = 5, e.g. on edge (1,5).</a:t>
            </a:r>
          </a:p>
          <a:p>
            <a:r>
              <a:rPr lang="en-US" smtClean="0"/>
              <a:t>Dilation is max length of route between any two neighbors in P.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Ex</a:t>
            </a:r>
            <a:r>
              <a:rPr lang="en-US" smtClean="0"/>
              <a:t> On previous example dilation = 5, e.g. for edge (b,c).</a:t>
            </a:r>
          </a:p>
          <a:p>
            <a:r>
              <a:rPr lang="en-US" smtClean="0"/>
              <a:t>Expansion is (# processes) / (# processors).  </a:t>
            </a:r>
          </a:p>
          <a:p>
            <a:pPr lvl="1"/>
            <a:r>
              <a:rPr lang="en-US" smtClean="0"/>
              <a:t>Assume for simplicity it is 1.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21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and mesh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216035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Line maps into mesh using zig-zag embedding.</a:t>
            </a:r>
          </a:p>
          <a:p>
            <a:pPr lvl="1"/>
            <a:r>
              <a:rPr lang="en-US" smtClean="0"/>
              <a:t>Congestion and dilation are 1.</a:t>
            </a:r>
          </a:p>
          <a:p>
            <a:r>
              <a:rPr lang="en-US" smtClean="0"/>
              <a:t>To map mesh to line, invert the mapping.</a:t>
            </a:r>
          </a:p>
          <a:p>
            <a:r>
              <a:rPr lang="en-US" smtClean="0"/>
              <a:t>For a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mesh, 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Every two consecutive rows must traverse edge connecting them in the line graph.</a:t>
            </a:r>
          </a:p>
          <a:p>
            <a:r>
              <a:rPr lang="en-US" smtClean="0"/>
              <a:t>Dilation is 2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– 1, between the first nodes in consecutive rows.</a:t>
            </a:r>
            <a:endParaRPr lang="en-US"/>
          </a:p>
          <a:p>
            <a:endParaRPr lang="en-US" smtClean="0"/>
          </a:p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751" y="4479985"/>
            <a:ext cx="2075598" cy="209433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343" y="4479985"/>
            <a:ext cx="5328428" cy="153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Line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6"/>
            <a:ext cx="8455631" cy="2962702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Map size 2</a:t>
            </a:r>
            <a:r>
              <a:rPr lang="en-US" baseline="30000" smtClean="0"/>
              <a:t>k</a:t>
            </a:r>
            <a:r>
              <a:rPr lang="en-US" smtClean="0"/>
              <a:t> line graph into k-dim hypercube.</a:t>
            </a:r>
          </a:p>
          <a:p>
            <a:r>
              <a:rPr lang="en-US" smtClean="0">
                <a:solidFill>
                  <a:srgbClr val="1503FB"/>
                </a:solidFill>
              </a:rPr>
              <a:t>Gray codes </a:t>
            </a:r>
            <a:r>
              <a:rPr lang="en-US" smtClean="0"/>
              <a:t>An ordering of k digit binary numbers where consecutive values differ in one digit.</a:t>
            </a:r>
          </a:p>
          <a:p>
            <a:pPr lvl="1"/>
            <a:r>
              <a:rPr lang="en-US" smtClean="0">
                <a:solidFill>
                  <a:srgbClr val="1503FB"/>
                </a:solidFill>
              </a:rPr>
              <a:t>Recursive construction </a:t>
            </a:r>
            <a:r>
              <a:rPr lang="en-US" smtClean="0"/>
              <a:t>Let G</a:t>
            </a:r>
            <a:r>
              <a:rPr lang="en-US" baseline="-25000" smtClean="0"/>
              <a:t>k-1</a:t>
            </a:r>
            <a:r>
              <a:rPr lang="en-US" smtClean="0"/>
              <a:t> be a k-1 digit Gray code.  Prepend G</a:t>
            </a:r>
            <a:r>
              <a:rPr lang="en-US" baseline="-25000" smtClean="0"/>
              <a:t>k-1</a:t>
            </a:r>
            <a:r>
              <a:rPr lang="en-US" smtClean="0"/>
              <a:t> with 0.  Then take another G</a:t>
            </a:r>
            <a:r>
              <a:rPr lang="en-US" baseline="-25000" smtClean="0"/>
              <a:t>k-1</a:t>
            </a:r>
            <a:r>
              <a:rPr lang="en-US" smtClean="0"/>
              <a:t>, reverse it and prepend with 1.  Concatenate the two copies.</a:t>
            </a:r>
          </a:p>
          <a:p>
            <a:r>
              <a:rPr lang="en-US" smtClean="0"/>
              <a:t>Map node i in line graph to node G</a:t>
            </a:r>
            <a:r>
              <a:rPr lang="en-US" baseline="-25000" smtClean="0"/>
              <a:t>k</a:t>
            </a:r>
            <a:r>
              <a:rPr lang="en-US" smtClean="0"/>
              <a:t>(i) in hypercube.</a:t>
            </a:r>
          </a:p>
          <a:p>
            <a:r>
              <a:rPr lang="en-US" smtClean="0"/>
              <a:t>i and i+1 are mapped to neighbors in hypercube.</a:t>
            </a:r>
          </a:p>
          <a:p>
            <a:pPr lvl="1"/>
            <a:r>
              <a:rPr lang="en-US" smtClean="0"/>
              <a:t>G</a:t>
            </a:r>
            <a:r>
              <a:rPr lang="en-US" baseline="-25000" smtClean="0"/>
              <a:t>k</a:t>
            </a:r>
            <a:r>
              <a:rPr lang="en-US" smtClean="0"/>
              <a:t>(i) and G</a:t>
            </a:r>
            <a:r>
              <a:rPr lang="en-US" baseline="-25000" smtClean="0"/>
              <a:t>k</a:t>
            </a:r>
            <a:r>
              <a:rPr lang="en-US" smtClean="0"/>
              <a:t>(i+1) differ in one bit, so are connected in hypercube.</a:t>
            </a:r>
          </a:p>
          <a:p>
            <a:pPr lvl="1"/>
            <a:r>
              <a:rPr lang="en-US" smtClean="0"/>
              <a:t>So dilation is 1.</a:t>
            </a:r>
          </a:p>
          <a:p>
            <a:r>
              <a:rPr lang="en-US" smtClean="0"/>
              <a:t>Each hypercube edge is mapped onto by at most one line graph edge.</a:t>
            </a:r>
          </a:p>
          <a:p>
            <a:pPr lvl="1"/>
            <a:r>
              <a:rPr lang="en-US" smtClean="0"/>
              <a:t>So congestion is 1.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16" y="4438382"/>
            <a:ext cx="3848805" cy="23373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8346" y="4520629"/>
            <a:ext cx="2333809" cy="225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2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line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mtClean="0"/>
                  <a:t>To map k-dim hypercube into size 2</a:t>
                </a:r>
                <a:r>
                  <a:rPr lang="en-US" baseline="30000" smtClean="0"/>
                  <a:t>k</a:t>
                </a:r>
                <a:r>
                  <a:rPr lang="en-US" smtClean="0"/>
                  <a:t> </a:t>
                </a:r>
                <a:r>
                  <a:rPr lang="en-US"/>
                  <a:t>line </a:t>
                </a:r>
                <a:r>
                  <a:rPr lang="en-US" smtClean="0"/>
                  <a:t>graph, just use the reverse mapping, i.e. node i in hypercube maps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mtClean="0"/>
                  <a:t> in line.</a:t>
                </a:r>
              </a:p>
              <a:p>
                <a:r>
                  <a:rPr lang="en-US" smtClean="0"/>
                  <a:t>To compute congestion, recall bisection width of k-dim hypercube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  </a:t>
                </a:r>
              </a:p>
              <a:p>
                <a:pPr lvl="1"/>
                <a:r>
                  <a:rPr lang="en-US" smtClean="0"/>
                  <a:t>Bisection width of line is 1.</a:t>
                </a:r>
              </a:p>
              <a:p>
                <a:pPr lvl="1"/>
                <a:r>
                  <a:rPr lang="en-US" smtClean="0"/>
                  <a:t>Thus, 2</a:t>
                </a:r>
                <a:r>
                  <a:rPr lang="en-US" baseline="30000" smtClean="0"/>
                  <a:t>k-1</a:t>
                </a:r>
                <a:r>
                  <a:rPr lang="en-US"/>
                  <a:t> </a:t>
                </a:r>
                <a:r>
                  <a:rPr lang="en-US" smtClean="0"/>
                  <a:t>edges of the hypercube need to cross the middle edge of the line graph, and the congestion is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</a:p>
              <a:p>
                <a:r>
                  <a:rPr lang="en-US" smtClean="0"/>
                  <a:t>Dilation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mtClean="0"/>
                  <a:t>, e.g. from node </a:t>
                </a:r>
                <a:r>
                  <a:rPr lang="en-US"/>
                  <a:t>0</a:t>
                </a:r>
                <a:r>
                  <a:rPr lang="en-US" smtClean="0"/>
                  <a:t> to node 2</a:t>
                </a:r>
                <a:r>
                  <a:rPr lang="en-US" baseline="30000" smtClean="0"/>
                  <a:t>k-1</a:t>
                </a:r>
                <a:r>
                  <a:rPr lang="en-US" smtClean="0"/>
                  <a:t>.</a:t>
                </a:r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9224"/>
                <a:ext cx="5763802" cy="5305211"/>
              </a:xfrm>
              <a:blipFill>
                <a:blip r:embed="rId2"/>
                <a:stretch>
                  <a:fillRect l="-951" t="-2644" r="-1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128" y="1419224"/>
            <a:ext cx="2626622" cy="2537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92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965" y="4561401"/>
            <a:ext cx="2523039" cy="226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91" y="4561401"/>
            <a:ext cx="4983377" cy="2109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2D mesh to hypercube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60703" cy="3640797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Map a 2</a:t>
            </a:r>
            <a:r>
              <a:rPr lang="en-US" i="1" baseline="30000" smtClean="0"/>
              <a:t>r</a:t>
            </a:r>
            <a:r>
              <a:rPr lang="en-US" smtClean="0"/>
              <a:t> x 2</a:t>
            </a:r>
            <a:r>
              <a:rPr lang="en-US" i="1" baseline="30000" smtClean="0"/>
              <a:t>s</a:t>
            </a:r>
            <a:r>
              <a:rPr lang="en-US" smtClean="0"/>
              <a:t> mesh into an (</a:t>
            </a:r>
            <a:r>
              <a:rPr lang="en-US" i="1" smtClean="0"/>
              <a:t>r</a:t>
            </a:r>
            <a:r>
              <a:rPr lang="en-US"/>
              <a:t> </a:t>
            </a:r>
            <a:r>
              <a:rPr lang="en-US" i="1" smtClean="0"/>
              <a:t>+s</a:t>
            </a:r>
            <a:r>
              <a:rPr lang="en-US" smtClean="0"/>
              <a:t>)-dim hypercube.</a:t>
            </a:r>
          </a:p>
          <a:p>
            <a:r>
              <a:rPr lang="en-US" smtClean="0"/>
              <a:t>Map node (</a:t>
            </a:r>
            <a:r>
              <a:rPr lang="en-US" i="1" smtClean="0"/>
              <a:t>i</a:t>
            </a:r>
            <a:r>
              <a:rPr lang="en-US" smtClean="0"/>
              <a:t>, </a:t>
            </a:r>
            <a:r>
              <a:rPr lang="en-US" i="1" smtClean="0"/>
              <a:t>j</a:t>
            </a:r>
            <a:r>
              <a:rPr lang="en-US" smtClean="0"/>
              <a:t>) in mesh to node G</a:t>
            </a:r>
            <a:r>
              <a:rPr lang="en-US" i="1" baseline="-25000" smtClean="0"/>
              <a:t>r</a:t>
            </a:r>
            <a:r>
              <a:rPr lang="en-US" smtClean="0"/>
              <a:t>(</a:t>
            </a:r>
            <a:r>
              <a:rPr lang="en-US" i="1" smtClean="0"/>
              <a:t>i</a:t>
            </a:r>
            <a:r>
              <a:rPr lang="en-US" smtClean="0"/>
              <a:t>) || G</a:t>
            </a:r>
            <a:r>
              <a:rPr lang="en-US" i="1" baseline="-25000" smtClean="0"/>
              <a:t>s</a:t>
            </a:r>
            <a:r>
              <a:rPr lang="en-US" smtClean="0"/>
              <a:t>(</a:t>
            </a:r>
            <a:r>
              <a:rPr lang="en-US" i="1"/>
              <a:t>j</a:t>
            </a:r>
            <a:r>
              <a:rPr lang="en-US" smtClean="0"/>
              <a:t>) in hypercube.</a:t>
            </a:r>
          </a:p>
          <a:p>
            <a:pPr lvl="1"/>
            <a:r>
              <a:rPr lang="en-US" smtClean="0"/>
              <a:t>Neighbors in the mesh map to nodes that differ in one bit, i.e. neighbors in the hypercube.</a:t>
            </a:r>
          </a:p>
          <a:p>
            <a:pPr lvl="1"/>
            <a:r>
              <a:rPr lang="en-US" smtClean="0"/>
              <a:t>So dilation and congestion are both 1.</a:t>
            </a:r>
          </a:p>
          <a:p>
            <a:r>
              <a:rPr lang="en-US" smtClean="0"/>
              <a:t>Note that different rows and columns of the mesh map to distinct sub-hypercubes.</a:t>
            </a:r>
            <a:r>
              <a:rPr lang="en-US"/>
              <a:t/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7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Hypercube to 2D mesh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69" y="4607203"/>
            <a:ext cx="2282789" cy="21721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378" y="4579036"/>
            <a:ext cx="2260787" cy="222852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4082"/>
            <a:ext cx="8537825" cy="3353121"/>
          </a:xfrm>
        </p:spPr>
        <p:txBody>
          <a:bodyPr>
            <a:normAutofit fontScale="55000" lnSpcReduction="20000"/>
          </a:bodyPr>
          <a:lstStyle/>
          <a:p>
            <a:r>
              <a:rPr lang="en-US"/>
              <a:t>Map (log </a:t>
            </a:r>
            <a:r>
              <a:rPr lang="en-US" i="1"/>
              <a:t>p</a:t>
            </a:r>
            <a:r>
              <a:rPr lang="en-US"/>
              <a:t>)-dim </a:t>
            </a:r>
            <a:r>
              <a:rPr lang="en-US" smtClean="0"/>
              <a:t>hypercube into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</a:t>
            </a:r>
            <a:r>
              <a:rPr lang="en-US"/>
              <a:t>x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 smtClean="0"/>
              <a:t>mesh.</a:t>
            </a:r>
          </a:p>
          <a:p>
            <a:pPr lvl="1"/>
            <a:r>
              <a:rPr lang="en-US" smtClean="0"/>
              <a:t>Assume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for simplicity is a power of 2, and let </a:t>
            </a:r>
            <a:r>
              <a:rPr lang="en-US" i="1"/>
              <a:t>q</a:t>
            </a:r>
            <a:r>
              <a:rPr lang="en-US"/>
              <a:t> = log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= (log </a:t>
            </a:r>
            <a:r>
              <a:rPr lang="en-US" i="1"/>
              <a:t>p</a:t>
            </a:r>
            <a:r>
              <a:rPr lang="en-US"/>
              <a:t>) / 2.</a:t>
            </a:r>
          </a:p>
          <a:p>
            <a:r>
              <a:rPr lang="en-US"/>
              <a:t>If we fix </a:t>
            </a:r>
            <a:r>
              <a:rPr lang="en-US" smtClean="0"/>
              <a:t>the first or last </a:t>
            </a:r>
            <a:r>
              <a:rPr lang="en-US" i="1"/>
              <a:t>q</a:t>
            </a:r>
            <a:r>
              <a:rPr lang="en-US"/>
              <a:t> </a:t>
            </a:r>
            <a:r>
              <a:rPr lang="en-US" smtClean="0"/>
              <a:t>digits of the </a:t>
            </a:r>
            <a:r>
              <a:rPr lang="en-US"/>
              <a:t>nodes in hypercube, we get another </a:t>
            </a:r>
            <a:r>
              <a:rPr lang="en-US" i="1"/>
              <a:t>q</a:t>
            </a:r>
            <a:r>
              <a:rPr lang="en-US"/>
              <a:t>-dim hypercube.</a:t>
            </a:r>
          </a:p>
          <a:p>
            <a:pPr lvl="1"/>
            <a:r>
              <a:rPr lang="en-US">
                <a:solidFill>
                  <a:srgbClr val="1503FB"/>
                </a:solidFill>
              </a:rPr>
              <a:t>Ex</a:t>
            </a:r>
            <a:r>
              <a:rPr lang="en-US"/>
              <a:t> Take 4-dim hypercube, and fix last two digits to 10.  Then get another hypercube (0010, </a:t>
            </a:r>
            <a:r>
              <a:rPr lang="en-US" smtClean="0"/>
              <a:t>0110, 1110</a:t>
            </a:r>
            <a:r>
              <a:rPr lang="en-US"/>
              <a:t>, 1010).</a:t>
            </a:r>
          </a:p>
          <a:p>
            <a:r>
              <a:rPr lang="en-US" smtClean="0"/>
              <a:t>For each </a:t>
            </a:r>
            <a:r>
              <a:rPr lang="en-US" i="1" smtClean="0"/>
              <a:t>q</a:t>
            </a:r>
            <a:r>
              <a:rPr lang="en-US" smtClean="0"/>
              <a:t> digit binary number </a:t>
            </a:r>
            <a:r>
              <a:rPr lang="en-US" i="1" smtClean="0"/>
              <a:t>r</a:t>
            </a:r>
            <a:r>
              <a:rPr lang="en-US" smtClean="0"/>
              <a:t>, map the hypercube from fixing the last </a:t>
            </a:r>
            <a:r>
              <a:rPr lang="en-US" i="1" smtClean="0"/>
              <a:t>q </a:t>
            </a:r>
            <a:r>
              <a:rPr lang="en-US" smtClean="0"/>
              <a:t>digits in hypercube to row </a:t>
            </a:r>
            <a:r>
              <a:rPr lang="en-US" i="1" smtClean="0"/>
              <a:t>r</a:t>
            </a:r>
            <a:r>
              <a:rPr lang="en-US" smtClean="0"/>
              <a:t> of mesh.</a:t>
            </a:r>
          </a:p>
          <a:p>
            <a:pPr lvl="1"/>
            <a:r>
              <a:rPr lang="en-US" smtClean="0"/>
              <a:t>Use the hypercube to line mapping.</a:t>
            </a:r>
          </a:p>
          <a:p>
            <a:pPr lvl="1"/>
            <a:r>
              <a:rPr lang="en-US" smtClean="0"/>
              <a:t>Congestion is 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 / 2.</a:t>
            </a:r>
          </a:p>
          <a:p>
            <a:r>
              <a:rPr lang="en-US"/>
              <a:t>For each </a:t>
            </a:r>
            <a:r>
              <a:rPr lang="en-US" i="1"/>
              <a:t>q</a:t>
            </a:r>
            <a:r>
              <a:rPr lang="en-US"/>
              <a:t> digit binary number </a:t>
            </a:r>
            <a:r>
              <a:rPr lang="en-US" i="1"/>
              <a:t>r</a:t>
            </a:r>
            <a:r>
              <a:rPr lang="en-US"/>
              <a:t>, map the hypercube from fixing the </a:t>
            </a:r>
            <a:r>
              <a:rPr lang="en-US" smtClean="0"/>
              <a:t>first </a:t>
            </a:r>
            <a:r>
              <a:rPr lang="en-US" i="1"/>
              <a:t>q </a:t>
            </a:r>
            <a:r>
              <a:rPr lang="en-US"/>
              <a:t>digits in hypercube </a:t>
            </a:r>
            <a:r>
              <a:rPr lang="en-US" smtClean="0"/>
              <a:t>to column </a:t>
            </a:r>
            <a:r>
              <a:rPr lang="en-US" i="1"/>
              <a:t>r</a:t>
            </a:r>
            <a:r>
              <a:rPr lang="en-US"/>
              <a:t> of mesh</a:t>
            </a:r>
            <a:r>
              <a:rPr lang="en-US" smtClean="0"/>
              <a:t>.</a:t>
            </a:r>
          </a:p>
          <a:p>
            <a:r>
              <a:rPr lang="en-US" smtClean="0"/>
              <a:t>Congestion in rows and column independent.  So overall congestion is </a:t>
            </a:r>
            <a:r>
              <a:rPr lang="en-US">
                <a:latin typeface="Symbol" panose="05050102010706020507" pitchFamily="18" charset="2"/>
              </a:rPr>
              <a:t>Ö</a:t>
            </a:r>
            <a:r>
              <a:rPr lang="en-US" i="1"/>
              <a:t>p</a:t>
            </a:r>
            <a:r>
              <a:rPr lang="en-US"/>
              <a:t> / </a:t>
            </a:r>
            <a:r>
              <a:rPr lang="en-US" smtClean="0"/>
              <a:t>2.</a:t>
            </a:r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173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Cost performance tradeoffs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291245" cy="5135687"/>
          </a:xfrm>
        </p:spPr>
        <p:txBody>
          <a:bodyPr>
            <a:normAutofit fontScale="77500" lnSpcReduction="20000"/>
          </a:bodyPr>
          <a:lstStyle/>
          <a:p>
            <a:r>
              <a:rPr lang="en-US" smtClean="0"/>
              <a:t>Cost of a network can be measured in terms of e.g. number of wires, bisection width (complexity), etc.</a:t>
            </a:r>
          </a:p>
          <a:p>
            <a:r>
              <a:rPr lang="en-US" smtClean="0">
                <a:solidFill>
                  <a:srgbClr val="1503FB"/>
                </a:solidFill>
              </a:rPr>
              <a:t>Wire complexity </a:t>
            </a:r>
            <a:r>
              <a:rPr lang="en-US" smtClean="0"/>
              <a:t>Square </a:t>
            </a:r>
            <a:r>
              <a:rPr lang="en-US" i="1" smtClean="0"/>
              <a:t>p</a:t>
            </a:r>
            <a:r>
              <a:rPr lang="en-US" smtClean="0"/>
              <a:t> node mesh with O(log </a:t>
            </a:r>
            <a:r>
              <a:rPr lang="en-US" i="1" smtClean="0"/>
              <a:t>p</a:t>
            </a:r>
            <a:r>
              <a:rPr lang="en-US" smtClean="0"/>
              <a:t>) wires per link has same cost as </a:t>
            </a:r>
            <a:r>
              <a:rPr lang="en-US" i="1" smtClean="0"/>
              <a:t>p</a:t>
            </a:r>
            <a:r>
              <a:rPr lang="en-US" smtClean="0"/>
              <a:t> node hypercube.</a:t>
            </a:r>
          </a:p>
          <a:p>
            <a:r>
              <a:rPr lang="en-US" smtClean="0"/>
              <a:t>Average distance in mesh is O(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/>
              <a:t>)</a:t>
            </a:r>
            <a:r>
              <a:rPr lang="en-US" smtClean="0"/>
              <a:t>, and in hypercube is O(log </a:t>
            </a:r>
            <a:r>
              <a:rPr lang="en-US" i="1" smtClean="0"/>
              <a:t>p)</a:t>
            </a:r>
            <a:r>
              <a:rPr lang="en-US" smtClean="0"/>
              <a:t>.</a:t>
            </a:r>
          </a:p>
          <a:p>
            <a:r>
              <a:rPr lang="en-US" smtClean="0"/>
              <a:t>With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wires per link </a:t>
            </a:r>
            <a:r>
              <a:rPr lang="en-US" smtClean="0"/>
              <a:t>in mesh, t</a:t>
            </a:r>
            <a:r>
              <a:rPr lang="en-US" baseline="-25000" smtClean="0"/>
              <a:t>w</a:t>
            </a:r>
            <a:r>
              <a:rPr lang="en-US" smtClean="0"/>
              <a:t> gets reduced by </a:t>
            </a:r>
            <a:r>
              <a:rPr lang="en-US"/>
              <a:t>O(log </a:t>
            </a:r>
            <a:r>
              <a:rPr lang="en-US" i="1"/>
              <a:t>p</a:t>
            </a:r>
            <a:r>
              <a:rPr lang="en-US"/>
              <a:t>) </a:t>
            </a:r>
            <a:r>
              <a:rPr lang="en-US" smtClean="0"/>
              <a:t>factor.</a:t>
            </a:r>
          </a:p>
          <a:p>
            <a:pPr lvl="1"/>
            <a:r>
              <a:rPr lang="en-US" smtClean="0"/>
              <a:t>Avg latency in mesh is t</a:t>
            </a:r>
            <a:r>
              <a:rPr lang="en-US" baseline="-25000" smtClean="0"/>
              <a:t>s</a:t>
            </a:r>
            <a:r>
              <a:rPr lang="en-US" smtClean="0"/>
              <a:t> + O(t</a:t>
            </a:r>
            <a:r>
              <a:rPr lang="en-US" baseline="-25000" smtClean="0"/>
              <a:t>h</a:t>
            </a:r>
            <a:r>
              <a:rPr lang="en-US" smtClean="0">
                <a:latin typeface="Symbol" panose="05050102010706020507" pitchFamily="18" charset="2"/>
              </a:rPr>
              <a:t>Ö</a:t>
            </a:r>
            <a:r>
              <a:rPr lang="en-US" i="1" smtClean="0"/>
              <a:t>p</a:t>
            </a:r>
            <a:r>
              <a:rPr lang="en-US" smtClean="0"/>
              <a:t>) + O(m t</a:t>
            </a:r>
            <a:r>
              <a:rPr lang="en-US" baseline="-25000" smtClean="0"/>
              <a:t>w</a:t>
            </a:r>
            <a:r>
              <a:rPr lang="en-US" smtClean="0"/>
              <a:t> / log </a:t>
            </a:r>
            <a:r>
              <a:rPr lang="en-US" i="1" smtClean="0"/>
              <a:t>p</a:t>
            </a:r>
            <a:r>
              <a:rPr lang="en-US" smtClean="0"/>
              <a:t>).</a:t>
            </a:r>
          </a:p>
          <a:p>
            <a:pPr lvl="1"/>
            <a:r>
              <a:rPr lang="en-US" smtClean="0"/>
              <a:t>Avg </a:t>
            </a:r>
            <a:r>
              <a:rPr lang="en-US"/>
              <a:t>latency in </a:t>
            </a:r>
            <a:r>
              <a:rPr lang="en-US" smtClean="0"/>
              <a:t>hypercube </a:t>
            </a:r>
            <a:r>
              <a:rPr lang="en-US"/>
              <a:t>is t</a:t>
            </a:r>
            <a:r>
              <a:rPr lang="en-US" baseline="-25000"/>
              <a:t>s</a:t>
            </a:r>
            <a:r>
              <a:rPr lang="en-US"/>
              <a:t> + </a:t>
            </a:r>
            <a:r>
              <a:rPr lang="en-US" smtClean="0"/>
              <a:t>O(t</a:t>
            </a:r>
            <a:r>
              <a:rPr lang="en-US" baseline="-25000" smtClean="0"/>
              <a:t>h </a:t>
            </a:r>
            <a:r>
              <a:rPr lang="en-US" smtClean="0"/>
              <a:t>log </a:t>
            </a:r>
            <a:r>
              <a:rPr lang="en-US" i="1" smtClean="0"/>
              <a:t>p</a:t>
            </a:r>
            <a:r>
              <a:rPr lang="en-US" smtClean="0"/>
              <a:t>) </a:t>
            </a:r>
            <a:r>
              <a:rPr lang="en-US"/>
              <a:t>+ </a:t>
            </a:r>
            <a:r>
              <a:rPr lang="en-US" smtClean="0"/>
              <a:t>m t</a:t>
            </a:r>
            <a:r>
              <a:rPr lang="en-US" baseline="-25000" smtClean="0"/>
              <a:t>w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For fixed number of processors and large message size,  m </a:t>
            </a:r>
            <a:r>
              <a:rPr lang="en-US"/>
              <a:t>t</a:t>
            </a:r>
            <a:r>
              <a:rPr lang="en-US" baseline="-25000"/>
              <a:t>w</a:t>
            </a:r>
            <a:r>
              <a:rPr lang="en-US"/>
              <a:t> </a:t>
            </a:r>
            <a:r>
              <a:rPr lang="en-US" smtClean="0"/>
              <a:t>&gt;&gt; t</a:t>
            </a:r>
            <a:r>
              <a:rPr lang="en-US" baseline="-25000" smtClean="0"/>
              <a:t>h</a:t>
            </a:r>
            <a:r>
              <a:rPr lang="en-US" smtClean="0"/>
              <a:t>, so mesh has lower latency.</a:t>
            </a:r>
          </a:p>
          <a:p>
            <a:r>
              <a:rPr lang="en-US" smtClean="0"/>
              <a:t>Hypercube better under contention, since it has much greater bisection width.</a:t>
            </a:r>
            <a:endParaRPr lang="en-US"/>
          </a:p>
          <a:p>
            <a:endParaRPr lang="en-US" smtClean="0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1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Cache coherence protocols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5"/>
            <a:ext cx="8404261" cy="3635660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Two main types of protocols, invalidate and update.</a:t>
            </a:r>
          </a:p>
          <a:p>
            <a:r>
              <a:rPr lang="en-US" smtClean="0">
                <a:solidFill>
                  <a:srgbClr val="1503FB"/>
                </a:solidFill>
              </a:rPr>
              <a:t>Invalidate</a:t>
            </a:r>
            <a:r>
              <a:rPr lang="en-US" smtClean="0"/>
              <a:t> When one process modifies variable, all other cached copies and copy in memory are declared invalid.</a:t>
            </a:r>
          </a:p>
          <a:p>
            <a:pPr lvl="1"/>
            <a:r>
              <a:rPr lang="en-US" smtClean="0"/>
              <a:t>If another process wants to access the variable, first process writes back new value to memory, and second process reads from memory.</a:t>
            </a:r>
          </a:p>
          <a:p>
            <a:r>
              <a:rPr lang="en-US" smtClean="0">
                <a:solidFill>
                  <a:srgbClr val="1503FB"/>
                </a:solidFill>
              </a:rPr>
              <a:t>Update</a:t>
            </a:r>
            <a:r>
              <a:rPr lang="en-US" smtClean="0"/>
              <a:t> When one process modifies variable, it writes new value to other caches and memory.</a:t>
            </a:r>
          </a:p>
          <a:p>
            <a:r>
              <a:rPr lang="en-US" smtClean="0"/>
              <a:t>Invalidate and update trade off communication vs speed.</a:t>
            </a:r>
          </a:p>
          <a:p>
            <a:pPr lvl="1"/>
            <a:r>
              <a:rPr lang="en-US" smtClean="0"/>
              <a:t>If other processes don’t read the variable, update wastes communication.</a:t>
            </a:r>
          </a:p>
          <a:p>
            <a:pPr lvl="1"/>
            <a:r>
              <a:rPr lang="en-US" smtClean="0"/>
              <a:t>If other processes do read the variable, invalidate causes stall for writeback and read.</a:t>
            </a:r>
          </a:p>
          <a:p>
            <a:r>
              <a:rPr lang="en-US" smtClean="0"/>
              <a:t>Since bandwidth is limited in parallel systems, most use invalidate.</a:t>
            </a:r>
          </a:p>
          <a:p>
            <a:pPr lvl="1"/>
            <a:endParaRPr lang="en-US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5" y="4778182"/>
            <a:ext cx="4338657" cy="14749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22" y="4852084"/>
            <a:ext cx="4295548" cy="140105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27071" y="6359704"/>
            <a:ext cx="65857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smtClean="0"/>
              <a:t>Source</a:t>
            </a:r>
            <a:r>
              <a:rPr lang="en-US" sz="1600" smtClean="0"/>
              <a:t>: Introduction to Parallel Computing, Grama et al.</a:t>
            </a:r>
            <a:endParaRPr lang="en-US" sz="1600" i="1"/>
          </a:p>
        </p:txBody>
      </p:sp>
    </p:spTree>
    <p:extLst>
      <p:ext uri="{BB962C8B-B14F-4D97-AF65-F5344CB8AC3E}">
        <p14:creationId xmlns:p14="http://schemas.microsoft.com/office/powerpoint/2010/main" val="196336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protocol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Invalidation based coherency protocol.</a:t>
            </a:r>
          </a:p>
          <a:p>
            <a:r>
              <a:rPr lang="en-US" smtClean="0"/>
              <a:t>The basis for widely used and higher performance protocols, e.g. MESI and MOESI.</a:t>
            </a:r>
          </a:p>
          <a:p>
            <a:pPr>
              <a:defRPr/>
            </a:pPr>
            <a:r>
              <a:rPr lang="en-US"/>
              <a:t>A variable X can be </a:t>
            </a:r>
            <a:r>
              <a:rPr lang="en-US" smtClean="0"/>
              <a:t>in the M (modified), S (shared) or I (invalid) state.</a:t>
            </a:r>
          </a:p>
          <a:p>
            <a:pPr>
              <a:defRPr/>
            </a:pPr>
            <a:r>
              <a:rPr lang="en-US" smtClean="0"/>
              <a:t>When a processor performs an action (e.g. read or write), it may cause a state change and coherence messages to be sent to the main memory and all other processors.</a:t>
            </a:r>
            <a:endParaRPr lang="en-US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2753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MSI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6"/>
            <a:ext cx="8347753" cy="5217880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/>
              <a:t>S (shared): X may exist in multiple caches.</a:t>
            </a:r>
          </a:p>
          <a:p>
            <a:pPr lvl="1">
              <a:defRPr/>
            </a:pPr>
            <a:r>
              <a:rPr lang="en-US"/>
              <a:t>X’s value hasn’t changed since last time each processor read X from main memory.</a:t>
            </a:r>
          </a:p>
          <a:p>
            <a:pPr lvl="2">
              <a:defRPr/>
            </a:pPr>
            <a:r>
              <a:rPr lang="en-US"/>
              <a:t>All copies of X are up to date.</a:t>
            </a:r>
          </a:p>
          <a:p>
            <a:pPr lvl="1">
              <a:defRPr/>
            </a:pPr>
            <a:r>
              <a:rPr lang="en-US"/>
              <a:t>Processors can continue to read X from own caches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M </a:t>
            </a:r>
            <a:r>
              <a:rPr lang="en-US"/>
              <a:t>(modified / dirty) state </a:t>
            </a:r>
          </a:p>
          <a:p>
            <a:pPr lvl="1">
              <a:defRPr/>
            </a:pPr>
            <a:r>
              <a:rPr lang="en-US"/>
              <a:t>A processor p changed its cached value of X.</a:t>
            </a:r>
          </a:p>
          <a:p>
            <a:pPr lvl="1">
              <a:defRPr/>
            </a:pPr>
            <a:r>
              <a:rPr lang="en-US"/>
              <a:t>p must inform other processors their cached X value now invalid. </a:t>
            </a:r>
          </a:p>
          <a:p>
            <a:pPr lvl="1">
              <a:defRPr/>
            </a:pPr>
            <a:r>
              <a:rPr lang="en-US"/>
              <a:t>p can still read / write to X in its own cache.</a:t>
            </a:r>
          </a:p>
          <a:p>
            <a:pPr lvl="1">
              <a:defRPr/>
            </a:pPr>
            <a:r>
              <a:rPr lang="en-US"/>
              <a:t>When p evicts X, must write </a:t>
            </a:r>
            <a:r>
              <a:rPr lang="en-US" smtClean="0"/>
              <a:t>back (flush) </a:t>
            </a:r>
            <a:r>
              <a:rPr lang="en-US"/>
              <a:t>its latest value to main memory</a:t>
            </a:r>
            <a:r>
              <a:rPr lang="en-US" smtClean="0"/>
              <a:t>.</a:t>
            </a:r>
          </a:p>
          <a:p>
            <a:pPr>
              <a:defRPr/>
            </a:pPr>
            <a:r>
              <a:rPr lang="en-US" smtClean="0"/>
              <a:t>I </a:t>
            </a:r>
            <a:r>
              <a:rPr lang="en-US"/>
              <a:t>(invalid): Another processor has changed X’s value</a:t>
            </a:r>
            <a:r>
              <a:rPr lang="en-US" smtClean="0"/>
              <a:t>.</a:t>
            </a:r>
          </a:p>
          <a:p>
            <a:pPr lvl="1">
              <a:defRPr/>
            </a:pPr>
            <a:r>
              <a:rPr lang="en-US" smtClean="0"/>
              <a:t>This processor’s value for X is out of date.</a:t>
            </a:r>
            <a:endParaRPr lang="en-US"/>
          </a:p>
          <a:p>
            <a:pPr lvl="1">
              <a:defRPr/>
            </a:pPr>
            <a:r>
              <a:rPr lang="en-US"/>
              <a:t>Must read X from main memory.</a:t>
            </a:r>
          </a:p>
          <a:p>
            <a:pPr lvl="1">
              <a:defRPr/>
            </a:pPr>
            <a:r>
              <a:rPr lang="en-US"/>
              <a:t>When reading X, will cause processor holding X in M state to first write its value to main memory</a:t>
            </a:r>
            <a:r>
              <a:rPr lang="en-US" smtClean="0"/>
              <a:t>.</a:t>
            </a:r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example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04" y="1247776"/>
            <a:ext cx="6527319" cy="549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5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MSI state machine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92" y="1247775"/>
            <a:ext cx="4904560" cy="5215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692" y="6262098"/>
            <a:ext cx="521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Source: </a:t>
            </a:r>
            <a:r>
              <a:rPr lang="en-US" sz="1400"/>
              <a:t>http://15418.courses.cs.cmu.edu/spring2015content</a:t>
            </a:r>
            <a:r>
              <a:rPr lang="en-US" sz="1400" smtClean="0"/>
              <a:t>/ lectures/10_cachecoherence1</a:t>
            </a:r>
            <a:r>
              <a:rPr lang="en-US" sz="1400"/>
              <a:t>/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80571" y="1093662"/>
            <a:ext cx="401573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 / B: Input request A, output action B.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Processor messages in black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/>
              <a:t>B</a:t>
            </a:r>
            <a:r>
              <a:rPr lang="en-US" sz="1400" smtClean="0"/>
              <a:t>us messages in blue.</a:t>
            </a:r>
            <a:endParaRPr lang="en-US" sz="1400"/>
          </a:p>
          <a:p>
            <a:endParaRPr lang="en-US" sz="1400" i="1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PrRd: processor read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PrWr: processor write request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flush: processor writes back data to memory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BusRdX: obtain copy with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BusRd: obtain copy of var with no intent to modify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r>
              <a:rPr lang="en-US" sz="1400" i="1" smtClean="0">
                <a:solidFill>
                  <a:srgbClr val="1503FB"/>
                </a:solidFill>
              </a:rPr>
              <a:t>Examples</a:t>
            </a:r>
            <a:endParaRPr lang="en-US" sz="1400" i="1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shared.  Proc writes new value (generates PrWr), leading to BusRdX msg.  Proc goes to M state.  All other procs (currently in S state) go to I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Var currently dirty (last updated by a proc in M state).  Proc in I state wants to read var (generates PrRd), leading to BusRd msg.  Proc in M state flushes current var value to memory.  All procs go to S state.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Proc in M state wants to read / write.  Generates PrRd / PrWr local message, but no bus messages.  Hence no coherence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9373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Snoopy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3394218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MSI (and other protocols) can be implemented on different types of hardware.</a:t>
            </a:r>
          </a:p>
          <a:p>
            <a:r>
              <a:rPr lang="en-US" smtClean="0"/>
              <a:t>A basic (i.e. cheap) setup is a snoopy coherence protocol implemented on a bus or ring.</a:t>
            </a:r>
          </a:p>
          <a:p>
            <a:pPr lvl="1"/>
            <a:r>
              <a:rPr lang="en-US" smtClean="0"/>
              <a:t>All processes listen on the bus for coherency traffic and respond accordingly.</a:t>
            </a:r>
          </a:p>
          <a:p>
            <a:pPr lvl="1"/>
            <a:r>
              <a:rPr lang="en-US" smtClean="0"/>
              <a:t>Protocol works correctly because messages are broadcast on bus, so all processes hear all messages.</a:t>
            </a:r>
          </a:p>
          <a:p>
            <a:r>
              <a:rPr lang="en-US" smtClean="0"/>
              <a:t>If only one processor modifies a variable, all accesses are to its cache, and no coherence traffic </a:t>
            </a:r>
            <a:r>
              <a:rPr lang="en-US" smtClean="0">
                <a:latin typeface="Symbol" panose="05050102010706020507" pitchFamily="18" charset="2"/>
              </a:rPr>
              <a:t>Þ</a:t>
            </a:r>
            <a:r>
              <a:rPr lang="en-US" smtClean="0"/>
              <a:t> good performance.</a:t>
            </a:r>
          </a:p>
          <a:p>
            <a:r>
              <a:rPr lang="en-US" smtClean="0"/>
              <a:t>If multiple processors modify the variable, many flushes and coherency traffic </a:t>
            </a:r>
            <a:r>
              <a:rPr lang="en-US">
                <a:latin typeface="Symbol" panose="05050102010706020507" pitchFamily="18" charset="2"/>
              </a:rPr>
              <a:t>Þ </a:t>
            </a:r>
            <a:r>
              <a:rPr lang="en-US" smtClean="0"/>
              <a:t>bus becomes performance bottleneck.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394" y="4984893"/>
            <a:ext cx="2954623" cy="183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96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Directory cache system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5065160" cy="521274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Based on observation that only processors with shared or dirty copy of variable need to hear its coherence messages.</a:t>
            </a:r>
          </a:p>
          <a:p>
            <a:r>
              <a:rPr lang="en-US" dirty="0" smtClean="0"/>
              <a:t>Keep a directory data structure in </a:t>
            </a:r>
            <a:r>
              <a:rPr lang="en-US" smtClean="0"/>
              <a:t>“directory memory”, </a:t>
            </a:r>
            <a:r>
              <a:rPr lang="en-US" dirty="0" smtClean="0"/>
              <a:t>indicating for each memory block which processors hold shared or dirty copies.</a:t>
            </a:r>
          </a:p>
          <a:p>
            <a:pPr lvl="1"/>
            <a:r>
              <a:rPr lang="en-US" dirty="0" smtClean="0"/>
              <a:t>Given p </a:t>
            </a:r>
            <a:r>
              <a:rPr lang="en-US" dirty="0" err="1" smtClean="0"/>
              <a:t>procs</a:t>
            </a:r>
            <a:r>
              <a:rPr lang="en-US" dirty="0" smtClean="0"/>
              <a:t>, for each memory block use p bits indicating processors relevant for the block.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8594" y="1434315"/>
            <a:ext cx="3347020" cy="478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35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61704</TotalTime>
  <Words>2811</Words>
  <Application>Microsoft Office PowerPoint</Application>
  <PresentationFormat>On-screen Show (4:3)</PresentationFormat>
  <Paragraphs>225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Cambria Math</vt:lpstr>
      <vt:lpstr>Symbol</vt:lpstr>
      <vt:lpstr>Times New Roman</vt:lpstr>
      <vt:lpstr>Wingdings</vt:lpstr>
      <vt:lpstr>Pixel</vt:lpstr>
      <vt:lpstr>Communication in Shared and Distributed Memory</vt:lpstr>
      <vt:lpstr>The cache coherence problem</vt:lpstr>
      <vt:lpstr>Cache coherence protocols</vt:lpstr>
      <vt:lpstr>MSI protocol</vt:lpstr>
      <vt:lpstr>MSI protocol</vt:lpstr>
      <vt:lpstr>MSI example</vt:lpstr>
      <vt:lpstr>MSI state machine</vt:lpstr>
      <vt:lpstr>Snoopy cache system</vt:lpstr>
      <vt:lpstr>Directory cache system</vt:lpstr>
      <vt:lpstr>Example</vt:lpstr>
      <vt:lpstr>Distributed directory cache</vt:lpstr>
      <vt:lpstr>False sharing</vt:lpstr>
      <vt:lpstr>Communication costs</vt:lpstr>
      <vt:lpstr>Store and forward routing</vt:lpstr>
      <vt:lpstr>Packet routing</vt:lpstr>
      <vt:lpstr>Cut-through switching </vt:lpstr>
      <vt:lpstr>Overall cost model</vt:lpstr>
      <vt:lpstr>Comm cost in shared memory</vt:lpstr>
      <vt:lpstr>Routing</vt:lpstr>
      <vt:lpstr>Dimension and E-cube routing</vt:lpstr>
      <vt:lpstr>Deadlocks</vt:lpstr>
      <vt:lpstr>Process-processor mappings</vt:lpstr>
      <vt:lpstr>Embeddings</vt:lpstr>
      <vt:lpstr>Line and mesh</vt:lpstr>
      <vt:lpstr>Line to hypercube</vt:lpstr>
      <vt:lpstr>Hypercube to line</vt:lpstr>
      <vt:lpstr>2D mesh to hypercube</vt:lpstr>
      <vt:lpstr>Hypercube to 2D mesh</vt:lpstr>
      <vt:lpstr>Cost performance tradeoffs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</cp:lastModifiedBy>
  <cp:revision>3498</cp:revision>
  <cp:lastPrinted>2022-09-12T16:27:16Z</cp:lastPrinted>
  <dcterms:created xsi:type="dcterms:W3CDTF">2004-01-06T19:40:29Z</dcterms:created>
  <dcterms:modified xsi:type="dcterms:W3CDTF">2024-09-25T16:47:53Z</dcterms:modified>
</cp:coreProperties>
</file>