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6" d="100"/>
          <a:sy n="166" d="100"/>
        </p:scale>
        <p:origin x="157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7" y="1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8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7" y="6947748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>
            <a:lvl1pPr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>
            <a:lvl1pPr algn="r"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b" anchorCtr="0" compatLnSpc="1">
            <a:prstTxWarp prst="textNoShape">
              <a:avLst/>
            </a:prstTxWarp>
          </a:bodyPr>
          <a:lstStyle>
            <a:lvl1pPr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1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b" anchorCtr="0" compatLnSpc="1">
            <a:prstTxWarp prst="textNoShape">
              <a:avLst/>
            </a:prstTxWarp>
          </a:bodyPr>
          <a:lstStyle>
            <a:lvl1pPr algn="r" defTabSz="94594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2</a:t>
            </a:r>
            <a:br>
              <a:rPr lang="en-US" sz="4000" smtClean="0"/>
            </a:br>
            <a:r>
              <a:rPr lang="en-US" sz="4000" smtClean="0"/>
              <a:t>Memory and Warps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30525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2063"/>
            <a:ext cx="8686800" cy="5351462"/>
          </a:xfrm>
        </p:spPr>
        <p:txBody>
          <a:bodyPr/>
          <a:lstStyle/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ds_M[TILE_WIDTH][TILE_WIDTH];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ds_N[TILE_WIDTH][TILE_WIDTH];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bx = blockIdx.x;  int by = blockIdx.y;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tx = threadIdx.x; int ty = threadIdx.y;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identifies row and column of P element to work on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Row = by * TILE_WIDTH + ty;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Col = bx * TILE_WIDTH + tx;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Pvalue = 0;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Collaboratively load M and N tiles into shared memory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ds_M[ty][tx] = d_M[Row*WIDTH + m*TILE_WIDTH+tx];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ds_N[ty][tx] = d_N[Col+(m*TILE_WIDTH+ty)*WIDTH];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tiles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tiles 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(int k = 0; k &lt; TILE_WIDTH; ++k)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Pvalue += ds_M[ty][k] * ds_N[k][tx];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__synchthreads();</a:t>
            </a: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d_P[Row*Width+Col] = Pvalue;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6096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358493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9913" cy="510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Decreases total number of reads from global memory compared to naive algorithm.</a:t>
            </a:r>
          </a:p>
          <a:p>
            <a:pPr>
              <a:defRPr/>
            </a:pPr>
            <a:r>
              <a:rPr lang="en-US" smtClean="0"/>
              <a:t>Consider an nxn matrix with mxm blocks.</a:t>
            </a:r>
          </a:p>
          <a:p>
            <a:pPr>
              <a:defRPr/>
            </a:pPr>
            <a:r>
              <a:rPr lang="en-US" smtClean="0"/>
              <a:t>Naive algorithm</a:t>
            </a:r>
          </a:p>
          <a:p>
            <a:pPr lvl="1">
              <a:defRPr/>
            </a:pP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elements each require 2n global memory reads.  2n</a:t>
            </a:r>
            <a:r>
              <a:rPr lang="en-US" baseline="30000" smtClean="0"/>
              <a:t>3</a:t>
            </a:r>
            <a:r>
              <a:rPr lang="en-US" smtClean="0"/>
              <a:t> total.</a:t>
            </a:r>
          </a:p>
          <a:p>
            <a:pPr>
              <a:defRPr/>
            </a:pPr>
            <a:r>
              <a:rPr lang="en-US" smtClean="0"/>
              <a:t>Shared memory algorithm</a:t>
            </a:r>
          </a:p>
          <a:p>
            <a:pPr lvl="1">
              <a:defRPr/>
            </a:pPr>
            <a:r>
              <a:rPr lang="en-US" smtClean="0"/>
              <a:t>(n/m)</a:t>
            </a:r>
            <a:r>
              <a:rPr lang="en-US" baseline="30000" smtClean="0"/>
              <a:t>2</a:t>
            </a:r>
            <a:r>
              <a:rPr lang="en-US" smtClean="0"/>
              <a:t> blocks in total.</a:t>
            </a:r>
          </a:p>
          <a:p>
            <a:pPr lvl="1">
              <a:defRPr/>
            </a:pPr>
            <a:r>
              <a:rPr lang="en-US" smtClean="0"/>
              <a:t>Each block does n/m phases.</a:t>
            </a:r>
          </a:p>
          <a:p>
            <a:pPr lvl="1">
              <a:defRPr/>
            </a:pPr>
            <a:r>
              <a:rPr lang="en-US" smtClean="0"/>
              <a:t>In each phase, block does 2m</a:t>
            </a:r>
            <a:r>
              <a:rPr lang="en-US" baseline="30000" smtClean="0"/>
              <a:t>2</a:t>
            </a:r>
            <a:r>
              <a:rPr lang="en-US" smtClean="0"/>
              <a:t> reads from global memory.</a:t>
            </a:r>
          </a:p>
          <a:p>
            <a:pPr lvl="1">
              <a:defRPr/>
            </a:pPr>
            <a:r>
              <a:rPr lang="en-US" smtClean="0"/>
              <a:t>Total (n/m)</a:t>
            </a:r>
            <a:r>
              <a:rPr lang="en-US" baseline="30000" smtClean="0"/>
              <a:t>2</a:t>
            </a:r>
            <a:r>
              <a:rPr lang="en-US" smtClean="0"/>
              <a:t>*(n/m)*2m</a:t>
            </a:r>
            <a:r>
              <a:rPr lang="en-US" baseline="30000" smtClean="0"/>
              <a:t>2 </a:t>
            </a:r>
            <a:r>
              <a:rPr lang="en-US" smtClean="0"/>
              <a:t>= 2n</a:t>
            </a:r>
            <a:r>
              <a:rPr lang="en-US" baseline="30000" smtClean="0"/>
              <a:t>3</a:t>
            </a:r>
            <a:r>
              <a:rPr lang="en-US" smtClean="0"/>
              <a:t>/m accesses.  </a:t>
            </a:r>
          </a:p>
          <a:p>
            <a:pPr lvl="1">
              <a:defRPr/>
            </a:pPr>
            <a:r>
              <a:rPr lang="en-US" smtClean="0"/>
              <a:t>A factor of m less!</a:t>
            </a:r>
          </a:p>
          <a:p>
            <a:pPr>
              <a:defRPr/>
            </a:pPr>
            <a:r>
              <a:rPr lang="en-US" smtClean="0"/>
              <a:t>Doesn’t decrease overall number of memory accesses.</a:t>
            </a:r>
          </a:p>
          <a:p>
            <a:pPr lvl="1">
              <a:defRPr/>
            </a:pPr>
            <a:r>
              <a:rPr lang="en-US" smtClean="0"/>
              <a:t>Threads do 2n</a:t>
            </a:r>
            <a:r>
              <a:rPr lang="en-US" baseline="30000" smtClean="0"/>
              <a:t>3</a:t>
            </a:r>
            <a:r>
              <a:rPr lang="en-US" smtClean="0"/>
              <a:t> reads to shared memory instead of global memory.</a:t>
            </a:r>
          </a:p>
          <a:p>
            <a:pPr>
              <a:defRPr/>
            </a:pPr>
            <a:r>
              <a:rPr lang="en-US" smtClean="0"/>
              <a:t>But get much better performance, because shared memory bandwidth is 10X global memory bandwidth.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Tiled matrix multiply performance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149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/>
              <a:t>With 16x16 tiles, decrease global memory usage by factor of 16.</a:t>
            </a:r>
          </a:p>
          <a:p>
            <a:pPr>
              <a:defRPr/>
            </a:pPr>
            <a:r>
              <a:rPr lang="en-US" sz="2800" smtClean="0"/>
              <a:t>Can get (200GB/4B)*(3 FLOP / 1B)*16 = 2400 GFLOPS, compared to 150 GFLOPS from before!</a:t>
            </a:r>
          </a:p>
          <a:p>
            <a:pPr>
              <a:defRPr/>
            </a:pPr>
            <a:r>
              <a:rPr lang="en-US" sz="2800" smtClean="0"/>
              <a:t>Each thread block uses 16 x 16 x 4B x (2 matrices) = 2KB of shared memory.</a:t>
            </a:r>
          </a:p>
          <a:p>
            <a:pPr>
              <a:defRPr/>
            </a:pPr>
            <a:r>
              <a:rPr lang="en-US" sz="2800" smtClean="0"/>
              <a:t>Even if only 16KB shared memory, can still run 8 blocks per SM, which is enough to achieve full occupancy.</a:t>
            </a:r>
          </a:p>
          <a:p>
            <a:pPr lvl="1">
              <a:defRPr/>
            </a:pPr>
            <a:r>
              <a:rPr lang="en-US" sz="2400" smtClean="0"/>
              <a:t>Each block has 256 threads, so 6 blocks enough to saturate SM with 1536 thread capacity.</a:t>
            </a:r>
          </a:p>
          <a:p>
            <a:pPr>
              <a:defRPr/>
            </a:pPr>
            <a:r>
              <a:rPr lang="en-US" sz="2800" smtClean="0"/>
              <a:t>If use 32x32 tiles, then 1024 threads per tile / thread block, so only one thread block per SM.</a:t>
            </a:r>
          </a:p>
          <a:p>
            <a:pPr lvl="1">
              <a:defRPr/>
            </a:pPr>
            <a:r>
              <a:rPr lang="en-US" sz="2400" smtClean="0"/>
              <a:t>Only 2/3 occupancy if SM can run 1536 threads.</a:t>
            </a:r>
          </a:p>
          <a:p>
            <a:pPr lvl="1">
              <a:defRPr/>
            </a:pPr>
            <a:r>
              <a:rPr lang="en-US" sz="2400" smtClean="0"/>
              <a:t>Note the tradeoff between improving bandwidth and occupancy.</a:t>
            </a:r>
          </a:p>
        </p:txBody>
      </p:sp>
    </p:spTree>
    <p:extLst>
      <p:ext uri="{BB962C8B-B14F-4D97-AF65-F5344CB8AC3E}">
        <p14:creationId xmlns:p14="http://schemas.microsoft.com/office/powerpoint/2010/main" val="3571404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use of shared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General strategy is to find reused data and load it into fast, high bandwidth memory.</a:t>
            </a:r>
          </a:p>
          <a:p>
            <a:pPr lvl="1">
              <a:defRPr/>
            </a:pPr>
            <a:r>
              <a:rPr lang="en-US" smtClean="0"/>
              <a:t>Very effective in practice.</a:t>
            </a:r>
          </a:p>
          <a:p>
            <a:pPr lvl="1">
              <a:defRPr/>
            </a:pPr>
            <a:r>
              <a:rPr lang="en-US" smtClean="0"/>
              <a:t>Same principle as caches, except that programmer controls what’s in shared memory.</a:t>
            </a:r>
          </a:p>
          <a:p>
            <a:pPr lvl="1">
              <a:defRPr/>
            </a:pPr>
            <a:r>
              <a:rPr lang="en-US" smtClean="0"/>
              <a:t>Data reuse is also called temporal locality.</a:t>
            </a:r>
          </a:p>
          <a:p>
            <a:pPr>
              <a:defRPr/>
            </a:pPr>
            <a:r>
              <a:rPr lang="en-US" smtClean="0"/>
              <a:t>Using shared memory is sometimes hard, since it’s so small.</a:t>
            </a:r>
          </a:p>
          <a:p>
            <a:pPr lvl="1">
              <a:defRPr/>
            </a:pPr>
            <a:r>
              <a:rPr lang="en-US" smtClean="0"/>
              <a:t>48KB shared mem / SM, vs. 12 GB global mem.</a:t>
            </a:r>
          </a:p>
          <a:p>
            <a:pPr lvl="1">
              <a:defRPr/>
            </a:pPr>
            <a:r>
              <a:rPr lang="en-US" smtClean="0"/>
              <a:t>On a CPU, 32KB L1 cache vs 32 GB main mem.</a:t>
            </a:r>
          </a:p>
          <a:p>
            <a:pPr>
              <a:defRPr/>
            </a:pPr>
            <a:r>
              <a:rPr lang="en-US" smtClean="0"/>
              <a:t>Designing algorithms with high temporal locality is one of main techniques for getting fast code.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281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Variable Type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2350"/>
            <a:ext cx="7772400" cy="2533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__device__ </a:t>
            </a:r>
            <a:r>
              <a:rPr lang="en-US"/>
              <a:t>is optional when used with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__shared__, </a:t>
            </a:r>
            <a:r>
              <a:rPr lang="en-US"/>
              <a:t>or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__constant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/>
              <a:t>Automatic variables without any qualifier reside in a </a:t>
            </a:r>
            <a:r>
              <a:rPr lang="en-US" smtClean="0"/>
              <a:t>register.</a:t>
            </a:r>
            <a:endParaRPr lang="en-US"/>
          </a:p>
          <a:p>
            <a:pPr marL="974725" lvl="1" indent="-403225" eaLnBrk="1" hangingPunct="1">
              <a:lnSpc>
                <a:spcPct val="90000"/>
              </a:lnSpc>
              <a:defRPr/>
            </a:pPr>
            <a:r>
              <a:rPr lang="en-US"/>
              <a:t>Except per-thread </a:t>
            </a:r>
            <a:r>
              <a:rPr lang="en-US" smtClean="0"/>
              <a:t>arrays, which reside </a:t>
            </a:r>
            <a:r>
              <a:rPr lang="en-US"/>
              <a:t>in global </a:t>
            </a:r>
            <a:r>
              <a:rPr lang="en-US" smtClean="0"/>
              <a:t>memory.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latin typeface="Courier New" panose="02070309020205020404" pitchFamily="49" charset="0"/>
            </a:endParaRPr>
          </a:p>
          <a:p>
            <a:pPr>
              <a:defRPr/>
            </a:pPr>
            <a:endParaRPr lang="en-US"/>
          </a:p>
        </p:txBody>
      </p:sp>
      <p:graphicFrame>
        <p:nvGraphicFramePr>
          <p:cNvPr id="6" name="Group 48"/>
          <p:cNvGraphicFramePr>
            <a:graphicFrameLocks noGrp="1"/>
          </p:cNvGraphicFramePr>
          <p:nvPr/>
        </p:nvGraphicFramePr>
        <p:xfrm>
          <a:off x="827088" y="1243013"/>
          <a:ext cx="7386637" cy="2020888"/>
        </p:xfrm>
        <a:graphic>
          <a:graphicData uri="http://schemas.openxmlformats.org/drawingml/2006/table">
            <a:tbl>
              <a:tblPr/>
              <a:tblGrid>
                <a:gridCol w="42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Variable declaration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Memory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Scope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Lifetime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LocalVar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__shared__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          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__constant__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47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951788" cy="5167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In algorithms up to now, threads mostly worked independently.</a:t>
            </a:r>
          </a:p>
          <a:p>
            <a:pPr lvl="1">
              <a:defRPr/>
            </a:pPr>
            <a:r>
              <a:rPr lang="en-US" smtClean="0"/>
              <a:t>E.g. it’s ok if say thread 1 took 3 steps but thread 2 took 7.</a:t>
            </a:r>
          </a:p>
          <a:p>
            <a:pPr>
              <a:defRPr/>
            </a:pPr>
            <a:r>
              <a:rPr lang="en-US"/>
              <a:t>S</a:t>
            </a:r>
            <a:r>
              <a:rPr lang="en-US" smtClean="0"/>
              <a:t>ometimes threads need to coordinate.  I.e. they must all finish some step before any thread can go on to next step. 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MM, threads must finish loading M, N tiles into shared mem before any thread can start its dot product.</a:t>
            </a:r>
          </a:p>
          <a:p>
            <a:pPr>
              <a:defRPr/>
            </a:pPr>
            <a:r>
              <a:rPr lang="en-US" smtClean="0"/>
              <a:t>Threads within a block can synchronize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Scheduler ensures a thread reaching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statement blocks until all threads in block also reach that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This is a barrier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0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264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572125" cy="53895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Must be careful with synchronization.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code has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but some thread in block goes into infinite loop</a:t>
            </a:r>
            <a:r>
              <a:rPr lang="en-US"/>
              <a:t>,</a:t>
            </a:r>
            <a:r>
              <a:rPr lang="en-US" smtClean="0"/>
              <a:t> block will never finish!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syncthreads() </a:t>
            </a:r>
            <a:r>
              <a:rPr lang="en-US" smtClean="0"/>
              <a:t>occurs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 block, then all threads must go through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, or none do.  Otherwise block never finishes.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mtClean="0"/>
              <a:t>occurs in both branches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if-then-else</a:t>
            </a:r>
            <a:r>
              <a:rPr lang="en-US" smtClean="0"/>
              <a:t> code block, all threads must go through same branch, or block never finishes.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can also cause wasted work.  Threads arriving earlier at the barrier wait for later threads.</a:t>
            </a:r>
          </a:p>
          <a:p>
            <a:pPr lvl="1">
              <a:defRPr/>
            </a:pPr>
            <a:r>
              <a:rPr lang="en-US" smtClean="0"/>
              <a:t>Decreases number of schedulable threads.  May hurt latency hiding.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void synchronization if possible.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6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4049713"/>
            <a:ext cx="8078787" cy="272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Threads in different blocks can’t synchronize.</a:t>
            </a:r>
          </a:p>
          <a:p>
            <a:pPr>
              <a:defRPr/>
            </a:pPr>
            <a:r>
              <a:rPr lang="en-US" smtClean="0"/>
              <a:t>This allows blocks to execute in any order, and scale transparently to GPUs with more SMs.</a:t>
            </a:r>
          </a:p>
          <a:p>
            <a:pPr>
              <a:defRPr/>
            </a:pPr>
            <a:r>
              <a:rPr lang="en-US" smtClean="0"/>
              <a:t>Downside is if need inter-block synchronization, must wait till all blocks in kernel finish, then start a new kernel.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58913"/>
            <a:ext cx="61880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5665788" cy="5462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smtClean="0"/>
              <a:t>An SM contains one or more SIMD (single instruction multiple data) processors.</a:t>
            </a:r>
          </a:p>
          <a:p>
            <a:pPr lvl="1">
              <a:defRPr/>
            </a:pPr>
            <a:r>
              <a:rPr lang="en-US" altLang="en-US" sz="2000" smtClean="0"/>
              <a:t>Each SIMD processor contains multiple cores that run the same command on different data.</a:t>
            </a:r>
          </a:p>
          <a:p>
            <a:pPr>
              <a:defRPr/>
            </a:pPr>
            <a:r>
              <a:rPr lang="en-US" altLang="en-US" sz="2400" smtClean="0"/>
              <a:t>The unit of “SIMDness” is a warp of 32 threads.</a:t>
            </a:r>
          </a:p>
          <a:p>
            <a:pPr lvl="1">
              <a:defRPr/>
            </a:pPr>
            <a:r>
              <a:rPr lang="en-US" altLang="en-US" sz="2000" smtClean="0"/>
              <a:t>An entire warp of threads runs at a time.</a:t>
            </a:r>
          </a:p>
          <a:p>
            <a:pPr lvl="1">
              <a:defRPr/>
            </a:pPr>
            <a:r>
              <a:rPr lang="en-US" altLang="en-US" sz="2000" smtClean="0"/>
              <a:t>A thread block is divided into warps with consecutive threadIdx.x values.</a:t>
            </a:r>
          </a:p>
          <a:p>
            <a:pPr>
              <a:defRPr/>
            </a:pPr>
            <a:r>
              <a:rPr lang="en-US" altLang="en-US" sz="2400" smtClean="0"/>
              <a:t>Execution is fast when entire warp “does the same thing”.</a:t>
            </a:r>
          </a:p>
          <a:p>
            <a:pPr lvl="1">
              <a:defRPr/>
            </a:pPr>
            <a:r>
              <a:rPr lang="en-US" altLang="en-US" sz="2000" smtClean="0"/>
              <a:t>Different warps can do different things without performance loss.</a:t>
            </a:r>
          </a:p>
          <a:p>
            <a:pPr>
              <a:defRPr/>
            </a:pPr>
            <a:r>
              <a:rPr lang="en-US" altLang="en-US" sz="2400" smtClean="0"/>
              <a:t>It’s much slower when there’s non-coalesced memory accesses, control flow divergence or bank conflicts.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08113"/>
            <a:ext cx="28146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4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3238"/>
            <a:ext cx="8001000" cy="3633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Global memory divided into segments of 128 B (= 32 floats).  </a:t>
            </a:r>
          </a:p>
          <a:p>
            <a:pPr>
              <a:defRPr/>
            </a:pPr>
            <a:r>
              <a:rPr lang="en-US" smtClean="0"/>
              <a:t>Suppose SM executes a warp of 32 threads all executing a SIMD instruction reading from global memory.</a:t>
            </a:r>
          </a:p>
          <a:p>
            <a:pPr lvl="1">
              <a:defRPr/>
            </a:pPr>
            <a:r>
              <a:rPr lang="en-US" smtClean="0"/>
              <a:t>If all 32 locations being read lie in one segment, hardware detects this and only transfers one segment (128 B) from global memory to SM.  </a:t>
            </a:r>
          </a:p>
          <a:p>
            <a:pPr lvl="2">
              <a:defRPr/>
            </a:pPr>
            <a:r>
              <a:rPr lang="en-US" smtClean="0"/>
              <a:t>Access is coalesced.</a:t>
            </a:r>
          </a:p>
          <a:p>
            <a:pPr lvl="1">
              <a:defRPr/>
            </a:pPr>
            <a:r>
              <a:rPr lang="en-US" smtClean="0"/>
              <a:t>If locations lie in k different segments, k*128 B are transferred.  </a:t>
            </a:r>
          </a:p>
          <a:p>
            <a:pPr lvl="2">
              <a:defRPr/>
            </a:pPr>
            <a:r>
              <a:rPr lang="en-US" smtClean="0"/>
              <a:t>Access is uncoalesced.</a:t>
            </a:r>
          </a:p>
          <a:p>
            <a:pPr lvl="1">
              <a:defRPr/>
            </a:pPr>
            <a:r>
              <a:rPr lang="en-US" smtClean="0"/>
              <a:t>In worst case, transfer 32*128 B = 4KB to read 32 floats!</a:t>
            </a:r>
          </a:p>
          <a:p>
            <a:pPr lvl="2">
              <a:defRPr/>
            </a:pPr>
            <a:r>
              <a:rPr lang="en-US" smtClean="0"/>
              <a:t>Huge waste of limited global memory bandwidth.</a:t>
            </a:r>
          </a:p>
          <a:p>
            <a:pPr>
              <a:defRPr/>
            </a:pPr>
            <a:r>
              <a:rPr lang="en-US" smtClean="0"/>
              <a:t>For good performance, make global memory accesses as coalesced as possible.</a:t>
            </a:r>
          </a:p>
          <a:p>
            <a:pPr lvl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97125"/>
          <a:ext cx="6096000" cy="3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53" name="Group 27"/>
          <p:cNvGrpSpPr>
            <a:grpSpLocks/>
          </p:cNvGrpSpPr>
          <p:nvPr/>
        </p:nvGrpSpPr>
        <p:grpSpPr bwMode="auto">
          <a:xfrm>
            <a:off x="2790825" y="1450975"/>
            <a:ext cx="1244600" cy="485775"/>
            <a:chOff x="2428768" y="1172695"/>
            <a:chExt cx="1244308" cy="485553"/>
          </a:xfrm>
        </p:grpSpPr>
        <p:sp>
          <p:nvSpPr>
            <p:cNvPr id="7224" name="Freeform 7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8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9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0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4" name="Group 33"/>
          <p:cNvGrpSpPr>
            <a:grpSpLocks/>
          </p:cNvGrpSpPr>
          <p:nvPr/>
        </p:nvGrpSpPr>
        <p:grpSpPr bwMode="auto">
          <a:xfrm>
            <a:off x="2857500" y="1957388"/>
            <a:ext cx="1498600" cy="406400"/>
            <a:chOff x="2858278" y="1739900"/>
            <a:chExt cx="1497822" cy="405764"/>
          </a:xfrm>
        </p:grpSpPr>
        <p:cxnSp>
          <p:nvCxnSpPr>
            <p:cNvPr id="7220" name="Straight Arrow Connector 13"/>
            <p:cNvCxnSpPr>
              <a:cxnSpLocks noChangeShapeType="1"/>
            </p:cNvCxnSpPr>
            <p:nvPr/>
          </p:nvCxnSpPr>
          <p:spPr bwMode="auto">
            <a:xfrm>
              <a:off x="2858278" y="1739900"/>
              <a:ext cx="369729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1" name="Straight Arrow Connector 15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Straight Arrow Connector 16"/>
            <p:cNvCxnSpPr>
              <a:cxnSpLocks noChangeShapeType="1"/>
            </p:cNvCxnSpPr>
            <p:nvPr/>
          </p:nvCxnSpPr>
          <p:spPr bwMode="auto">
            <a:xfrm>
              <a:off x="3275550" y="1760144"/>
              <a:ext cx="398007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3" name="Straight Arrow Connector 18"/>
            <p:cNvCxnSpPr>
              <a:cxnSpLocks noChangeShapeType="1"/>
            </p:cNvCxnSpPr>
            <p:nvPr/>
          </p:nvCxnSpPr>
          <p:spPr bwMode="auto">
            <a:xfrm>
              <a:off x="3597736" y="1754974"/>
              <a:ext cx="758364" cy="38963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7650" y="2363788"/>
            <a:ext cx="6102350" cy="425450"/>
            <a:chOff x="1517650" y="2146300"/>
            <a:chExt cx="6102350" cy="425450"/>
          </a:xfrm>
        </p:grpSpPr>
        <p:sp>
          <p:nvSpPr>
            <p:cNvPr id="7216" name="Rounded Rectangle 20"/>
            <p:cNvSpPr>
              <a:spLocks noChangeArrowheads="1"/>
            </p:cNvSpPr>
            <p:nvPr/>
          </p:nvSpPr>
          <p:spPr bwMode="auto">
            <a:xfrm>
              <a:off x="151765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Rounded Rectangle 24"/>
            <p:cNvSpPr>
              <a:spLocks noChangeArrowheads="1"/>
            </p:cNvSpPr>
            <p:nvPr/>
          </p:nvSpPr>
          <p:spPr bwMode="auto">
            <a:xfrm>
              <a:off x="3048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8" name="Rounded Rectangle 25"/>
            <p:cNvSpPr>
              <a:spLocks noChangeArrowheads="1"/>
            </p:cNvSpPr>
            <p:nvPr/>
          </p:nvSpPr>
          <p:spPr bwMode="auto">
            <a:xfrm>
              <a:off x="4572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Rounded Rectangle 26"/>
            <p:cNvSpPr>
              <a:spLocks noChangeArrowheads="1"/>
            </p:cNvSpPr>
            <p:nvPr/>
          </p:nvSpPr>
          <p:spPr bwMode="auto">
            <a:xfrm>
              <a:off x="6096000" y="2146300"/>
              <a:ext cx="1524000" cy="4206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59" name="Group 42"/>
          <p:cNvGrpSpPr>
            <a:grpSpLocks/>
          </p:cNvGrpSpPr>
          <p:nvPr/>
        </p:nvGrpSpPr>
        <p:grpSpPr bwMode="auto">
          <a:xfrm>
            <a:off x="2460625" y="1955800"/>
            <a:ext cx="2351088" cy="406400"/>
            <a:chOff x="2461200" y="1738844"/>
            <a:chExt cx="2350563" cy="405764"/>
          </a:xfrm>
        </p:grpSpPr>
        <p:cxnSp>
          <p:nvCxnSpPr>
            <p:cNvPr id="7212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2461200" y="1738844"/>
              <a:ext cx="414324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2877150" y="1771230"/>
              <a:ext cx="410613" cy="37337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Straight Arrow Connector 39"/>
            <p:cNvCxnSpPr>
              <a:cxnSpLocks noChangeShapeType="1"/>
            </p:cNvCxnSpPr>
            <p:nvPr/>
          </p:nvCxnSpPr>
          <p:spPr bwMode="auto">
            <a:xfrm>
              <a:off x="3600368" y="1760144"/>
              <a:ext cx="1211395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Straight Arrow Connector 41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5999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322388"/>
            <a:ext cx="5065713" cy="234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7475"/>
            <a:ext cx="8229600" cy="2835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Speed of code determined by amount of computation and memory accesses.</a:t>
            </a:r>
          </a:p>
          <a:p>
            <a:pPr>
              <a:defRPr/>
            </a:pPr>
            <a:r>
              <a:rPr lang="en-US" smtClean="0"/>
              <a:t>Computation speed has been improving much faster than memory latency and bandwidth.</a:t>
            </a:r>
          </a:p>
          <a:p>
            <a:pPr>
              <a:defRPr/>
            </a:pPr>
            <a:r>
              <a:rPr lang="en-US" smtClean="0"/>
              <a:t>Today, the main bottleneck is high memory latency and low memory bandwidth relative to CPU.</a:t>
            </a:r>
          </a:p>
          <a:p>
            <a:pPr>
              <a:defRPr/>
            </a:pPr>
            <a:r>
              <a:rPr lang="en-US" smtClean="0"/>
              <a:t>But processors can access many different types of memory.</a:t>
            </a:r>
          </a:p>
          <a:p>
            <a:pPr>
              <a:defRPr/>
            </a:pPr>
            <a:r>
              <a:rPr lang="en-US" smtClean="0"/>
              <a:t>Can write fast code if use right memory at right time.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5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4359275"/>
            <a:ext cx="8105775" cy="2295525"/>
          </a:xfrm>
        </p:spPr>
        <p:txBody>
          <a:bodyPr/>
          <a:lstStyle/>
          <a:p>
            <a:r>
              <a:rPr lang="en-US" altLang="en-US" sz="2400" smtClean="0"/>
              <a:t>Say we have 4x4 matrix, stored in row major format.</a:t>
            </a:r>
          </a:p>
          <a:p>
            <a:r>
              <a:rPr lang="en-US" altLang="en-US" sz="2400" smtClean="0"/>
              <a:t>Suppose segments are 4 elements wide.</a:t>
            </a:r>
          </a:p>
          <a:p>
            <a:pPr lvl="1"/>
            <a:r>
              <a:rPr lang="en-US" altLang="en-US" sz="2400" smtClean="0"/>
              <a:t>I.e. can transfer 4 consecutive elements in one step.</a:t>
            </a:r>
          </a:p>
          <a:p>
            <a:r>
              <a:rPr lang="en-US" altLang="en-US" sz="2400" smtClean="0"/>
              <a:t>We have warp of 4 threads, and want to iterate through matrix either row by row, or column by column.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514475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624263"/>
          <a:ext cx="1814512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2363" y="2200275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650" y="3103563"/>
            <a:ext cx="26368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300887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26000"/>
            <a:ext cx="7772400" cy="203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When iterating by row, we naturally map one thread to each column.</a:t>
            </a:r>
          </a:p>
          <a:p>
            <a:pPr lvl="1">
              <a:defRPr/>
            </a:pPr>
            <a:r>
              <a:rPr lang="en-US" smtClean="0"/>
              <a:t>Need 4 iterations in total.</a:t>
            </a:r>
          </a:p>
          <a:p>
            <a:pPr>
              <a:defRPr/>
            </a:pPr>
            <a:r>
              <a:rPr lang="en-US" smtClean="0"/>
              <a:t>Numbers show locations accessed each iteration.</a:t>
            </a:r>
          </a:p>
          <a:p>
            <a:pPr lvl="1">
              <a:defRPr/>
            </a:pPr>
            <a:r>
              <a:rPr lang="en-US" smtClean="0"/>
              <a:t>Locations all consecutive.  All iterations coalesced.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2039938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414972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95" name="Group 13"/>
          <p:cNvGrpSpPr>
            <a:grpSpLocks/>
          </p:cNvGrpSpPr>
          <p:nvPr/>
        </p:nvGrpSpPr>
        <p:grpSpPr bwMode="auto">
          <a:xfrm>
            <a:off x="3724275" y="1449388"/>
            <a:ext cx="1392238" cy="485775"/>
            <a:chOff x="2428768" y="1172695"/>
            <a:chExt cx="1244308" cy="485553"/>
          </a:xfrm>
        </p:grpSpPr>
        <p:sp>
          <p:nvSpPr>
            <p:cNvPr id="9296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63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4167188"/>
            <a:ext cx="7772400" cy="2503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When iterating by column, map one thread per row.</a:t>
            </a:r>
          </a:p>
          <a:p>
            <a:pPr lvl="1">
              <a:defRPr/>
            </a:pPr>
            <a:r>
              <a:rPr lang="en-US" smtClean="0"/>
              <a:t>In iteration 1, access locations 0,4,8,12.</a:t>
            </a:r>
          </a:p>
          <a:p>
            <a:pPr lvl="1">
              <a:defRPr/>
            </a:pPr>
            <a:r>
              <a:rPr lang="en-US" smtClean="0"/>
              <a:t>In iteration 2, access locations 1,5,9,13.  Etc.</a:t>
            </a:r>
          </a:p>
          <a:p>
            <a:pPr lvl="1">
              <a:defRPr/>
            </a:pPr>
            <a:r>
              <a:rPr lang="en-US" smtClean="0"/>
              <a:t>Each iteration accesses nonconsecutive locations.  </a:t>
            </a:r>
          </a:p>
          <a:p>
            <a:pPr lvl="2">
              <a:defRPr/>
            </a:pPr>
            <a:r>
              <a:rPr lang="en-US" smtClean="0"/>
              <a:t>All accesses noncoalesced.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4239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53377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19" name="Group 5"/>
          <p:cNvGrpSpPr>
            <a:grpSpLocks/>
          </p:cNvGrpSpPr>
          <p:nvPr/>
        </p:nvGrpSpPr>
        <p:grpSpPr bwMode="auto">
          <a:xfrm>
            <a:off x="3230563" y="1454150"/>
            <a:ext cx="120650" cy="1717675"/>
            <a:chOff x="3230635" y="1219201"/>
            <a:chExt cx="120214" cy="1717732"/>
          </a:xfrm>
        </p:grpSpPr>
        <p:sp>
          <p:nvSpPr>
            <p:cNvPr id="10320" name="Freeform 14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15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Freeform 16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Freeform 17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03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25888"/>
            <a:ext cx="8186738" cy="2792412"/>
          </a:xfrm>
        </p:spPr>
        <p:txBody>
          <a:bodyPr/>
          <a:lstStyle/>
          <a:p>
            <a:r>
              <a:rPr lang="en-US" altLang="en-US" sz="2000" smtClean="0"/>
              <a:t>Only global memory has bandwidth penalty for noncoalesced accesses.</a:t>
            </a:r>
          </a:p>
          <a:p>
            <a:r>
              <a:rPr lang="en-US" altLang="en-US" sz="2000" smtClean="0"/>
              <a:t>Shared memory has much smaller penalty for scattered accesses.</a:t>
            </a:r>
          </a:p>
          <a:p>
            <a:r>
              <a:rPr lang="en-US" altLang="en-US" sz="2000" smtClean="0"/>
              <a:t>To improve coalescing, first do coalesced read from global to shared memory. Then make scattered accesses to shared memory.</a:t>
            </a:r>
          </a:p>
          <a:p>
            <a:r>
              <a:rPr lang="en-US" altLang="en-US" sz="2000" smtClean="0">
                <a:solidFill>
                  <a:srgbClr val="1503FB"/>
                </a:solidFill>
              </a:rPr>
              <a:t>Ex </a:t>
            </a:r>
            <a:r>
              <a:rPr lang="en-US" altLang="en-US" sz="2000" smtClean="0"/>
              <a:t>To read matrix by column, first read it by row and copy to matrix in shared memory.  Then read shared memory matrix by column.</a:t>
            </a:r>
          </a:p>
          <a:p>
            <a:r>
              <a:rPr lang="en-US" altLang="en-US" sz="2000" smtClean="0"/>
              <a:t>Once again shows flexibility of shared memory vs global memory.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238" y="19700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0" name="Group 5"/>
          <p:cNvGrpSpPr>
            <a:grpSpLocks/>
          </p:cNvGrpSpPr>
          <p:nvPr/>
        </p:nvGrpSpPr>
        <p:grpSpPr bwMode="auto">
          <a:xfrm>
            <a:off x="942975" y="1377950"/>
            <a:ext cx="1393825" cy="485775"/>
            <a:chOff x="2428768" y="1172695"/>
            <a:chExt cx="1244308" cy="485553"/>
          </a:xfrm>
        </p:grpSpPr>
        <p:sp>
          <p:nvSpPr>
            <p:cNvPr id="11361" name="Freeform 6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Freeform 7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8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Freeform 9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Right Arrow 10"/>
          <p:cNvSpPr>
            <a:spLocks noChangeArrowheads="1"/>
          </p:cNvSpPr>
          <p:nvPr/>
        </p:nvSpPr>
        <p:spPr bwMode="auto">
          <a:xfrm>
            <a:off x="2752725" y="2714625"/>
            <a:ext cx="747713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8" y="249713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global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113" y="2370138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copy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4425" y="195103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86225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  <p:sp>
        <p:nvSpPr>
          <p:cNvPr id="17472" name="Right Arrow 15"/>
          <p:cNvSpPr>
            <a:spLocks noChangeArrowheads="1"/>
          </p:cNvSpPr>
          <p:nvPr/>
        </p:nvSpPr>
        <p:spPr bwMode="auto">
          <a:xfrm>
            <a:off x="5614988" y="2698750"/>
            <a:ext cx="747712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84975" y="1976438"/>
          <a:ext cx="1800224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00" name="Group 17"/>
          <p:cNvGrpSpPr>
            <a:grpSpLocks/>
          </p:cNvGrpSpPr>
          <p:nvPr/>
        </p:nvGrpSpPr>
        <p:grpSpPr bwMode="auto">
          <a:xfrm>
            <a:off x="6513513" y="2006600"/>
            <a:ext cx="120650" cy="1717675"/>
            <a:chOff x="3230635" y="1219201"/>
            <a:chExt cx="120214" cy="1717732"/>
          </a:xfrm>
        </p:grpSpPr>
        <p:sp>
          <p:nvSpPr>
            <p:cNvPr id="11357" name="Freeform 18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Freeform 19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Freeform 20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21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763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961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41" grpId="0" animBg="1"/>
      <p:bldP spid="12" grpId="0"/>
      <p:bldP spid="13" grpId="0"/>
      <p:bldP spid="15" grpId="0"/>
      <p:bldP spid="1747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Warp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4232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Since SM is SIMD, efficient when all threads run same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SM finishes a warp in one pass.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But if code has branches, threads can run different instructions.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% 3 == 0)  i +=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if (threadIdx.x % 3 == 1)  i -=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Called warp divergence.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If threads have k branches, SM takes k passes to run warp.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each pass, runs all threads of one branch, which all run same instruction.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In worst case, SM takes 32 passes to run one warp!</a:t>
            </a:r>
          </a:p>
        </p:txBody>
      </p:sp>
    </p:spTree>
    <p:extLst>
      <p:ext uri="{BB962C8B-B14F-4D97-AF65-F5344CB8AC3E}">
        <p14:creationId xmlns:p14="http://schemas.microsoft.com/office/powerpoint/2010/main" val="428791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439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Reduction produces single number from array of numbers.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Returns sum, max, or min of array.</a:t>
            </a:r>
          </a:p>
          <a:p>
            <a:pPr lvl="1">
              <a:defRPr/>
            </a:pPr>
            <a:r>
              <a:rPr lang="en-US" smtClean="0"/>
              <a:t>Very commonly used operation.</a:t>
            </a:r>
          </a:p>
          <a:p>
            <a:pPr>
              <a:defRPr/>
            </a:pPr>
            <a:r>
              <a:rPr lang="en-US" smtClean="0"/>
              <a:t>Can be computed in parallel using reduction tree.</a:t>
            </a:r>
          </a:p>
          <a:p>
            <a:pPr lvl="1">
              <a:defRPr/>
            </a:pPr>
            <a:r>
              <a:rPr lang="en-US" smtClean="0"/>
              <a:t>With n values and n threads, do O(n) additions, take O(log n) iterations.</a:t>
            </a:r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954463"/>
            <a:ext cx="4740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8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675"/>
            <a:ext cx="4116388" cy="3648075"/>
          </a:xfrm>
        </p:spPr>
        <p:txBody>
          <a:bodyPr/>
          <a:lstStyle/>
          <a:p>
            <a:r>
              <a:rPr lang="en-US" altLang="en-US" sz="2000" smtClean="0"/>
              <a:t>Number of threads working halves every iteration.</a:t>
            </a:r>
          </a:p>
          <a:p>
            <a:r>
              <a:rPr lang="en-US" altLang="en-US" sz="2000" smtClean="0"/>
              <a:t>Each working thread adds value from stride away into its location in output array.</a:t>
            </a:r>
          </a:p>
          <a:p>
            <a:pPr lvl="1"/>
            <a:r>
              <a:rPr lang="en-US" altLang="en-US" sz="2000" smtClean="0"/>
              <a:t>stride=1 in iteration 1, then 2, 4, 8, etc.</a:t>
            </a:r>
          </a:p>
          <a:p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altLang="en-US" sz="2000" smtClean="0"/>
              <a:t>ensures all values from one iteration complete before computing next iteration.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1247775"/>
            <a:ext cx="6350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1; stride &lt; blockDim.x; stride *=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% (2*stride)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716213"/>
            <a:ext cx="3708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57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84475"/>
          </a:xfrm>
        </p:spPr>
        <p:txBody>
          <a:bodyPr/>
          <a:lstStyle/>
          <a:p>
            <a:r>
              <a:rPr lang="en-US" altLang="en-US" sz="2000" smtClean="0"/>
              <a:t>Each iteration has 2 branches, the threads with (t % (2*stride) == 0), and the other threads.</a:t>
            </a:r>
          </a:p>
          <a:p>
            <a:pPr lvl="1"/>
            <a:r>
              <a:rPr lang="en-US" altLang="en-US" sz="1600" smtClean="0"/>
              <a:t>Each iteration takes 2 passes to complete.</a:t>
            </a:r>
          </a:p>
          <a:p>
            <a:r>
              <a:rPr lang="en-US" altLang="en-US" sz="2000" smtClean="0"/>
              <a:t>Can modify algorithm to decrease amount of divergence.</a:t>
            </a:r>
          </a:p>
          <a:p>
            <a:pPr lvl="1"/>
            <a:r>
              <a:rPr lang="en-US" altLang="en-US" sz="1600" smtClean="0"/>
              <a:t>Still tree based, but first add values from far away.</a:t>
            </a:r>
          </a:p>
          <a:p>
            <a:pPr lvl="2"/>
            <a:r>
              <a:rPr lang="en-US" altLang="en-US" sz="1400" smtClean="0"/>
              <a:t>Iter 1: first 256 threads add value from 256 away.</a:t>
            </a:r>
          </a:p>
          <a:p>
            <a:pPr lvl="2"/>
            <a:r>
              <a:rPr lang="en-US" altLang="en-US" sz="1400" smtClean="0"/>
              <a:t>Iter 2: first 128 threads add value from 128 away.</a:t>
            </a:r>
          </a:p>
          <a:p>
            <a:pPr lvl="2"/>
            <a:r>
              <a:rPr lang="en-US" altLang="en-US" sz="1400" smtClean="0"/>
              <a:t>Iter 3: first 64 threads add value from 64 away.  Etc.</a:t>
            </a:r>
          </a:p>
          <a:p>
            <a:pPr lvl="1"/>
            <a:r>
              <a:rPr lang="en-US" altLang="en-US" sz="1600" smtClean="0"/>
              <a:t>Work, time complexity same as before.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75138"/>
            <a:ext cx="39401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46575"/>
            <a:ext cx="38973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79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5284788" cy="3992563"/>
          </a:xfrm>
        </p:spPr>
        <p:txBody>
          <a:bodyPr/>
          <a:lstStyle/>
          <a:p>
            <a:r>
              <a:rPr lang="en-US" altLang="en-US" sz="2000" smtClean="0"/>
              <a:t>Why is divergence reduced?</a:t>
            </a:r>
          </a:p>
          <a:p>
            <a:pPr lvl="1"/>
            <a:r>
              <a:rPr lang="en-US" altLang="en-US" sz="2000" smtClean="0"/>
              <a:t>In first iteration, first 256 threads = 8 warps all do if, last 8 warps all don’t.</a:t>
            </a:r>
          </a:p>
          <a:p>
            <a:pPr lvl="1"/>
            <a:r>
              <a:rPr lang="en-US" altLang="en-US" sz="2000" smtClean="0"/>
              <a:t>In second iteration, first 128 threads = 4 warps do if, last 12 don’t.</a:t>
            </a:r>
          </a:p>
          <a:p>
            <a:pPr lvl="1"/>
            <a:r>
              <a:rPr lang="en-US" altLang="en-US" sz="2000" smtClean="0"/>
              <a:t>No divergence till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iteration.</a:t>
            </a:r>
          </a:p>
          <a:p>
            <a:r>
              <a:rPr lang="en-US" altLang="en-US" sz="2000" smtClean="0"/>
              <a:t>From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 on, 16, 8, 4, 2 threads from first warp do if.</a:t>
            </a:r>
          </a:p>
          <a:p>
            <a:r>
              <a:rPr lang="en-US" altLang="en-US" sz="2000" smtClean="0"/>
              <a:t>8 iterations, only 4 have divergence.</a:t>
            </a:r>
          </a:p>
          <a:p>
            <a:r>
              <a:rPr lang="en-US" altLang="en-US" sz="2000" smtClean="0"/>
              <a:t>Can you get rid of the 4 iterations with divergence?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55888"/>
            <a:ext cx="3032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1350963"/>
            <a:ext cx="6350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blockDim.x; stride &gt; 1; stride /=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&lt; stride)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09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07038" cy="5354638"/>
          </a:xfrm>
        </p:spPr>
        <p:txBody>
          <a:bodyPr/>
          <a:lstStyle/>
          <a:p>
            <a:r>
              <a:rPr lang="en-US" altLang="en-US" sz="2000" smtClean="0"/>
              <a:t>Shared memory is arranged in banks.</a:t>
            </a:r>
          </a:p>
          <a:p>
            <a:pPr lvl="1"/>
            <a:r>
              <a:rPr lang="en-US" altLang="en-US" sz="1800" smtClean="0"/>
              <a:t>A bank stores a set of 4B data.</a:t>
            </a:r>
          </a:p>
          <a:p>
            <a:pPr lvl="1"/>
            <a:r>
              <a:rPr lang="en-US" altLang="en-US" sz="1800" smtClean="0"/>
              <a:t>Allows parallel accesses.  Threads can access different banks at same time.</a:t>
            </a:r>
          </a:p>
          <a:p>
            <a:r>
              <a:rPr lang="en-US" altLang="en-US" sz="2000" smtClean="0"/>
              <a:t>If n banks, then address x is stored in bank x % n.</a:t>
            </a:r>
          </a:p>
          <a:p>
            <a:pPr lvl="1"/>
            <a:r>
              <a:rPr lang="en-US" altLang="en-US" sz="1800" smtClean="0"/>
              <a:t>Current GPUs have 32 banks.</a:t>
            </a:r>
          </a:p>
          <a:p>
            <a:r>
              <a:rPr lang="en-US" altLang="en-US" sz="2000" smtClean="0"/>
              <a:t>If threads in a warp access different banks, completes in one pass.</a:t>
            </a:r>
          </a:p>
          <a:p>
            <a:r>
              <a:rPr lang="en-US" altLang="en-US" sz="2000" smtClean="0"/>
              <a:t>If k &gt; 1 threads access different addresses in same bank, get k-way bank conflict.</a:t>
            </a:r>
          </a:p>
          <a:p>
            <a:pPr lvl="1"/>
            <a:r>
              <a:rPr lang="en-US" altLang="en-US" sz="1800" smtClean="0"/>
              <a:t>Accesses serialize, takes k passes to complete accesses.</a:t>
            </a:r>
          </a:p>
          <a:p>
            <a:pPr lvl="1"/>
            <a:r>
              <a:rPr lang="en-US" altLang="en-US" sz="1800" smtClean="0"/>
              <a:t>Unless all threads access same value, which then gets broadcast in one pass.</a:t>
            </a:r>
          </a:p>
          <a:p>
            <a:r>
              <a:rPr lang="en-US" altLang="en-US" sz="2000" smtClean="0"/>
              <a:t>Different warps don’t have bank conflicts.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24675" y="1371600"/>
          <a:ext cx="2082800" cy="1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4" name="Group 17"/>
          <p:cNvGrpSpPr>
            <a:grpSpLocks/>
          </p:cNvGrpSpPr>
          <p:nvPr/>
        </p:nvGrpSpPr>
        <p:grpSpPr bwMode="auto">
          <a:xfrm>
            <a:off x="6124575" y="1371600"/>
            <a:ext cx="914400" cy="1665288"/>
            <a:chOff x="3591499" y="1629445"/>
            <a:chExt cx="914400" cy="1666013"/>
          </a:xfrm>
        </p:grpSpPr>
        <p:sp>
          <p:nvSpPr>
            <p:cNvPr id="19" name="TextBox 18"/>
            <p:cNvSpPr txBox="1"/>
            <p:nvPr/>
          </p:nvSpPr>
          <p:spPr>
            <a:xfrm>
              <a:off x="3591499" y="2066198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1499" y="1629445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1499" y="2520421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1499" y="2957173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memory organization</a:t>
            </a: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414463"/>
            <a:ext cx="34337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225925"/>
            <a:ext cx="35290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61111"/>
              </p:ext>
            </p:extLst>
          </p:nvPr>
        </p:nvGraphicFramePr>
        <p:xfrm>
          <a:off x="787400" y="4706938"/>
          <a:ext cx="7566264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08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Size 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Latency (cycles)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Visibility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Global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1-32 GB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400-800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Constant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cached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grid, read-only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Shared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48KB/16KB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12,000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L1 cache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16KB/48KB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12,000 GB/s</a:t>
                      </a:r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Registers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4463"/>
            <a:ext cx="4338638" cy="32686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GPU has several types of memory.</a:t>
            </a:r>
            <a:endParaRPr lang="en-US"/>
          </a:p>
          <a:p>
            <a:pPr lvl="1">
              <a:defRPr/>
            </a:pPr>
            <a:r>
              <a:rPr lang="en-US"/>
              <a:t>Different size, latency, bandwidth and scope.</a:t>
            </a:r>
          </a:p>
          <a:p>
            <a:pPr lvl="1">
              <a:defRPr/>
            </a:pPr>
            <a:r>
              <a:rPr lang="en-US"/>
              <a:t>Generally, the larger the size and scope, the slower and less bandwidth.</a:t>
            </a:r>
          </a:p>
          <a:p>
            <a:pPr>
              <a:defRPr/>
            </a:pPr>
            <a:r>
              <a:rPr lang="en-US" smtClean="0"/>
              <a:t>Registers, shared memory, L1 cache are on-chip, much faster and higher bandwidth than global memory.</a:t>
            </a:r>
            <a:endParaRPr lang="en-US"/>
          </a:p>
          <a:p>
            <a:pPr>
              <a:defRPr/>
            </a:pPr>
            <a:r>
              <a:rPr lang="en-US" smtClean="0"/>
              <a:t>L1 cache is controlled by hardware.</a:t>
            </a:r>
          </a:p>
          <a:p>
            <a:pPr>
              <a:defRPr/>
            </a:pPr>
            <a:r>
              <a:rPr lang="en-US" smtClean="0"/>
              <a:t>In contrast, programmer controls what’s stored in shared memory.</a:t>
            </a:r>
          </a:p>
          <a:p>
            <a:pPr>
              <a:defRPr/>
            </a:pPr>
            <a:r>
              <a:rPr lang="en-US" smtClean="0"/>
              <a:t>Shared memory size + L1 cache size = 64KB.  User configurable.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0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328738"/>
            <a:ext cx="8550275" cy="2346325"/>
          </a:xfrm>
        </p:spPr>
        <p:txBody>
          <a:bodyPr/>
          <a:lstStyle/>
          <a:p>
            <a:r>
              <a:rPr lang="en-US" altLang="en-US" sz="2400" smtClean="0"/>
              <a:t>Suppose 4 banks, warp size = 4 and block size = 4.</a:t>
            </a:r>
          </a:p>
          <a:p>
            <a:r>
              <a:rPr lang="en-US" altLang="en-US" sz="2400" smtClean="0"/>
              <a:t>Want each thread to load two values from global memory into shared memory.</a:t>
            </a:r>
          </a:p>
          <a:p>
            <a:r>
              <a:rPr lang="en-US" altLang="en-US" sz="2400" smtClean="0"/>
              <a:t>If thread loads consecutive locations, 2 way bank conflict.</a:t>
            </a:r>
          </a:p>
          <a:p>
            <a:r>
              <a:rPr lang="en-US" altLang="en-US" sz="2400" smtClean="0"/>
              <a:t>If thread loads locations block size apart, no bank conflicts!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900" y="4711700"/>
          <a:ext cx="2265365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66" name="Group 6"/>
          <p:cNvGrpSpPr>
            <a:grpSpLocks/>
          </p:cNvGrpSpPr>
          <p:nvPr/>
        </p:nvGrpSpPr>
        <p:grpSpPr bwMode="auto">
          <a:xfrm>
            <a:off x="493713" y="4735513"/>
            <a:ext cx="1143000" cy="1763712"/>
            <a:chOff x="3591499" y="1629445"/>
            <a:chExt cx="914400" cy="1764017"/>
          </a:xfrm>
        </p:grpSpPr>
        <p:sp>
          <p:nvSpPr>
            <p:cNvPr id="16" name="TextBox 15"/>
            <p:cNvSpPr txBox="1"/>
            <p:nvPr/>
          </p:nvSpPr>
          <p:spPr>
            <a:xfrm>
              <a:off x="3591499" y="2094662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1499" y="1629445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499" y="2559881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499" y="3023511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93838" y="4918075"/>
            <a:ext cx="1103312" cy="1452563"/>
            <a:chOff x="1494343" y="4918304"/>
            <a:chExt cx="1102807" cy="1452158"/>
          </a:xfrm>
        </p:grpSpPr>
        <p:cxnSp>
          <p:nvCxnSpPr>
            <p:cNvPr id="18524" name="Straight Arrow Connector 8"/>
            <p:cNvCxnSpPr>
              <a:cxnSpLocks noChangeShapeType="1"/>
            </p:cNvCxnSpPr>
            <p:nvPr/>
          </p:nvCxnSpPr>
          <p:spPr bwMode="auto">
            <a:xfrm>
              <a:off x="1494343" y="4918304"/>
              <a:ext cx="499991" cy="51303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Arrow Connector 10"/>
            <p:cNvCxnSpPr>
              <a:cxnSpLocks noChangeShapeType="1"/>
            </p:cNvCxnSpPr>
            <p:nvPr/>
          </p:nvCxnSpPr>
          <p:spPr bwMode="auto">
            <a:xfrm>
              <a:off x="1494343" y="5429317"/>
              <a:ext cx="499991" cy="94114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541671" y="5493987"/>
              <a:ext cx="1055479" cy="33318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Arrow Connector 13"/>
            <p:cNvCxnSpPr>
              <a:cxnSpLocks noChangeShapeType="1"/>
            </p:cNvCxnSpPr>
            <p:nvPr/>
          </p:nvCxnSpPr>
          <p:spPr bwMode="auto">
            <a:xfrm>
              <a:off x="1494343" y="6342676"/>
              <a:ext cx="1040370" cy="84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93838" y="4914900"/>
            <a:ext cx="1103312" cy="1419225"/>
            <a:chOff x="1494343" y="4914510"/>
            <a:chExt cx="1102807" cy="1419682"/>
          </a:xfrm>
        </p:grpSpPr>
        <p:cxnSp>
          <p:nvCxnSpPr>
            <p:cNvPr id="18520" name="Straight Arrow Connector 7"/>
            <p:cNvCxnSpPr>
              <a:cxnSpLocks noChangeShapeType="1"/>
            </p:cNvCxnSpPr>
            <p:nvPr/>
          </p:nvCxnSpPr>
          <p:spPr bwMode="auto">
            <a:xfrm>
              <a:off x="1494343" y="4914510"/>
              <a:ext cx="499991" cy="202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Straight Arrow Connector 9"/>
            <p:cNvCxnSpPr>
              <a:cxnSpLocks noChangeShapeType="1"/>
            </p:cNvCxnSpPr>
            <p:nvPr/>
          </p:nvCxnSpPr>
          <p:spPr bwMode="auto">
            <a:xfrm>
              <a:off x="1494343" y="5412346"/>
              <a:ext cx="499991" cy="4838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37212" y="4981518"/>
              <a:ext cx="1059938" cy="8646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494343" y="5941707"/>
              <a:ext cx="1102807" cy="3924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2838" y="4706938"/>
          <a:ext cx="2265360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49" name="Group 21"/>
          <p:cNvGrpSpPr>
            <a:grpSpLocks/>
          </p:cNvGrpSpPr>
          <p:nvPr/>
        </p:nvGrpSpPr>
        <p:grpSpPr bwMode="auto">
          <a:xfrm>
            <a:off x="4691063" y="4730750"/>
            <a:ext cx="1143000" cy="1763713"/>
            <a:chOff x="3591499" y="1629445"/>
            <a:chExt cx="914400" cy="1764017"/>
          </a:xfrm>
        </p:grpSpPr>
        <p:sp>
          <p:nvSpPr>
            <p:cNvPr id="35" name="TextBox 34"/>
            <p:cNvSpPr txBox="1"/>
            <p:nvPr/>
          </p:nvSpPr>
          <p:spPr>
            <a:xfrm>
              <a:off x="3591499" y="2094663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1499" y="1629445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1499" y="2559880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1499" y="3023510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92775" y="4910138"/>
            <a:ext cx="500063" cy="1401762"/>
            <a:chOff x="5692418" y="4909970"/>
            <a:chExt cx="500354" cy="1402161"/>
          </a:xfrm>
        </p:grpSpPr>
        <p:cxnSp>
          <p:nvCxnSpPr>
            <p:cNvPr id="18512" name="Straight Arrow Connector 32"/>
            <p:cNvCxnSpPr>
              <a:cxnSpLocks noChangeShapeType="1"/>
            </p:cNvCxnSpPr>
            <p:nvPr/>
          </p:nvCxnSpPr>
          <p:spPr bwMode="auto">
            <a:xfrm>
              <a:off x="5692419" y="4909970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Arrow Connector 30"/>
            <p:cNvCxnSpPr>
              <a:cxnSpLocks noChangeShapeType="1"/>
            </p:cNvCxnSpPr>
            <p:nvPr/>
          </p:nvCxnSpPr>
          <p:spPr bwMode="auto">
            <a:xfrm>
              <a:off x="5692419" y="5380208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Straight Arrow Connector 28"/>
            <p:cNvCxnSpPr>
              <a:cxnSpLocks noChangeShapeType="1"/>
            </p:cNvCxnSpPr>
            <p:nvPr/>
          </p:nvCxnSpPr>
          <p:spPr bwMode="auto">
            <a:xfrm>
              <a:off x="5692419" y="5864343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26"/>
            <p:cNvCxnSpPr>
              <a:cxnSpLocks noChangeShapeType="1"/>
            </p:cNvCxnSpPr>
            <p:nvPr/>
          </p:nvCxnSpPr>
          <p:spPr bwMode="auto">
            <a:xfrm>
              <a:off x="5692418" y="6310111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92775" y="4692650"/>
            <a:ext cx="1035050" cy="1609725"/>
            <a:chOff x="5692418" y="4692262"/>
            <a:chExt cx="1035407" cy="1609823"/>
          </a:xfrm>
        </p:grpSpPr>
        <p:sp>
          <p:nvSpPr>
            <p:cNvPr id="18508" name="Freeform 33"/>
            <p:cNvSpPr>
              <a:spLocks/>
            </p:cNvSpPr>
            <p:nvPr/>
          </p:nvSpPr>
          <p:spPr bwMode="auto">
            <a:xfrm>
              <a:off x="5692419" y="4692262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Freeform 31"/>
            <p:cNvSpPr>
              <a:spLocks/>
            </p:cNvSpPr>
            <p:nvPr/>
          </p:nvSpPr>
          <p:spPr bwMode="auto">
            <a:xfrm>
              <a:off x="5692419" y="5162500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29"/>
            <p:cNvSpPr>
              <a:spLocks/>
            </p:cNvSpPr>
            <p:nvPr/>
          </p:nvSpPr>
          <p:spPr bwMode="auto">
            <a:xfrm>
              <a:off x="5692419" y="5646635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Freeform 27"/>
            <p:cNvSpPr>
              <a:spLocks/>
            </p:cNvSpPr>
            <p:nvPr/>
          </p:nvSpPr>
          <p:spPr bwMode="auto">
            <a:xfrm>
              <a:off x="5692418" y="6092403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7" name="TextBox 39"/>
          <p:cNvSpPr txBox="1">
            <a:spLocks noChangeArrowheads="1"/>
          </p:cNvSpPr>
          <p:nvPr/>
        </p:nvSpPr>
        <p:spPr bwMode="auto">
          <a:xfrm>
            <a:off x="596900" y="3616325"/>
            <a:ext cx="419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shared[2*tid] = global[2*tid];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 + 1] = global[2*tid+1];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1063" y="3616325"/>
            <a:ext cx="41989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shared[tid] = global[tid];</a:t>
            </a:r>
          </a:p>
          <a:p>
            <a:pPr marL="461963" indent="-461963"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 + blockDim.x] =  global[tid + blockDim.x];</a:t>
            </a:r>
          </a:p>
        </p:txBody>
      </p:sp>
    </p:spTree>
    <p:extLst>
      <p:ext uri="{BB962C8B-B14F-4D97-AF65-F5344CB8AC3E}">
        <p14:creationId xmlns:p14="http://schemas.microsoft.com/office/powerpoint/2010/main" val="977299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64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377950"/>
            <a:ext cx="8102600" cy="3262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Global memory has very high latency.</a:t>
            </a:r>
          </a:p>
          <a:p>
            <a:pPr>
              <a:defRPr/>
            </a:pPr>
            <a:r>
              <a:rPr lang="en-US" smtClean="0"/>
              <a:t>If each thread waits (blocks) for a global memory operation to finish before doing the next operation, performance is very poor.</a:t>
            </a:r>
          </a:p>
          <a:p>
            <a:pPr>
              <a:defRPr/>
            </a:pPr>
            <a:r>
              <a:rPr lang="en-US" smtClean="0"/>
              <a:t>Solution is to keep large pool of active threads.</a:t>
            </a:r>
          </a:p>
          <a:p>
            <a:pPr>
              <a:defRPr/>
            </a:pPr>
            <a:r>
              <a:rPr lang="en-US" smtClean="0"/>
              <a:t>When one thread blocks doing a memory operation, switch to another thread.</a:t>
            </a:r>
          </a:p>
          <a:p>
            <a:pPr lvl="1">
              <a:defRPr/>
            </a:pPr>
            <a:r>
              <a:rPr lang="en-US" smtClean="0"/>
              <a:t>“Massive multi-threading” (MMT).</a:t>
            </a:r>
          </a:p>
          <a:p>
            <a:pPr>
              <a:defRPr/>
            </a:pPr>
            <a:r>
              <a:rPr lang="en-US" smtClean="0"/>
              <a:t>Total throughput high, even though each thread has high latency.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grpSp>
        <p:nvGrpSpPr>
          <p:cNvPr id="14341" name="Group 32"/>
          <p:cNvGrpSpPr>
            <a:grpSpLocks/>
          </p:cNvGrpSpPr>
          <p:nvPr/>
        </p:nvGrpSpPr>
        <p:grpSpPr bwMode="auto">
          <a:xfrm>
            <a:off x="722313" y="4822825"/>
            <a:ext cx="3340100" cy="976313"/>
            <a:chOff x="1773141" y="876234"/>
            <a:chExt cx="3339546" cy="97642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773141" y="1685948"/>
              <a:ext cx="1112652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885793" y="1685948"/>
              <a:ext cx="1114240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00034" y="1685948"/>
              <a:ext cx="1112653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0" name="Right Brace 36"/>
            <p:cNvSpPr>
              <a:spLocks/>
            </p:cNvSpPr>
            <p:nvPr/>
          </p:nvSpPr>
          <p:spPr bwMode="auto">
            <a:xfrm rot="-5400000">
              <a:off x="2230422" y="1029773"/>
              <a:ext cx="198624" cy="1113184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831" y="1184243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latency</a:t>
              </a:r>
            </a:p>
          </p:txBody>
        </p:sp>
        <p:cxnSp>
          <p:nvCxnSpPr>
            <p:cNvPr id="8222" name="Straight Arrow Connector 39"/>
            <p:cNvCxnSpPr>
              <a:cxnSpLocks noChangeShapeType="1"/>
            </p:cNvCxnSpPr>
            <p:nvPr/>
          </p:nvCxnSpPr>
          <p:spPr bwMode="auto">
            <a:xfrm>
              <a:off x="2681115" y="1187139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3031819" y="876234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  <p:grpSp>
        <p:nvGrpSpPr>
          <p:cNvPr id="14342" name="Group 62"/>
          <p:cNvGrpSpPr>
            <a:grpSpLocks/>
          </p:cNvGrpSpPr>
          <p:nvPr/>
        </p:nvGrpSpPr>
        <p:grpSpPr bwMode="auto">
          <a:xfrm>
            <a:off x="5175250" y="4654550"/>
            <a:ext cx="3097213" cy="1922463"/>
            <a:chOff x="5138525" y="4173672"/>
            <a:chExt cx="3097850" cy="1922328"/>
          </a:xfrm>
        </p:grpSpPr>
        <p:grpSp>
          <p:nvGrpSpPr>
            <p:cNvPr id="8198" name="Group 42"/>
            <p:cNvGrpSpPr>
              <a:grpSpLocks/>
            </p:cNvGrpSpPr>
            <p:nvPr/>
          </p:nvGrpSpPr>
          <p:grpSpPr bwMode="auto">
            <a:xfrm>
              <a:off x="5138525" y="4611352"/>
              <a:ext cx="3097850" cy="1484648"/>
              <a:chOff x="1773141" y="2414831"/>
              <a:chExt cx="3097850" cy="1484648"/>
            </a:xfrm>
          </p:grpSpPr>
          <p:sp>
            <p:nvSpPr>
              <p:cNvPr id="8201" name="Rounded Rectangle 44"/>
              <p:cNvSpPr>
                <a:spLocks noChangeArrowheads="1"/>
              </p:cNvSpPr>
              <p:nvPr/>
            </p:nvSpPr>
            <p:spPr bwMode="auto">
              <a:xfrm>
                <a:off x="1773141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ounded Rectangle 45"/>
              <p:cNvSpPr>
                <a:spLocks noChangeArrowheads="1"/>
              </p:cNvSpPr>
              <p:nvPr/>
            </p:nvSpPr>
            <p:spPr bwMode="auto">
              <a:xfrm>
                <a:off x="2066211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ounded Rectangle 46"/>
              <p:cNvSpPr>
                <a:spLocks noChangeArrowheads="1"/>
              </p:cNvSpPr>
              <p:nvPr/>
            </p:nvSpPr>
            <p:spPr bwMode="auto">
              <a:xfrm>
                <a:off x="2359281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ounded Rectangle 47"/>
              <p:cNvSpPr>
                <a:spLocks noChangeArrowheads="1"/>
              </p:cNvSpPr>
              <p:nvPr/>
            </p:nvSpPr>
            <p:spPr bwMode="auto">
              <a:xfrm>
                <a:off x="2652350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ounded Rectangle 48"/>
              <p:cNvSpPr>
                <a:spLocks noChangeArrowheads="1"/>
              </p:cNvSpPr>
              <p:nvPr/>
            </p:nvSpPr>
            <p:spPr bwMode="auto">
              <a:xfrm>
                <a:off x="2878600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ounded Rectangle 49"/>
              <p:cNvSpPr>
                <a:spLocks noChangeArrowheads="1"/>
              </p:cNvSpPr>
              <p:nvPr/>
            </p:nvSpPr>
            <p:spPr bwMode="auto">
              <a:xfrm>
                <a:off x="3171670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ounded Rectangle 50"/>
              <p:cNvSpPr>
                <a:spLocks noChangeArrowheads="1"/>
              </p:cNvSpPr>
              <p:nvPr/>
            </p:nvSpPr>
            <p:spPr bwMode="auto">
              <a:xfrm>
                <a:off x="3464740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Rounded Rectangle 51"/>
              <p:cNvSpPr>
                <a:spLocks noChangeArrowheads="1"/>
              </p:cNvSpPr>
              <p:nvPr/>
            </p:nvSpPr>
            <p:spPr bwMode="auto">
              <a:xfrm>
                <a:off x="3757809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8950" y="2415270"/>
                <a:ext cx="822494" cy="3079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+mj-lt"/>
                  </a:rPr>
                  <a:t>switch</a:t>
                </a:r>
              </a:p>
            </p:txBody>
          </p:sp>
          <p:cxnSp>
            <p:nvCxnSpPr>
              <p:cNvPr id="821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345910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317167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765532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287860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206621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235928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65235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99" name="Straight Arrow Connector 60"/>
            <p:cNvCxnSpPr>
              <a:cxnSpLocks noChangeShapeType="1"/>
            </p:cNvCxnSpPr>
            <p:nvPr/>
          </p:nvCxnSpPr>
          <p:spPr bwMode="auto">
            <a:xfrm>
              <a:off x="5160006" y="4484577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510076" y="4173672"/>
              <a:ext cx="822494" cy="307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02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81988" cy="5140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Each SM has own scheduler to do thread switching.</a:t>
            </a:r>
          </a:p>
          <a:p>
            <a:pPr lvl="1">
              <a:defRPr/>
            </a:pPr>
            <a:r>
              <a:rPr lang="en-US" smtClean="0"/>
              <a:t>Different from device Gigathread scheduler, which allocates thread blocks to SMs.</a:t>
            </a:r>
          </a:p>
          <a:p>
            <a:pPr>
              <a:defRPr/>
            </a:pPr>
            <a:r>
              <a:rPr lang="en-US" smtClean="0"/>
              <a:t>Each thread’s context (program counter, registers) always maintained in the SM.</a:t>
            </a:r>
          </a:p>
          <a:p>
            <a:pPr lvl="1">
              <a:defRPr/>
            </a:pPr>
            <a:r>
              <a:rPr lang="en-US" smtClean="0"/>
              <a:t>SM has ~64K registers to allocate to ~1000 threads in a thread block.</a:t>
            </a:r>
          </a:p>
          <a:p>
            <a:pPr lvl="1">
              <a:defRPr/>
            </a:pPr>
            <a:r>
              <a:rPr lang="en-US" smtClean="0"/>
              <a:t>Very fast, “zero overhead” thread switching.</a:t>
            </a:r>
          </a:p>
          <a:p>
            <a:pPr>
              <a:defRPr/>
            </a:pPr>
            <a:r>
              <a:rPr lang="en-US" smtClean="0"/>
              <a:t>SM scheduler has “scoreboard” to keep track of which threads assigned to the SM are blocked / unblocked.	</a:t>
            </a:r>
          </a:p>
          <a:p>
            <a:pPr lvl="1">
              <a:defRPr/>
            </a:pPr>
            <a:r>
              <a:rPr lang="en-US" smtClean="0"/>
              <a:t>Keeps picking unblocked threads to run.</a:t>
            </a:r>
          </a:p>
          <a:p>
            <a:pPr>
              <a:defRPr/>
            </a:pPr>
            <a:r>
              <a:rPr lang="en-US" smtClean="0"/>
              <a:t>Only effective if SM has many threads, so that there always exists some unblocked threads.</a:t>
            </a:r>
          </a:p>
          <a:p>
            <a:pPr lvl="1">
              <a:defRPr/>
            </a:pPr>
            <a:r>
              <a:rPr lang="en-US" smtClean="0"/>
              <a:t>This is why SM can run ~1000 threads, though it only has ~30 cores.</a:t>
            </a:r>
          </a:p>
          <a:p>
            <a:pPr>
              <a:defRPr/>
            </a:pPr>
            <a:r>
              <a:rPr lang="en-US" smtClean="0"/>
              <a:t>For high performance need many threads per SM.</a:t>
            </a:r>
          </a:p>
          <a:p>
            <a:pPr lvl="1">
              <a:defRPr/>
            </a:pPr>
            <a:r>
              <a:rPr lang="en-US" smtClean="0"/>
              <a:t>High “occupancy”.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3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59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Massive multithreading not enough for performance.</a:t>
            </a:r>
          </a:p>
          <a:p>
            <a:pPr lvl="1">
              <a:defRPr/>
            </a:pPr>
            <a:r>
              <a:rPr lang="en-US" smtClean="0"/>
              <a:t>Only addresses latency.</a:t>
            </a:r>
          </a:p>
          <a:p>
            <a:pPr lvl="1">
              <a:defRPr/>
            </a:pPr>
            <a:r>
              <a:rPr lang="en-US" smtClean="0"/>
              <a:t>But doesn’t help with other bottleneck, bandwidth.</a:t>
            </a:r>
          </a:p>
          <a:p>
            <a:pPr>
              <a:defRPr/>
            </a:pPr>
            <a:r>
              <a:rPr lang="en-US" smtClean="0"/>
              <a:t>GPU’s computing power is much higher than its global memory bandwidth.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Compute:1.5 TFLOPS.  Bandwidth: 200 GB/s.</a:t>
            </a:r>
          </a:p>
          <a:p>
            <a:pPr>
              <a:defRPr/>
            </a:pPr>
            <a:r>
              <a:rPr lang="en-US" smtClean="0"/>
              <a:t>Recall matrix multiplication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 +=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M[Row*Width+k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N[k*Width+Col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/>
              <a:t>6</a:t>
            </a:r>
            <a:r>
              <a:rPr lang="en-US" smtClean="0"/>
              <a:t> floating point ops (+, *) for 2 memory ops (read M</a:t>
            </a:r>
            <a:r>
              <a:rPr lang="en-US"/>
              <a:t> </a:t>
            </a:r>
            <a:r>
              <a:rPr lang="en-US" smtClean="0"/>
              <a:t>and N).</a:t>
            </a:r>
          </a:p>
          <a:p>
            <a:pPr lvl="1">
              <a:defRPr/>
            </a:pPr>
            <a:r>
              <a:rPr lang="en-US" smtClean="0"/>
              <a:t>Compute to global memory access (CGMA) ratio 3:1.</a:t>
            </a:r>
          </a:p>
          <a:p>
            <a:pPr>
              <a:defRPr/>
            </a:pPr>
            <a:r>
              <a:rPr lang="en-US" smtClean="0"/>
              <a:t>200 GB/s = 50G floating point vals / sec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150 GFLOPS.</a:t>
            </a:r>
          </a:p>
          <a:p>
            <a:pPr lvl="1">
              <a:defRPr/>
            </a:pPr>
            <a:r>
              <a:rPr lang="en-US" smtClean="0"/>
              <a:t>1/10 of theoretical peak!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684213">
              <a:defRPr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367088"/>
            <a:ext cx="3317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Exploiting data reuse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08100"/>
            <a:ext cx="78374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300" b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Pvalue += d_M[Row*Width+k] * d_N[k*Width+Col];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 }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0893" y="3524740"/>
            <a:ext cx="5236307" cy="318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smtClean="0"/>
              <a:t>P</a:t>
            </a:r>
            <a:r>
              <a:rPr lang="en-US" kern="0" baseline="-25000" smtClean="0"/>
              <a:t>tile </a:t>
            </a:r>
            <a:r>
              <a:rPr lang="en-US" kern="0" smtClean="0"/>
              <a:t>contains a block of </a:t>
            </a:r>
            <a:r>
              <a:rPr lang="en-US" kern="0"/>
              <a:t>TILE_WIDTH</a:t>
            </a:r>
            <a:r>
              <a:rPr lang="en-US" kern="0" baseline="30000"/>
              <a:t>2</a:t>
            </a:r>
            <a:r>
              <a:rPr lang="en-US" kern="0"/>
              <a:t> </a:t>
            </a:r>
            <a:r>
              <a:rPr lang="en-US" kern="0" smtClean="0"/>
              <a:t>threads.</a:t>
            </a:r>
            <a:endParaRPr lang="en-US" kern="0"/>
          </a:p>
          <a:p>
            <a:pPr>
              <a:defRPr/>
            </a:pPr>
            <a:r>
              <a:rPr lang="en-US" kern="0"/>
              <a:t>E</a:t>
            </a:r>
            <a:r>
              <a:rPr lang="en-US" kern="0" smtClean="0"/>
              <a:t>very thread loads all data it needs by itself.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kern="0" smtClean="0"/>
              <a:t>TILE_WIDTH</a:t>
            </a:r>
            <a:r>
              <a:rPr lang="en-US" kern="0" baseline="30000" smtClean="0"/>
              <a:t>2</a:t>
            </a:r>
            <a:r>
              <a:rPr lang="en-US" kern="0" smtClean="0"/>
              <a:t> threads in P</a:t>
            </a:r>
            <a:r>
              <a:rPr lang="en-US" kern="0" baseline="-25000" smtClean="0"/>
              <a:t>tile</a:t>
            </a:r>
            <a:r>
              <a:rPr lang="en-US" kern="0" baseline="30000" smtClean="0"/>
              <a:t> </a:t>
            </a:r>
            <a:r>
              <a:rPr lang="en-US" kern="0" smtClean="0"/>
              <a:t>each loads 2*TILE_WIDTH data </a:t>
            </a:r>
            <a:r>
              <a:rPr lang="en-US" kern="0" smtClean="0">
                <a:sym typeface="Symbol" panose="05050102010706020507" pitchFamily="18" charset="2"/>
              </a:rPr>
              <a:t> </a:t>
            </a:r>
            <a:r>
              <a:rPr lang="en-US" kern="0" smtClean="0">
                <a:solidFill>
                  <a:srgbClr val="1503FB"/>
                </a:solidFill>
                <a:sym typeface="Symbol" panose="05050102010706020507" pitchFamily="18" charset="2"/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  <a:sym typeface="Symbol" panose="05050102010706020507" pitchFamily="18" charset="2"/>
              </a:rPr>
              <a:t>3</a:t>
            </a:r>
            <a:r>
              <a:rPr lang="en-US" kern="0" smtClean="0">
                <a:sym typeface="Symbol" panose="05050102010706020507" pitchFamily="18" charset="2"/>
              </a:rPr>
              <a:t> global memory reads.</a:t>
            </a:r>
            <a:endParaRPr lang="en-US" kern="0" smtClean="0"/>
          </a:p>
          <a:p>
            <a:pPr>
              <a:defRPr/>
            </a:pPr>
            <a:r>
              <a:rPr lang="en-US" kern="0" smtClean="0"/>
              <a:t>But notice all threads in P</a:t>
            </a:r>
            <a:r>
              <a:rPr lang="en-US" kern="0" baseline="-25000" smtClean="0"/>
              <a:t>tile</a:t>
            </a:r>
            <a:r>
              <a:rPr lang="en-US" kern="0" smtClean="0"/>
              <a:t> need data from purple tiles.</a:t>
            </a:r>
          </a:p>
          <a:p>
            <a:pPr lvl="1">
              <a:defRPr/>
            </a:pPr>
            <a:r>
              <a:rPr lang="en-US" kern="0" smtClean="0"/>
              <a:t>Purple data can be reused!</a:t>
            </a:r>
          </a:p>
          <a:p>
            <a:pPr>
              <a:defRPr/>
            </a:pPr>
            <a:r>
              <a:rPr lang="en-US" kern="0" smtClean="0"/>
              <a:t>Threads in P</a:t>
            </a:r>
            <a:r>
              <a:rPr lang="en-US" kern="0" baseline="-25000" smtClean="0"/>
              <a:t>tile</a:t>
            </a:r>
            <a:r>
              <a:rPr lang="en-US" kern="0" smtClean="0"/>
              <a:t> cooperate to load purple tiles, eliminating redundant global memory reads.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/>
              <a:t>Only </a:t>
            </a:r>
            <a:r>
              <a:rPr lang="en-US" kern="0" smtClean="0">
                <a:solidFill>
                  <a:srgbClr val="1503FB"/>
                </a:solidFill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</a:rPr>
              <a:t>2</a:t>
            </a:r>
            <a:r>
              <a:rPr lang="en-US" kern="0" smtClean="0"/>
              <a:t> global memory reads in total.  A factor of TILE_WIDTH less!</a:t>
            </a:r>
          </a:p>
        </p:txBody>
      </p:sp>
    </p:spTree>
    <p:extLst>
      <p:ext uri="{BB962C8B-B14F-4D97-AF65-F5344CB8AC3E}">
        <p14:creationId xmlns:p14="http://schemas.microsoft.com/office/powerpoint/2010/main" val="385606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46200"/>
            <a:ext cx="27622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387350" y="1346200"/>
            <a:ext cx="5754688" cy="551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Tiled MM is a memory efficient method of performing matrix multiplication using shared memory.</a:t>
            </a:r>
          </a:p>
          <a:p>
            <a:pPr>
              <a:defRPr/>
            </a:pPr>
            <a:r>
              <a:rPr lang="en-US" smtClean="0"/>
              <a:t>Break M, N into tiles and multiply tile by tile.</a:t>
            </a:r>
          </a:p>
          <a:p>
            <a:pPr lvl="1">
              <a:defRPr/>
            </a:pPr>
            <a:r>
              <a:rPr lang="en-US" smtClean="0"/>
              <a:t>Work in phases.  </a:t>
            </a:r>
          </a:p>
          <a:p>
            <a:pPr lvl="1">
              <a:defRPr/>
            </a:pPr>
            <a:r>
              <a:rPr lang="en-US" smtClean="0"/>
              <a:t>Exploit data reuse in each phase.</a:t>
            </a:r>
          </a:p>
          <a:p>
            <a:pPr>
              <a:defRPr/>
            </a:pPr>
            <a:r>
              <a:rPr lang="en-US" smtClean="0"/>
              <a:t># phases = WIDTH / TILE_WIDTH</a:t>
            </a:r>
          </a:p>
          <a:p>
            <a:pPr>
              <a:defRPr/>
            </a:pPr>
            <a:r>
              <a:rPr lang="en-US" smtClean="0"/>
              <a:t>In phase i, threads in P</a:t>
            </a:r>
            <a:r>
              <a:rPr lang="en-US" baseline="-25000" smtClean="0"/>
              <a:t>tile</a:t>
            </a:r>
            <a:r>
              <a:rPr lang="en-US" smtClean="0"/>
              <a:t> cooperatively load i</a:t>
            </a:r>
            <a:r>
              <a:rPr lang="en-US" baseline="30000" smtClean="0"/>
              <a:t>th</a:t>
            </a:r>
            <a:r>
              <a:rPr lang="en-US" smtClean="0"/>
              <a:t> tile from M, N in global memory into shared memory.</a:t>
            </a:r>
          </a:p>
          <a:p>
            <a:pPr>
              <a:defRPr/>
            </a:pPr>
            <a:r>
              <a:rPr lang="en-US" smtClean="0"/>
              <a:t>Then each thread reads a row and column of data from shared memory.</a:t>
            </a:r>
          </a:p>
          <a:p>
            <a:pPr>
              <a:defRPr/>
            </a:pPr>
            <a:r>
              <a:rPr lang="en-US" smtClean="0"/>
              <a:t>After all threads finished with the tiles, next two tiles loaded, overwriting current ones.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186238"/>
            <a:ext cx="26146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50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47988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57200" y="1247775"/>
            <a:ext cx="758983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Allocate space for M and N block in shared memory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in block (bx, by) works on (bx, by)’th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with ID (tx, ty) works on element (tx, ty) in its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Load one element from M and N into shared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How do we calculate which elements to load?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from M and N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shared memory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in block finish using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Write value of P element back to global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99857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71734</TotalTime>
  <Words>3195</Words>
  <Application>Microsoft Office PowerPoint</Application>
  <PresentationFormat>On-screen Show (4:3)</PresentationFormat>
  <Paragraphs>463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GPUs and CUDA 2 Memory and Warps</vt:lpstr>
      <vt:lpstr>Need for speed</vt:lpstr>
      <vt:lpstr>GPU memory organization</vt:lpstr>
      <vt:lpstr>Global memory latency</vt:lpstr>
      <vt:lpstr>Global memory latency</vt:lpstr>
      <vt:lpstr>Global memory bandwidth</vt:lpstr>
      <vt:lpstr>Exploiting data reuse</vt:lpstr>
      <vt:lpstr>Shared memory and tiled MM</vt:lpstr>
      <vt:lpstr>Tiled matrix multiplication</vt:lpstr>
      <vt:lpstr>Tiled matrix multiplication</vt:lpstr>
      <vt:lpstr>Shared memory and tiled MM</vt:lpstr>
      <vt:lpstr>Tiled matrix multiply performance</vt:lpstr>
      <vt:lpstr>Effective use of shared memory</vt:lpstr>
      <vt:lpstr>CUDA Variable Type Qualifiers</vt:lpstr>
      <vt:lpstr>Synchronization</vt:lpstr>
      <vt:lpstr>Synchronization</vt:lpstr>
      <vt:lpstr>Synchronization</vt:lpstr>
      <vt:lpstr>Thread warps</vt:lpstr>
      <vt:lpstr>Memory coalescing</vt:lpstr>
      <vt:lpstr>Coalescing example</vt:lpstr>
      <vt:lpstr>Coalescing example</vt:lpstr>
      <vt:lpstr>Coalescing example</vt:lpstr>
      <vt:lpstr>Improving coalescing</vt:lpstr>
      <vt:lpstr>Warp divergence</vt:lpstr>
      <vt:lpstr>Divergence example</vt:lpstr>
      <vt:lpstr>Divergence example</vt:lpstr>
      <vt:lpstr>Reducing divergence</vt:lpstr>
      <vt:lpstr>Reducing divergence</vt:lpstr>
      <vt:lpstr>Bank conflicts</vt:lpstr>
      <vt:lpstr>Bank conflict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4200</cp:revision>
  <cp:lastPrinted>2021-10-26T02:23:49Z</cp:lastPrinted>
  <dcterms:created xsi:type="dcterms:W3CDTF">2004-01-06T19:40:29Z</dcterms:created>
  <dcterms:modified xsi:type="dcterms:W3CDTF">2024-10-28T14:46:50Z</dcterms:modified>
</cp:coreProperties>
</file>