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20" d="100"/>
          <a:sy n="120" d="100"/>
        </p:scale>
        <p:origin x="826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3</a:t>
            </a:r>
            <a:br>
              <a:rPr lang="en-US" sz="4000" smtClean="0"/>
            </a:br>
            <a:r>
              <a:rPr lang="en-US" sz="4000" smtClean="0"/>
              <a:t>Intrinsics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and atomics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61642" y="1353826"/>
            <a:ext cx="4152042" cy="4401205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__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leader increments the global </a:t>
            </a:r>
            <a:endParaRPr lang="en-US" altLang="en-US" sz="14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counter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threadIdx.x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l_n = atomicAdd(nres, l_n);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threads with true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predicates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write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their elements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&lt; n &amp;&amp; d &gt;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pos += l_n; // increment local pos </a:t>
            </a:r>
            <a:endParaRPr lang="en-US" altLang="en-US" sz="14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         // by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global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dst[pos] =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 +=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57200" y="1353825"/>
            <a:ext cx="4152042" cy="5262979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filter_shared_k(int *dst, int *nres, const int* 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__shared__ int l_n;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blockIdx.x * (NPER_THREAD *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blockDim.x)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threadIdx.x;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iter = 0; iter &lt; NPER_THREAD; iter++)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zero the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 (threadIdx.x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l_n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get the value, evaluate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// predicate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and increment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counter if needed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int d, pos;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&lt;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if(d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pos = atomicAdd(&amp;l_n,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8516" y="5780782"/>
            <a:ext cx="343603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Shared memory atomics</a:t>
            </a:r>
          </a:p>
          <a:p>
            <a:endParaRPr lang="en-US" sz="1100" i="1" smtClean="0"/>
          </a:p>
          <a:p>
            <a:r>
              <a:rPr lang="en-US" sz="1400" smtClean="0"/>
              <a:t>Each block uses local index l_n, then merges with global counter nres.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2828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and atomics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61" y="4514849"/>
            <a:ext cx="8676527" cy="221472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Global memory atomics has very poor performance.</a:t>
            </a:r>
            <a:endParaRPr lang="en-US"/>
          </a:p>
          <a:p>
            <a:pPr lvl="1"/>
            <a:r>
              <a:rPr lang="en-US"/>
              <a:t>Performance degrades as more elements satisfy </a:t>
            </a:r>
            <a:r>
              <a:rPr lang="en-US" smtClean="0"/>
              <a:t>filter, due to conflicts.</a:t>
            </a:r>
            <a:endParaRPr lang="en-US"/>
          </a:p>
          <a:p>
            <a:r>
              <a:rPr lang="en-US" smtClean="0"/>
              <a:t>Shared memory over 2X better, but performance still degrades.</a:t>
            </a:r>
          </a:p>
          <a:p>
            <a:r>
              <a:rPr lang="en-US" smtClean="0"/>
              <a:t>Scan based filtering in Thrust has large up front cost.</a:t>
            </a:r>
          </a:p>
          <a:p>
            <a:pPr lvl="1"/>
            <a:r>
              <a:rPr lang="en-US" smtClean="0"/>
              <a:t>But performance actually improves as filtered items increase, due to higher GPU utilization.</a:t>
            </a:r>
            <a:endParaRPr lang="en-US"/>
          </a:p>
          <a:p>
            <a:endParaRPr lang="en-US"/>
          </a:p>
        </p:txBody>
      </p:sp>
      <p:pic>
        <p:nvPicPr>
          <p:cNvPr id="11266" name="Picture 2" descr="Performance of filtering with shared memory atomics on Kepler K40 GPU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584" y="1247775"/>
            <a:ext cx="42100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4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Warp-aggregated atomics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83366" cy="294729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Warp-based aggregation lets threads in a warp add their private values into a shared counter using fewer atomic adds.</a:t>
            </a:r>
          </a:p>
          <a:p>
            <a:pPr lvl="1"/>
            <a:r>
              <a:rPr lang="en-US" smtClean="0"/>
              <a:t>Threads in the warp elect a leader.</a:t>
            </a:r>
          </a:p>
          <a:p>
            <a:pPr lvl="1"/>
            <a:r>
              <a:rPr lang="en-US" smtClean="0"/>
              <a:t>Threads compute a total atomic increment for the warp.</a:t>
            </a:r>
          </a:p>
          <a:p>
            <a:pPr lvl="1"/>
            <a:r>
              <a:rPr lang="en-US" smtClean="0"/>
              <a:t>Leader thread performs an atomic add, and gets the old global offset value.</a:t>
            </a:r>
          </a:p>
          <a:p>
            <a:pPr lvl="1"/>
            <a:r>
              <a:rPr lang="en-US" smtClean="0"/>
              <a:t>Leader broadcasts global offset to all threads in warp.</a:t>
            </a:r>
          </a:p>
          <a:p>
            <a:pPr lvl="1"/>
            <a:r>
              <a:rPr lang="en-US" smtClean="0"/>
              <a:t>Each thread adds its own local offset to global offset to get its final array index.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44970"/>
              </p:ext>
            </p:extLst>
          </p:nvPr>
        </p:nvGraphicFramePr>
        <p:xfrm>
          <a:off x="2792519" y="4299549"/>
          <a:ext cx="3709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63">
                  <a:extLst>
                    <a:ext uri="{9D8B030D-6E8A-4147-A177-3AD203B41FA5}">
                      <a16:colId xmlns:a16="http://schemas.microsoft.com/office/drawing/2014/main" val="2640451527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570287595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</a:tblGrid>
              <a:tr h="345157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8926" y="4338282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filter values</a:t>
            </a:r>
            <a:endParaRPr lang="en-US" sz="16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27811"/>
              </p:ext>
            </p:extLst>
          </p:nvPr>
        </p:nvGraphicFramePr>
        <p:xfrm>
          <a:off x="1410986" y="5103581"/>
          <a:ext cx="508742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9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442113992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981732063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22359237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338260024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024725041"/>
                    </a:ext>
                  </a:extLst>
                </a:gridCol>
              </a:tblGrid>
              <a:tr h="331449"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20604" y="4722899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old offset</a:t>
            </a: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459004" y="4722899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new offset</a:t>
            </a:r>
            <a:endParaRPr lang="en-US" sz="160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81884"/>
              </p:ext>
            </p:extLst>
          </p:nvPr>
        </p:nvGraphicFramePr>
        <p:xfrm>
          <a:off x="2765038" y="5956744"/>
          <a:ext cx="3709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63">
                  <a:extLst>
                    <a:ext uri="{9D8B030D-6E8A-4147-A177-3AD203B41FA5}">
                      <a16:colId xmlns:a16="http://schemas.microsoft.com/office/drawing/2014/main" val="2640451527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570287595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</a:tblGrid>
              <a:tr h="345157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8925" y="5945217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local offsets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3477797" y="5469341"/>
            <a:ext cx="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3942711" y="5469341"/>
            <a:ext cx="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4364389" y="5469341"/>
            <a:ext cx="968758" cy="4874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895631" y="5469341"/>
            <a:ext cx="877593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5378516" y="5469341"/>
            <a:ext cx="84677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460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Warp-aggregated filtering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090" y="1306210"/>
            <a:ext cx="4782621" cy="5351445"/>
          </a:xfrm>
        </p:spPr>
        <p:txBody>
          <a:bodyPr>
            <a:noAutofit/>
          </a:bodyPr>
          <a:lstStyle/>
          <a:p>
            <a:r>
              <a:rPr lang="en-US" sz="1600" smtClean="0"/>
              <a:t>Lane is a thread’s index within the warp (0 to 31).</a:t>
            </a:r>
          </a:p>
          <a:p>
            <a:pPr lvl="1"/>
            <a:r>
              <a:rPr lang="en-US" sz="1400" smtClean="0"/>
              <a:t>Compute as </a:t>
            </a:r>
            <a:r>
              <a:rPr lang="en-US" sz="1400" smtClean="0">
                <a:latin typeface="Consolas" panose="020B0609020204030204" pitchFamily="49" charset="0"/>
              </a:rPr>
              <a:t>threadIdx.x % 32</a:t>
            </a:r>
            <a:r>
              <a:rPr lang="en-US" sz="1400" smtClean="0"/>
              <a:t>.</a:t>
            </a:r>
          </a:p>
          <a:p>
            <a:r>
              <a:rPr lang="en-US" sz="1600" smtClean="0"/>
              <a:t>Want lowest active lane (i.e. thread with positive src value) to be leader.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__ballot(v) </a:t>
            </a:r>
            <a:r>
              <a:rPr lang="en-US" sz="1600" smtClean="0"/>
              <a:t>intrinsic returns a 32 bit mask indicating whether v is true at each lane.</a:t>
            </a:r>
          </a:p>
          <a:p>
            <a:pPr lvl="1"/>
            <a:r>
              <a:rPr lang="en-US" sz="1400" smtClean="0"/>
              <a:t>So </a:t>
            </a:r>
            <a:r>
              <a:rPr lang="en-US" sz="1400" smtClean="0">
                <a:latin typeface="Consolas" panose="020B0609020204030204" pitchFamily="49" charset="0"/>
              </a:rPr>
              <a:t>__ballot(1) </a:t>
            </a:r>
            <a:r>
              <a:rPr lang="en-US" sz="1400" smtClean="0"/>
              <a:t>selects the active lanes.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__ffs(mask) </a:t>
            </a:r>
            <a:r>
              <a:rPr lang="en-US" sz="1600" smtClean="0"/>
              <a:t>intrinsic finds first set bit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__popc(mask) </a:t>
            </a:r>
            <a:r>
              <a:rPr lang="en-US" sz="1600" smtClean="0"/>
              <a:t>intrinsic counts the number of set bits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__shfl(res, leader) </a:t>
            </a:r>
            <a:r>
              <a:rPr lang="en-US" sz="1600" smtClean="0"/>
              <a:t>intrinsic lets </a:t>
            </a:r>
            <a:r>
              <a:rPr lang="en-US" sz="1600" smtClean="0">
                <a:latin typeface="Consolas" panose="020B0609020204030204" pitchFamily="49" charset="0"/>
              </a:rPr>
              <a:t>leader</a:t>
            </a:r>
            <a:r>
              <a:rPr lang="en-US" sz="1600" smtClean="0"/>
              <a:t> broadcast </a:t>
            </a:r>
            <a:r>
              <a:rPr lang="en-US" sz="1600" smtClean="0">
                <a:latin typeface="Consolas" panose="020B0609020204030204" pitchFamily="49" charset="0"/>
              </a:rPr>
              <a:t>res</a:t>
            </a:r>
            <a:r>
              <a:rPr lang="en-US" sz="1600" smtClean="0"/>
              <a:t> to all other threads in warp.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mask &amp; ((1 &lt;&lt; lane_id) – 1) </a:t>
            </a:r>
            <a:r>
              <a:rPr lang="en-US" sz="1600" smtClean="0"/>
              <a:t>keeps only the set bits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 before the </a:t>
            </a:r>
            <a:r>
              <a:rPr lang="en-US" sz="1600" smtClean="0">
                <a:latin typeface="Consolas" panose="020B0609020204030204" pitchFamily="49" charset="0"/>
              </a:rPr>
              <a:t>lane_id</a:t>
            </a:r>
            <a:r>
              <a:rPr lang="en-US" sz="1600" smtClean="0"/>
              <a:t>’th bit.</a:t>
            </a:r>
          </a:p>
          <a:p>
            <a:pPr lvl="1"/>
            <a:r>
              <a:rPr lang="en-US" sz="1400" smtClean="0">
                <a:solidFill>
                  <a:srgbClr val="1503FB"/>
                </a:solidFill>
              </a:rPr>
              <a:t>Ex </a:t>
            </a:r>
            <a:r>
              <a:rPr lang="en-US" sz="1400" smtClean="0"/>
              <a:t>If </a:t>
            </a:r>
            <a:r>
              <a:rPr lang="en-US" sz="1400" smtClean="0">
                <a:latin typeface="Consolas" panose="020B0609020204030204" pitchFamily="49" charset="0"/>
              </a:rPr>
              <a:t>mask</a:t>
            </a:r>
            <a:r>
              <a:rPr lang="en-US" sz="1400" smtClean="0"/>
              <a:t> = 10100110, </a:t>
            </a:r>
            <a:r>
              <a:rPr lang="en-US" sz="1400" smtClean="0">
                <a:latin typeface="Consolas" panose="020B0609020204030204" pitchFamily="49" charset="0"/>
              </a:rPr>
              <a:t>lane_id</a:t>
            </a:r>
            <a:r>
              <a:rPr lang="en-US" sz="1400" smtClean="0"/>
              <a:t> = 4, then this sets mask to 0000110.</a:t>
            </a:r>
          </a:p>
          <a:p>
            <a:pPr lvl="1"/>
            <a:r>
              <a:rPr lang="en-US" sz="1400" smtClean="0">
                <a:latin typeface="Consolas" panose="020B0609020204030204" pitchFamily="49" charset="0"/>
              </a:rPr>
              <a:t>__popc(mask </a:t>
            </a:r>
            <a:r>
              <a:rPr lang="en-US" sz="1400">
                <a:latin typeface="Consolas" panose="020B0609020204030204" pitchFamily="49" charset="0"/>
              </a:rPr>
              <a:t>&amp; ((1 &lt;&lt; </a:t>
            </a:r>
            <a:r>
              <a:rPr lang="en-US" sz="1400" smtClean="0">
                <a:latin typeface="Consolas" panose="020B0609020204030204" pitchFamily="49" charset="0"/>
              </a:rPr>
              <a:t>lane_id) </a:t>
            </a:r>
            <a:r>
              <a:rPr lang="en-US" sz="1400">
                <a:latin typeface="Consolas" panose="020B0609020204030204" pitchFamily="49" charset="0"/>
              </a:rPr>
              <a:t>– 1</a:t>
            </a:r>
            <a:r>
              <a:rPr lang="en-US" sz="1400" smtClean="0">
                <a:latin typeface="Consolas" panose="020B0609020204030204" pitchFamily="49" charset="0"/>
              </a:rPr>
              <a:t>)) </a:t>
            </a:r>
            <a:r>
              <a:rPr lang="en-US" sz="1400" smtClean="0"/>
              <a:t>counts number of threads satisfying predicate with lower ID.  </a:t>
            </a:r>
            <a:endParaRPr lang="en-US" sz="14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319258"/>
            <a:ext cx="3662737" cy="3785652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device__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atomicAggInc(int *ctr)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mask of active lanes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mask = __ballot(1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select the leader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leader = __ffs(mask) – 1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leader does the update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res;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(lane_id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== leader)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res = atomicAdd(ctr, __popc(mask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broadcast result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res =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__shfl(res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leader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each thread computes its own value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res + __popc(mask &amp; ((1 &lt;&lt;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lane_id)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– 1));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5107666"/>
            <a:ext cx="3662737" cy="175432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filter_k(int *dst,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threadIdx.x + blockIdx.x *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&gt;=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dst[atomicAggInc(nres)]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6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5290"/>
            <a:ext cx="8229600" cy="207024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Up to 100 GB/s bandwidth on Kepler (simply copying has 180 GB/s).</a:t>
            </a:r>
          </a:p>
          <a:p>
            <a:pPr lvl="1"/>
            <a:r>
              <a:rPr lang="en-US" smtClean="0"/>
              <a:t>Performance improves with filter ratio, because more elements written.</a:t>
            </a:r>
          </a:p>
          <a:p>
            <a:pPr lvl="1"/>
            <a:r>
              <a:rPr lang="en-US" smtClean="0"/>
              <a:t>Global memory aggregation even faster than shared memory.</a:t>
            </a:r>
          </a:p>
          <a:p>
            <a:r>
              <a:rPr lang="en-US" smtClean="0"/>
              <a:t>Maxwell provides very efficient shared memory atomics, so the atomicAdd method is competitive for small filter ratios.</a:t>
            </a:r>
          </a:p>
          <a:p>
            <a:pPr lvl="1"/>
            <a:r>
              <a:rPr lang="en-US" smtClean="0"/>
              <a:t>This particular Maxwell only had 5 SMs, hence the low overall performance.</a:t>
            </a:r>
            <a:endParaRPr lang="en-US"/>
          </a:p>
        </p:txBody>
      </p:sp>
      <p:pic>
        <p:nvPicPr>
          <p:cNvPr id="12290" name="Picture 2" descr="Performance of different filtering variants on Tesla K40 (Kepler) GPU (CUDA 6.5, driver version 340.29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317"/>
            <a:ext cx="3813746" cy="29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erformance of different filtering variants on GeForce GTX 750 Ti (Maxwell) GPU (CUDA 6.5, driver version 340.29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12" y="1238249"/>
            <a:ext cx="3805137" cy="29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7306" y="4199714"/>
            <a:ext cx="2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Tesla K40 (Kepler)</a:t>
            </a:r>
            <a:endParaRPr lang="en-US" i="1"/>
          </a:p>
        </p:txBody>
      </p:sp>
      <p:sp>
        <p:nvSpPr>
          <p:cNvPr id="7" name="TextBox 6"/>
          <p:cNvSpPr txBox="1"/>
          <p:nvPr/>
        </p:nvSpPr>
        <p:spPr>
          <a:xfrm>
            <a:off x="5116529" y="4199714"/>
            <a:ext cx="344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GeForce GTX 750 Ti (Maxwell)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7436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intrinsics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86454" cy="527438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Starting from Kepler, shuffle operations allow very fast moving of data between threads in a warp.  </a:t>
            </a:r>
          </a:p>
          <a:p>
            <a:r>
              <a:rPr lang="en-US" smtClean="0"/>
              <a:t>Again, let lane = threadIdx.x % 32.</a:t>
            </a:r>
          </a:p>
          <a:p>
            <a:r>
              <a:rPr lang="en-US" smtClean="0"/>
              <a:t>Four shuffle operations.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int __shfl_up(int var, int delta)</a:t>
            </a:r>
          </a:p>
          <a:p>
            <a:pPr lvl="2"/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is a local register variable.</a:t>
            </a:r>
          </a:p>
          <a:p>
            <a:pPr lvl="2"/>
            <a:r>
              <a:rPr lang="en-US" smtClean="0"/>
              <a:t>Copy value of </a:t>
            </a:r>
            <a:r>
              <a:rPr lang="en-US">
                <a:latin typeface="Consolas" panose="020B0609020204030204" pitchFamily="49" charset="0"/>
              </a:rPr>
              <a:t>var</a:t>
            </a:r>
            <a:r>
              <a:rPr lang="en-US" smtClean="0"/>
              <a:t> from a thread that’s </a:t>
            </a:r>
            <a:r>
              <a:rPr lang="en-US" smtClean="0">
                <a:latin typeface="Consolas" panose="020B0609020204030204" pitchFamily="49" charset="0"/>
              </a:rPr>
              <a:t>delta</a:t>
            </a:r>
            <a:r>
              <a:rPr lang="en-US" smtClean="0"/>
              <a:t> lanes lower than this thread.</a:t>
            </a:r>
          </a:p>
          <a:p>
            <a:pPr lvl="3"/>
            <a:r>
              <a:rPr lang="en-US" smtClean="0"/>
              <a:t>Threads above lane </a:t>
            </a:r>
            <a:r>
              <a:rPr lang="en-US" smtClean="0">
                <a:latin typeface="Consolas" panose="020B0609020204030204" pitchFamily="49" charset="0"/>
              </a:rPr>
              <a:t>31-delta</a:t>
            </a:r>
            <a:r>
              <a:rPr lang="en-US" smtClean="0"/>
              <a:t> don’t do anything.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shfl_down(int </a:t>
            </a:r>
            <a:r>
              <a:rPr lang="en-US">
                <a:latin typeface="Consolas" panose="020B0609020204030204" pitchFamily="49" charset="0"/>
              </a:rPr>
              <a:t>var, int delta</a:t>
            </a:r>
            <a:r>
              <a:rPr lang="en-US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shfl_xor(int </a:t>
            </a:r>
            <a:r>
              <a:rPr lang="en-US">
                <a:latin typeface="Consolas" panose="020B0609020204030204" pitchFamily="49" charset="0"/>
              </a:rPr>
              <a:t>var, int </a:t>
            </a:r>
            <a:r>
              <a:rPr lang="en-US" smtClean="0">
                <a:latin typeface="Consolas" panose="020B0609020204030204" pitchFamily="49" charset="0"/>
              </a:rPr>
              <a:t>laneMask)</a:t>
            </a:r>
          </a:p>
          <a:p>
            <a:pPr lvl="2"/>
            <a:r>
              <a:rPr lang="en-US" smtClean="0"/>
              <a:t>Do XOR of </a:t>
            </a:r>
            <a:r>
              <a:rPr lang="en-US" smtClean="0">
                <a:latin typeface="Consolas" panose="020B0609020204030204" pitchFamily="49" charset="0"/>
              </a:rPr>
              <a:t>laneMask</a:t>
            </a:r>
            <a:r>
              <a:rPr lang="en-US" smtClean="0"/>
              <a:t> with this thread’s lane to determine lane to copy </a:t>
            </a:r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from.</a:t>
            </a:r>
            <a:endParaRPr lang="en-US"/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shfl(int </a:t>
            </a:r>
            <a:r>
              <a:rPr lang="en-US">
                <a:latin typeface="Consolas" panose="020B0609020204030204" pitchFamily="49" charset="0"/>
              </a:rPr>
              <a:t>var, int </a:t>
            </a:r>
            <a:r>
              <a:rPr lang="en-US" smtClean="0">
                <a:latin typeface="Consolas" panose="020B0609020204030204" pitchFamily="49" charset="0"/>
              </a:rPr>
              <a:t>srcLane)</a:t>
            </a:r>
          </a:p>
          <a:p>
            <a:pPr lvl="2"/>
            <a:r>
              <a:rPr lang="en-US" smtClean="0"/>
              <a:t>Copy </a:t>
            </a:r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from lane </a:t>
            </a:r>
            <a:r>
              <a:rPr lang="en-US" smtClean="0">
                <a:latin typeface="Consolas" panose="020B0609020204030204" pitchFamily="49" charset="0"/>
              </a:rPr>
              <a:t>srcLane</a:t>
            </a:r>
            <a:r>
              <a:rPr lang="en-US" smtClean="0"/>
              <a:t>.</a:t>
            </a:r>
          </a:p>
          <a:p>
            <a:r>
              <a:rPr lang="en-US" smtClean="0"/>
              <a:t>Can only read value from an active thread doing the shuffle instruction.</a:t>
            </a:r>
          </a:p>
          <a:p>
            <a:pPr lvl="1"/>
            <a:r>
              <a:rPr lang="en-US" smtClean="0"/>
              <a:t>Copying from inactive thread leads to undefined behavior.</a:t>
            </a:r>
          </a:p>
          <a:p>
            <a:pPr lvl="1"/>
            <a:r>
              <a:rPr lang="en-US" smtClean="0"/>
              <a:t>Be careful using shuffle on branching code.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warp reduce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0485"/>
            <a:ext cx="8686800" cy="2645596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Can do reduce using shuffle instead of shared memory.</a:t>
            </a:r>
          </a:p>
          <a:p>
            <a:r>
              <a:rPr lang="en-US" smtClean="0"/>
              <a:t>Can be 2-3X faster than moving same data using shared memory.</a:t>
            </a:r>
          </a:p>
          <a:p>
            <a:r>
              <a:rPr lang="en-US" smtClean="0"/>
              <a:t>Also frees up shared memory for other uses.</a:t>
            </a:r>
          </a:p>
          <a:p>
            <a:r>
              <a:rPr lang="en-US" smtClean="0"/>
              <a:t>Since warp is SIMD, threads are automatically synchronized after shuffle, without need for __syncthreads().</a:t>
            </a:r>
            <a:endParaRPr lang="en-US"/>
          </a:p>
        </p:txBody>
      </p:sp>
      <p:pic>
        <p:nvPicPr>
          <p:cNvPr id="14338" name="Picture 2" descr="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52" y="1288294"/>
            <a:ext cx="4619696" cy="202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8885" y="3357334"/>
            <a:ext cx="523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https://devblogs.nvidia.com/parallelforall/faster-parallel-reductions-kepler/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6002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warp all-reduce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26" y="1325021"/>
            <a:ext cx="6878548" cy="5001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2726" y="6326257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</a:t>
            </a:r>
            <a:r>
              <a:rPr lang="en-US" sz="1600" smtClean="0"/>
              <a:t>people.maths.ox.ac.uk/gilesm/cuda/lecs/lec4.pdf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7104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reduce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55897"/>
                <a:ext cx="8229600" cy="248634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Assume we have at most 1024 threads in the block.</a:t>
                </a:r>
              </a:p>
              <a:p>
                <a:r>
                  <a:rPr lang="en-US" smtClean="0"/>
                  <a:t>First do reduction in each warp.</a:t>
                </a:r>
              </a:p>
              <a:p>
                <a:r>
                  <a:rPr lang="en-US" smtClean="0"/>
                  <a:t>Then first thread in each warp writes value to a size 32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block size / warp size) shared memory array.</a:t>
                </a:r>
              </a:p>
              <a:p>
                <a:r>
                  <a:rPr lang="en-US" smtClean="0"/>
                  <a:t>Then (a subset of) threads in the first warp read the array, then do another warp wide reduction.</a:t>
                </a:r>
              </a:p>
              <a:p>
                <a:pPr lvl="1"/>
                <a:r>
                  <a:rPr lang="en-US" smtClean="0"/>
                  <a:t>This can reduce 32 x 32 = 1024 values.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55897"/>
                <a:ext cx="8229600" cy="2486346"/>
              </a:xfrm>
              <a:blipFill>
                <a:blip r:embed="rId2"/>
                <a:stretch>
                  <a:fillRect l="-519" t="-5147" r="-1926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19258"/>
            <a:ext cx="7423079" cy="267765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__inline__ __device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 int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blockReduceSum(int val)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static __shared__ int shared[32];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 mem for 32 partial sums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lane = threadIdx.x % warpSize;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wid = threadIdx.x / warpSize;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val = warpReduceSum(val);   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Each warp performs partial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reduction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(lane==0) shared[wid]=val;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 reduced value to shared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__syncthreads();            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Wait for all partial reductions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//read from shared memory only if that warp existed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val = (threadIdx.x &lt; blockDim.x / warpSize) ? shared[lane] : 0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(wid==0) val = warpReduceSum(val);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Final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reduce within first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warp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val;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24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Reducing larger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976098"/>
            <a:ext cx="8558373" cy="280998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Run two kernels, first in which every block produces a sum, and the second to add up the block sums.</a:t>
            </a:r>
          </a:p>
          <a:p>
            <a:pPr lvl="1"/>
            <a:r>
              <a:rPr lang="en-US" smtClean="0"/>
              <a:t>Assume at most 1024 thread blocks.</a:t>
            </a:r>
          </a:p>
          <a:p>
            <a:r>
              <a:rPr lang="en-US" smtClean="0"/>
              <a:t>Each thread in grid first sums array elements in strides of the grid size.</a:t>
            </a:r>
          </a:p>
          <a:p>
            <a:pPr lvl="1"/>
            <a:r>
              <a:rPr lang="en-US" smtClean="0"/>
              <a:t>Number of threads in the grid is T = blockDim.x * gridDim.x.</a:t>
            </a:r>
          </a:p>
          <a:p>
            <a:pPr lvl="1"/>
            <a:r>
              <a:rPr lang="en-US" smtClean="0"/>
              <a:t>Each thread sums every T’th array element.</a:t>
            </a:r>
          </a:p>
          <a:p>
            <a:r>
              <a:rPr lang="en-US" smtClean="0"/>
              <a:t>First thread in each block writes block sum to array out.</a:t>
            </a:r>
          </a:p>
          <a:p>
            <a:r>
              <a:rPr lang="en-US" smtClean="0"/>
              <a:t>Run second kernel with one thread block to sum up the </a:t>
            </a: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1024 block sums.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5080" y="1319258"/>
            <a:ext cx="3868219" cy="2308324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deviceReduceKernel(int *in, int* out,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sum = 0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//reduce multiple elements per thread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 = blockIdx.x * blockDim.x + threadIdx.x;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 N;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i += blockDim.x * gridDim.x)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sum += in[i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}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sum = blockReduceSum(sum);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(threadIdx.x==0)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out[blockIdx.x]=sum;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72347" y="1319258"/>
            <a:ext cx="3852808" cy="212365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deviceReduce(int *in, int* out,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threads = 512;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blocks = min((N + threads - 1) / threads, 1024);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deviceReduceKernel&lt;&lt;&lt;blocks, threads&gt;&gt;&gt;(in, out, 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deviceReduceKernel&lt;&lt;&lt;1, 1024&gt;&gt;&gt;(out, out, blocks);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57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4982965" cy="557490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Race condition: Different outcomes depending on execution order.</a:t>
            </a:r>
          </a:p>
          <a:p>
            <a:pPr>
              <a:defRPr/>
            </a:pPr>
            <a:r>
              <a:rPr lang="en-US" smtClean="0"/>
              <a:t>Race conditions can occur in any concurrent system, including GPUs.</a:t>
            </a:r>
          </a:p>
          <a:p>
            <a:pPr lvl="1">
              <a:defRPr/>
            </a:pPr>
            <a:r>
              <a:rPr lang="en-US" smtClean="0"/>
              <a:t>Code should print a =1,000,000.</a:t>
            </a:r>
          </a:p>
          <a:p>
            <a:pPr lvl="1">
              <a:defRPr/>
            </a:pPr>
            <a:r>
              <a:rPr lang="en-US" smtClean="0"/>
              <a:t>But actually printed a = 88.</a:t>
            </a:r>
          </a:p>
          <a:p>
            <a:pPr>
              <a:defRPr/>
            </a:pPr>
            <a:r>
              <a:rPr lang="en-US" smtClean="0"/>
              <a:t>GPUs have atomic intrinsics for simple atomic operations.</a:t>
            </a:r>
          </a:p>
          <a:p>
            <a:pPr>
              <a:defRPr/>
            </a:pPr>
            <a:r>
              <a:rPr lang="en-US" smtClean="0"/>
              <a:t>Hard to implement general mutex in CUDA.</a:t>
            </a:r>
          </a:p>
          <a:p>
            <a:pPr lvl="1">
              <a:defRPr/>
            </a:pPr>
            <a:r>
              <a:rPr lang="en-US" smtClean="0"/>
              <a:t>Codes using critical sections don’t perform well on GPUs anyway.</a:t>
            </a:r>
          </a:p>
          <a:p>
            <a:pPr>
              <a:defRPr/>
            </a:pPr>
            <a:endParaRPr lang="en-US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553185" y="1190625"/>
            <a:ext cx="3416156" cy="360098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raceKernel(int *d_a)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*d_a +=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main()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a = 0; *d_a;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&amp;d_a, sizeof(int));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cudaMemcpy(d_a, &amp;a, sizeof(int),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cudaMemcpyHostToDevice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raceKernel&lt;&lt;&lt;1000, 1000&gt;&gt;&gt;(d_a);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cudaMemcpy(&amp;a, d_a, sizeof(int), </a:t>
            </a:r>
            <a:endParaRPr lang="en-US" altLang="en-US" sz="12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cudaMemcpyDeviceToHost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printf("a = &amp;d\n", 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cudaFree(d_a);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94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atomics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213"/>
            <a:ext cx="7913688" cy="54117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Can perform atomics on global or shared memory variables.</a:t>
            </a:r>
          </a:p>
          <a:p>
            <a:pPr>
              <a:defRPr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atomicInc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defRPr/>
            </a:pPr>
            <a:r>
              <a:rPr lang="en-US" dirty="0" smtClean="0"/>
              <a:t>Reads value at </a:t>
            </a:r>
            <a:r>
              <a:rPr lang="en-US" dirty="0" err="1" smtClean="0"/>
              <a:t>addr</a:t>
            </a:r>
            <a:r>
              <a:rPr lang="en-US" dirty="0" smtClean="0"/>
              <a:t>, increments it, returns old value.</a:t>
            </a:r>
          </a:p>
          <a:p>
            <a:pPr lvl="1">
              <a:defRPr/>
            </a:pPr>
            <a:r>
              <a:rPr lang="en-US" dirty="0" smtClean="0"/>
              <a:t>Hardware ensures all 3 instructions happen without interruption from any other thread.</a:t>
            </a:r>
          </a:p>
          <a:p>
            <a:pPr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atomicAdd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defRPr/>
            </a:pPr>
            <a:r>
              <a:rPr lang="en-US" dirty="0" smtClean="0"/>
              <a:t>Reads value at </a:t>
            </a:r>
            <a:r>
              <a:rPr lang="en-US" dirty="0" err="1" smtClean="0"/>
              <a:t>addr</a:t>
            </a:r>
            <a:r>
              <a:rPr lang="en-US" dirty="0" smtClean="0"/>
              <a:t>, adds </a:t>
            </a:r>
            <a:r>
              <a:rPr lang="en-US" dirty="0" err="1" smtClean="0"/>
              <a:t>val</a:t>
            </a:r>
            <a:r>
              <a:rPr lang="en-US" dirty="0" smtClean="0"/>
              <a:t> to it, returns old value.</a:t>
            </a:r>
          </a:p>
          <a:p>
            <a:pPr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atomicMax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defRPr/>
            </a:pPr>
            <a:r>
              <a:rPr lang="en-US" dirty="0" smtClean="0"/>
              <a:t>Reads value at </a:t>
            </a:r>
            <a:r>
              <a:rPr lang="en-US" dirty="0" err="1" smtClean="0"/>
              <a:t>addr</a:t>
            </a:r>
            <a:r>
              <a:rPr lang="en-US" dirty="0" smtClean="0"/>
              <a:t>, sets it to max of current value and </a:t>
            </a:r>
            <a:r>
              <a:rPr lang="en-US" dirty="0" err="1" smtClean="0"/>
              <a:t>val</a:t>
            </a:r>
            <a:r>
              <a:rPr lang="en-US" dirty="0" smtClean="0"/>
              <a:t>, returns old value.</a:t>
            </a:r>
          </a:p>
          <a:p>
            <a:pPr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atomicExch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addr,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defRPr/>
            </a:pPr>
            <a:r>
              <a:rPr lang="en-US" dirty="0" smtClean="0"/>
              <a:t>Sets </a:t>
            </a:r>
            <a:r>
              <a:rPr lang="en-US" dirty="0" err="1" smtClean="0"/>
              <a:t>val</a:t>
            </a:r>
            <a:r>
              <a:rPr lang="en-US" dirty="0" smtClean="0"/>
              <a:t> at </a:t>
            </a:r>
            <a:r>
              <a:rPr lang="en-US" dirty="0" err="1" smtClean="0"/>
              <a:t>addr</a:t>
            </a:r>
            <a:r>
              <a:rPr lang="en-US" dirty="0" smtClean="0"/>
              <a:t> to </a:t>
            </a:r>
            <a:r>
              <a:rPr lang="en-US" dirty="0" err="1" smtClean="0"/>
              <a:t>val</a:t>
            </a:r>
            <a:r>
              <a:rPr lang="en-US" dirty="0" smtClean="0"/>
              <a:t>, returns old value at val.</a:t>
            </a:r>
          </a:p>
          <a:p>
            <a:pPr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atomicCAS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old, new)</a:t>
            </a:r>
          </a:p>
          <a:p>
            <a:pPr lvl="1">
              <a:defRPr/>
            </a:pPr>
            <a:r>
              <a:rPr lang="en-US" dirty="0" smtClean="0"/>
              <a:t>“Compare and swap”, a conditional atomic.</a:t>
            </a:r>
          </a:p>
          <a:p>
            <a:pPr lvl="1">
              <a:defRPr/>
            </a:pPr>
            <a:r>
              <a:rPr lang="en-US" dirty="0" smtClean="0"/>
              <a:t>Reads value at </a:t>
            </a:r>
            <a:r>
              <a:rPr lang="en-US" dirty="0" err="1" smtClean="0"/>
              <a:t>addr</a:t>
            </a:r>
            <a:r>
              <a:rPr lang="en-US" dirty="0" smtClean="0"/>
              <a:t>.  If value equals old, sets value to new.  Else does nothing.</a:t>
            </a:r>
          </a:p>
          <a:p>
            <a:pPr lvl="1">
              <a:defRPr/>
            </a:pPr>
            <a:r>
              <a:rPr lang="en-US" dirty="0" smtClean="0"/>
              <a:t>Indicates whether state changed, i.e. if your view is up to date.</a:t>
            </a:r>
          </a:p>
          <a:p>
            <a:pPr lvl="1">
              <a:defRPr/>
            </a:pPr>
            <a:r>
              <a:rPr lang="en-US" dirty="0" smtClean="0"/>
              <a:t>Universal operation, i.e. can be used to perform any other kind of synchronization.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085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max of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03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000" smtClean="0"/>
              <a:t>A grid of threads computes the max of an array in global memory.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atomicMax(global_max, val);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3000" smtClean="0"/>
              <a:t>Works correctly, no race conditions.</a:t>
            </a:r>
          </a:p>
          <a:p>
            <a:pPr>
              <a:lnSpc>
                <a:spcPct val="80000"/>
              </a:lnSpc>
            </a:pPr>
            <a:r>
              <a:rPr lang="en-US" altLang="en-US" sz="3000" smtClean="0">
                <a:solidFill>
                  <a:srgbClr val="1503FB"/>
                </a:solidFill>
              </a:rPr>
              <a:t>Ex </a:t>
            </a:r>
            <a:r>
              <a:rPr lang="en-US" altLang="en-US" sz="3000" smtClean="0"/>
              <a:t>Thread 1 tries to set global_max to 4, thread 2 tries to set it to 5.  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If thread 1 goes, then thread 2, global_max becomes 4 then 5.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If thread 2 goes, then thread 1, global_max becomes 5, stays 5.</a:t>
            </a:r>
          </a:p>
        </p:txBody>
      </p:sp>
    </p:spTree>
    <p:extLst>
      <p:ext uri="{BB962C8B-B14F-4D97-AF65-F5344CB8AC3E}">
        <p14:creationId xmlns:p14="http://schemas.microsoft.com/office/powerpoint/2010/main" val="14744491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Atomics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3825"/>
            <a:ext cx="7772400" cy="3667579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Problem is this code is really slow.</a:t>
            </a:r>
          </a:p>
          <a:p>
            <a:pPr>
              <a:defRPr/>
            </a:pPr>
            <a:r>
              <a:rPr lang="en-US" smtClean="0"/>
              <a:t>When multiple threads perform atomic operation on same variable, they get serialized.</a:t>
            </a:r>
          </a:p>
          <a:p>
            <a:pPr lvl="1">
              <a:defRPr/>
            </a:pPr>
            <a:r>
              <a:rPr lang="en-US"/>
              <a:t>Many threads may update </a:t>
            </a:r>
            <a:r>
              <a:rPr lang="en-US" smtClean="0">
                <a:latin typeface="Consolas" panose="020B0609020204030204" pitchFamily="49" charset="0"/>
              </a:rPr>
              <a:t>global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_max</a:t>
            </a:r>
            <a:r>
              <a:rPr lang="en-US" smtClean="0"/>
              <a:t> </a:t>
            </a:r>
            <a:r>
              <a:rPr lang="en-US"/>
              <a:t>at same time.  Execution becomes sequential instead of </a:t>
            </a:r>
            <a:r>
              <a:rPr lang="en-US" smtClean="0"/>
              <a:t>parallel</a:t>
            </a:r>
            <a:r>
              <a:rPr lang="en-US"/>
              <a:t>.</a:t>
            </a:r>
            <a:endParaRPr lang="en-US" smtClean="0"/>
          </a:p>
          <a:p>
            <a:pPr lvl="1">
              <a:defRPr/>
            </a:pPr>
            <a:r>
              <a:rPr lang="en-US" smtClean="0"/>
              <a:t>Even with no contention, atomic operation somewhat slower than regular operation.</a:t>
            </a: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534257" y="1294080"/>
            <a:ext cx="5943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atomicMax(&amp;global_max,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5032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09988"/>
            <a:ext cx="8229600" cy="27828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Split the single global max into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num_locals</a:t>
            </a:r>
            <a:r>
              <a:rPr lang="en-US" smtClean="0"/>
              <a:t> number of local max values.</a:t>
            </a:r>
          </a:p>
          <a:p>
            <a:pPr>
              <a:defRPr/>
            </a:pPr>
            <a:r>
              <a:rPr lang="en-US" smtClean="0"/>
              <a:t>Thread i atomically maxes with its local max,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local_max[locali].</a:t>
            </a:r>
          </a:p>
          <a:p>
            <a:pPr>
              <a:defRPr/>
            </a:pPr>
            <a:r>
              <a:rPr lang="en-US" smtClean="0"/>
              <a:t>Only if it increased the local max does thread try to increase the global max.</a:t>
            </a:r>
          </a:p>
          <a:p>
            <a:pPr lvl="1">
              <a:defRPr/>
            </a:pPr>
            <a:r>
              <a:rPr lang="en-US" smtClean="0"/>
              <a:t>Local max usually won’t increase, so rarely need to update global max.</a:t>
            </a:r>
          </a:p>
          <a:p>
            <a:pPr>
              <a:defRPr/>
            </a:pPr>
            <a:r>
              <a:rPr lang="en-US" smtClean="0"/>
              <a:t>Spread out contention to the local maxes, reduce frequency of updates to global max.</a:t>
            </a:r>
          </a:p>
          <a:p>
            <a:pPr>
              <a:defRPr/>
            </a:pPr>
            <a:r>
              <a:rPr lang="en-US" smtClean="0"/>
              <a:t>Still doesn’t perform that well.  A reduction tree is more efficient.</a:t>
            </a:r>
            <a:endParaRPr lang="en-US"/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457200" y="1355725"/>
            <a:ext cx="6180138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global_max, int *local_max, int num_locals)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locali = i % num_locals;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old_max = atomicMax(&amp;local_max[locali],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(old_max &lt; val)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atomicMax(&amp;global_max,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42245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Computing a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7772400" cy="121443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Given an array of values from 0 to k, count the number of each value.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[0,0,1,0,1]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[3,2], i.e. three 0’s and two 2’s.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endParaRPr lang="en-US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611313" y="4986338"/>
            <a:ext cx="6551505" cy="1600200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hist(unsigned char *vals, int size, int *hist)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threadIdx.x+ blockIdx.x* blockDim.x;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stride = blockDim.x* gridDim.x;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while (i&lt; size)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atomicAdd(&amp;(hist[vals[i]]), 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 += stride;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}}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08338" y="3443288"/>
          <a:ext cx="3035304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3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 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2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3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2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314" name="Group 13"/>
          <p:cNvGrpSpPr>
            <a:grpSpLocks/>
          </p:cNvGrpSpPr>
          <p:nvPr/>
        </p:nvGrpSpPr>
        <p:grpSpPr bwMode="auto">
          <a:xfrm>
            <a:off x="3354388" y="2889250"/>
            <a:ext cx="1190625" cy="371475"/>
            <a:chOff x="2428768" y="1172695"/>
            <a:chExt cx="1244308" cy="485553"/>
          </a:xfrm>
        </p:grpSpPr>
        <p:sp>
          <p:nvSpPr>
            <p:cNvPr id="12332" name="Freeform 14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Freeform 15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Freeform 16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Freeform 17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62413" y="4349750"/>
          <a:ext cx="1458912" cy="3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327" name="Straight Arrow Connector 13"/>
          <p:cNvCxnSpPr>
            <a:cxnSpLocks noChangeShapeType="1"/>
          </p:cNvCxnSpPr>
          <p:nvPr/>
        </p:nvCxnSpPr>
        <p:spPr bwMode="auto">
          <a:xfrm>
            <a:off x="3354388" y="3802063"/>
            <a:ext cx="958850" cy="5651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8" name="Straight Arrow Connector 14"/>
          <p:cNvCxnSpPr>
            <a:cxnSpLocks noChangeShapeType="1"/>
          </p:cNvCxnSpPr>
          <p:nvPr/>
        </p:nvCxnSpPr>
        <p:spPr bwMode="auto">
          <a:xfrm>
            <a:off x="4125913" y="3806825"/>
            <a:ext cx="436562" cy="5603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9" name="Straight Arrow Connector 18"/>
          <p:cNvCxnSpPr>
            <a:cxnSpLocks noChangeShapeType="1"/>
          </p:cNvCxnSpPr>
          <p:nvPr/>
        </p:nvCxnSpPr>
        <p:spPr bwMode="auto">
          <a:xfrm>
            <a:off x="3736975" y="3814763"/>
            <a:ext cx="1651000" cy="5524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0" name="Straight Arrow Connector 21"/>
          <p:cNvCxnSpPr>
            <a:cxnSpLocks noChangeShapeType="1"/>
          </p:cNvCxnSpPr>
          <p:nvPr/>
        </p:nvCxnSpPr>
        <p:spPr bwMode="auto">
          <a:xfrm>
            <a:off x="4454525" y="3802063"/>
            <a:ext cx="107950" cy="5635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8063" y="3476625"/>
            <a:ext cx="6334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vals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78063" y="4365625"/>
            <a:ext cx="633412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hist</a:t>
            </a:r>
          </a:p>
        </p:txBody>
      </p:sp>
    </p:spTree>
    <p:extLst>
      <p:ext uri="{BB962C8B-B14F-4D97-AF65-F5344CB8AC3E}">
        <p14:creationId xmlns:p14="http://schemas.microsoft.com/office/powerpoint/2010/main" val="7723948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293" grpId="0" animBg="1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4332288" cy="5389563"/>
          </a:xfrm>
        </p:spPr>
        <p:txBody>
          <a:bodyPr/>
          <a:lstStyle/>
          <a:p>
            <a:r>
              <a:rPr lang="en-US" altLang="en-US" sz="2000" smtClean="0"/>
              <a:t>Hist array stored in global memory, so access is slow.</a:t>
            </a:r>
          </a:p>
          <a:p>
            <a:r>
              <a:rPr lang="en-US" altLang="en-US" sz="2000" smtClean="0"/>
              <a:t>Since all threads write to same array, contention can be high.</a:t>
            </a:r>
          </a:p>
          <a:p>
            <a:r>
              <a:rPr lang="en-US" altLang="en-US" sz="2000" smtClean="0"/>
              <a:t>Better to make local histogram  in shared memory for each thread block, add result to global histogram at the end.</a:t>
            </a:r>
          </a:p>
          <a:p>
            <a:pPr lvl="1"/>
            <a:r>
              <a:rPr lang="en-US" altLang="en-US" sz="2000" smtClean="0"/>
              <a:t>Atomic ops on shared memory faster.</a:t>
            </a:r>
          </a:p>
          <a:p>
            <a:pPr lvl="1"/>
            <a:r>
              <a:rPr lang="en-US" altLang="en-US" sz="2000" smtClean="0"/>
              <a:t>Fewer threads per block so less contention on local_hist.</a:t>
            </a:r>
          </a:p>
          <a:p>
            <a:pPr lvl="1"/>
            <a:r>
              <a:rPr lang="en-US" altLang="en-US" sz="2000" smtClean="0"/>
              <a:t>Only one atomic op on global histogram per value instead of many increments.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702175" y="1371600"/>
            <a:ext cx="4294188" cy="4616450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hist(unsigned char *vals, int size, int *hist)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Assume 256 different vals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__shared__ int local_hist[256];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&lt; 256)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local_hist[threadIdx.x]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i = threadIdx.x+ blockIdx.x* blockDim.x;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blockDim.x* gridDim.x;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(i&lt; size)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atomicAdd(&amp;(local_hist[vals[i]]), 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 += stride;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&lt; 256)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atomicAdd(&amp;(hist[threadIdx.x]), local_hist[threadIdx.x]);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837740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4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 and atomics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4184197" cy="531222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Want threads to aggregate data into a shared structure.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Filtering.  Given a source array </a:t>
            </a:r>
            <a:r>
              <a:rPr lang="en-US" smtClean="0">
                <a:latin typeface="Consolas" panose="020B0609020204030204" pitchFamily="49" charset="0"/>
              </a:rPr>
              <a:t>src</a:t>
            </a:r>
            <a:r>
              <a:rPr lang="en-US" smtClean="0"/>
              <a:t> with n elements, and a predicate, copy all elements of </a:t>
            </a:r>
            <a:r>
              <a:rPr lang="en-US" smtClean="0">
                <a:latin typeface="Consolas" panose="020B0609020204030204" pitchFamily="49" charset="0"/>
              </a:rPr>
              <a:t>src</a:t>
            </a:r>
            <a:r>
              <a:rPr lang="en-US" smtClean="0"/>
              <a:t> satisfying predicate into destination </a:t>
            </a:r>
            <a:r>
              <a:rPr lang="en-US" smtClean="0">
                <a:latin typeface="Consolas" panose="020B0609020204030204" pitchFamily="49" charset="0"/>
              </a:rPr>
              <a:t>dst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In our examples, we copy all positive values.</a:t>
            </a:r>
          </a:p>
          <a:p>
            <a:r>
              <a:rPr lang="en-US" smtClean="0"/>
              <a:t>Consider four methods</a:t>
            </a:r>
          </a:p>
          <a:p>
            <a:pPr lvl="1"/>
            <a:r>
              <a:rPr lang="en-US" smtClean="0"/>
              <a:t>Global memory atomicAdd.</a:t>
            </a:r>
          </a:p>
          <a:p>
            <a:pPr lvl="1"/>
            <a:r>
              <a:rPr lang="en-US" smtClean="0"/>
              <a:t>Shared memory atomicAdd.</a:t>
            </a:r>
          </a:p>
          <a:p>
            <a:pPr lvl="1"/>
            <a:r>
              <a:rPr lang="en-US"/>
              <a:t>S</a:t>
            </a:r>
            <a:r>
              <a:rPr lang="en-US" smtClean="0"/>
              <a:t>can based filtering using Thrust’s </a:t>
            </a:r>
            <a:r>
              <a:rPr lang="en-US" smtClean="0">
                <a:latin typeface="Consolas" panose="020B0609020204030204" pitchFamily="49" charset="0"/>
              </a:rPr>
              <a:t>copy_if(). </a:t>
            </a:r>
          </a:p>
          <a:p>
            <a:pPr lvl="1"/>
            <a:r>
              <a:rPr lang="en-US" smtClean="0"/>
              <a:t>Warp-aggregated filtering.</a:t>
            </a:r>
            <a:endParaRPr lang="en-US" smtClean="0"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15676" y="1537739"/>
            <a:ext cx="3892450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filter(int *dst,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nres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 = 0; i &lt; 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 (src[i]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dst[nres++]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nres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94349" y="3818493"/>
            <a:ext cx="4113777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filter_k(int *dst, int *nres,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threadIdx.x + blockIdx.x *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if(i &lt; n &amp;&amp; 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dst[atomicAdd(nres, 1)] = src[i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5956" y="6160432"/>
            <a:ext cx="4558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i="1">
                <a:ea typeface="Consolas" panose="020B0609020204030204" pitchFamily="49" charset="0"/>
                <a:cs typeface="Consolas" panose="020B0609020204030204" pitchFamily="49" charset="0"/>
              </a:rPr>
              <a:t>Source:  </a:t>
            </a:r>
            <a:r>
              <a:rPr lang="en-US" altLang="en-US" sz="1400">
                <a:ea typeface="Consolas" panose="020B0609020204030204" pitchFamily="49" charset="0"/>
                <a:cs typeface="Consolas" panose="020B0609020204030204" pitchFamily="49" charset="0"/>
              </a:rPr>
              <a:t>https://devblogs.nvidia.com/parallelforall/cuda-pro-tip-optimized-filtering-warp-aggregated-atomics/</a:t>
            </a:r>
            <a:endParaRPr lang="en-US" altLang="en-US" sz="1400" i="1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6242710" y="3139595"/>
            <a:ext cx="14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Sequential</a:t>
            </a:r>
            <a:endParaRPr lang="en-US" i="1"/>
          </a:p>
        </p:txBody>
      </p:sp>
      <p:sp>
        <p:nvSpPr>
          <p:cNvPr id="13" name="TextBox 12"/>
          <p:cNvSpPr txBox="1"/>
          <p:nvPr/>
        </p:nvSpPr>
        <p:spPr>
          <a:xfrm>
            <a:off x="5514761" y="5460028"/>
            <a:ext cx="270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Global memory atomics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87957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73399</TotalTime>
  <Words>2630</Words>
  <Application>Microsoft Office PowerPoint</Application>
  <PresentationFormat>On-screen Show (4:3)</PresentationFormat>
  <Paragraphs>349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Cambria Math</vt:lpstr>
      <vt:lpstr>Consolas</vt:lpstr>
      <vt:lpstr>Symbol</vt:lpstr>
      <vt:lpstr>Times New Roman</vt:lpstr>
      <vt:lpstr>Wingdings</vt:lpstr>
      <vt:lpstr>Pixel</vt:lpstr>
      <vt:lpstr>GPUs and CUDA 3 Intrinsics</vt:lpstr>
      <vt:lpstr>Race conditions</vt:lpstr>
      <vt:lpstr>CUDA atomics</vt:lpstr>
      <vt:lpstr>Finding max of array</vt:lpstr>
      <vt:lpstr>Atomics performance</vt:lpstr>
      <vt:lpstr>Improving performance</vt:lpstr>
      <vt:lpstr>Computing a histogram</vt:lpstr>
      <vt:lpstr>Improving performance</vt:lpstr>
      <vt:lpstr>Aggregation and atomics</vt:lpstr>
      <vt:lpstr>Aggregation and atomics</vt:lpstr>
      <vt:lpstr>Aggregation and atomics</vt:lpstr>
      <vt:lpstr>Warp-aggregated atomics</vt:lpstr>
      <vt:lpstr>Warp-aggregated filtering</vt:lpstr>
      <vt:lpstr>Performance</vt:lpstr>
      <vt:lpstr>Shuffle intrinsics </vt:lpstr>
      <vt:lpstr>Shuffle warp reduce</vt:lpstr>
      <vt:lpstr>Shuffle warp all-reduce</vt:lpstr>
      <vt:lpstr>Block reduce</vt:lpstr>
      <vt:lpstr>Reducing larger arrays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4272</cp:revision>
  <cp:lastPrinted>2023-11-13T15:59:43Z</cp:lastPrinted>
  <dcterms:created xsi:type="dcterms:W3CDTF">2004-01-06T19:40:29Z</dcterms:created>
  <dcterms:modified xsi:type="dcterms:W3CDTF">2024-10-30T13:55:54Z</dcterms:modified>
</cp:coreProperties>
</file>