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66" d="100"/>
          <a:sy n="166" d="100"/>
        </p:scale>
        <p:origin x="157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6F78C3-BA5F-4391-8B6E-DCFE698E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62EB12-8454-4579-BC75-FC894F51C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96E-1B1D-4AB3-A8F7-5C3871C4E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9F87-AC7B-4356-9FE8-623339C5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7C649-A07F-4252-BD42-5BB217102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D3AB-65F6-4939-9B94-B1E6DD3FD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F6EE-8710-4511-AFFE-ED3455954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B10AA-1265-46C7-B9F8-CD6DA74A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CC600-DA83-44AC-AC62-B034096B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EE198-6784-4E43-9DB5-0714BC86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99C4-B0E7-41BC-AF36-0B2AF80CE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1445-01BA-4797-8921-8509F708F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B796-B19C-46F0-B0B5-19C31899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96A4-357D-4329-98FF-90C3A9C33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64730-4071-4746-83B6-F1AA12D3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B33F76A-9B04-4AED-A8AF-6C1ECCE4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5 </a:t>
            </a:r>
            <a:br>
              <a:rPr lang="en-US" altLang="en-US" sz="3600" smtClean="0"/>
            </a:br>
            <a:r>
              <a:rPr lang="en-US" altLang="en-US" sz="3600" smtClean="0"/>
              <a:t>Sparse Matrix-Vector Multiplication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kernel to use?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5748338"/>
            <a:ext cx="7896225" cy="784225"/>
          </a:xfrm>
        </p:spPr>
        <p:txBody>
          <a:bodyPr/>
          <a:lstStyle/>
          <a:p>
            <a:r>
              <a:rPr lang="en-US" altLang="en-US" sz="2800" smtClean="0"/>
              <a:t>Right kernel depends on structure of matrix.</a:t>
            </a:r>
          </a:p>
        </p:txBody>
      </p:sp>
      <p:pic>
        <p:nvPicPr>
          <p:cNvPr id="1434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47775"/>
            <a:ext cx="58007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6900"/>
            <a:ext cx="4799013" cy="37211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i’th thread to read i’th row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If all rows have similar lengths, get good load balancing.</a:t>
            </a:r>
          </a:p>
          <a:p>
            <a:pPr lvl="1">
              <a:defRPr/>
            </a:pPr>
            <a:r>
              <a:rPr lang="en-US" smtClean="0"/>
              <a:t>Each thread takes about same number of steps to finish.</a:t>
            </a:r>
          </a:p>
          <a:p>
            <a:pPr>
              <a:defRPr/>
            </a:pPr>
            <a:r>
              <a:rPr lang="en-US" smtClean="0"/>
              <a:t>Since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stored in column major format, all memory accesses coalesced.</a:t>
            </a:r>
          </a:p>
          <a:p>
            <a:pPr>
              <a:defRPr/>
            </a:pPr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to read coordinates of vector and perform dot product.</a:t>
            </a:r>
            <a:endParaRPr lang="en-US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366838"/>
            <a:ext cx="43275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293813"/>
            <a:ext cx="41306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136900"/>
            <a:ext cx="38417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63" y="397038"/>
            <a:ext cx="1526813" cy="10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scalar kernel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3454400"/>
            <a:ext cx="4227513" cy="3232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smtClean="0"/>
              <a:t>Assign one thread per row.</a:t>
            </a:r>
          </a:p>
          <a:p>
            <a:pPr>
              <a:defRPr/>
            </a:pPr>
            <a:r>
              <a:rPr lang="en-US" sz="2800" smtClean="0"/>
              <a:t>Not load balanced, since rows can be different lengths.</a:t>
            </a:r>
          </a:p>
          <a:p>
            <a:pPr>
              <a:defRPr/>
            </a:pPr>
            <a:r>
              <a:rPr lang="en-US" sz="2800" smtClean="0"/>
              <a:t>Rarely memory coalesced, since elements of different rows likely stored far apart.</a:t>
            </a:r>
          </a:p>
          <a:p>
            <a:pPr>
              <a:defRPr/>
            </a:pPr>
            <a:r>
              <a:rPr lang="en-US" sz="2800" smtClean="0"/>
              <a:t>Usually poor performance.</a:t>
            </a:r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47775"/>
            <a:ext cx="40020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4400"/>
            <a:ext cx="4394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00263"/>
            <a:ext cx="19415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57300"/>
            <a:ext cx="34432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139825"/>
            <a:ext cx="1943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5538"/>
            <a:ext cx="40798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3638550"/>
            <a:ext cx="8462962" cy="3159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one warp per row.</a:t>
            </a:r>
          </a:p>
          <a:p>
            <a:pPr lvl="1">
              <a:defRPr/>
            </a:pPr>
            <a:r>
              <a:rPr lang="en-US" smtClean="0"/>
              <a:t>Thread i in warp reads elements i, i+32, i+64, ...</a:t>
            </a:r>
          </a:p>
          <a:p>
            <a:pPr>
              <a:defRPr/>
            </a:pPr>
            <a:r>
              <a:rPr lang="en-US" smtClean="0"/>
              <a:t>Better memory coalescing.</a:t>
            </a:r>
          </a:p>
          <a:p>
            <a:pPr>
              <a:defRPr/>
            </a:pPr>
            <a:r>
              <a:rPr lang="en-US" smtClean="0"/>
              <a:t>Some threads in warp idle if row length too small or not divisible by 32.</a:t>
            </a:r>
          </a:p>
          <a:p>
            <a:pPr>
              <a:defRPr/>
            </a:pPr>
            <a:r>
              <a:rPr lang="en-US" smtClean="0"/>
              <a:t>Different warps not load balanced if rows have different lengths.</a:t>
            </a:r>
          </a:p>
          <a:p>
            <a:pPr lvl="1">
              <a:defRPr/>
            </a:pPr>
            <a:r>
              <a:rPr lang="en-US" smtClean="0"/>
              <a:t>But inter-warp imbalance less serious than intra-warp imbalance, since SM scheduler can switch between warps.</a:t>
            </a:r>
          </a:p>
          <a:p>
            <a:pPr lvl="1">
              <a:defRPr/>
            </a:pPr>
            <a:r>
              <a:rPr lang="en-US" smtClean="0"/>
              <a:t>This still hides memory latency as long as enough active warps.</a:t>
            </a: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274763"/>
            <a:ext cx="36306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679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5689600" y="3482975"/>
            <a:ext cx="3303588" cy="3375025"/>
          </a:xfrm>
        </p:spPr>
        <p:txBody>
          <a:bodyPr/>
          <a:lstStyle/>
          <a:p>
            <a:r>
              <a:rPr lang="en-US" altLang="en-US" sz="1800" smtClean="0"/>
              <a:t>Thread i in warp multiplies matrix elements i, i+32, i+64, ... by corresponding elements in vector and sums these.</a:t>
            </a:r>
          </a:p>
          <a:p>
            <a:r>
              <a:rPr lang="en-US" altLang="en-US" sz="1800" smtClean="0"/>
              <a:t>So each warp produces 32 partial sums.  </a:t>
            </a:r>
          </a:p>
          <a:p>
            <a:r>
              <a:rPr lang="en-US" altLang="en-US" sz="1800" smtClean="0"/>
              <a:t>Warp does parallel reduction on partial sums to get sum of row.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9163"/>
            <a:ext cx="8001000" cy="20415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Assign one thread per nonzero.</a:t>
            </a:r>
          </a:p>
          <a:p>
            <a:pPr>
              <a:defRPr/>
            </a:pPr>
            <a:r>
              <a:rPr lang="en-US" smtClean="0"/>
              <a:t>Perfect load balancing.</a:t>
            </a:r>
          </a:p>
          <a:p>
            <a:pPr>
              <a:defRPr/>
            </a:pPr>
            <a:r>
              <a:rPr lang="en-US" smtClean="0"/>
              <a:t>Completely coalesced memory accesses.</a:t>
            </a:r>
          </a:p>
          <a:p>
            <a:pPr>
              <a:defRPr/>
            </a:pPr>
            <a:r>
              <a:rPr lang="en-US" smtClean="0"/>
              <a:t>One warp may span several (short) rows.</a:t>
            </a:r>
          </a:p>
          <a:p>
            <a:pPr lvl="1">
              <a:defRPr/>
            </a:pPr>
            <a:r>
              <a:rPr lang="en-US" smtClean="0"/>
              <a:t>Use parallel segmented reduction.</a:t>
            </a:r>
          </a:p>
          <a:p>
            <a:pPr>
              <a:defRPr/>
            </a:pPr>
            <a:r>
              <a:rPr lang="en-US" smtClean="0"/>
              <a:t>Code above assumes each row spans at most one warp. </a:t>
            </a:r>
          </a:p>
          <a:p>
            <a:pPr lvl="1">
              <a:defRPr/>
            </a:pPr>
            <a:r>
              <a:rPr lang="en-US" smtClean="0"/>
              <a:t>For general case see Bell and Garland’s SC2009 paper.</a:t>
            </a: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312863"/>
            <a:ext cx="3162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12863"/>
            <a:ext cx="3875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3825"/>
            <a:ext cx="544671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38481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62413"/>
            <a:ext cx="4014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225" y="3708400"/>
            <a:ext cx="28749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structured matrices throughput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350" y="6437313"/>
            <a:ext cx="31559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matrices throughput</a:t>
            </a:r>
          </a:p>
        </p:txBody>
      </p:sp>
      <p:pic>
        <p:nvPicPr>
          <p:cNvPr id="2663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247775"/>
            <a:ext cx="395446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119563"/>
            <a:ext cx="40036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0263" y="3689350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no cache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263" y="6435725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with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</p:spPr>
            <p:txBody>
              <a:bodyPr/>
              <a:lstStyle/>
              <a:p>
                <a:r>
                  <a:rPr lang="en-US" altLang="en-US" sz="2000" smtClean="0"/>
                  <a:t>Sparse matrix vector multiplication.</a:t>
                </a:r>
              </a:p>
              <a:p>
                <a:r>
                  <a:rPr lang="en-US" altLang="en-US" sz="2000" smtClean="0"/>
                  <a:t>Many scientific algorithms require multiplying a matrix by a vector.</a:t>
                </a:r>
              </a:p>
              <a:p>
                <a:pPr lvl="1"/>
                <a:r>
                  <a:rPr lang="en-US" altLang="en-US" sz="1800" smtClean="0"/>
                  <a:t>Optimization (e.g. conjugate gradient), iterative methods (solving linear systems), eigenvalue methods (e.g. graph partitioning), simulations (e.g. finite elements), data analysis (e.g. Pagerank).</a:t>
                </a:r>
              </a:p>
              <a:p>
                <a:r>
                  <a:rPr lang="en-US" altLang="en-US" sz="2000" smtClean="0"/>
                  <a:t>The matrices are often sparse.</a:t>
                </a:r>
              </a:p>
              <a:p>
                <a:pPr lvl="1"/>
                <a:r>
                  <a:rPr lang="en-US" altLang="en-US" sz="1800" smtClean="0"/>
                  <a:t>In an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smtClean="0"/>
                  <a:t> matrix, there are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800" smtClean="0"/>
                  <a:t> nonzero elements.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finite elements, matrix comes from low degree mesh.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Pagerank, the matrix is the web connectivity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  <a:blipFill>
                <a:blip r:embed="rId2"/>
                <a:stretch>
                  <a:fillRect l="-218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4375"/>
            <a:ext cx="38814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http://static.wixstatic.com/media/710a02_6c26bfd0f2754ffc94e3181254376bf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603750"/>
            <a:ext cx="39798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032000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Acrobat Document" r:id="rId3" imgW="2603500" imgH="3505200" progId="AcroExch.Document">
                  <p:embed/>
                </p:oleObj>
              </mc:Choice>
              <mc:Fallback>
                <p:oleObj name="Acrobat Document" r:id="rId3" imgW="2603500" imgH="3505200" progId="AcroExc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535488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Acrobat Document" r:id="rId5" imgW="2603500" imgH="3505200" progId="">
                  <p:embed/>
                </p:oleObj>
              </mc:Choice>
              <mc:Fallback>
                <p:oleObj name="Acrobat Document" r:id="rId5" imgW="2603500" imgH="3505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000" dirty="0" smtClean="0"/>
                  <a:t>.  A is a sparse matrix, x is a vector.</a:t>
                </a:r>
              </a:p>
              <a:p>
                <a:pPr lvl="1"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 smtClean="0"/>
                  <a:t>, for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= 1,...,n.</a:t>
                </a:r>
              </a:p>
              <a:p>
                <a:pPr>
                  <a:defRPr/>
                </a:pPr>
                <a:r>
                  <a:rPr lang="en-US" sz="2000" dirty="0" smtClean="0"/>
                  <a:t>Computation is memory bound.</a:t>
                </a:r>
              </a:p>
              <a:p>
                <a:pPr lvl="1">
                  <a:defRPr/>
                </a:pPr>
                <a:r>
                  <a:rPr lang="en-US" sz="2000" dirty="0" smtClean="0"/>
                  <a:t>2 reads for 2 computes.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2000" smtClean="0"/>
                  <a:t> RTX 4090 has 82 </a:t>
                </a:r>
                <a:r>
                  <a:rPr lang="en-US" sz="2000" dirty="0" smtClean="0"/>
                  <a:t>TFLOPS compute</a:t>
                </a:r>
                <a:r>
                  <a:rPr lang="en-US" sz="2000" smtClean="0"/>
                  <a:t>, </a:t>
                </a:r>
                <a:r>
                  <a:rPr lang="en-US" sz="2000"/>
                  <a:t>1</a:t>
                </a:r>
                <a:r>
                  <a:rPr lang="en-US" sz="2000" smtClean="0"/>
                  <a:t> </a:t>
                </a:r>
                <a:r>
                  <a:rPr lang="en-US" sz="2000" dirty="0"/>
                  <a:t>T</a:t>
                </a:r>
                <a:r>
                  <a:rPr lang="en-US" sz="2000" smtClean="0"/>
                  <a:t>B/s </a:t>
                </a:r>
                <a:r>
                  <a:rPr lang="en-US" sz="2000" dirty="0" smtClean="0"/>
                  <a:t>bandwidth.</a:t>
                </a:r>
              </a:p>
              <a:p>
                <a:pPr>
                  <a:defRPr/>
                </a:pPr>
                <a:r>
                  <a:rPr lang="en-US" sz="2000" dirty="0" smtClean="0"/>
                  <a:t>Matrices </a:t>
                </a:r>
                <a:r>
                  <a:rPr lang="en-US" sz="2000" dirty="0"/>
                  <a:t>may be regular or irregular</a:t>
                </a:r>
                <a:r>
                  <a:rPr lang="en-US" sz="2000" dirty="0" smtClean="0"/>
                  <a:t>.</a:t>
                </a:r>
              </a:p>
              <a:p>
                <a:pPr lvl="1">
                  <a:defRPr/>
                </a:pPr>
                <a:r>
                  <a:rPr lang="en-US" sz="2000" dirty="0" smtClean="0"/>
                  <a:t>Irregular matrices cause work imbalance, </a:t>
                </a:r>
                <a:r>
                  <a:rPr lang="en-US" sz="2000" dirty="0" err="1" smtClean="0"/>
                  <a:t>uncoalesced</a:t>
                </a:r>
                <a:r>
                  <a:rPr lang="en-US" sz="2000" dirty="0" smtClean="0"/>
                  <a:t> memory accesses.</a:t>
                </a:r>
              </a:p>
              <a:p>
                <a:pPr lvl="1">
                  <a:defRPr/>
                </a:pPr>
                <a:r>
                  <a:rPr lang="en-US" sz="2000" dirty="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dirty="0" smtClean="0"/>
                  <a:t>Finite element grids are regular.</a:t>
                </a:r>
              </a:p>
              <a:p>
                <a:pPr lvl="1">
                  <a:defRPr/>
                </a:pPr>
                <a:r>
                  <a:rPr lang="en-US" sz="2000" dirty="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dirty="0" smtClean="0"/>
                  <a:t>Web matrices for </a:t>
                </a:r>
                <a:r>
                  <a:rPr lang="en-US" sz="2000" dirty="0" err="1" smtClean="0"/>
                  <a:t>Pagerank</a:t>
                </a:r>
                <a:r>
                  <a:rPr lang="en-US" sz="2000" dirty="0" smtClean="0"/>
                  <a:t> have power law degree distribution.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  <a:blipFill>
                <a:blip r:embed="rId7"/>
                <a:stretch>
                  <a:fillRect l="-220" t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32480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Matrix and vector both stored in global memory.</a:t>
            </a:r>
          </a:p>
          <a:p>
            <a:pPr>
              <a:defRPr/>
            </a:pPr>
            <a:r>
              <a:rPr lang="en-US" smtClean="0"/>
              <a:t>Nothing we can do about memory boundedness.</a:t>
            </a:r>
          </a:p>
          <a:p>
            <a:pPr lvl="1">
              <a:defRPr/>
            </a:pPr>
            <a:r>
              <a:rPr lang="en-US" smtClean="0"/>
              <a:t>Unlike matrix-matrix multiply, few values are read multiple times.</a:t>
            </a:r>
          </a:p>
          <a:p>
            <a:pPr>
              <a:defRPr/>
            </a:pPr>
            <a:r>
              <a:rPr lang="en-US" smtClean="0"/>
              <a:t>To address irregularity of matrix accesses</a:t>
            </a:r>
          </a:p>
          <a:p>
            <a:pPr lvl="1">
              <a:defRPr/>
            </a:pPr>
            <a:r>
              <a:rPr lang="en-US" smtClean="0"/>
              <a:t>Store only the nonzero matrix elements.</a:t>
            </a:r>
          </a:p>
          <a:p>
            <a:pPr lvl="1">
              <a:defRPr/>
            </a:pPr>
            <a:r>
              <a:rPr lang="en-US" smtClean="0"/>
              <a:t>Different matrix storage formats improve memory coalescing.</a:t>
            </a:r>
          </a:p>
          <a:p>
            <a:pPr lvl="1">
              <a:defRPr/>
            </a:pPr>
            <a:r>
              <a:rPr lang="en-US" smtClean="0"/>
              <a:t>Formats also improve load balancing.</a:t>
            </a:r>
          </a:p>
          <a:p>
            <a:pPr lvl="1">
              <a:defRPr/>
            </a:pPr>
            <a:r>
              <a:rPr lang="en-US" smtClean="0"/>
              <a:t>Assign threads to work to minimize divergence.</a:t>
            </a:r>
          </a:p>
          <a:p>
            <a:pPr>
              <a:defRPr/>
            </a:pPr>
            <a:r>
              <a:rPr lang="en-US" smtClean="0"/>
              <a:t>To regularize vector accesses, permute elements to make matrix more block diagonal and cache vector elements.</a:t>
            </a:r>
          </a:p>
          <a:p>
            <a:pPr lvl="1">
              <a:defRPr/>
            </a:pPr>
            <a:r>
              <a:rPr lang="en-US" smtClean="0"/>
              <a:t>Expensive, but done once per matrix and can be reused.</a:t>
            </a:r>
            <a:endParaRPr lang="en-US"/>
          </a:p>
        </p:txBody>
      </p:sp>
      <p:pic>
        <p:nvPicPr>
          <p:cNvPr id="14341" name="Picture 2" descr="http://dpo.github.io/pyorder/_images/commanche_dual_slo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495800"/>
            <a:ext cx="45196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5775"/>
            <a:ext cx="7900988" cy="36052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Look at values along the diagonal of the matrix.</a:t>
            </a:r>
          </a:p>
          <a:p>
            <a:pPr>
              <a:defRPr/>
            </a:pPr>
            <a:r>
              <a:rPr lang="en-US"/>
              <a:t>D</a:t>
            </a:r>
            <a:r>
              <a:rPr lang="en-US" smtClean="0"/>
              <a:t>ata stored in column major form.</a:t>
            </a:r>
          </a:p>
          <a:p>
            <a:pPr lvl="1">
              <a:defRPr/>
            </a:pPr>
            <a:r>
              <a:rPr lang="en-US" smtClean="0"/>
              <a:t>Column i contains values on i’th nonzero diagonal.</a:t>
            </a:r>
          </a:p>
          <a:p>
            <a:pPr lvl="2">
              <a:defRPr/>
            </a:pPr>
            <a:r>
              <a:rPr lang="en-US" smtClean="0"/>
              <a:t>* indicates no value at location.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offsets[i] </a:t>
            </a:r>
            <a:r>
              <a:rPr lang="en-US" smtClean="0"/>
              <a:t>stores offset of i’th diagonal from main diagonal.</a:t>
            </a:r>
          </a:p>
          <a:p>
            <a:pPr lvl="2">
              <a:defRPr/>
            </a:pPr>
            <a:r>
              <a:rPr lang="en-US" smtClean="0"/>
              <a:t>-i means i diagonals to left, +i means i diagonals to right.</a:t>
            </a:r>
          </a:p>
          <a:p>
            <a:pPr>
              <a:defRPr/>
            </a:pPr>
            <a:r>
              <a:rPr lang="en-US" smtClean="0"/>
              <a:t>Only effective for matrices where nonzeros lie on a few diagonals.</a:t>
            </a:r>
          </a:p>
          <a:p>
            <a:pPr lvl="1">
              <a:defRPr/>
            </a:pPr>
            <a:r>
              <a:rPr lang="en-US" smtClean="0"/>
              <a:t>Stencils, grids, finite element meshes.</a:t>
            </a:r>
            <a:endParaRPr lang="en-US"/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9875"/>
            <a:ext cx="20208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1311275"/>
            <a:ext cx="55895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format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3725" y="3159125"/>
            <a:ext cx="8350250" cy="37226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have one row for each row of A.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data[i,j] </a:t>
            </a:r>
            <a:r>
              <a:rPr lang="en-US" smtClean="0"/>
              <a:t>is value of j’th nonzero in i’th row of A.</a:t>
            </a:r>
          </a:p>
          <a:p>
            <a:pPr lvl="1">
              <a:defRPr/>
            </a:pPr>
            <a:r>
              <a:rPr lang="en-US" smtClean="0"/>
              <a:t>If no j’th nonzero, store padding value *.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indices[i,j] </a:t>
            </a:r>
            <a:r>
              <a:rPr lang="en-US" smtClean="0"/>
              <a:t>is column of j’th nonzero in i’th row of A.</a:t>
            </a:r>
          </a:p>
          <a:p>
            <a:pPr>
              <a:defRPr/>
            </a:pPr>
            <a:r>
              <a:rPr lang="en-US" smtClean="0"/>
              <a:t>Number of columns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equals maximum number of nonzeros in any row of A.</a:t>
            </a:r>
          </a:p>
          <a:p>
            <a:pPr>
              <a:defRPr/>
            </a:pPr>
            <a:r>
              <a:rPr lang="en-US" smtClean="0"/>
              <a:t>Store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in column major format.</a:t>
            </a:r>
          </a:p>
          <a:p>
            <a:pPr>
              <a:defRPr/>
            </a:pPr>
            <a:r>
              <a:rPr lang="en-US" smtClean="0"/>
              <a:t>Efficient only for matrices with roughly same number of columns per row.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70038"/>
            <a:ext cx="1976438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358900"/>
            <a:ext cx="53451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3086100"/>
            <a:ext cx="8205787" cy="36782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Store coordinates of all nonzeros in A in row major form.</a:t>
            </a:r>
          </a:p>
          <a:p>
            <a:pPr lvl="1">
              <a:defRPr/>
            </a:pPr>
            <a:r>
              <a:rPr lang="en-US" smtClean="0"/>
              <a:t>i’th element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row[i]</a:t>
            </a:r>
            <a:r>
              <a:rPr lang="en-US" smtClean="0"/>
              <a:t>, column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indices[i]</a:t>
            </a:r>
            <a:r>
              <a:rPr lang="en-US" smtClean="0"/>
              <a:t>, has value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data[i].</a:t>
            </a:r>
          </a:p>
          <a:p>
            <a:pPr>
              <a:defRPr/>
            </a:pPr>
            <a:r>
              <a:rPr lang="en-US" smtClean="0"/>
              <a:t>Most general purpose format.  Matrix can be any shape.</a:t>
            </a:r>
          </a:p>
          <a:p>
            <a:pPr>
              <a:defRPr/>
            </a:pPr>
            <a:r>
              <a:rPr lang="en-US" smtClean="0"/>
              <a:t>Somewhat inefficient, as it repeatedly stores row index of elements in same row.</a:t>
            </a:r>
          </a:p>
          <a:p>
            <a:pPr lvl="1">
              <a:defRPr/>
            </a:pPr>
            <a:r>
              <a:rPr lang="en-US" smtClean="0"/>
              <a:t>Uses more global memory to store.</a:t>
            </a:r>
          </a:p>
          <a:p>
            <a:pPr lvl="1">
              <a:defRPr/>
            </a:pPr>
            <a:r>
              <a:rPr lang="en-US" smtClean="0"/>
              <a:t>Causes more global memory traffic when reading matrix.</a:t>
            </a:r>
            <a:endParaRPr lang="en-US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25588"/>
            <a:ext cx="2019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247775"/>
            <a:ext cx="54356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4838"/>
            <a:ext cx="8070850" cy="3713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Compressed sparse row.</a:t>
            </a:r>
          </a:p>
          <a:p>
            <a:pPr>
              <a:defRPr/>
            </a:pPr>
            <a:r>
              <a:rPr lang="en-US" smtClean="0"/>
              <a:t>Like COO, but don’t repeat row indices.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mtClean="0"/>
              <a:t> has n elements, one for each row.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is the index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where i’th row starts.</a:t>
            </a:r>
          </a:p>
          <a:p>
            <a:pPr lvl="1">
              <a:defRPr/>
            </a:pPr>
            <a:r>
              <a:rPr lang="en-US"/>
              <a:t>Elements in i’th row have indices </a:t>
            </a:r>
            <a:r>
              <a:rPr lang="en-US" smtClean="0"/>
              <a:t>between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ptr[i+1]-1.</a:t>
            </a:r>
          </a:p>
          <a:p>
            <a:pPr lvl="1">
              <a:defRPr/>
            </a:pPr>
            <a:r>
              <a:rPr lang="en-US" smtClean="0"/>
              <a:t>Column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indices[ptr[i]+j].</a:t>
            </a:r>
          </a:p>
          <a:p>
            <a:pPr lvl="1">
              <a:defRPr/>
            </a:pPr>
            <a:r>
              <a:rPr lang="en-US" smtClean="0"/>
              <a:t>Value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data[ptr[i]+j].</a:t>
            </a:r>
          </a:p>
          <a:p>
            <a:pPr>
              <a:defRPr/>
            </a:pPr>
            <a:r>
              <a:rPr lang="en-US" smtClean="0"/>
              <a:t>Flexible, efficient, widely used format.</a:t>
            </a:r>
            <a:endParaRPr lang="en-US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347788"/>
            <a:ext cx="53244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21113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Hybrid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9146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 combination of ELL and COO.</a:t>
            </a:r>
          </a:p>
          <a:p>
            <a:pPr>
              <a:defRPr/>
            </a:pPr>
            <a:r>
              <a:rPr lang="en-US" smtClean="0"/>
              <a:t>Assumes most rows have similar length L.</a:t>
            </a:r>
          </a:p>
          <a:p>
            <a:pPr>
              <a:defRPr/>
            </a:pPr>
            <a:r>
              <a:rPr lang="en-US" smtClean="0"/>
              <a:t>Break A into two matrices, one containing first L nonzeros of each row of A, other containing remaining elements.</a:t>
            </a:r>
          </a:p>
          <a:p>
            <a:pPr lvl="1">
              <a:defRPr/>
            </a:pPr>
            <a:r>
              <a:rPr lang="en-US" smtClean="0"/>
              <a:t>Store first matrix using ELL, other using COO.</a:t>
            </a:r>
          </a:p>
          <a:p>
            <a:pPr>
              <a:defRPr/>
            </a:pPr>
            <a:r>
              <a:rPr lang="en-US" smtClean="0"/>
              <a:t>Another flexible, efficient format.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47813"/>
            <a:ext cx="58039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4793</TotalTime>
  <Words>1011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Acrobat Document</vt:lpstr>
      <vt:lpstr>CUDA 5  Sparse Matrix-Vector Multiplication</vt:lpstr>
      <vt:lpstr>SpMV</vt:lpstr>
      <vt:lpstr>SpMV challenges</vt:lpstr>
      <vt:lpstr>SpMV techniques</vt:lpstr>
      <vt:lpstr>DIA format</vt:lpstr>
      <vt:lpstr>ELL format</vt:lpstr>
      <vt:lpstr>COO format</vt:lpstr>
      <vt:lpstr>CSR format</vt:lpstr>
      <vt:lpstr>Hybrid format</vt:lpstr>
      <vt:lpstr>Which kernel to use?</vt:lpstr>
      <vt:lpstr>ELL kernel</vt:lpstr>
      <vt:lpstr>CSR scalar kernel</vt:lpstr>
      <vt:lpstr>CSR vector kernel</vt:lpstr>
      <vt:lpstr>CSR vector kernel</vt:lpstr>
      <vt:lpstr>COO kernel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73</cp:revision>
  <cp:lastPrinted>2019-04-03T05:40:05Z</cp:lastPrinted>
  <dcterms:created xsi:type="dcterms:W3CDTF">2015-10-25T06:58:34Z</dcterms:created>
  <dcterms:modified xsi:type="dcterms:W3CDTF">2024-11-06T16:19:50Z</dcterms:modified>
</cp:coreProperties>
</file>