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6" r:id="rId9"/>
    <p:sldId id="267" r:id="rId10"/>
    <p:sldId id="273" r:id="rId11"/>
    <p:sldId id="268" r:id="rId12"/>
    <p:sldId id="274" r:id="rId13"/>
    <p:sldId id="275" r:id="rId14"/>
    <p:sldId id="276" r:id="rId15"/>
    <p:sldId id="270" r:id="rId16"/>
    <p:sldId id="271" r:id="rId17"/>
    <p:sldId id="272" r:id="rId18"/>
    <p:sldId id="277" r:id="rId19"/>
  </p:sldIdLst>
  <p:sldSz cx="9144000" cy="6858000" type="screen4x3"/>
  <p:notesSz cx="99266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9966"/>
    <a:srgbClr val="01FD61"/>
    <a:srgbClr val="FF5050"/>
    <a:srgbClr val="FF6600"/>
    <a:srgbClr val="FF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1" autoAdjust="0"/>
    <p:restoredTop sz="95463" autoAdjust="0"/>
  </p:normalViewPr>
  <p:slideViewPr>
    <p:cSldViewPr snapToGrid="0">
      <p:cViewPr varScale="1">
        <p:scale>
          <a:sx n="166" d="100"/>
          <a:sy n="166" d="100"/>
        </p:scale>
        <p:origin x="1577" y="9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60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1338" y="0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1338" y="6513513"/>
            <a:ext cx="4303712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8" tIns="47455" rIns="94908" bIns="4745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A77BA73-73E0-45CD-A453-57F0202C7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>
            <a:lvl1pPr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>
            <a:lvl1pPr algn="r"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8025" y="514350"/>
            <a:ext cx="3430588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57550"/>
            <a:ext cx="7278688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b" anchorCtr="0" compatLnSpc="1">
            <a:prstTxWarp prst="textNoShape">
              <a:avLst/>
            </a:prstTxWarp>
          </a:bodyPr>
          <a:lstStyle>
            <a:lvl1pPr defTabSz="95732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515100"/>
            <a:ext cx="430371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10" tIns="47904" rIns="95810" bIns="47904" numCol="1" anchor="b" anchorCtr="0" compatLnSpc="1">
            <a:prstTxWarp prst="textNoShape">
              <a:avLst/>
            </a:prstTxWarp>
          </a:bodyPr>
          <a:lstStyle>
            <a:lvl1pPr algn="r" defTabSz="957299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FF41A67-2C2C-453A-8409-049B50C8B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46676-C3D2-44D5-93B5-5C6CE2114E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6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90FB9-8ECB-4D7B-A02C-ED1180731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7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251BE-746F-4A1D-934A-8DA0C7663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78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30DD2-0427-4D2F-A66B-CF7634B45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59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17571-F013-4D46-9019-B648B91DBF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7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69F7C-4F2B-4149-9ACF-7FD6FE759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3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39CD3-9AE7-4A8C-9D8D-B118E4AB3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6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7F70B-33FE-4769-8EA0-D669C0921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ADB57-4FBC-4508-B6B9-266C606E4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7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A760DB-20B0-42B2-BA4D-271CD59D4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9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0D04D-1EB7-4471-8781-8CC3E833FD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1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87BED-CD20-4499-8ED0-6E51E71F6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9E1E3-2C54-4FE6-A664-08B81C213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9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700ECF08-60F7-4CA1-87FC-EF8F3696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  <p:sldLayoutId id="214748426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CUDA 6 </a:t>
            </a:r>
            <a:br>
              <a:rPr lang="en-US" altLang="en-US" sz="3600" smtClean="0"/>
            </a:br>
            <a:r>
              <a:rPr lang="en-US" altLang="en-US" sz="3600" smtClean="0"/>
              <a:t>Breadth-First Search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2024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Visited status 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41896" cy="2398797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altLang="en-US" smtClean="0"/>
              <a:t>Bitmasks are cached in texture caches.</a:t>
            </a:r>
          </a:p>
          <a:p>
            <a:pPr>
              <a:defRPr/>
            </a:pPr>
            <a:r>
              <a:rPr lang="en-US" smtClean="0"/>
              <a:t>This is effective for low diameter graphs.</a:t>
            </a:r>
          </a:p>
          <a:p>
            <a:pPr>
              <a:defRPr/>
            </a:pPr>
            <a:r>
              <a:rPr lang="en-US" smtClean="0"/>
              <a:t>Works less well for high diameter graphs, because each layer is processed in separate kernel, and cache flushed after each kernel launch.</a:t>
            </a:r>
          </a:p>
          <a:p>
            <a:pPr>
              <a:defRPr/>
            </a:pPr>
            <a:r>
              <a:rPr lang="en-US" smtClean="0"/>
              <a:t>Also doesn’t work well for small frontiers, since cached values aren’t reused.</a:t>
            </a:r>
          </a:p>
          <a:p>
            <a:pPr>
              <a:defRPr/>
            </a:pPr>
            <a:r>
              <a:rPr lang="en-US" smtClean="0"/>
              <a:t>Graphs on left side have high diameter; right ones are low diameter.</a:t>
            </a:r>
            <a:endParaRPr lang="en-US"/>
          </a:p>
        </p:txBody>
      </p:sp>
      <p:pic>
        <p:nvPicPr>
          <p:cNvPr id="1536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3848100"/>
            <a:ext cx="6832600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Duplicates in frontier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57212" y="1611313"/>
            <a:ext cx="5161869" cy="275249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smtClean="0"/>
              <a:t>May add same node into frontier multiple times, due to concurrent discovery.</a:t>
            </a:r>
          </a:p>
          <a:p>
            <a:pPr>
              <a:defRPr/>
            </a:pPr>
            <a:r>
              <a:rPr lang="en-US" altLang="en-US" smtClean="0"/>
              <a:t>Problem especially severe in GPU because of SIMD and high parallelism.</a:t>
            </a:r>
          </a:p>
          <a:p>
            <a:pPr>
              <a:defRPr/>
            </a:pPr>
            <a:r>
              <a:rPr lang="en-US" altLang="en-US" smtClean="0"/>
              <a:t>If duplicates aren’t removed, the vertex frontier can grow exponentially.</a:t>
            </a:r>
          </a:p>
        </p:txBody>
      </p:sp>
      <p:pic>
        <p:nvPicPr>
          <p:cNvPr id="163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4335463"/>
            <a:ext cx="8975725" cy="2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3" y="1558925"/>
            <a:ext cx="3189287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Duplicates in frontier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59363"/>
            <a:ext cx="8291513" cy="15875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Edge frontier: Number of nodes added to queue, allowing duplicates.</a:t>
            </a:r>
          </a:p>
          <a:p>
            <a:pPr>
              <a:defRPr/>
            </a:pPr>
            <a:r>
              <a:rPr lang="en-US" smtClean="0"/>
              <a:t>Unique neighbors: Number of nodes added to queue, removing duplicates, but allowing visited nodes.</a:t>
            </a:r>
          </a:p>
          <a:p>
            <a:pPr>
              <a:defRPr/>
            </a:pPr>
            <a:r>
              <a:rPr lang="en-US" smtClean="0"/>
              <a:t>Vertex frontier: Unique neighbors which haven’t been visited.</a:t>
            </a:r>
          </a:p>
          <a:p>
            <a:pPr>
              <a:defRPr/>
            </a:pPr>
            <a:r>
              <a:rPr lang="en-US" smtClean="0"/>
              <a:t>Allowing duplicates can lead to huge amount of redundant work.</a:t>
            </a:r>
            <a:endParaRPr lang="en-US"/>
          </a:p>
        </p:txBody>
      </p:sp>
      <p:pic>
        <p:nvPicPr>
          <p:cNvPr id="1741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84275"/>
            <a:ext cx="6589713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Duplicate culling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40700" cy="48609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/>
              <a:t>Try to remove duplicates using hash table.</a:t>
            </a:r>
          </a:p>
          <a:p>
            <a:pPr lvl="1">
              <a:defRPr/>
            </a:pPr>
            <a:r>
              <a:rPr lang="en-US" smtClean="0"/>
              <a:t>Won’t remove all duplicates, but quite effective.</a:t>
            </a:r>
          </a:p>
          <a:p>
            <a:pPr>
              <a:defRPr/>
            </a:pPr>
            <a:r>
              <a:rPr lang="en-US" smtClean="0"/>
              <a:t>Warp culling</a:t>
            </a:r>
          </a:p>
          <a:p>
            <a:pPr lvl="1">
              <a:defRPr/>
            </a:pPr>
            <a:r>
              <a:rPr lang="en-US" smtClean="0"/>
              <a:t>Each warp allocates a hash table (with 128 entries) in shared memory.</a:t>
            </a:r>
          </a:p>
          <a:p>
            <a:pPr lvl="1">
              <a:defRPr/>
            </a:pPr>
            <a:r>
              <a:rPr lang="en-US" smtClean="0"/>
              <a:t>When inserting a node, hash it into hash table.</a:t>
            </a:r>
          </a:p>
          <a:p>
            <a:pPr lvl="2">
              <a:defRPr/>
            </a:pPr>
            <a:r>
              <a:rPr lang="en-US" smtClean="0"/>
              <a:t>If table entry empty, store the node in entry, and add node to queue.</a:t>
            </a:r>
          </a:p>
          <a:p>
            <a:pPr lvl="2">
              <a:defRPr/>
            </a:pPr>
            <a:r>
              <a:rPr lang="en-US" smtClean="0"/>
              <a:t>If table entry filled, then if entry equals the node, don’t add node to queue.  Otherwise, add it.</a:t>
            </a:r>
          </a:p>
          <a:p>
            <a:pPr>
              <a:defRPr/>
            </a:pPr>
            <a:r>
              <a:rPr lang="en-US" smtClean="0"/>
              <a:t>History culling</a:t>
            </a:r>
          </a:p>
          <a:p>
            <a:pPr lvl="1">
              <a:defRPr/>
            </a:pPr>
            <a:r>
              <a:rPr lang="en-US" smtClean="0"/>
              <a:t>Same idea, but use the SM’s L1 cache.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Duplicate culling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47075" cy="712788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Despite small hash table, culling surprisingly effective.</a:t>
            </a:r>
            <a:endParaRPr lang="en-US"/>
          </a:p>
        </p:txBody>
      </p:sp>
      <p:pic>
        <p:nvPicPr>
          <p:cNvPr id="19460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885950"/>
            <a:ext cx="53086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4462463"/>
            <a:ext cx="5718175" cy="225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Putting it together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438775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altLang="en-US" smtClean="0"/>
              <a:t>Each kernel expands one layer of the BFS.</a:t>
            </a:r>
          </a:p>
          <a:p>
            <a:pPr lvl="1">
              <a:defRPr/>
            </a:pPr>
            <a:r>
              <a:rPr lang="en-US" altLang="en-US" smtClean="0"/>
              <a:t>Input is queue containing last BFS layer (possibly with duplicate nodes).</a:t>
            </a:r>
          </a:p>
          <a:p>
            <a:pPr>
              <a:defRPr/>
            </a:pPr>
            <a:r>
              <a:rPr lang="en-US" altLang="en-US" smtClean="0"/>
              <a:t>Threads assigned nodes from queue.</a:t>
            </a:r>
          </a:p>
          <a:p>
            <a:pPr>
              <a:defRPr/>
            </a:pPr>
            <a:r>
              <a:rPr lang="en-US" altLang="en-US" smtClean="0"/>
              <a:t>A thread first uses warp and history culling to determine if its vertex is a duplicate.</a:t>
            </a:r>
          </a:p>
          <a:p>
            <a:pPr>
              <a:defRPr/>
            </a:pPr>
            <a:r>
              <a:rPr lang="en-US" altLang="en-US" smtClean="0"/>
              <a:t>If not, thread gathers node’s neighbors.</a:t>
            </a:r>
          </a:p>
          <a:p>
            <a:pPr lvl="1">
              <a:defRPr/>
            </a:pPr>
            <a:r>
              <a:rPr lang="en-US" altLang="en-US" smtClean="0"/>
              <a:t>Based on neighbor list size, use a block, warp, or prefix sum gather.</a:t>
            </a:r>
          </a:p>
          <a:p>
            <a:pPr lvl="2">
              <a:defRPr/>
            </a:pPr>
            <a:r>
              <a:rPr lang="en-US" altLang="en-US" smtClean="0"/>
              <a:t>Each thread wants to gather neighbors of a different node, and tries to “enlist” a block or warp of threads to help it.</a:t>
            </a:r>
          </a:p>
          <a:p>
            <a:pPr lvl="2">
              <a:defRPr/>
            </a:pPr>
            <a:r>
              <a:rPr lang="en-US" altLang="en-US" smtClean="0"/>
              <a:t>Each thread writes into a variable shared by warp or block, then reads it.</a:t>
            </a:r>
          </a:p>
          <a:p>
            <a:pPr lvl="2">
              <a:defRPr/>
            </a:pPr>
            <a:r>
              <a:rPr lang="en-US" altLang="en-US" smtClean="0"/>
              <a:t>One thread from the warp / block “wins”.  All other threads help it.</a:t>
            </a:r>
          </a:p>
          <a:p>
            <a:pPr>
              <a:defRPr/>
            </a:pPr>
            <a:r>
              <a:rPr lang="en-US" altLang="en-US" smtClean="0"/>
              <a:t>Before adding a gathered node to (current layer’s) queue, check if it’s already visited.</a:t>
            </a:r>
          </a:p>
          <a:p>
            <a:pPr>
              <a:defRPr/>
            </a:pPr>
            <a:r>
              <a:rPr lang="en-US" altLang="en-US" smtClean="0"/>
              <a:t>If not, the thread contributes 1 to a thread block-wide prefix sum.</a:t>
            </a:r>
          </a:p>
          <a:p>
            <a:pPr>
              <a:defRPr/>
            </a:pPr>
            <a:r>
              <a:rPr lang="en-US" altLang="en-US" smtClean="0"/>
              <a:t>Synchronize the block and do a block-wide prefix sum to get number of enqueued nodes for block.</a:t>
            </a:r>
          </a:p>
          <a:p>
            <a:pPr>
              <a:defRPr/>
            </a:pPr>
            <a:r>
              <a:rPr lang="en-US" altLang="en-US" smtClean="0"/>
              <a:t>First thread in block atomically adds sum to global queue index, then shares old global index with block.</a:t>
            </a:r>
          </a:p>
          <a:p>
            <a:pPr>
              <a:defRPr/>
            </a:pPr>
            <a:r>
              <a:rPr lang="en-US" altLang="en-US" smtClean="0"/>
              <a:t>Using old global offset and prefix sum offset, each thread adds its gathered neighbor into queue.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Performance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108700" y="1187449"/>
            <a:ext cx="2886075" cy="558890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sz="2000" smtClean="0"/>
              <a:t>Previous algorithm called “contract-expand”, because it first </a:t>
            </a:r>
            <a:r>
              <a:rPr lang="en-US" altLang="en-US" sz="2000"/>
              <a:t>takes current layer’s edge frontier, contracts </a:t>
            </a:r>
            <a:r>
              <a:rPr lang="en-US" altLang="en-US" sz="2000" smtClean="0"/>
              <a:t>it (removes duplicates), </a:t>
            </a:r>
            <a:r>
              <a:rPr lang="en-US" altLang="en-US" sz="2000"/>
              <a:t>then expands into </a:t>
            </a:r>
            <a:r>
              <a:rPr lang="en-US" altLang="en-US" sz="2000" smtClean="0"/>
              <a:t>next </a:t>
            </a:r>
            <a:r>
              <a:rPr lang="en-US" altLang="en-US" sz="2000"/>
              <a:t>layer’s edge frontier (containing duplicates</a:t>
            </a:r>
            <a:r>
              <a:rPr lang="en-US" altLang="en-US" sz="2000" smtClean="0"/>
              <a:t>).</a:t>
            </a:r>
          </a:p>
          <a:p>
            <a:pPr>
              <a:defRPr/>
            </a:pPr>
            <a:r>
              <a:rPr lang="en-US" altLang="en-US" sz="2000" smtClean="0"/>
              <a:t>“Expand-contract”, algorithm expands current vertex frontier, then contracts it (removes duplicates) to next layer’s vertex frontier.</a:t>
            </a:r>
          </a:p>
          <a:p>
            <a:pPr>
              <a:defRPr/>
            </a:pPr>
            <a:r>
              <a:rPr lang="en-US" altLang="en-US" sz="2000" smtClean="0"/>
              <a:t>2-phase expands then contracts in two kernels.</a:t>
            </a:r>
          </a:p>
          <a:p>
            <a:pPr>
              <a:defRPr/>
            </a:pPr>
            <a:r>
              <a:rPr lang="en-US" altLang="en-US" sz="2000" smtClean="0"/>
              <a:t>Hybrid combines contract-expand with 2-phase, using 2-phase for iterations with large frontiers.</a:t>
            </a:r>
          </a:p>
          <a:p>
            <a:pPr>
              <a:defRPr/>
            </a:pPr>
            <a:r>
              <a:rPr lang="en-US" altLang="en-US" sz="2000" smtClean="0"/>
              <a:t>Variants differ in amount of memory traffic, latency and parallelism.</a:t>
            </a:r>
          </a:p>
          <a:p>
            <a:pPr>
              <a:defRPr/>
            </a:pPr>
            <a:r>
              <a:rPr lang="en-US" altLang="en-US" sz="2000" smtClean="0"/>
              <a:t>Hybrid’s performance is mostly determined by average degree (which generally increases moving down the dataset).</a:t>
            </a:r>
          </a:p>
        </p:txBody>
      </p:sp>
      <p:pic>
        <p:nvPicPr>
          <p:cNvPr id="21508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1247775"/>
            <a:ext cx="5983287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3881438"/>
            <a:ext cx="5478462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81967" y="3678011"/>
            <a:ext cx="881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>
                <a:solidFill>
                  <a:srgbClr val="FF0000"/>
                </a:solidFill>
              </a:rPr>
              <a:t>8 core CPU</a:t>
            </a:r>
            <a:endParaRPr lang="en-US" sz="1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Multi-GPU BFS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4737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smtClean="0"/>
              <a:t>Multiple GPUs can use a single logical address space.</a:t>
            </a:r>
          </a:p>
          <a:p>
            <a:pPr lvl="1">
              <a:defRPr/>
            </a:pPr>
            <a:r>
              <a:rPr lang="en-US" altLang="en-US" smtClean="0"/>
              <a:t>Communicate through PCI-e 2.0 (6.6 GB/s).</a:t>
            </a:r>
          </a:p>
          <a:p>
            <a:pPr>
              <a:defRPr/>
            </a:pPr>
            <a:r>
              <a:rPr lang="en-US" altLang="en-US" smtClean="0"/>
              <a:t>Given p GPUs, assign n/p vertices and corresponding edges per GPU.</a:t>
            </a:r>
          </a:p>
          <a:p>
            <a:pPr lvl="1">
              <a:defRPr/>
            </a:pPr>
            <a:r>
              <a:rPr lang="en-US" altLang="en-US" smtClean="0"/>
              <a:t>Vertices assigned in round robin order for load balancing.</a:t>
            </a:r>
          </a:p>
          <a:p>
            <a:pPr lvl="1">
              <a:defRPr/>
            </a:pPr>
            <a:r>
              <a:rPr lang="en-US" altLang="en-US" smtClean="0"/>
              <a:t>Poor locality if p large.</a:t>
            </a:r>
          </a:p>
          <a:p>
            <a:pPr>
              <a:defRPr/>
            </a:pPr>
            <a:r>
              <a:rPr lang="en-US" altLang="en-US" smtClean="0"/>
              <a:t>Each GPU expands / contracts its own vertex queue, as in the single GPU algorithm (*).</a:t>
            </a:r>
          </a:p>
          <a:p>
            <a:pPr>
              <a:defRPr/>
            </a:pPr>
            <a:r>
              <a:rPr lang="en-US" altLang="en-US" smtClean="0"/>
              <a:t>Then sort the new frontier into p bins, corresponding to vertices from different GPUs.</a:t>
            </a:r>
          </a:p>
          <a:p>
            <a:pPr>
              <a:defRPr/>
            </a:pPr>
            <a:r>
              <a:rPr lang="en-US" altLang="en-US" smtClean="0"/>
              <a:t>Barrier across all GPUs.</a:t>
            </a:r>
          </a:p>
          <a:p>
            <a:pPr>
              <a:defRPr/>
            </a:pPr>
            <a:r>
              <a:rPr lang="en-US" altLang="en-US" smtClean="0"/>
              <a:t>Run p-1 kernels, where in i’th kernel, the i’th GPU collects bin i from each other GPU.</a:t>
            </a:r>
          </a:p>
          <a:p>
            <a:pPr>
              <a:defRPr/>
            </a:pPr>
            <a:r>
              <a:rPr lang="en-US" altLang="en-US" smtClean="0"/>
              <a:t>Then go back to step (*) to form the next layer.  Continue until all nodes visited.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3879850"/>
            <a:ext cx="4217988" cy="301466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Only achieved speedup on graphs with small diameters and large average degrees.</a:t>
            </a:r>
          </a:p>
          <a:p>
            <a:pPr lvl="1">
              <a:defRPr/>
            </a:pPr>
            <a:r>
              <a:rPr lang="en-US" smtClean="0"/>
              <a:t>Smaller diameter requires less synchronization.</a:t>
            </a:r>
          </a:p>
          <a:p>
            <a:pPr lvl="1">
              <a:defRPr/>
            </a:pPr>
            <a:r>
              <a:rPr lang="en-US" smtClean="0"/>
              <a:t>Larger degree makes duplicate culling more effective.</a:t>
            </a:r>
          </a:p>
          <a:p>
            <a:pPr lvl="1">
              <a:defRPr/>
            </a:pPr>
            <a:r>
              <a:rPr lang="en-US" smtClean="0"/>
              <a:t>Max speedups 1.5X, 2.1X and 2.5X on 2, 3, 4 GPUs.</a:t>
            </a:r>
          </a:p>
          <a:p>
            <a:pPr lvl="1">
              <a:defRPr/>
            </a:pPr>
            <a:r>
              <a:rPr lang="en-US" smtClean="0"/>
              <a:t>Sometimes parallel algorithm performed much worse.</a:t>
            </a:r>
          </a:p>
          <a:p>
            <a:pPr lvl="1">
              <a:defRPr/>
            </a:pPr>
            <a:endParaRPr lang="en-US"/>
          </a:p>
        </p:txBody>
      </p:sp>
      <p:pic>
        <p:nvPicPr>
          <p:cNvPr id="2355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1306513"/>
            <a:ext cx="8370887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3879850"/>
            <a:ext cx="4116387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5749" y="6396335"/>
            <a:ext cx="495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rgbClr val="1503FB"/>
                </a:solidFill>
              </a:rPr>
              <a:t>Performance on uniform random graph.  Higher average degree (d) results in better duplicate culling and higher performance.</a:t>
            </a:r>
            <a:endParaRPr lang="en-US" sz="1200">
              <a:solidFill>
                <a:srgbClr val="1503FB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Breadth-first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20100" cy="300355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Given a graph, explore it layer by layer.</a:t>
            </a:r>
          </a:p>
          <a:p>
            <a:pPr lvl="1">
              <a:defRPr/>
            </a:pPr>
            <a:r>
              <a:rPr lang="en-US" smtClean="0"/>
              <a:t>Go wide, then go deep.</a:t>
            </a:r>
          </a:p>
          <a:p>
            <a:pPr>
              <a:defRPr/>
            </a:pPr>
            <a:r>
              <a:rPr lang="en-US" smtClean="0"/>
              <a:t>Large number of applications.</a:t>
            </a:r>
          </a:p>
          <a:p>
            <a:pPr lvl="1">
              <a:defRPr/>
            </a:pPr>
            <a:r>
              <a:rPr lang="en-US" smtClean="0"/>
              <a:t>Connected components, path finding, Ford-Fulkerson max flow algorithm, Cuthill-McKee ordering, bipartiteness testing, search engine crawlers, garbage collection, etc.</a:t>
            </a:r>
          </a:p>
          <a:p>
            <a:pPr>
              <a:defRPr/>
            </a:pPr>
            <a:r>
              <a:rPr lang="en-US" smtClean="0"/>
              <a:t>Used in benchmarks such as Graph500 and Parboil to test parallel computer’s memory performance.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8263" y="4164013"/>
            <a:ext cx="4781550" cy="2689225"/>
            <a:chOff x="68263" y="4164013"/>
            <a:chExt cx="4781550" cy="2689225"/>
          </a:xfrm>
        </p:grpSpPr>
        <p:pic>
          <p:nvPicPr>
            <p:cNvPr id="6146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3" y="4164013"/>
              <a:ext cx="4781550" cy="2211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9" name="TextBox 4"/>
            <p:cNvSpPr txBox="1">
              <a:spLocks noChangeArrowheads="1"/>
            </p:cNvSpPr>
            <p:nvPr/>
          </p:nvSpPr>
          <p:spPr bwMode="auto">
            <a:xfrm>
              <a:off x="149225" y="6392863"/>
              <a:ext cx="4619625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i="1"/>
                <a:t>Source</a:t>
              </a:r>
              <a:r>
                <a:rPr lang="en-US" altLang="en-US" sz="1200"/>
                <a:t>: http://www.stoimen.com/blog/2012/10/08/computer-algorithms-shortest-path-in-a-graph/</a:t>
              </a:r>
              <a:endParaRPr lang="en-US" altLang="en-US" sz="1200" i="1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94275" y="4213225"/>
            <a:ext cx="4699000" cy="2640013"/>
            <a:chOff x="4994275" y="4213225"/>
            <a:chExt cx="4699000" cy="2640013"/>
          </a:xfrm>
        </p:grpSpPr>
        <p:pic>
          <p:nvPicPr>
            <p:cNvPr id="6150" name="Picture 2" descr="http://dpo.github.io/pyorder/_images/commanche_dual_rcmk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275" y="4213225"/>
              <a:ext cx="4027488" cy="2112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1" name="TextBox 7"/>
            <p:cNvSpPr txBox="1">
              <a:spLocks noChangeArrowheads="1"/>
            </p:cNvSpPr>
            <p:nvPr/>
          </p:nvSpPr>
          <p:spPr bwMode="auto">
            <a:xfrm>
              <a:off x="5075238" y="6392863"/>
              <a:ext cx="4618037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i="1"/>
                <a:t>Source</a:t>
              </a:r>
              <a:r>
                <a:rPr lang="en-US" altLang="en-US" sz="1200"/>
                <a:t>: http://dpo.github.io/pyorder/_images/ commanche_dual_rcmk.png</a:t>
              </a:r>
              <a:endParaRPr lang="en-US" altLang="en-US" sz="1200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Real world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265238"/>
            <a:ext cx="4114800" cy="5446712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Hundreds of millions of nodes and edges.</a:t>
            </a:r>
          </a:p>
          <a:p>
            <a:pPr lvl="1">
              <a:defRPr/>
            </a:pPr>
            <a:r>
              <a:rPr lang="en-US" smtClean="0"/>
              <a:t>Some graphs have billions or trillions of edges.  But these don’t fit into the memory of a single GPU.</a:t>
            </a:r>
          </a:p>
          <a:p>
            <a:pPr>
              <a:defRPr/>
            </a:pPr>
            <a:r>
              <a:rPr lang="en-US" smtClean="0"/>
              <a:t>Low average degree (sparse), but high variation in degree.</a:t>
            </a:r>
          </a:p>
          <a:p>
            <a:pPr lvl="1">
              <a:defRPr/>
            </a:pPr>
            <a:r>
              <a:rPr lang="en-US" smtClean="0"/>
              <a:t>Some nodes have a few neighbors, some nodes 100K’s.</a:t>
            </a:r>
          </a:p>
          <a:p>
            <a:pPr>
              <a:defRPr/>
            </a:pPr>
            <a:r>
              <a:rPr lang="en-US" smtClean="0"/>
              <a:t>“Small world” graphs have low diameter (~10).</a:t>
            </a:r>
          </a:p>
          <a:p>
            <a:pPr>
              <a:defRPr/>
            </a:pPr>
            <a:r>
              <a:rPr lang="en-US" smtClean="0"/>
              <a:t>Grids and maps have high diameter (~1-10K).</a:t>
            </a:r>
            <a:endParaRPr lang="en-US"/>
          </a:p>
        </p:txBody>
      </p:sp>
      <p:pic>
        <p:nvPicPr>
          <p:cNvPr id="7172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1265238"/>
            <a:ext cx="3941762" cy="528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0" y="6581001"/>
            <a:ext cx="63860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i="1"/>
              <a:t>Source</a:t>
            </a:r>
            <a:r>
              <a:rPr lang="en-US" altLang="en-US" sz="1200"/>
              <a:t>: </a:t>
            </a:r>
            <a:r>
              <a:rPr lang="en-US" altLang="en-US" sz="1200" i="1"/>
              <a:t>High Performance and Scalable GPU Graph Traversal</a:t>
            </a:r>
            <a:r>
              <a:rPr lang="en-US" altLang="en-US" sz="1200" smtClean="0"/>
              <a:t>, </a:t>
            </a:r>
            <a:r>
              <a:rPr lang="en-US" altLang="en-US" sz="1200"/>
              <a:t>Merrill, Garland, Grimshaw</a:t>
            </a:r>
            <a:endParaRPr lang="en-US" altLang="en-US" sz="12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Sequential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34388" cy="2374900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mtClean="0"/>
              <a:t>Assume graph is sparse, and stored in compressed sparse row format.</a:t>
            </a:r>
          </a:p>
          <a:p>
            <a:pPr lvl="1">
              <a:defRPr/>
            </a:pPr>
            <a:r>
              <a:rPr lang="en-US" smtClean="0"/>
              <a:t>R[i] indicates index where node i’s neighbors start in C.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R[1] = 2 means node 1’s neighbors (0, 2, 4) are listed starting at C[2].</a:t>
            </a:r>
          </a:p>
          <a:p>
            <a:pPr>
              <a:defRPr/>
            </a:pPr>
            <a:r>
              <a:rPr lang="en-US" smtClean="0"/>
              <a:t>Maintain a queue of unvisited nodes.</a:t>
            </a:r>
          </a:p>
          <a:p>
            <a:pPr lvl="1">
              <a:defRPr/>
            </a:pPr>
            <a:r>
              <a:rPr lang="en-US" smtClean="0"/>
              <a:t>Dequeue a node, add its unvisited neighbors to the queue.</a:t>
            </a:r>
          </a:p>
          <a:p>
            <a:pPr>
              <a:defRPr/>
            </a:pPr>
            <a:r>
              <a:rPr lang="en-US" smtClean="0"/>
              <a:t>Running time O(|V|+|E|).</a:t>
            </a:r>
            <a:endParaRPr lang="en-US"/>
          </a:p>
        </p:txBody>
      </p:sp>
      <p:pic>
        <p:nvPicPr>
          <p:cNvPr id="819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38" y="3729038"/>
            <a:ext cx="3784600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798513" y="3729038"/>
            <a:ext cx="3119437" cy="3128962"/>
            <a:chOff x="798513" y="3729038"/>
            <a:chExt cx="3119437" cy="3128962"/>
          </a:xfrm>
        </p:grpSpPr>
        <p:pic>
          <p:nvPicPr>
            <p:cNvPr id="8197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300" y="3729038"/>
              <a:ext cx="2386013" cy="1979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8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5634038"/>
              <a:ext cx="3119437" cy="1223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199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729038"/>
            <a:ext cx="48609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Parallelizing BFS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4525347" cy="5438775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First BFS algorithms for GPUs focused on data parallelism.</a:t>
                </a:r>
              </a:p>
              <a:p>
                <a:pPr>
                  <a:defRPr/>
                </a:pPr>
                <a:r>
                  <a:rPr lang="en-US" dirty="0" smtClean="0"/>
                  <a:t>Initially set source distance to 0.</a:t>
                </a:r>
              </a:p>
              <a:p>
                <a:pPr>
                  <a:defRPr/>
                </a:pPr>
                <a:r>
                  <a:rPr lang="en-US" dirty="0" smtClean="0"/>
                  <a:t>Run for </a:t>
                </a:r>
                <a:r>
                  <a:rPr lang="en-US" dirty="0"/>
                  <a:t>D</a:t>
                </a:r>
                <a:r>
                  <a:rPr lang="en-US" dirty="0" smtClean="0"/>
                  <a:t> rounds, where D is the diameter from s.  </a:t>
                </a:r>
              </a:p>
              <a:p>
                <a:pPr lvl="1">
                  <a:defRPr/>
                </a:pPr>
                <a:r>
                  <a:rPr lang="en-US" dirty="0" smtClean="0"/>
                  <a:t>In round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distance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nodes are marked.  </a:t>
                </a:r>
              </a:p>
              <a:p>
                <a:pPr lvl="1">
                  <a:defRPr/>
                </a:pPr>
                <a:r>
                  <a:rPr lang="en-US" dirty="0" smtClean="0"/>
                  <a:t>Iterate through all the nodes.  If a node is marked, mark its unvisited neighbors as distance i+1 nodes.</a:t>
                </a:r>
              </a:p>
              <a:p>
                <a:pPr>
                  <a:defRPr/>
                </a:pPr>
                <a:r>
                  <a:rPr lang="en-US" dirty="0" smtClean="0"/>
                  <a:t>Works well in small diameter graphs, e.g. social networks.</a:t>
                </a:r>
              </a:p>
              <a:p>
                <a:pPr>
                  <a:defRPr/>
                </a:pPr>
                <a:r>
                  <a:rPr lang="en-US" dirty="0" smtClean="0"/>
                  <a:t>Very inefficient for large diameter graphs, e.g. maps, since only a few nodes marked per round.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running time.</a:t>
                </a:r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4525347" cy="5438775"/>
              </a:xfrm>
              <a:blipFill>
                <a:blip r:embed="rId2"/>
                <a:stretch>
                  <a:fillRect l="-539" t="-1906" r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0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847" y="1440646"/>
            <a:ext cx="4000128" cy="350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80340" y="2371725"/>
                <a:ext cx="3657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>
                    <a:solidFill>
                      <a:srgbClr val="FF0000"/>
                    </a:solidFill>
                  </a:rPr>
                  <a:t>should add “</a:t>
                </a:r>
                <a:r>
                  <a:rPr lang="en-US" sz="140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if dist[j] ==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400" smtClean="0">
                    <a:solidFill>
                      <a:srgbClr val="FF0000"/>
                    </a:solidFill>
                  </a:rPr>
                  <a:t>” here</a:t>
                </a:r>
                <a:endParaRPr lang="en-US" sz="1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340" y="2371725"/>
                <a:ext cx="3657600" cy="307777"/>
              </a:xfrm>
              <a:prstGeom prst="rect">
                <a:avLst/>
              </a:prstGeom>
              <a:blipFill>
                <a:blip r:embed="rId4"/>
                <a:stretch>
                  <a:fillRect l="-500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 4"/>
          <p:cNvSpPr/>
          <p:nvPr/>
        </p:nvSpPr>
        <p:spPr bwMode="auto">
          <a:xfrm>
            <a:off x="5176090" y="2583996"/>
            <a:ext cx="849153" cy="1608365"/>
          </a:xfrm>
          <a:custGeom>
            <a:avLst/>
            <a:gdLst>
              <a:gd name="connsiteX0" fmla="*/ 849153 w 849153"/>
              <a:gd name="connsiteY0" fmla="*/ 0 h 1608365"/>
              <a:gd name="connsiteX1" fmla="*/ 67 w 849153"/>
              <a:gd name="connsiteY1" fmla="*/ 649061 h 1608365"/>
              <a:gd name="connsiteX2" fmla="*/ 812414 w 849153"/>
              <a:gd name="connsiteY2" fmla="*/ 1608365 h 160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9153" h="1608365">
                <a:moveTo>
                  <a:pt x="849153" y="0"/>
                </a:moveTo>
                <a:cubicBezTo>
                  <a:pt x="427671" y="190500"/>
                  <a:pt x="6190" y="381000"/>
                  <a:pt x="67" y="649061"/>
                </a:cubicBezTo>
                <a:cubicBezTo>
                  <a:pt x="-6056" y="917122"/>
                  <a:pt x="403179" y="1262743"/>
                  <a:pt x="812414" y="1608365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Parallelizing BFS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4638675" cy="5291138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defRPr/>
                </a:pPr>
                <a:r>
                  <a:rPr lang="en-US" smtClean="0"/>
                  <a:t>Linear,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work parallel BFS algorithms follow the sequential algorithm.</a:t>
                </a:r>
              </a:p>
              <a:p>
                <a:pPr>
                  <a:defRPr/>
                </a:pPr>
                <a:r>
                  <a:rPr lang="en-US" smtClean="0"/>
                  <a:t>Two main bottlenecks</a:t>
                </a:r>
              </a:p>
              <a:p>
                <a:pPr lvl="1">
                  <a:defRPr/>
                </a:pPr>
                <a:r>
                  <a:rPr lang="en-US" smtClean="0"/>
                  <a:t>Maintaining explicit queue of unvisited nodes requires expensive LockedEnqueue operations.</a:t>
                </a:r>
              </a:p>
              <a:p>
                <a:pPr lvl="1">
                  <a:defRPr/>
                </a:pPr>
                <a:r>
                  <a:rPr lang="en-US" smtClean="0"/>
                  <a:t>If nodes have very different degrees (e.g. power law graphs), there’s high load imbalance in the main parallel for loop.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4638675" cy="5291138"/>
              </a:xfrm>
              <a:blipFill>
                <a:blip r:embed="rId2"/>
                <a:stretch>
                  <a:fillRect l="-1183" t="-1843" r="-3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329" y="1489981"/>
            <a:ext cx="3918710" cy="4046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805" y="4751632"/>
            <a:ext cx="4336007" cy="210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Gathering neighbors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630613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mtClean="0"/>
              <a:t>We use two queues, one for nodes in current layer of BFS, other for nodes in next layer.</a:t>
            </a:r>
          </a:p>
          <a:p>
            <a:pPr lvl="1">
              <a:defRPr/>
            </a:pPr>
            <a:r>
              <a:rPr lang="en-US" smtClean="0"/>
              <a:t>After every phase of BFS we swap the queues, to reuse memory.</a:t>
            </a:r>
          </a:p>
          <a:p>
            <a:pPr lvl="1">
              <a:defRPr/>
            </a:pPr>
            <a:r>
              <a:rPr lang="en-US" smtClean="0"/>
              <a:t>To synchronize the layers, use a separate kernel for each layer.</a:t>
            </a:r>
          </a:p>
          <a:p>
            <a:pPr>
              <a:defRPr/>
            </a:pPr>
            <a:r>
              <a:rPr lang="en-US" smtClean="0"/>
              <a:t>For each node in first queue, we first add all its neighbors into the second queue (gather).</a:t>
            </a:r>
          </a:p>
          <a:p>
            <a:pPr lvl="1">
              <a:defRPr/>
            </a:pPr>
            <a:r>
              <a:rPr lang="en-US" smtClean="0"/>
              <a:t>Some of the neighbors don’t belong in the next BFS layer because they’ve already been visited.</a:t>
            </a:r>
          </a:p>
          <a:p>
            <a:pPr lvl="2">
              <a:defRPr/>
            </a:pPr>
            <a:r>
              <a:rPr lang="en-US" smtClean="0"/>
              <a:t>Testing each node explicitly is inefficient.</a:t>
            </a:r>
          </a:p>
          <a:p>
            <a:pPr lvl="1">
              <a:defRPr/>
            </a:pPr>
            <a:r>
              <a:rPr lang="en-US" smtClean="0"/>
              <a:t>Also, we may add duplicates into the second queue.</a:t>
            </a:r>
          </a:p>
          <a:p>
            <a:pPr lvl="1">
              <a:defRPr/>
            </a:pPr>
            <a:r>
              <a:rPr lang="en-US" smtClean="0"/>
              <a:t>We’ll address both problems later.</a:t>
            </a:r>
          </a:p>
          <a:p>
            <a:pPr>
              <a:defRPr/>
            </a:pPr>
            <a:r>
              <a:rPr lang="en-US" smtClean="0"/>
              <a:t>To add neighbors of a node into the queue without expensive locks, we use prefix sum, which is much faster.</a:t>
            </a:r>
          </a:p>
          <a:p>
            <a:pPr lvl="1">
              <a:defRPr/>
            </a:pPr>
            <a:r>
              <a:rPr lang="en-US" smtClean="0"/>
              <a:t>If node has n</a:t>
            </a:r>
            <a:r>
              <a:rPr lang="en-US" baseline="-25000" smtClean="0"/>
              <a:t>i</a:t>
            </a:r>
            <a:r>
              <a:rPr lang="en-US" smtClean="0"/>
              <a:t> neighbors, we reserve n</a:t>
            </a:r>
            <a:r>
              <a:rPr lang="en-US" baseline="-25000" smtClean="0"/>
              <a:t>i</a:t>
            </a:r>
            <a:r>
              <a:rPr lang="en-US" smtClean="0"/>
              <a:t> queue spots for them by adding n</a:t>
            </a:r>
            <a:r>
              <a:rPr lang="en-US" baseline="-25000" smtClean="0"/>
              <a:t>i</a:t>
            </a:r>
            <a:r>
              <a:rPr lang="en-US" smtClean="0"/>
              <a:t> into the prefix sum.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Load balanced 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74063" cy="53308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mtClean="0"/>
              <a:t>To load balance, we assign different numbers of threads to gather the neighbors of a node in parallel.</a:t>
            </a:r>
          </a:p>
          <a:p>
            <a:pPr>
              <a:defRPr/>
            </a:pPr>
            <a:r>
              <a:rPr lang="en-US" smtClean="0"/>
              <a:t>If node has moderate number of neighbors, assign a warp of threads to gather its neighbors.</a:t>
            </a:r>
          </a:p>
          <a:p>
            <a:pPr lvl="1">
              <a:defRPr/>
            </a:pPr>
            <a:r>
              <a:rPr lang="en-US" smtClean="0"/>
              <a:t>Each thread in the warp might initially want to gather neighbors of a different node.  </a:t>
            </a:r>
          </a:p>
          <a:p>
            <a:pPr lvl="1">
              <a:defRPr/>
            </a:pPr>
            <a:r>
              <a:rPr lang="en-US" smtClean="0"/>
              <a:t>The warp votes to find a common node to gather.</a:t>
            </a:r>
          </a:p>
          <a:p>
            <a:pPr lvl="2">
              <a:defRPr/>
            </a:pPr>
            <a:r>
              <a:rPr lang="en-US" smtClean="0"/>
              <a:t>All threads in warp write to a common location, then read it. The last write “wins”.  Other threads help gather its node’s neighbors.</a:t>
            </a:r>
          </a:p>
          <a:p>
            <a:pPr>
              <a:defRPr/>
            </a:pPr>
            <a:r>
              <a:rPr lang="en-US" smtClean="0"/>
              <a:t>If node has large number of neighbors, use entire thread block for gather.</a:t>
            </a:r>
          </a:p>
          <a:p>
            <a:pPr>
              <a:defRPr/>
            </a:pPr>
            <a:r>
              <a:rPr lang="en-US" smtClean="0"/>
              <a:t>For remaining nodes, use prefix sum based method.</a:t>
            </a:r>
          </a:p>
          <a:p>
            <a:pPr lvl="1">
              <a:defRPr/>
            </a:pPr>
            <a:r>
              <a:rPr lang="en-US" smtClean="0"/>
              <a:t>There’s load imbalance, but only for low degree nodes.</a:t>
            </a:r>
          </a:p>
          <a:p>
            <a:pPr>
              <a:defRPr/>
            </a:pPr>
            <a:r>
              <a:rPr lang="en-US" smtClean="0"/>
              <a:t>The size of “moderate” and “large” need to be tuned.</a:t>
            </a:r>
          </a:p>
          <a:p>
            <a:pPr>
              <a:defRPr/>
            </a:pPr>
            <a:r>
              <a:rPr lang="en-US" smtClean="0"/>
              <a:t>Eliminates most, but not all load imbalance.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Visited status lookup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29625" cy="52736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en-US" smtClean="0"/>
              <a:t>A node should only be added into the frontier queue if it hasn’t been visited.</a:t>
            </a:r>
          </a:p>
          <a:p>
            <a:pPr lvl="1">
              <a:defRPr/>
            </a:pPr>
            <a:r>
              <a:rPr lang="en-US" altLang="en-US" smtClean="0"/>
              <a:t>Before adding a node, look up its visited status.</a:t>
            </a:r>
          </a:p>
          <a:p>
            <a:pPr>
              <a:defRPr/>
            </a:pPr>
            <a:r>
              <a:rPr lang="en-US" altLang="en-US" smtClean="0"/>
              <a:t>To reduce memory traffic, use an integer bitmask to store status of 32 nodes.</a:t>
            </a:r>
          </a:p>
          <a:p>
            <a:pPr>
              <a:defRPr/>
            </a:pPr>
            <a:r>
              <a:rPr lang="en-US" altLang="en-US" smtClean="0"/>
              <a:t>But then two threads might “clobber” each other by setting (different) bits in the same integer.</a:t>
            </a:r>
          </a:p>
          <a:p>
            <a:pPr lvl="1">
              <a:defRPr/>
            </a:pPr>
            <a:r>
              <a:rPr lang="en-US" altLang="en-US" smtClean="0"/>
              <a:t>Can avoid using atomics, but they’re slow.</a:t>
            </a:r>
          </a:p>
          <a:p>
            <a:pPr lvl="1">
              <a:defRPr/>
            </a:pPr>
            <a:r>
              <a:rPr lang="en-US" altLang="en-US" smtClean="0"/>
              <a:t>Instead, use normal read and write ops, but treat bitmask conservatively.</a:t>
            </a:r>
          </a:p>
          <a:p>
            <a:pPr lvl="2">
              <a:defRPr/>
            </a:pPr>
            <a:r>
              <a:rPr lang="en-US" altLang="en-US" smtClean="0"/>
              <a:t>For each node, maintain both a shared bitmask bit, and a private integer label.</a:t>
            </a:r>
          </a:p>
          <a:p>
            <a:pPr lvl="2">
              <a:defRPr/>
            </a:pPr>
            <a:r>
              <a:rPr lang="en-US" altLang="en-US" smtClean="0"/>
              <a:t>Usually only access bitmask, saving memory traffic.  Occasionally access the label.</a:t>
            </a:r>
          </a:p>
          <a:p>
            <a:pPr lvl="2">
              <a:defRPr/>
            </a:pPr>
            <a:r>
              <a:rPr lang="en-US" altLang="en-US" smtClean="0"/>
              <a:t>If bit for a node is set, it’s definitely visited.</a:t>
            </a:r>
          </a:p>
          <a:p>
            <a:pPr lvl="2">
              <a:defRPr/>
            </a:pPr>
            <a:r>
              <a:rPr lang="en-US" altLang="en-US" smtClean="0"/>
              <a:t>If bit is unset, then not sure about node’s visited status, so do another lookup on node’s label.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9946</TotalTime>
  <Words>1704</Words>
  <Application>Microsoft Office PowerPoint</Application>
  <PresentationFormat>On-screen Show (4:3)</PresentationFormat>
  <Paragraphs>142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Cambria Math</vt:lpstr>
      <vt:lpstr>Consolas</vt:lpstr>
      <vt:lpstr>Times New Roman</vt:lpstr>
      <vt:lpstr>Wingdings</vt:lpstr>
      <vt:lpstr>Pixel</vt:lpstr>
      <vt:lpstr>CUDA 6  Breadth-First Search</vt:lpstr>
      <vt:lpstr>Breadth-first search</vt:lpstr>
      <vt:lpstr>Real world graphs</vt:lpstr>
      <vt:lpstr>Sequential algorithm</vt:lpstr>
      <vt:lpstr>Parallelizing BFS</vt:lpstr>
      <vt:lpstr>Parallelizing BFS</vt:lpstr>
      <vt:lpstr>Gathering neighbors</vt:lpstr>
      <vt:lpstr>Load balanced gathering</vt:lpstr>
      <vt:lpstr>Visited status lookup</vt:lpstr>
      <vt:lpstr>Visited status lookup</vt:lpstr>
      <vt:lpstr>Duplicates in frontier</vt:lpstr>
      <vt:lpstr>Duplicates in frontier</vt:lpstr>
      <vt:lpstr>Duplicate culling</vt:lpstr>
      <vt:lpstr>Duplicate culling</vt:lpstr>
      <vt:lpstr>Putting it together</vt:lpstr>
      <vt:lpstr>Performance</vt:lpstr>
      <vt:lpstr>Multi-GPU BFS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6  Prefix sum</dc:title>
  <dc:creator>Microsoft Office User</dc:creator>
  <cp:lastModifiedBy>Rui</cp:lastModifiedBy>
  <cp:revision>161</cp:revision>
  <cp:lastPrinted>2023-11-22T12:45:02Z</cp:lastPrinted>
  <dcterms:created xsi:type="dcterms:W3CDTF">2015-10-25T06:58:34Z</dcterms:created>
  <dcterms:modified xsi:type="dcterms:W3CDTF">2024-11-11T09:00:08Z</dcterms:modified>
</cp:coreProperties>
</file>