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34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343" r:id="rId21"/>
    <p:sldId id="344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2" autoAdjust="0"/>
    <p:restoredTop sz="95603" autoAdjust="0"/>
  </p:normalViewPr>
  <p:slideViewPr>
    <p:cSldViewPr snapToGrid="0">
      <p:cViewPr varScale="1">
        <p:scale>
          <a:sx n="159" d="100"/>
          <a:sy n="159" d="100"/>
        </p:scale>
        <p:origin x="1766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3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1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3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398B5-C2F2-426A-9646-60977585230A}" type="slidenum">
              <a:rPr lang="en-US" sz="120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9943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s.anl.gov/~itf/dbpp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Parallel Algorithm Design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CS121 Parallel Computing</a:t>
            </a:r>
          </a:p>
          <a:p>
            <a:pPr eaLnBrk="1" hangingPunct="1"/>
            <a:r>
              <a:rPr lang="en-US" smtClean="0"/>
              <a:t>Fall </a:t>
            </a:r>
            <a:r>
              <a:rPr lang="en-US" smtClean="0"/>
              <a:t>2024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Mapping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744929" cy="5429892"/>
          </a:xfrm>
        </p:spPr>
        <p:txBody>
          <a:bodyPr/>
          <a:lstStyle/>
          <a:p>
            <a:r>
              <a:rPr lang="en-US" sz="2400" smtClean="0"/>
              <a:t>Assigning (super)tasks to processors</a:t>
            </a:r>
          </a:p>
          <a:p>
            <a:pPr lvl="1"/>
            <a:r>
              <a:rPr lang="en-US" sz="2000" smtClean="0"/>
              <a:t>With a distributed memory system, mapping can be done  by the user.</a:t>
            </a:r>
          </a:p>
          <a:p>
            <a:r>
              <a:rPr lang="en-US" sz="2400" smtClean="0"/>
              <a:t>Goals</a:t>
            </a:r>
          </a:p>
          <a:p>
            <a:pPr lvl="1"/>
            <a:r>
              <a:rPr lang="en-US" sz="2000" smtClean="0"/>
              <a:t>Balance the load to maximize processor utilization.</a:t>
            </a:r>
          </a:p>
          <a:p>
            <a:pPr lvl="1"/>
            <a:r>
              <a:rPr lang="en-US" sz="2000" smtClean="0"/>
              <a:t>Minimize interprocessor communication.</a:t>
            </a:r>
          </a:p>
          <a:p>
            <a:pPr lvl="1"/>
            <a:r>
              <a:rPr lang="en-US" sz="2000" smtClean="0"/>
              <a:t>Sometimes two goals conflict.  Look for best tradeoff.</a:t>
            </a:r>
            <a:endParaRPr 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endParaRPr lang="en-US" smtClean="0"/>
          </a:p>
          <a:p>
            <a:r>
              <a:rPr lang="en-US" sz="2000" b="0" smtClean="0">
                <a:solidFill>
                  <a:schemeClr val="tx1"/>
                </a:solidFill>
              </a:rPr>
              <a:t>If all tasks require the same amount of time, the above mapping would mean the middle processor takes twice as long as the other two.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24000"/>
            <a:ext cx="472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47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pairs shortest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371600"/>
            <a:ext cx="5053014" cy="5232400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weighted directed graph of vertices and edges.</a:t>
            </a:r>
          </a:p>
          <a:p>
            <a:pPr lvl="1"/>
            <a:r>
              <a:rPr lang="en-US" sz="2200" smtClean="0"/>
              <a:t>There may be an edge from vertex i to j, but not from j to i.</a:t>
            </a:r>
          </a:p>
          <a:p>
            <a:pPr lvl="1"/>
            <a:r>
              <a:rPr lang="en-US" sz="2200" smtClean="0"/>
              <a:t>Edge weight from vertex i to j may be different to from j to i.</a:t>
            </a:r>
          </a:p>
          <a:p>
            <a:r>
              <a:rPr lang="en-US" smtClean="0"/>
              <a:t>Find the shortest path between every pair of vertices.</a:t>
            </a:r>
          </a:p>
          <a:p>
            <a:r>
              <a:rPr lang="en-US" smtClean="0"/>
              <a:t>Applications</a:t>
            </a:r>
          </a:p>
          <a:p>
            <a:pPr lvl="1"/>
            <a:r>
              <a:rPr lang="en-US" smtClean="0"/>
              <a:t>Shortest route on a road / communication network.</a:t>
            </a:r>
          </a:p>
          <a:p>
            <a:pPr lvl="1"/>
            <a:r>
              <a:rPr lang="en-US" smtClean="0"/>
              <a:t>Efficient solution in a state space graph.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105400" y="1371600"/>
            <a:ext cx="3810000" cy="4724400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marL="0" lvl="1" indent="0">
              <a:spcBef>
                <a:spcPct val="0"/>
              </a:spcBef>
              <a:buSzPct val="80000"/>
              <a:buNone/>
            </a:pPr>
            <a:endParaRPr lang="en-US" sz="2000" smtClean="0"/>
          </a:p>
        </p:txBody>
      </p:sp>
      <p:pic>
        <p:nvPicPr>
          <p:cNvPr id="16389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371600"/>
            <a:ext cx="2947987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42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223058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Represent graph using adjacency matrix.</a:t>
            </a:r>
          </a:p>
          <a:p>
            <a:pPr lvl="1"/>
            <a:r>
              <a:rPr lang="en-US" smtClean="0"/>
              <a:t>a[i,j] = 0 if i = j.</a:t>
            </a:r>
          </a:p>
          <a:p>
            <a:pPr lvl="1"/>
            <a:r>
              <a:rPr lang="en-US" smtClean="0"/>
              <a:t>For i </a:t>
            </a:r>
            <a:r>
              <a:rPr lang="en-US" smtClean="0">
                <a:latin typeface="Symbol" panose="05050102010706020507" pitchFamily="18" charset="2"/>
              </a:rPr>
              <a:t>¹ </a:t>
            </a:r>
            <a:r>
              <a:rPr lang="en-US" smtClean="0"/>
              <a:t>j, a[i,j] = length of edge from i to j, or </a:t>
            </a:r>
            <a:r>
              <a:rPr lang="en-US"/>
              <a:t>∞</a:t>
            </a:r>
            <a:r>
              <a:rPr lang="en-US">
                <a:sym typeface="Symbol" panose="05050102010706020507" pitchFamily="18" charset="2"/>
              </a:rPr>
              <a:t> if no </a:t>
            </a:r>
            <a:r>
              <a:rPr lang="en-US" smtClean="0">
                <a:sym typeface="Symbol" panose="05050102010706020507" pitchFamily="18" charset="2"/>
              </a:rPr>
              <a:t>edge</a:t>
            </a:r>
            <a:r>
              <a:rPr lang="en-US"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>
                <a:sym typeface="Symbol" panose="05050102010706020507" pitchFamily="18" charset="2"/>
              </a:rPr>
              <a:t>Output matrix of shortest path lengths, or </a:t>
            </a:r>
            <a:r>
              <a:rPr lang="en-US" smtClean="0"/>
              <a:t>∞</a:t>
            </a:r>
            <a:r>
              <a:rPr lang="en-US" smtClean="0">
                <a:sym typeface="Symbol" panose="05050102010706020507" pitchFamily="18" charset="2"/>
              </a:rPr>
              <a:t> if no path.</a:t>
            </a:r>
          </a:p>
          <a:p>
            <a:r>
              <a:rPr lang="en-US" smtClean="0">
                <a:sym typeface="Symbol" panose="05050102010706020507" pitchFamily="18" charset="2"/>
              </a:rPr>
              <a:t>Assume no negative weight cycles for simplicity.</a:t>
            </a:r>
            <a:endParaRPr lang="en-US" smtClean="0"/>
          </a:p>
        </p:txBody>
      </p:sp>
      <p:grpSp>
        <p:nvGrpSpPr>
          <p:cNvPr id="2" name="Group 2123"/>
          <p:cNvGrpSpPr>
            <a:grpSpLocks/>
          </p:cNvGrpSpPr>
          <p:nvPr/>
        </p:nvGrpSpPr>
        <p:grpSpPr bwMode="auto">
          <a:xfrm>
            <a:off x="884382" y="3602182"/>
            <a:ext cx="2978727" cy="2884055"/>
            <a:chOff x="3168" y="1728"/>
            <a:chExt cx="2016" cy="2016"/>
          </a:xfrm>
        </p:grpSpPr>
        <p:sp>
          <p:nvSpPr>
            <p:cNvPr id="17451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2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53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54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5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56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7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58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59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0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1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2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63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4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65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6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67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8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69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70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71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2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3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74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75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76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77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78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79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80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81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2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3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84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∞</a:t>
              </a:r>
            </a:p>
          </p:txBody>
        </p:sp>
        <p:sp>
          <p:nvSpPr>
            <p:cNvPr id="17485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86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grpSp>
        <p:nvGrpSpPr>
          <p:cNvPr id="3" name="Group 2123"/>
          <p:cNvGrpSpPr>
            <a:grpSpLocks/>
          </p:cNvGrpSpPr>
          <p:nvPr/>
        </p:nvGrpSpPr>
        <p:grpSpPr bwMode="auto">
          <a:xfrm>
            <a:off x="5075382" y="3602182"/>
            <a:ext cx="2978727" cy="2884055"/>
            <a:chOff x="3168" y="1728"/>
            <a:chExt cx="2016" cy="2016"/>
          </a:xfrm>
        </p:grpSpPr>
        <p:sp>
          <p:nvSpPr>
            <p:cNvPr id="17415" name="Rectangle 2059"/>
            <p:cNvSpPr>
              <a:spLocks noChangeArrowheads="1"/>
            </p:cNvSpPr>
            <p:nvPr/>
          </p:nvSpPr>
          <p:spPr bwMode="auto">
            <a:xfrm>
              <a:off x="3504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16" name="Rectangle 2060"/>
            <p:cNvSpPr>
              <a:spLocks noChangeArrowheads="1"/>
            </p:cNvSpPr>
            <p:nvPr/>
          </p:nvSpPr>
          <p:spPr bwMode="auto">
            <a:xfrm>
              <a:off x="3840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7" name="Rectangle 2061"/>
            <p:cNvSpPr>
              <a:spLocks noChangeArrowheads="1"/>
            </p:cNvSpPr>
            <p:nvPr/>
          </p:nvSpPr>
          <p:spPr bwMode="auto">
            <a:xfrm>
              <a:off x="4176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18" name="Rectangle 2062"/>
            <p:cNvSpPr>
              <a:spLocks noChangeArrowheads="1"/>
            </p:cNvSpPr>
            <p:nvPr/>
          </p:nvSpPr>
          <p:spPr bwMode="auto">
            <a:xfrm>
              <a:off x="4512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19" name="Rectangle 2066"/>
            <p:cNvSpPr>
              <a:spLocks noChangeArrowheads="1"/>
            </p:cNvSpPr>
            <p:nvPr/>
          </p:nvSpPr>
          <p:spPr bwMode="auto">
            <a:xfrm>
              <a:off x="3504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20" name="Rectangle 2067"/>
            <p:cNvSpPr>
              <a:spLocks noChangeArrowheads="1"/>
            </p:cNvSpPr>
            <p:nvPr/>
          </p:nvSpPr>
          <p:spPr bwMode="auto">
            <a:xfrm>
              <a:off x="3840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1" name="Rectangle 2068"/>
            <p:cNvSpPr>
              <a:spLocks noChangeArrowheads="1"/>
            </p:cNvSpPr>
            <p:nvPr/>
          </p:nvSpPr>
          <p:spPr bwMode="auto">
            <a:xfrm>
              <a:off x="4176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2" name="Rectangle 2069"/>
            <p:cNvSpPr>
              <a:spLocks noChangeArrowheads="1"/>
            </p:cNvSpPr>
            <p:nvPr/>
          </p:nvSpPr>
          <p:spPr bwMode="auto">
            <a:xfrm>
              <a:off x="4512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3" name="Rectangle 2072"/>
            <p:cNvSpPr>
              <a:spLocks noChangeArrowheads="1"/>
            </p:cNvSpPr>
            <p:nvPr/>
          </p:nvSpPr>
          <p:spPr bwMode="auto">
            <a:xfrm>
              <a:off x="3504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24" name="Rectangle 2073"/>
            <p:cNvSpPr>
              <a:spLocks noChangeArrowheads="1"/>
            </p:cNvSpPr>
            <p:nvPr/>
          </p:nvSpPr>
          <p:spPr bwMode="auto">
            <a:xfrm>
              <a:off x="3840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6</a:t>
              </a:r>
            </a:p>
          </p:txBody>
        </p:sp>
        <p:sp>
          <p:nvSpPr>
            <p:cNvPr id="17425" name="Rectangle 2074"/>
            <p:cNvSpPr>
              <a:spLocks noChangeArrowheads="1"/>
            </p:cNvSpPr>
            <p:nvPr/>
          </p:nvSpPr>
          <p:spPr bwMode="auto">
            <a:xfrm>
              <a:off x="4176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26" name="Rectangle 2075"/>
            <p:cNvSpPr>
              <a:spLocks noChangeArrowheads="1"/>
            </p:cNvSpPr>
            <p:nvPr/>
          </p:nvSpPr>
          <p:spPr bwMode="auto">
            <a:xfrm>
              <a:off x="4512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7" name="Rectangle 2078"/>
            <p:cNvSpPr>
              <a:spLocks noChangeArrowheads="1"/>
            </p:cNvSpPr>
            <p:nvPr/>
          </p:nvSpPr>
          <p:spPr bwMode="auto">
            <a:xfrm>
              <a:off x="3504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7</a:t>
              </a:r>
            </a:p>
          </p:txBody>
        </p:sp>
        <p:sp>
          <p:nvSpPr>
            <p:cNvPr id="17428" name="Rectangle 2079"/>
            <p:cNvSpPr>
              <a:spLocks noChangeArrowheads="1"/>
            </p:cNvSpPr>
            <p:nvPr/>
          </p:nvSpPr>
          <p:spPr bwMode="auto">
            <a:xfrm>
              <a:off x="3840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3</a:t>
              </a:r>
            </a:p>
          </p:txBody>
        </p:sp>
        <p:sp>
          <p:nvSpPr>
            <p:cNvPr id="17429" name="Rectangle 2080"/>
            <p:cNvSpPr>
              <a:spLocks noChangeArrowheads="1"/>
            </p:cNvSpPr>
            <p:nvPr/>
          </p:nvSpPr>
          <p:spPr bwMode="auto">
            <a:xfrm>
              <a:off x="4176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10</a:t>
              </a:r>
            </a:p>
          </p:txBody>
        </p:sp>
        <p:sp>
          <p:nvSpPr>
            <p:cNvPr id="17430" name="Rectangle 2081"/>
            <p:cNvSpPr>
              <a:spLocks noChangeArrowheads="1"/>
            </p:cNvSpPr>
            <p:nvPr/>
          </p:nvSpPr>
          <p:spPr bwMode="auto">
            <a:xfrm>
              <a:off x="4512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31" name="Rectangle 2084"/>
            <p:cNvSpPr>
              <a:spLocks noChangeArrowheads="1"/>
            </p:cNvSpPr>
            <p:nvPr/>
          </p:nvSpPr>
          <p:spPr bwMode="auto">
            <a:xfrm>
              <a:off x="3504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9</a:t>
              </a:r>
            </a:p>
          </p:txBody>
        </p:sp>
        <p:sp>
          <p:nvSpPr>
            <p:cNvPr id="17432" name="Rectangle 2085"/>
            <p:cNvSpPr>
              <a:spLocks noChangeArrowheads="1"/>
            </p:cNvSpPr>
            <p:nvPr/>
          </p:nvSpPr>
          <p:spPr bwMode="auto">
            <a:xfrm>
              <a:off x="3840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5</a:t>
              </a:r>
            </a:p>
          </p:txBody>
        </p:sp>
        <p:sp>
          <p:nvSpPr>
            <p:cNvPr id="17433" name="Rectangle 2086"/>
            <p:cNvSpPr>
              <a:spLocks noChangeArrowheads="1"/>
            </p:cNvSpPr>
            <p:nvPr/>
          </p:nvSpPr>
          <p:spPr bwMode="auto">
            <a:xfrm>
              <a:off x="4176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12</a:t>
              </a:r>
            </a:p>
          </p:txBody>
        </p:sp>
        <p:sp>
          <p:nvSpPr>
            <p:cNvPr id="17434" name="Rectangle 2087"/>
            <p:cNvSpPr>
              <a:spLocks noChangeArrowheads="1"/>
            </p:cNvSpPr>
            <p:nvPr/>
          </p:nvSpPr>
          <p:spPr bwMode="auto">
            <a:xfrm>
              <a:off x="4512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2</a:t>
              </a:r>
            </a:p>
          </p:txBody>
        </p:sp>
        <p:sp>
          <p:nvSpPr>
            <p:cNvPr id="17435" name="Rectangle 2058"/>
            <p:cNvSpPr>
              <a:spLocks noChangeArrowheads="1"/>
            </p:cNvSpPr>
            <p:nvPr/>
          </p:nvSpPr>
          <p:spPr bwMode="auto">
            <a:xfrm>
              <a:off x="3168" y="20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36" name="Rectangle 2065"/>
            <p:cNvSpPr>
              <a:spLocks noChangeArrowheads="1"/>
            </p:cNvSpPr>
            <p:nvPr/>
          </p:nvSpPr>
          <p:spPr bwMode="auto">
            <a:xfrm>
              <a:off x="3168" y="240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37" name="Rectangle 2071"/>
            <p:cNvSpPr>
              <a:spLocks noChangeArrowheads="1"/>
            </p:cNvSpPr>
            <p:nvPr/>
          </p:nvSpPr>
          <p:spPr bwMode="auto">
            <a:xfrm>
              <a:off x="3168" y="2736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38" name="Rectangle 2077"/>
            <p:cNvSpPr>
              <a:spLocks noChangeArrowheads="1"/>
            </p:cNvSpPr>
            <p:nvPr/>
          </p:nvSpPr>
          <p:spPr bwMode="auto">
            <a:xfrm>
              <a:off x="3168" y="3072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39" name="Rectangle 2083"/>
            <p:cNvSpPr>
              <a:spLocks noChangeArrowheads="1"/>
            </p:cNvSpPr>
            <p:nvPr/>
          </p:nvSpPr>
          <p:spPr bwMode="auto">
            <a:xfrm>
              <a:off x="3168" y="340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  <p:sp>
          <p:nvSpPr>
            <p:cNvPr id="17440" name="Rectangle 2110"/>
            <p:cNvSpPr>
              <a:spLocks noChangeArrowheads="1"/>
            </p:cNvSpPr>
            <p:nvPr/>
          </p:nvSpPr>
          <p:spPr bwMode="auto">
            <a:xfrm>
              <a:off x="316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sz="1800">
                <a:latin typeface="+mn-lt"/>
              </a:endParaRPr>
            </a:p>
          </p:txBody>
        </p:sp>
        <p:sp>
          <p:nvSpPr>
            <p:cNvPr id="17441" name="Rectangle 2111"/>
            <p:cNvSpPr>
              <a:spLocks noChangeArrowheads="1"/>
            </p:cNvSpPr>
            <p:nvPr/>
          </p:nvSpPr>
          <p:spPr bwMode="auto">
            <a:xfrm>
              <a:off x="3504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A</a:t>
              </a:r>
            </a:p>
          </p:txBody>
        </p:sp>
        <p:sp>
          <p:nvSpPr>
            <p:cNvPr id="17442" name="Rectangle 2112"/>
            <p:cNvSpPr>
              <a:spLocks noChangeArrowheads="1"/>
            </p:cNvSpPr>
            <p:nvPr/>
          </p:nvSpPr>
          <p:spPr bwMode="auto">
            <a:xfrm>
              <a:off x="3840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B</a:t>
              </a:r>
            </a:p>
          </p:txBody>
        </p:sp>
        <p:sp>
          <p:nvSpPr>
            <p:cNvPr id="17443" name="Rectangle 2113"/>
            <p:cNvSpPr>
              <a:spLocks noChangeArrowheads="1"/>
            </p:cNvSpPr>
            <p:nvPr/>
          </p:nvSpPr>
          <p:spPr bwMode="auto">
            <a:xfrm>
              <a:off x="4176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C</a:t>
              </a:r>
            </a:p>
          </p:txBody>
        </p:sp>
        <p:sp>
          <p:nvSpPr>
            <p:cNvPr id="17444" name="Rectangle 2114"/>
            <p:cNvSpPr>
              <a:spLocks noChangeArrowheads="1"/>
            </p:cNvSpPr>
            <p:nvPr/>
          </p:nvSpPr>
          <p:spPr bwMode="auto">
            <a:xfrm>
              <a:off x="4512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D</a:t>
              </a:r>
            </a:p>
          </p:txBody>
        </p:sp>
        <p:sp>
          <p:nvSpPr>
            <p:cNvPr id="17445" name="Rectangle 2117"/>
            <p:cNvSpPr>
              <a:spLocks noChangeArrowheads="1"/>
            </p:cNvSpPr>
            <p:nvPr/>
          </p:nvSpPr>
          <p:spPr bwMode="auto">
            <a:xfrm>
              <a:off x="4848" y="2064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4</a:t>
              </a:r>
            </a:p>
          </p:txBody>
        </p:sp>
        <p:sp>
          <p:nvSpPr>
            <p:cNvPr id="17446" name="Rectangle 2118"/>
            <p:cNvSpPr>
              <a:spLocks noChangeArrowheads="1"/>
            </p:cNvSpPr>
            <p:nvPr/>
          </p:nvSpPr>
          <p:spPr bwMode="auto">
            <a:xfrm>
              <a:off x="4848" y="2400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8</a:t>
              </a:r>
            </a:p>
          </p:txBody>
        </p:sp>
        <p:sp>
          <p:nvSpPr>
            <p:cNvPr id="17447" name="Rectangle 2119"/>
            <p:cNvSpPr>
              <a:spLocks noChangeArrowheads="1"/>
            </p:cNvSpPr>
            <p:nvPr/>
          </p:nvSpPr>
          <p:spPr bwMode="auto">
            <a:xfrm>
              <a:off x="4848" y="2736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</a:t>
              </a:r>
            </a:p>
          </p:txBody>
        </p:sp>
        <p:sp>
          <p:nvSpPr>
            <p:cNvPr id="17448" name="Rectangle 2120"/>
            <p:cNvSpPr>
              <a:spLocks noChangeArrowheads="1"/>
            </p:cNvSpPr>
            <p:nvPr/>
          </p:nvSpPr>
          <p:spPr bwMode="auto">
            <a:xfrm>
              <a:off x="4848" y="3072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11</a:t>
              </a:r>
            </a:p>
          </p:txBody>
        </p:sp>
        <p:sp>
          <p:nvSpPr>
            <p:cNvPr id="17449" name="Rectangle 2121"/>
            <p:cNvSpPr>
              <a:spLocks noChangeArrowheads="1"/>
            </p:cNvSpPr>
            <p:nvPr/>
          </p:nvSpPr>
          <p:spPr bwMode="auto">
            <a:xfrm>
              <a:off x="4848" y="3408"/>
              <a:ext cx="33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0</a:t>
              </a:r>
            </a:p>
          </p:txBody>
        </p:sp>
        <p:sp>
          <p:nvSpPr>
            <p:cNvPr id="17450" name="Rectangle 2122"/>
            <p:cNvSpPr>
              <a:spLocks noChangeArrowheads="1"/>
            </p:cNvSpPr>
            <p:nvPr/>
          </p:nvSpPr>
          <p:spPr bwMode="auto">
            <a:xfrm>
              <a:off x="4848" y="1728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sz="1800">
                  <a:latin typeface="+mn-lt"/>
                </a:rPr>
                <a:t>E</a:t>
              </a:r>
            </a:p>
          </p:txBody>
        </p:sp>
      </p:grpSp>
      <p:sp>
        <p:nvSpPr>
          <p:cNvPr id="4" name="Right Arrow 3"/>
          <p:cNvSpPr/>
          <p:nvPr/>
        </p:nvSpPr>
        <p:spPr bwMode="auto">
          <a:xfrm>
            <a:off x="4237181" y="5044209"/>
            <a:ext cx="683491" cy="383310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74364" cy="3023466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Consider the shortest path from i to j using only nodes 1,...,k as intermediate nodes.</a:t>
            </a:r>
          </a:p>
          <a:p>
            <a:pPr lvl="1"/>
            <a:r>
              <a:rPr lang="en-US"/>
              <a:t>Intermediate node is a node on the path besides i and j</a:t>
            </a:r>
            <a:r>
              <a:rPr lang="en-US" smtClean="0"/>
              <a:t>.</a:t>
            </a:r>
          </a:p>
          <a:p>
            <a:pPr lvl="1"/>
            <a:r>
              <a:rPr lang="en-US"/>
              <a:t>If the path doesn’t exist, indicate its distance by ∞.</a:t>
            </a:r>
            <a:endParaRPr lang="en-US" smtClean="0"/>
          </a:p>
          <a:p>
            <a:r>
              <a:rPr lang="en-US" smtClean="0"/>
              <a:t>Assume a path exists.  Then it either uses node k or not.</a:t>
            </a:r>
          </a:p>
          <a:p>
            <a:pPr lvl="1"/>
            <a:r>
              <a:rPr lang="en-US" smtClean="0"/>
              <a:t>In the first case, k occurs once in path from i to j.  </a:t>
            </a:r>
          </a:p>
          <a:p>
            <a:pPr lvl="2"/>
            <a:r>
              <a:rPr lang="en-US"/>
              <a:t>T</a:t>
            </a:r>
            <a:r>
              <a:rPr lang="en-US" smtClean="0"/>
              <a:t>he path consists of a subpath from i to k using 1, ..., k-1 as intermediate nodes, and a path from k to j using 1, ..., k-1 as intermediate nodes.</a:t>
            </a:r>
          </a:p>
          <a:p>
            <a:pPr lvl="1"/>
            <a:r>
              <a:rPr lang="en-US" smtClean="0"/>
              <a:t>In the second case, the path only uses nodes 1,...,k-1.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68" y="4581235"/>
            <a:ext cx="6988464" cy="2057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7200" y="6115729"/>
            <a:ext cx="23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Source:</a:t>
            </a:r>
            <a:r>
              <a:rPr lang="en-US" sz="1400" smtClean="0"/>
              <a:t>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38264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Floyd-Warshall algorithm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 = min distance from i to j using 1, ..., k as intermediate nodes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For a graph with n nodes, we compute the shortest paths using a dynamic programming formulation that increases k from 0 to n.</a:t>
                </a:r>
              </a:p>
              <a:p>
                <a:pPr lvl="1"/>
                <a:r>
                  <a:rPr lang="en-US" smtClean="0"/>
                  <a:t>Represents more and more general paths.</a:t>
                </a:r>
              </a:p>
              <a:p>
                <a:pPr lvl="1"/>
                <a:r>
                  <a:rPr lang="en-US"/>
                  <a:t>Shortest path from i to j equals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Assume in k’th stage, have already found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 for all i,j.  Then</a:t>
                </a:r>
              </a:p>
              <a:p>
                <a:pPr lvl="1"/>
                <a:endParaRPr lang="en-US" smtClean="0"/>
              </a:p>
              <a:p>
                <a:pPr lvl="1"/>
                <a:endParaRPr lang="en-US"/>
              </a:p>
              <a:p>
                <a:pPr lvl="1"/>
                <a:endParaRPr lang="en-US" smtClean="0"/>
              </a:p>
              <a:p>
                <a:pPr lvl="1"/>
                <a:endParaRPr lang="en-US" smtClean="0"/>
              </a:p>
              <a:p>
                <a:pPr lvl="1"/>
                <a:r>
                  <a:rPr lang="en-US" smtClean="0"/>
                  <a:t>Expresses observation that shortest path from i to j using 1,...,k as intermediate nodes either does not use node k, or uses it once.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229600" cy="4004611"/>
              </a:xfrm>
              <a:blipFill>
                <a:blip r:embed="rId2"/>
                <a:stretch>
                  <a:fillRect l="-222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53" y="3571702"/>
            <a:ext cx="5296549" cy="868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119" y="5163955"/>
            <a:ext cx="5579007" cy="16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Parallelization: partitioning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95782"/>
            <a:ext cx="8566727" cy="354676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To parallelize this algorithm, observe for each k, all assignments can be done independently.</a:t>
            </a:r>
          </a:p>
          <a:p>
            <a:pPr lvl="1"/>
            <a:r>
              <a:rPr lang="en-US" smtClean="0"/>
              <a:t>I.e. a[i,j] and a[i’,j’] can be computed in either order, for all i,i’,j,j’.</a:t>
            </a:r>
          </a:p>
          <a:p>
            <a:pPr lvl="1"/>
            <a:r>
              <a:rPr lang="en-US" smtClean="0"/>
              <a:t>a[i,j] depends on a[i,k] and a[k,j].</a:t>
            </a:r>
          </a:p>
          <a:p>
            <a:pPr lvl="1"/>
            <a:r>
              <a:rPr lang="en-US" smtClean="0"/>
              <a:t>But a[i,k]=min(a[i,k], a[i,k] + a[k,k]), where a[k,k]=0.</a:t>
            </a:r>
          </a:p>
          <a:p>
            <a:pPr lvl="1"/>
            <a:r>
              <a:rPr lang="en-US"/>
              <a:t>S</a:t>
            </a:r>
            <a:r>
              <a:rPr lang="en-US" smtClean="0"/>
              <a:t>o a[i,k] doesn’t change in iteration k.  Similarly for a[k,j].</a:t>
            </a:r>
          </a:p>
          <a:p>
            <a:pPr lvl="1"/>
            <a:r>
              <a:rPr lang="en-US" smtClean="0"/>
              <a:t>So no matter when a[i,j] is computed during phase k, it has same value.  Same for a[i’,j’].  So </a:t>
            </a:r>
            <a:r>
              <a:rPr lang="en-US"/>
              <a:t>a[i,j] and a[i’,j’] </a:t>
            </a:r>
            <a:r>
              <a:rPr lang="en-US" smtClean="0"/>
              <a:t>are independent.</a:t>
            </a:r>
          </a:p>
          <a:p>
            <a:r>
              <a:rPr lang="en-US" smtClean="0"/>
              <a:t>Parallel algorithm runs n phases sequentially (one for each k).  In each phase, all n</a:t>
            </a:r>
            <a:r>
              <a:rPr lang="en-US" baseline="30000" smtClean="0"/>
              <a:t>2</a:t>
            </a:r>
            <a:r>
              <a:rPr lang="en-US" smtClean="0"/>
              <a:t> assignments done in parallel.</a:t>
            </a: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57200" y="2000665"/>
            <a:ext cx="7239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for (i = 0; i &lt; n; i++)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a[i, j] = min(a[i, j], a[i, k] + a[k, j]);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59" y="1204454"/>
            <a:ext cx="4554682" cy="7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Parallelization: </a:t>
            </a:r>
            <a:r>
              <a:rPr lang="en-US" smtClean="0"/>
              <a:t>communication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419225"/>
            <a:ext cx="6343650" cy="4781550"/>
          </a:xfrm>
        </p:spPr>
        <p:txBody>
          <a:bodyPr>
            <a:normAutofit/>
          </a:bodyPr>
          <a:lstStyle/>
          <a:p>
            <a:r>
              <a:rPr lang="en-US" sz="2800" smtClean="0"/>
              <a:t>Communication in each phase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1654" y="2733956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The primitive tasks</a:t>
            </a:r>
            <a:endParaRPr lang="en-US" sz="1600" dirty="0">
              <a:latin typeface="+mj-lt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363853" y="2200556"/>
            <a:ext cx="252152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Updating a[3,4</a:t>
            </a:r>
            <a:r>
              <a:rPr lang="en-US" sz="1600">
                <a:latin typeface="+mj-lt"/>
              </a:rPr>
              <a:t>] </a:t>
            </a:r>
            <a:r>
              <a:rPr lang="en-US" sz="1600" smtClean="0">
                <a:latin typeface="+mj-lt"/>
              </a:rPr>
              <a:t>when k=1.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en-US" sz="1600" smtClean="0">
                <a:latin typeface="+mj-lt"/>
              </a:rPr>
              <a:t>In general, every entry in row i needs a[i,k], and every entry in column j needs a[k,j]. </a:t>
            </a:r>
            <a:endParaRPr lang="en-US" sz="1600" dirty="0">
              <a:latin typeface="+mj-lt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91654" y="4419592"/>
            <a:ext cx="1600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600" smtClean="0">
                <a:latin typeface="+mj-lt"/>
              </a:rPr>
              <a:t>So in phase k, a[k,j], for each j, broadcasts its value to the j’th column. </a:t>
            </a:r>
            <a:endParaRPr lang="en-US" sz="1600" dirty="0">
              <a:latin typeface="+mj-lt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363853" y="4419592"/>
            <a:ext cx="2521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smtClean="0"/>
              <a:t>Also, a[i,k], for each i, broadcasts its value to the i’th row.</a:t>
            </a:r>
            <a:endParaRPr lang="en-US" sz="1600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667" y="2200556"/>
            <a:ext cx="442753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00708" y="1506536"/>
            <a:ext cx="3325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 =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min(a[i,j</a:t>
            </a:r>
            <a:r>
              <a:rPr lang="en-US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], </a:t>
            </a:r>
            <a:r>
              <a:rPr lang="en-US" smtClean="0">
                <a:solidFill>
                  <a:srgbClr val="1503FB"/>
                </a:solidFill>
                <a:latin typeface="+mn-lt"/>
                <a:cs typeface="Consolas" panose="020B0609020204030204" pitchFamily="49" charset="0"/>
              </a:rPr>
              <a:t>a[i,k]+a[k,j])</a:t>
            </a:r>
            <a:endParaRPr lang="en-US">
              <a:solidFill>
                <a:srgbClr val="1503F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679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16212"/>
          </a:xfrm>
        </p:spPr>
        <p:txBody>
          <a:bodyPr>
            <a:normAutofit/>
          </a:bodyPr>
          <a:lstStyle/>
          <a:p>
            <a:r>
              <a:rPr lang="en-US" sz="2400" smtClean="0"/>
              <a:t>Number of tasks is static, always n</a:t>
            </a:r>
            <a:r>
              <a:rPr lang="en-US" sz="2400" baseline="30000" smtClean="0"/>
              <a:t>2</a:t>
            </a:r>
            <a:r>
              <a:rPr lang="en-US" sz="2400" smtClean="0"/>
              <a:t>.</a:t>
            </a:r>
          </a:p>
          <a:p>
            <a:r>
              <a:rPr lang="en-US" sz="2400" smtClean="0"/>
              <a:t>Computation time per task is constant.</a:t>
            </a:r>
          </a:p>
          <a:p>
            <a:r>
              <a:rPr lang="en-US" sz="2400" smtClean="0"/>
              <a:t>Agglomerate tasks to minimize communication.</a:t>
            </a:r>
          </a:p>
          <a:p>
            <a:r>
              <a:rPr lang="en-US" sz="2400" smtClean="0"/>
              <a:t>Create one task per MPI process.</a:t>
            </a:r>
          </a:p>
          <a:p>
            <a:r>
              <a:rPr lang="en-US" sz="2400" smtClean="0"/>
              <a:t>Can choose either (a) row striping, or (b) column striping.</a:t>
            </a:r>
          </a:p>
          <a:p>
            <a:pPr lvl="1"/>
            <a:r>
              <a:rPr lang="en-US" sz="2000" smtClean="0"/>
              <a:t>Row striping more convenient in C.</a:t>
            </a:r>
          </a:p>
          <a:p>
            <a:pPr lvl="1"/>
            <a:endParaRPr lang="en-US" sz="2000" smtClean="0"/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4135437"/>
            <a:ext cx="4694237" cy="272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sp>
        <p:nvSpPr>
          <p:cNvPr id="225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 and mapping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918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rows, avoid communication  within same strip (</a:t>
            </a:r>
            <a:r>
              <a:rPr lang="en-US">
                <a:latin typeface="+mj-lt"/>
              </a:rPr>
              <a:t>row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32263" y="4121077"/>
            <a:ext cx="1905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Each process has a strip of columns, avoid communication  within same strip (</a:t>
            </a:r>
            <a:r>
              <a:rPr lang="en-US">
                <a:latin typeface="+mj-lt"/>
              </a:rPr>
              <a:t>column</a:t>
            </a:r>
            <a:r>
              <a:rPr lang="en-US" smtClean="0">
                <a:latin typeface="+mj-lt"/>
              </a:rPr>
              <a:t>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11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MPI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599"/>
            <a:ext cx="8001000" cy="2008909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Assume n </a:t>
            </a:r>
            <a:r>
              <a:rPr lang="en-US" smtClean="0">
                <a:sym typeface="Symbol" panose="05050102010706020507" pitchFamily="18" charset="2"/>
              </a:rPr>
              <a:t> n </a:t>
            </a:r>
            <a:r>
              <a:rPr lang="en-US" smtClean="0"/>
              <a:t>matrix on </a:t>
            </a:r>
            <a:r>
              <a:rPr lang="en-US" smtClean="0">
                <a:sym typeface="Symbol" panose="05050102010706020507" pitchFamily="18" charset="2"/>
              </a:rPr>
              <a:t>p processors (n exactly divisible by p), where part[i,j] holds strip of rows of i’th processor.</a:t>
            </a:r>
          </a:p>
          <a:p>
            <a:r>
              <a:rPr lang="en-US" smtClean="0">
                <a:sym typeface="Symbol" panose="05050102010706020507" pitchFamily="18" charset="2"/>
              </a:rPr>
              <a:t>We’re ignoring code to distribute matrix and collect results.</a:t>
            </a:r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2000" y="3283528"/>
            <a:ext cx="79248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s = n/p;			 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rows in strip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for (k = 0; k &lt; n; k++)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root = k/s;   		 	/* owner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if (myrank == root) {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offset = k – myrank*s;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offset of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copy row */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temp[j] = part[offset][j];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bcast(temp, n, root, P</a:t>
            </a:r>
            <a:r>
              <a:rPr lang="en-US" sz="1600" baseline="-25000"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broadcast row */      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for (i = 0; i &lt; s; i++)	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update strip */	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n; j++)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part[i][j] = </a:t>
            </a:r>
          </a:p>
          <a:p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min(part[i][j], part[i,k] + temp[j</a:t>
            </a:r>
            <a:r>
              <a:rPr lang="en-US" sz="1600" smtClean="0">
                <a:latin typeface="Consolas" panose="020B0609020204030204" pitchFamily="49" charset="0"/>
                <a:cs typeface="Consolas" panose="020B0609020204030204" pitchFamily="49" charset="0"/>
              </a:rPr>
              <a:t>]); }</a:t>
            </a:r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522316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Sequential running time t</a:t>
            </a:r>
            <a:r>
              <a:rPr lang="en-US" baseline="-25000" smtClean="0"/>
              <a:t>s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).</a:t>
            </a:r>
          </a:p>
          <a:p>
            <a:pPr>
              <a:lnSpc>
                <a:spcPct val="120000"/>
              </a:lnSpc>
            </a:pPr>
            <a:r>
              <a:rPr lang="en-US" smtClean="0"/>
              <a:t>Parallel execution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In each iteration of k, there is a communication phase and a computation phase.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Communication phase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Broadcast row to other processors</a:t>
            </a:r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comm</a:t>
            </a:r>
            <a:r>
              <a:rPr lang="en-US" smtClean="0"/>
              <a:t> =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</a:t>
            </a:r>
            <a:r>
              <a:rPr lang="en-US" smtClean="0"/>
              <a:t>) log p, assuming each element 4 bytes.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Computation phase t</a:t>
            </a:r>
            <a:r>
              <a:rPr lang="en-US" baseline="-25000" smtClean="0"/>
              <a:t>comp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cn</a:t>
            </a:r>
            <a:r>
              <a:rPr lang="en-US" baseline="30000" smtClean="0"/>
              <a:t>2 </a:t>
            </a:r>
            <a:r>
              <a:rPr lang="en-US" smtClean="0"/>
              <a:t>/ p.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Total time</a:t>
            </a:r>
            <a:r>
              <a:rPr lang="en-US"/>
              <a:t> </a:t>
            </a:r>
            <a:endParaRPr lang="en-US" smtClean="0"/>
          </a:p>
          <a:p>
            <a:pPr lvl="2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p</a:t>
            </a:r>
            <a:r>
              <a:rPr lang="en-US" smtClean="0"/>
              <a:t> </a:t>
            </a:r>
            <a:r>
              <a:rPr lang="en-US" smtClean="0">
                <a:sym typeface="Symbol" panose="05050102010706020507" pitchFamily="18" charset="2"/>
              </a:rPr>
              <a:t>= n</a:t>
            </a:r>
            <a:r>
              <a:rPr lang="en-US" smtClean="0"/>
              <a:t> (t</a:t>
            </a:r>
            <a:r>
              <a:rPr lang="en-US" baseline="-25000" smtClean="0"/>
              <a:t>startup </a:t>
            </a:r>
            <a:r>
              <a:rPr lang="en-US" smtClean="0"/>
              <a:t>+ 4 n t</a:t>
            </a:r>
            <a:r>
              <a:rPr lang="en-US" baseline="-25000" smtClean="0"/>
              <a:t>data </a:t>
            </a:r>
            <a:r>
              <a:rPr lang="en-US" smtClean="0"/>
              <a:t> log p + </a:t>
            </a:r>
            <a:r>
              <a:rPr lang="en-US" smtClean="0">
                <a:sym typeface="Symbol" panose="05050102010706020507" pitchFamily="18" charset="2"/>
              </a:rPr>
              <a:t>cn</a:t>
            </a:r>
            <a:r>
              <a:rPr lang="en-US" baseline="30000" smtClean="0"/>
              <a:t>2 </a:t>
            </a:r>
            <a:r>
              <a:rPr lang="en-US" smtClean="0"/>
              <a:t>/ p )  = O(</a:t>
            </a:r>
            <a:r>
              <a:rPr lang="en-US" smtClean="0">
                <a:sym typeface="Symbol" panose="05050102010706020507" pitchFamily="18" charset="2"/>
              </a:rPr>
              <a:t>n</a:t>
            </a:r>
            <a:r>
              <a:rPr lang="en-US" baseline="30000" smtClean="0"/>
              <a:t>2</a:t>
            </a:r>
            <a:r>
              <a:rPr lang="en-US" smtClean="0"/>
              <a:t> log p + n</a:t>
            </a:r>
            <a:r>
              <a:rPr lang="en-US" baseline="30000" smtClean="0"/>
              <a:t>3 </a:t>
            </a:r>
            <a:r>
              <a:rPr lang="en-US" smtClean="0"/>
              <a:t>/ p).</a:t>
            </a:r>
          </a:p>
          <a:p>
            <a:pPr>
              <a:lnSpc>
                <a:spcPct val="120000"/>
              </a:lnSpc>
            </a:pPr>
            <a:r>
              <a:rPr lang="en-US" smtClean="0"/>
              <a:t>Speedup 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/ t</a:t>
            </a:r>
            <a:r>
              <a:rPr lang="en-US" baseline="-25000" smtClean="0"/>
              <a:t>p</a:t>
            </a:r>
            <a:r>
              <a:rPr lang="en-US" smtClean="0"/>
              <a:t> = O(n</a:t>
            </a:r>
            <a:r>
              <a:rPr lang="en-US" baseline="30000" smtClean="0"/>
              <a:t>3</a:t>
            </a:r>
            <a:r>
              <a:rPr lang="en-US" smtClean="0"/>
              <a:t>) / O(n</a:t>
            </a:r>
            <a:r>
              <a:rPr lang="en-US" baseline="30000" smtClean="0"/>
              <a:t>2 </a:t>
            </a:r>
            <a:r>
              <a:rPr lang="en-US" smtClean="0"/>
              <a:t>log p + n</a:t>
            </a:r>
            <a:r>
              <a:rPr lang="en-US" baseline="30000" smtClean="0"/>
              <a:t>3</a:t>
            </a:r>
            <a:r>
              <a:rPr lang="en-US" smtClean="0"/>
              <a:t>/p) = O(p). </a:t>
            </a:r>
          </a:p>
        </p:txBody>
      </p:sp>
    </p:spTree>
    <p:extLst>
      <p:ext uri="{BB962C8B-B14F-4D97-AF65-F5344CB8AC3E}">
        <p14:creationId xmlns:p14="http://schemas.microsoft.com/office/powerpoint/2010/main" val="208929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Encourages development of scalable algorithms by delaying machine-dependent considerations until later steps.</a:t>
            </a:r>
          </a:p>
          <a:p>
            <a:pPr lvl="1"/>
            <a:r>
              <a:rPr lang="en-US"/>
              <a:t>I. Foster, Designing and Building Parallel </a:t>
            </a:r>
            <a:r>
              <a:rPr lang="en-US" smtClean="0"/>
              <a:t>Programs, Addison-Wesley</a:t>
            </a:r>
            <a:r>
              <a:rPr lang="en-US"/>
              <a:t>, 1995, available online </a:t>
            </a:r>
            <a:r>
              <a:rPr lang="en-US" smtClean="0"/>
              <a:t>at </a:t>
            </a:r>
            <a:r>
              <a:rPr lang="en-US">
                <a:hlinkClick r:id="rId2"/>
              </a:rPr>
              <a:t>http://www.mcs.anl.gov/~itf/dbpp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</a:p>
          <a:p>
            <a:r>
              <a:rPr lang="en-US"/>
              <a:t>Methodology has four </a:t>
            </a:r>
            <a:r>
              <a:rPr lang="en-US" smtClean="0"/>
              <a:t>steps</a:t>
            </a:r>
          </a:p>
          <a:p>
            <a:pPr lvl="1"/>
            <a:r>
              <a:rPr lang="en-US" smtClean="0"/>
              <a:t>Partitioning</a:t>
            </a:r>
          </a:p>
          <a:p>
            <a:pPr lvl="1"/>
            <a:r>
              <a:rPr lang="en-US" smtClean="0"/>
              <a:t>Communication</a:t>
            </a:r>
            <a:endParaRPr lang="en-US"/>
          </a:p>
          <a:p>
            <a:pPr lvl="1"/>
            <a:r>
              <a:rPr lang="en-US"/>
              <a:t>Agglomeration</a:t>
            </a:r>
          </a:p>
          <a:p>
            <a:pPr lvl="1"/>
            <a:r>
              <a:rPr lang="en-US"/>
              <a:t>Mapping</a:t>
            </a:r>
          </a:p>
          <a:p>
            <a:endParaRPr lang="en-US" smtClean="0"/>
          </a:p>
          <a:p>
            <a:pPr lvl="1"/>
            <a:endParaRPr lang="en-US" smtClean="0"/>
          </a:p>
          <a:p>
            <a:pPr lvl="1">
              <a:buFont typeface="Marlett" pitchFamily="2" charset="2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528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94" y="3810000"/>
            <a:ext cx="5879811" cy="108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5" name="Picture 10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5639452"/>
            <a:ext cx="7029450" cy="120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Algorithmic partitioning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Divide an algorithm into several parts, each taking turns processing the data.</a:t>
            </a:r>
          </a:p>
          <a:p>
            <a:r>
              <a:rPr lang="en-US" sz="2400" smtClean="0"/>
              <a:t>One example is pipelined computations.</a:t>
            </a:r>
          </a:p>
          <a:p>
            <a:pPr lvl="1"/>
            <a:r>
              <a:rPr lang="en-US" sz="2000" smtClean="0"/>
              <a:t>The problem is divided into a sequence of steps.</a:t>
            </a:r>
          </a:p>
          <a:p>
            <a:pPr lvl="1"/>
            <a:r>
              <a:rPr lang="en-US" sz="2000" smtClean="0"/>
              <a:t>The steps must be executed one after another.</a:t>
            </a:r>
          </a:p>
          <a:p>
            <a:pPr lvl="1"/>
            <a:r>
              <a:rPr lang="en-US" sz="2000" smtClean="0"/>
              <a:t>Each step is executed by a separate task.</a:t>
            </a:r>
          </a:p>
          <a:p>
            <a:pPr lvl="1"/>
            <a:endParaRPr lang="en-US" sz="2000" smtClean="0"/>
          </a:p>
          <a:p>
            <a:pPr lvl="1"/>
            <a:endParaRPr lang="en-US" sz="2000" smtClean="0"/>
          </a:p>
          <a:p>
            <a:pPr lvl="2"/>
            <a:endParaRPr lang="en-US" sz="1800" smtClean="0"/>
          </a:p>
          <a:p>
            <a:pPr lvl="1"/>
            <a:r>
              <a:rPr lang="en-US" sz="2200" smtClean="0"/>
              <a:t>If number of stages in pipeline is greater than number of processors, assign group of steps to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0695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sum of sequence</a:t>
            </a:r>
          </a:p>
        </p:txBody>
      </p:sp>
      <p:sp>
        <p:nvSpPr>
          <p:cNvPr id="2765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474364" cy="4781550"/>
          </a:xfrm>
        </p:spPr>
        <p:txBody>
          <a:bodyPr>
            <a:normAutofit/>
          </a:bodyPr>
          <a:lstStyle/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Power series for sin </a:t>
            </a:r>
            <a:r>
              <a:rPr lang="en-US" smtClean="0">
                <a:sym typeface="Symbol" panose="05050102010706020507" pitchFamily="18" charset="2"/>
              </a:rPr>
              <a:t> =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>
                <a:cs typeface="Times New Roman" panose="02020603050405020304" pitchFamily="18" charset="0"/>
              </a:rPr>
              <a:t>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3</a:t>
            </a:r>
            <a:r>
              <a:rPr lang="en-US">
                <a:cs typeface="Times New Roman" panose="02020603050405020304" pitchFamily="18" charset="0"/>
              </a:rPr>
              <a:t>/3! +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5</a:t>
            </a:r>
            <a:r>
              <a:rPr lang="en-US">
                <a:cs typeface="Times New Roman" panose="02020603050405020304" pitchFamily="18" charset="0"/>
              </a:rPr>
              <a:t>/5! - </a:t>
            </a:r>
            <a:r>
              <a:rPr lang="en-US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baseline="30000">
                <a:cs typeface="Times New Roman" panose="02020603050405020304" pitchFamily="18" charset="0"/>
              </a:rPr>
              <a:t>7</a:t>
            </a:r>
            <a:r>
              <a:rPr lang="en-US">
                <a:cs typeface="Times New Roman" panose="02020603050405020304" pitchFamily="18" charset="0"/>
              </a:rPr>
              <a:t>/7! +</a:t>
            </a:r>
            <a:r>
              <a:rPr lang="en-US" i="1">
                <a:cs typeface="Times New Roman" panose="02020603050405020304" pitchFamily="18" charset="0"/>
              </a:rPr>
              <a:t> </a:t>
            </a:r>
            <a:r>
              <a:rPr lang="en-US" i="1" smtClean="0">
                <a:cs typeface="Times New Roman" panose="02020603050405020304" pitchFamily="18" charset="0"/>
              </a:rPr>
              <a:t>…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en-US" sz="24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000" i="1" smtClean="0">
              <a:cs typeface="Times New Roman" panose="02020603050405020304" pitchFamily="18" charset="0"/>
            </a:endParaRPr>
          </a:p>
          <a:p>
            <a:pPr lvl="1"/>
            <a:endParaRPr lang="en-US" sz="2400" smtClean="0">
              <a:cs typeface="Times New Roman" panose="02020603050405020304" pitchFamily="18" charset="0"/>
            </a:endParaRPr>
          </a:p>
          <a:p>
            <a:r>
              <a:rPr lang="en-US" sz="2800" smtClean="0">
                <a:cs typeface="Times New Roman" panose="02020603050405020304" pitchFamily="18" charset="0"/>
              </a:rPr>
              <a:t>The loop could be unfolded to give.</a:t>
            </a:r>
          </a:p>
        </p:txBody>
      </p:sp>
      <p:sp>
        <p:nvSpPr>
          <p:cNvPr id="27652" name="Text Box 1034"/>
          <p:cNvSpPr txBox="1">
            <a:spLocks noChangeArrowheads="1"/>
          </p:cNvSpPr>
          <p:nvPr/>
        </p:nvSpPr>
        <p:spPr bwMode="auto">
          <a:xfrm>
            <a:off x="810490" y="2050907"/>
            <a:ext cx="7162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(i=1; i &lt; p; i++)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3" name="Text Box 1035"/>
          <p:cNvSpPr txBox="1">
            <a:spLocks noChangeArrowheads="1"/>
          </p:cNvSpPr>
          <p:nvPr/>
        </p:nvSpPr>
        <p:spPr bwMode="auto">
          <a:xfrm>
            <a:off x="69273" y="4525237"/>
            <a:ext cx="58674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theta;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/3!;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/5!;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- theta</a:t>
            </a:r>
            <a:r>
              <a:rPr lang="en-US" sz="1800" baseline="3000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/7!;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</a:p>
        </p:txBody>
      </p:sp>
    </p:spTree>
    <p:extLst>
      <p:ext uri="{BB962C8B-B14F-4D97-AF65-F5344CB8AC3E}">
        <p14:creationId xmlns:p14="http://schemas.microsoft.com/office/powerpoint/2010/main" val="95856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for unfolded loop</a:t>
            </a:r>
          </a:p>
        </p:txBody>
      </p:sp>
      <p:sp>
        <p:nvSpPr>
          <p:cNvPr id="28675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Use as many stages (tasks) as required by the precision of the result.</a:t>
            </a:r>
          </a:p>
          <a:p>
            <a:r>
              <a:rPr lang="en-US" smtClean="0"/>
              <a:t>Can pass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, partial product and partial sum to next processor in pipeline.</a:t>
            </a:r>
          </a:p>
          <a:p>
            <a:pPr lvl="1"/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More details in later slide.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854364" y="4375729"/>
            <a:ext cx="7620000" cy="990600"/>
            <a:chOff x="960" y="1536"/>
            <a:chExt cx="4800" cy="624"/>
          </a:xfrm>
        </p:grpSpPr>
        <p:sp>
          <p:nvSpPr>
            <p:cNvPr id="28678" name="Oval 1031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79" name="Oval 1032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0" name="Oval 1033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81" name="Line 1034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2" name="Line 1035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3" name="Line 1036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Text Box 1037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28685" name="Text Box 1038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28686" name="Text Box 1039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28687" name="Text Box 1040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8688" name="Text Box 1041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8689" name="Oval 1042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28690" name="Line 1043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Text Box 1044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8692" name="Text Box 1045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28693" name="Text Box 1046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pipelines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Assuming problem can be divided into a series of sequential tasks, pipelined approach can provide increased execution speed under the following three types of computations.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more than one instance of the problem is to be executed.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a series of data items must be processed, each requiring multiple operations.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If information to start the next process can be passed forward before the process has completed all its internal operations.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1: Space-time diagram</a:t>
            </a:r>
          </a:p>
        </p:txBody>
      </p:sp>
      <p:pic>
        <p:nvPicPr>
          <p:cNvPr id="30723" name="Picture 20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52" y="2002631"/>
            <a:ext cx="6691312" cy="341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4" name="Text Box 2054"/>
          <p:cNvSpPr txBox="1">
            <a:spLocks noChangeArrowheads="1"/>
          </p:cNvSpPr>
          <p:nvPr/>
        </p:nvSpPr>
        <p:spPr bwMode="auto">
          <a:xfrm>
            <a:off x="26323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p - 1</a:t>
            </a:r>
          </a:p>
        </p:txBody>
      </p:sp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5375564" y="1621631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88776" name="Text Box 2056"/>
          <p:cNvSpPr txBox="1">
            <a:spLocks noChangeArrowheads="1"/>
          </p:cNvSpPr>
          <p:nvPr/>
        </p:nvSpPr>
        <p:spPr bwMode="auto">
          <a:xfrm>
            <a:off x="1122652" y="4952504"/>
            <a:ext cx="4800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p-stage pipeline on p </a:t>
            </a:r>
            <a:r>
              <a:rPr lang="en-US" smtClean="0">
                <a:latin typeface="Arial" panose="020B0604020202020204" pitchFamily="34" charset="0"/>
              </a:rPr>
              <a:t>processors.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m instances of the </a:t>
            </a:r>
            <a:r>
              <a:rPr lang="en-US" smtClean="0">
                <a:latin typeface="Arial" panose="020B0604020202020204" pitchFamily="34" charset="0"/>
              </a:rPr>
              <a:t>problem. </a:t>
            </a:r>
            <a:endParaRPr lang="en-US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>
                <a:latin typeface="Arial" panose="020B0604020202020204" pitchFamily="34" charset="0"/>
              </a:rPr>
              <a:t>Execution time = m + p </a:t>
            </a:r>
            <a:r>
              <a:rPr lang="en-US" smtClean="0">
                <a:latin typeface="Arial" panose="020B0604020202020204" pitchFamily="34" charset="0"/>
              </a:rPr>
              <a:t>– 1.</a:t>
            </a: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2: Space-time </a:t>
            </a:r>
            <a:r>
              <a:rPr lang="en-US"/>
              <a:t>d</a:t>
            </a:r>
            <a:r>
              <a:rPr lang="en-US" smtClean="0"/>
              <a:t>iagram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1543485"/>
            <a:ext cx="6224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9" y="3019783"/>
            <a:ext cx="553878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31749" name="Group 11"/>
          <p:cNvGrpSpPr>
            <a:grpSpLocks/>
          </p:cNvGrpSpPr>
          <p:nvPr/>
        </p:nvGrpSpPr>
        <p:grpSpPr bwMode="auto">
          <a:xfrm>
            <a:off x="1637868" y="2615764"/>
            <a:ext cx="3101975" cy="336550"/>
            <a:chOff x="1214" y="1420"/>
            <a:chExt cx="1954" cy="212"/>
          </a:xfrm>
        </p:grpSpPr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214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p - 1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2640" y="1420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911993" y="2955130"/>
            <a:ext cx="31026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p-stage pipeline </a:t>
            </a:r>
            <a:r>
              <a:rPr lang="en-US" sz="1800" smtClean="0">
                <a:latin typeface="Arial" panose="020B0604020202020204" pitchFamily="34" charset="0"/>
              </a:rPr>
              <a:t>on </a:t>
            </a:r>
            <a:r>
              <a:rPr lang="en-US" sz="1800">
                <a:latin typeface="Arial" panose="020B0604020202020204" pitchFamily="34" charset="0"/>
              </a:rPr>
              <a:t>p processors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n data items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>
                <a:latin typeface="Arial" panose="020B0604020202020204" pitchFamily="34" charset="0"/>
              </a:rPr>
              <a:t>Execution time = n + p - 1</a:t>
            </a:r>
          </a:p>
        </p:txBody>
      </p:sp>
    </p:spTree>
    <p:extLst>
      <p:ext uri="{BB962C8B-B14F-4D97-AF65-F5344CB8AC3E}">
        <p14:creationId xmlns:p14="http://schemas.microsoft.com/office/powerpoint/2010/main" val="4054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3: Space-time diagram</a:t>
            </a:r>
          </a:p>
        </p:txBody>
      </p:sp>
      <p:pic>
        <p:nvPicPr>
          <p:cNvPr id="32771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09" y="1628920"/>
            <a:ext cx="7185025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97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 of types 1 and 2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Assumptions and model</a:t>
            </a:r>
          </a:p>
          <a:p>
            <a:pPr lvl="1"/>
            <a:r>
              <a:rPr lang="en-US" smtClean="0"/>
              <a:t>p processors performing p stages (tasks).</a:t>
            </a:r>
          </a:p>
          <a:p>
            <a:pPr lvl="1"/>
            <a:r>
              <a:rPr lang="en-US" smtClean="0"/>
              <a:t>Each task consists of a number of cycles, i.e. basic units of computation.</a:t>
            </a:r>
          </a:p>
          <a:p>
            <a:pPr lvl="1"/>
            <a:r>
              <a:rPr lang="en-US" smtClean="0"/>
              <a:t>All cycles of all tasks take about same amount of time, say t</a:t>
            </a:r>
            <a:r>
              <a:rPr lang="en-US" baseline="-25000" smtClean="0"/>
              <a:t>cycle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mtClean="0"/>
              <a:t>Parallel execution time </a:t>
            </a:r>
            <a:r>
              <a:rPr lang="en-US"/>
              <a:t>t</a:t>
            </a:r>
            <a:r>
              <a:rPr lang="en-US" baseline="-25000"/>
              <a:t>p</a:t>
            </a:r>
            <a:r>
              <a:rPr lang="en-US"/>
              <a:t> = </a:t>
            </a:r>
            <a:r>
              <a:rPr lang="en-US" smtClean="0"/>
              <a:t>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  <a:endParaRPr lang="en-US" baseline="-25000" smtClean="0"/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given by space-time diagram.</a:t>
            </a:r>
          </a:p>
          <a:p>
            <a:pPr lvl="2"/>
            <a:r>
              <a:rPr lang="en-US" smtClean="0"/>
              <a:t>For type 1, n</a:t>
            </a:r>
            <a:r>
              <a:rPr lang="en-US" baseline="-25000" smtClean="0"/>
              <a:t>c</a:t>
            </a:r>
            <a:r>
              <a:rPr lang="en-US" smtClean="0"/>
              <a:t> = m + p – 1 for m instances.</a:t>
            </a:r>
          </a:p>
          <a:p>
            <a:pPr lvl="2"/>
            <a:r>
              <a:rPr lang="en-US" smtClean="0"/>
              <a:t>For type 2, n</a:t>
            </a:r>
            <a:r>
              <a:rPr lang="en-US" baseline="-25000" smtClean="0"/>
              <a:t>c</a:t>
            </a:r>
            <a:r>
              <a:rPr lang="en-US" smtClean="0"/>
              <a:t> = n + p – 1 for n data items.</a:t>
            </a:r>
          </a:p>
        </p:txBody>
      </p:sp>
    </p:spTree>
    <p:extLst>
      <p:ext uri="{BB962C8B-B14F-4D97-AF65-F5344CB8AC3E}">
        <p14:creationId xmlns:p14="http://schemas.microsoft.com/office/powerpoint/2010/main" val="4207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 of sequence (type 1)</a:t>
            </a:r>
          </a:p>
        </p:txBody>
      </p:sp>
      <p:sp>
        <p:nvSpPr>
          <p:cNvPr id="34819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Power series sin </a:t>
            </a:r>
            <a:r>
              <a:rPr lang="en-US" sz="2800" smtClean="0">
                <a:sym typeface="Symbol" panose="05050102010706020507" pitchFamily="18" charset="2"/>
              </a:rPr>
              <a:t></a:t>
            </a:r>
            <a:r>
              <a:rPr lang="en-US" sz="2800" i="1" smtClean="0"/>
              <a:t> </a:t>
            </a:r>
            <a:r>
              <a:rPr lang="en-US" sz="2800" smtClean="0">
                <a:cs typeface="Times New Roman" panose="02020603050405020304" pitchFamily="18" charset="0"/>
              </a:rPr>
              <a:t>=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smtClean="0">
                <a:cs typeface="Times New Roman" panose="02020603050405020304" pitchFamily="18" charset="0"/>
              </a:rPr>
              <a:t>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3</a:t>
            </a:r>
            <a:r>
              <a:rPr lang="en-US" sz="2800" smtClean="0">
                <a:cs typeface="Times New Roman" panose="02020603050405020304" pitchFamily="18" charset="0"/>
              </a:rPr>
              <a:t>/3! +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5</a:t>
            </a:r>
            <a:r>
              <a:rPr lang="en-US" sz="2800" smtClean="0">
                <a:cs typeface="Times New Roman" panose="02020603050405020304" pitchFamily="18" charset="0"/>
              </a:rPr>
              <a:t>/5! - </a:t>
            </a:r>
            <a:r>
              <a:rPr lang="en-US" sz="2800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baseline="30000" smtClean="0">
                <a:cs typeface="Times New Roman" panose="02020603050405020304" pitchFamily="18" charset="0"/>
              </a:rPr>
              <a:t>7</a:t>
            </a:r>
            <a:r>
              <a:rPr lang="en-US" sz="2800" smtClean="0">
                <a:cs typeface="Times New Roman" panose="02020603050405020304" pitchFamily="18" charset="0"/>
              </a:rPr>
              <a:t>/7! + ...</a:t>
            </a:r>
            <a:endParaRPr lang="en-US" sz="2800" smtClean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76300" y="2232024"/>
            <a:ext cx="7620000" cy="990600"/>
            <a:chOff x="960" y="1536"/>
            <a:chExt cx="4800" cy="624"/>
          </a:xfrm>
        </p:grpSpPr>
        <p:sp>
          <p:nvSpPr>
            <p:cNvPr id="34822" name="Oval 4"/>
            <p:cNvSpPr>
              <a:spLocks noChangeArrowheads="1"/>
            </p:cNvSpPr>
            <p:nvPr/>
          </p:nvSpPr>
          <p:spPr bwMode="auto">
            <a:xfrm>
              <a:off x="960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172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4" name="Oval 6"/>
            <p:cNvSpPr>
              <a:spLocks noChangeArrowheads="1"/>
            </p:cNvSpPr>
            <p:nvPr/>
          </p:nvSpPr>
          <p:spPr bwMode="auto">
            <a:xfrm>
              <a:off x="3888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Line 8"/>
            <p:cNvSpPr>
              <a:spLocks noChangeShapeType="1"/>
            </p:cNvSpPr>
            <p:nvPr/>
          </p:nvSpPr>
          <p:spPr bwMode="auto">
            <a:xfrm>
              <a:off x="2208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9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Text Box 10"/>
            <p:cNvSpPr txBox="1">
              <a:spLocks noChangeArrowheads="1"/>
            </p:cNvSpPr>
            <p:nvPr/>
          </p:nvSpPr>
          <p:spPr bwMode="auto">
            <a:xfrm>
              <a:off x="2064" y="1536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</a:t>
              </a: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92" y="15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3984" y="177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p-1</a:t>
              </a:r>
            </a:p>
          </p:txBody>
        </p:sp>
        <p:sp>
          <p:nvSpPr>
            <p:cNvPr id="34831" name="Text Box 13"/>
            <p:cNvSpPr txBox="1">
              <a:spLocks noChangeArrowheads="1"/>
            </p:cNvSpPr>
            <p:nvPr/>
          </p:nvSpPr>
          <p:spPr bwMode="auto">
            <a:xfrm>
              <a:off x="1056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182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2496" y="168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4834" name="Line 16"/>
            <p:cNvSpPr>
              <a:spLocks noChangeShapeType="1"/>
            </p:cNvSpPr>
            <p:nvPr/>
          </p:nvSpPr>
          <p:spPr bwMode="auto">
            <a:xfrm>
              <a:off x="2976" y="192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5" name="Text Box 17"/>
            <p:cNvSpPr txBox="1">
              <a:spLocks noChangeArrowheads="1"/>
            </p:cNvSpPr>
            <p:nvPr/>
          </p:nvSpPr>
          <p:spPr bwMode="auto">
            <a:xfrm>
              <a:off x="2544" y="1776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>
                  <a:latin typeface="Arial" panose="020B0604020202020204" pitchFamily="34" charset="0"/>
                </a:rPr>
                <a:t>P</a:t>
              </a:r>
              <a:r>
                <a:rPr lang="en-US" i="1" baseline="-250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4836" name="Text Box 18"/>
            <p:cNvSpPr txBox="1">
              <a:spLocks noChangeArrowheads="1"/>
            </p:cNvSpPr>
            <p:nvPr/>
          </p:nvSpPr>
          <p:spPr bwMode="auto">
            <a:xfrm>
              <a:off x="2880" y="1536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3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/3!+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5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/5!</a:t>
              </a:r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4320" y="1536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-…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</a:t>
              </a:r>
              <a:r>
                <a:rPr lang="en-US" baseline="30000">
                  <a:latin typeface="Arial" panose="020B0604020202020204" pitchFamily="34" charset="0"/>
                  <a:cs typeface="Times New Roman" panose="02020603050405020304" pitchFamily="18" charset="0"/>
                </a:rPr>
                <a:t>2p-1</a:t>
              </a:r>
              <a:r>
                <a:rPr lang="en-US">
                  <a:latin typeface="Arial" panose="020B0604020202020204" pitchFamily="34" charset="0"/>
                  <a:cs typeface="Times New Roman" panose="02020603050405020304" pitchFamily="18" charset="0"/>
                </a:rPr>
                <a:t>/(2p-1)!</a:t>
              </a:r>
            </a:p>
          </p:txBody>
        </p:sp>
      </p:grpSp>
      <p:sp>
        <p:nvSpPr>
          <p:cNvPr id="319510" name="Text Box 22"/>
          <p:cNvSpPr txBox="1">
            <a:spLocks noChangeArrowheads="1"/>
          </p:cNvSpPr>
          <p:nvPr/>
        </p:nvSpPr>
        <p:spPr bwMode="auto">
          <a:xfrm>
            <a:off x="876300" y="3670298"/>
            <a:ext cx="7391400" cy="286232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(myrank == 0)	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send(theta, theta, theta,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      		       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first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if (myrank &lt; p-1 ) 	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	/* 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not last */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        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/* final result in P</a:t>
            </a:r>
            <a:r>
              <a:rPr lang="en-US" sz="1800" baseline="-25000" smtClean="0">
                <a:latin typeface="Consolas" panose="020B0609020204030204" pitchFamily="49" charset="0"/>
                <a:cs typeface="Consolas" panose="020B0609020204030204" pitchFamily="49" charset="0"/>
              </a:rPr>
              <a:t>p-1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8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0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28637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Parallel execution</a:t>
            </a:r>
          </a:p>
          <a:p>
            <a:pPr lvl="1"/>
            <a:r>
              <a:rPr lang="en-US" smtClean="0"/>
              <a:t>Use most complex cycle to upper bound computation time.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O(1).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  <a:r>
              <a:rPr lang="en-US" smtClean="0"/>
              <a:t>.</a:t>
            </a:r>
          </a:p>
          <a:p>
            <a:r>
              <a:rPr lang="en-US" smtClean="0"/>
              <a:t>Single instance of problem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p for single instance.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</a:t>
            </a:r>
            <a:r>
              <a:rPr lang="en-US" smtClean="0"/>
              <a:t> = p(2(t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O(1)).</a:t>
            </a:r>
            <a:endParaRPr lang="en-US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27727" y="2734685"/>
            <a:ext cx="4602018" cy="12001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recv(&amp;theta, &amp;r, &amp;sum,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 = – r*theta*theta/(2*i*(2*i+1));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sum + r;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send(theta, r, sum,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30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Overview of Foster’s methodology.</a:t>
            </a:r>
          </a:p>
          <a:p>
            <a:r>
              <a:rPr lang="en-US"/>
              <a:t>Data partitioning</a:t>
            </a:r>
            <a:r>
              <a:rPr lang="en-US" smtClean="0"/>
              <a:t>.</a:t>
            </a:r>
          </a:p>
          <a:p>
            <a:r>
              <a:rPr lang="en-US" smtClean="0"/>
              <a:t>Example using Floyd-Warshall algorithm.</a:t>
            </a:r>
          </a:p>
          <a:p>
            <a:r>
              <a:rPr lang="en-US" smtClean="0"/>
              <a:t>Algorithmic partitioning.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599"/>
            <a:ext cx="8258176" cy="5250873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Pipeline </a:t>
            </a:r>
            <a:r>
              <a:rPr lang="en-US"/>
              <a:t>is efficient only if we have more than one problem to solve, i.e. more than one value of 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.</a:t>
            </a:r>
            <a:endParaRPr lang="en-US"/>
          </a:p>
          <a:p>
            <a:pPr lvl="1"/>
            <a:r>
              <a:rPr lang="en-US" smtClean="0"/>
              <a:t>Assume we compute sin for m values of </a:t>
            </a:r>
            <a:r>
              <a:rPr lang="en-US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smtClean="0"/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m + p - 1 for m instances.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+3t</a:t>
            </a:r>
            <a:r>
              <a:rPr lang="en-US" baseline="-25000" smtClean="0"/>
              <a:t>data</a:t>
            </a:r>
            <a:r>
              <a:rPr lang="en-US" smtClean="0"/>
              <a:t>) + O(1)) * (m+p-1).  </a:t>
            </a:r>
          </a:p>
          <a:p>
            <a:pPr lvl="1"/>
            <a:r>
              <a:rPr lang="en-US"/>
              <a:t>A</a:t>
            </a:r>
            <a:r>
              <a:rPr lang="en-US" smtClean="0"/>
              <a:t>verage execution time per instance is t</a:t>
            </a:r>
            <a:r>
              <a:rPr lang="en-US" baseline="-25000" smtClean="0"/>
              <a:t>a </a:t>
            </a:r>
            <a:r>
              <a:rPr lang="en-US" smtClean="0"/>
              <a:t>= t</a:t>
            </a:r>
            <a:r>
              <a:rPr lang="en-US" baseline="-25000" smtClean="0"/>
              <a:t>p </a:t>
            </a:r>
            <a:r>
              <a:rPr lang="en-US" smtClean="0"/>
              <a:t>/m = O((m + p) / m).</a:t>
            </a:r>
          </a:p>
          <a:p>
            <a:pPr lvl="1"/>
            <a:r>
              <a:rPr lang="en-US" smtClean="0"/>
              <a:t>For large m (i.e. continuous supply of values of </a:t>
            </a:r>
            <a:r>
              <a:rPr 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mtClean="0"/>
              <a:t>) average execution time per instance is</a:t>
            </a:r>
          </a:p>
          <a:p>
            <a:pPr lvl="2"/>
            <a:r>
              <a:rPr lang="en-US" smtClean="0"/>
              <a:t>t</a:t>
            </a:r>
            <a:r>
              <a:rPr lang="en-US" baseline="-25000" smtClean="0"/>
              <a:t>a </a:t>
            </a:r>
            <a:r>
              <a:rPr lang="en-US" smtClean="0"/>
              <a:t>= 2(t</a:t>
            </a:r>
            <a:r>
              <a:rPr lang="en-US" baseline="-25000" smtClean="0"/>
              <a:t>startup</a:t>
            </a:r>
            <a:r>
              <a:rPr lang="en-US" smtClean="0"/>
              <a:t> + 3t</a:t>
            </a:r>
            <a:r>
              <a:rPr lang="en-US" baseline="-25000" smtClean="0"/>
              <a:t>data</a:t>
            </a:r>
            <a:r>
              <a:rPr lang="en-US" smtClean="0"/>
              <a:t>) + O(1) = O(1).</a:t>
            </a:r>
          </a:p>
          <a:p>
            <a:pPr lvl="2"/>
            <a:r>
              <a:rPr lang="en-US" smtClean="0"/>
              <a:t>A result is produced each constant number of pipeline cycles.</a:t>
            </a:r>
          </a:p>
        </p:txBody>
      </p:sp>
    </p:spTree>
    <p:extLst>
      <p:ext uri="{BB962C8B-B14F-4D97-AF65-F5344CB8AC3E}">
        <p14:creationId xmlns:p14="http://schemas.microsoft.com/office/powerpoint/2010/main" val="30844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 bldLvl="2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 (type 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35585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Use a pipeline to sort n numbers in decreasing order using p = n processors.</a:t>
            </a:r>
          </a:p>
          <a:p>
            <a:r>
              <a:rPr lang="en-US" smtClean="0"/>
              <a:t>Each processor stores the largest number received so far and passes on all smaller numbers.</a:t>
            </a:r>
          </a:p>
          <a:p>
            <a:r>
              <a:rPr lang="en-US" smtClean="0"/>
              <a:t>If a new number is larger than the currently stored number, the stored number is passed on and replaced by the new number</a:t>
            </a:r>
          </a:p>
          <a:p>
            <a:r>
              <a:rPr lang="en-US" smtClean="0"/>
              <a:t>When all numbers have been passed through the pipeline, P</a:t>
            </a:r>
            <a:r>
              <a:rPr lang="en-US" baseline="-25000" smtClean="0"/>
              <a:t>0</a:t>
            </a:r>
            <a:r>
              <a:rPr lang="en-US" smtClean="0"/>
              <a:t> has the largest number, P</a:t>
            </a:r>
            <a:r>
              <a:rPr lang="en-US" baseline="-25000" smtClean="0"/>
              <a:t>1</a:t>
            </a:r>
            <a:r>
              <a:rPr lang="en-US" smtClean="0"/>
              <a:t> has next largest number,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0" y="4820712"/>
            <a:ext cx="6182013" cy="18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7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4278313" cy="474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2209800"/>
            <a:ext cx="1143000" cy="3917950"/>
            <a:chOff x="768" y="1392"/>
            <a:chExt cx="720" cy="2468"/>
          </a:xfrm>
        </p:grpSpPr>
        <p:pic>
          <p:nvPicPr>
            <p:cNvPr id="389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22"/>
              <a:ext cx="587" cy="2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</p:pic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>
              <a:off x="1488" y="1392"/>
              <a:ext cx="0" cy="24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19800" y="2132013"/>
            <a:ext cx="2667000" cy="915987"/>
            <a:chOff x="3792" y="1343"/>
            <a:chExt cx="1680" cy="577"/>
          </a:xfrm>
        </p:grpSpPr>
        <p:sp>
          <p:nvSpPr>
            <p:cNvPr id="38919" name="AutoShape 7"/>
            <p:cNvSpPr>
              <a:spLocks/>
            </p:cNvSpPr>
            <p:nvPr/>
          </p:nvSpPr>
          <p:spPr bwMode="auto">
            <a:xfrm>
              <a:off x="3792" y="1392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/>
            </a:p>
          </p:txBody>
        </p:sp>
        <p:sp>
          <p:nvSpPr>
            <p:cNvPr id="38920" name="Text Box 9"/>
            <p:cNvSpPr txBox="1">
              <a:spLocks noChangeArrowheads="1"/>
            </p:cNvSpPr>
            <p:nvPr/>
          </p:nvSpPr>
          <p:spPr bwMode="auto">
            <a:xfrm>
              <a:off x="3936" y="1343"/>
              <a:ext cx="15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lg" len="lg"/>
                  <a:tailEnd type="none" w="sm" len="med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2 </a:t>
              </a:r>
              <a:r>
                <a:rPr lang="en-US" sz="1800" smtClean="0">
                  <a:solidFill>
                    <a:srgbClr val="1503FB"/>
                  </a:solidFill>
                  <a:latin typeface="+mj-lt"/>
                </a:rPr>
                <a:t>steps</a:t>
              </a:r>
              <a:endParaRPr lang="en-US" sz="1800">
                <a:solidFill>
                  <a:srgbClr val="1503FB"/>
                </a:solidFill>
                <a:latin typeface="+mj-lt"/>
              </a:endParaRP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i)  store </a:t>
              </a:r>
            </a:p>
            <a:p>
              <a:r>
                <a:rPr lang="en-US" sz="1800">
                  <a:solidFill>
                    <a:srgbClr val="1503FB"/>
                  </a:solidFill>
                  <a:latin typeface="+mj-lt"/>
                </a:rPr>
                <a:t>ii) compare/pass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84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Insertion sort</a:t>
            </a:r>
          </a:p>
        </p:txBody>
      </p:sp>
      <p:sp>
        <p:nvSpPr>
          <p:cNvPr id="41987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Initialization and basic </a:t>
            </a:r>
            <a:r>
              <a:rPr lang="en-US"/>
              <a:t>c</a:t>
            </a:r>
            <a:r>
              <a:rPr lang="en-US" smtClean="0"/>
              <a:t>ycle for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x is current max value at P</a:t>
            </a:r>
            <a:r>
              <a:rPr lang="en-US" baseline="-25000" smtClean="0"/>
              <a:t>i</a:t>
            </a:r>
            <a:r>
              <a:rPr lang="en-US" smtClean="0"/>
              <a:t>.</a:t>
            </a:r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endParaRPr lang="en-US" baseline="-25000" smtClean="0"/>
          </a:p>
          <a:p>
            <a:pPr>
              <a:spcBef>
                <a:spcPct val="50000"/>
              </a:spcBef>
            </a:pPr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needs to pass on (n - i - 1) numbers, as there are (n - i - 1) processors to its right.</a:t>
            </a:r>
          </a:p>
          <a:p>
            <a:pPr lvl="1"/>
            <a:r>
              <a:rPr lang="en-US" smtClean="0"/>
              <a:t>It executes the basic cycle (n - i - 1) times.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16710" y="2523837"/>
            <a:ext cx="3429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recv(&amp;number,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if (number &gt; x)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x = number;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send(number,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780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30118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(n-1) + (n-2) + … + 2 + 1 = n (n-1) / 2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Each basic cycle consists of one recv, one send and a compare/exchange operation.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3.</a:t>
            </a:r>
          </a:p>
          <a:p>
            <a:pPr lvl="1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for one cycle t</a:t>
            </a:r>
            <a:r>
              <a:rPr lang="en-US" baseline="-25000" smtClean="0"/>
              <a:t>cycle</a:t>
            </a:r>
            <a:r>
              <a:rPr lang="en-US" smtClean="0"/>
              <a:t> = t</a:t>
            </a:r>
            <a:r>
              <a:rPr lang="en-US" baseline="-25000" smtClean="0"/>
              <a:t>comp</a:t>
            </a:r>
            <a:r>
              <a:rPr lang="en-US" smtClean="0"/>
              <a:t> + t</a:t>
            </a:r>
            <a:r>
              <a:rPr lang="en-US" baseline="-25000" smtClean="0"/>
              <a:t>comm</a:t>
            </a:r>
          </a:p>
          <a:p>
            <a:pPr lvl="1"/>
            <a:r>
              <a:rPr lang="en-US" smtClean="0"/>
              <a:t>Number of cycles n</a:t>
            </a:r>
            <a:r>
              <a:rPr lang="en-US" baseline="-25000" smtClean="0"/>
              <a:t>c</a:t>
            </a:r>
            <a:r>
              <a:rPr lang="en-US" smtClean="0"/>
              <a:t> = n  + p - 1 = 2n – 1.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t</a:t>
            </a:r>
            <a:r>
              <a:rPr lang="en-US" baseline="-25000" smtClean="0"/>
              <a:t>cycle</a:t>
            </a:r>
            <a:r>
              <a:rPr lang="en-US" smtClean="0"/>
              <a:t>* n</a:t>
            </a:r>
            <a:r>
              <a:rPr lang="en-US" baseline="-25000" smtClean="0"/>
              <a:t>c </a:t>
            </a:r>
            <a:r>
              <a:rPr lang="en-US" smtClean="0"/>
              <a:t>= (2(t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+ 3) * (2n - 1) = O(n). </a:t>
            </a:r>
            <a:endParaRPr lang="en-US" baseline="-25000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21859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linear equations (type 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Solving linear equations in upper (or lower) triangular </a:t>
            </a:r>
            <a:r>
              <a:rPr lang="en-US" smtClean="0"/>
              <a:t>form.</a:t>
            </a:r>
            <a:endParaRPr lang="en-US"/>
          </a:p>
          <a:p>
            <a:pPr lvl="1"/>
            <a:r>
              <a:rPr lang="en-US"/>
              <a:t>Used in Gaussian </a:t>
            </a:r>
            <a:r>
              <a:rPr lang="en-US" smtClean="0"/>
              <a:t>elimination.</a:t>
            </a:r>
            <a:endParaRPr lang="en-US"/>
          </a:p>
          <a:p>
            <a:r>
              <a:rPr lang="en-US" smtClean="0"/>
              <a:t>Process </a:t>
            </a:r>
            <a:r>
              <a:rPr lang="en-US"/>
              <a:t>P</a:t>
            </a:r>
            <a:r>
              <a:rPr lang="en-US" baseline="-25000"/>
              <a:t>i </a:t>
            </a:r>
            <a:r>
              <a:rPr lang="en-US"/>
              <a:t>behaves as </a:t>
            </a:r>
            <a:r>
              <a:rPr lang="en-US" smtClean="0"/>
              <a:t>follows.</a:t>
            </a:r>
            <a:endParaRPr lang="en-US"/>
          </a:p>
          <a:p>
            <a:pPr lvl="1"/>
            <a:r>
              <a:rPr lang="en-US" smtClean="0"/>
              <a:t>Receives </a:t>
            </a:r>
            <a:r>
              <a:rPr lang="en-US"/>
              <a:t>partial solution from </a:t>
            </a:r>
            <a:r>
              <a:rPr lang="en-US" smtClean="0"/>
              <a:t>P</a:t>
            </a:r>
            <a:r>
              <a:rPr lang="en-US" baseline="-25000" smtClean="0"/>
              <a:t>i-1</a:t>
            </a:r>
            <a:r>
              <a:rPr lang="en-US" smtClean="0"/>
              <a:t>.</a:t>
            </a:r>
            <a:endParaRPr lang="en-US"/>
          </a:p>
          <a:p>
            <a:pPr lvl="1"/>
            <a:r>
              <a:rPr lang="en-US" smtClean="0"/>
              <a:t>Passes </a:t>
            </a:r>
            <a:r>
              <a:rPr lang="en-US"/>
              <a:t>on partial solution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pPr lvl="1"/>
            <a:r>
              <a:rPr lang="en-US" smtClean="0"/>
              <a:t>Computes </a:t>
            </a:r>
            <a:r>
              <a:rPr lang="en-US"/>
              <a:t>next part of solution and sends to </a:t>
            </a:r>
            <a:r>
              <a:rPr lang="en-US" smtClean="0"/>
              <a:t>P</a:t>
            </a:r>
            <a:r>
              <a:rPr lang="en-US" baseline="-25000" smtClean="0"/>
              <a:t>i+1</a:t>
            </a:r>
            <a:r>
              <a:rPr lang="en-US" smtClean="0"/>
              <a:t>.</a:t>
            </a:r>
            <a:r>
              <a:rPr lang="en-US" baseline="-25000" smtClean="0"/>
              <a:t> </a:t>
            </a:r>
            <a:endParaRPr lang="en-US" baseline="-25000"/>
          </a:p>
          <a:p>
            <a:r>
              <a:rPr lang="en-US" smtClean="0"/>
              <a:t>This is a type 3 pipeline computation. </a:t>
            </a:r>
          </a:p>
          <a:p>
            <a:pPr lvl="1"/>
            <a:r>
              <a:rPr lang="en-US" smtClean="0"/>
              <a:t>Each </a:t>
            </a:r>
            <a:r>
              <a:rPr lang="en-US"/>
              <a:t>process has a different computation </a:t>
            </a:r>
            <a:r>
              <a:rPr lang="en-US" smtClean="0"/>
              <a:t>time.</a:t>
            </a:r>
            <a:endParaRPr lang="en-US"/>
          </a:p>
          <a:p>
            <a:pPr lvl="1">
              <a:buFont typeface="Marlett" pitchFamily="2" charset="2"/>
              <a:buNone/>
            </a:pPr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Solving </a:t>
            </a:r>
            <a:r>
              <a:rPr lang="en-US"/>
              <a:t>l</a:t>
            </a:r>
            <a:r>
              <a:rPr lang="en-US" smtClean="0"/>
              <a:t>inear equations</a:t>
            </a:r>
          </a:p>
        </p:txBody>
      </p:sp>
      <p:pic>
        <p:nvPicPr>
          <p:cNvPr id="44035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68475"/>
            <a:ext cx="7056438" cy="394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 substitution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4938"/>
            <a:ext cx="709295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Pipeline solution</a:t>
            </a:r>
          </a:p>
        </p:txBody>
      </p:sp>
      <p:pic>
        <p:nvPicPr>
          <p:cNvPr id="46083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524000"/>
            <a:ext cx="71659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</p:pic>
      <p:sp>
        <p:nvSpPr>
          <p:cNvPr id="307205" name="Text Box 1029"/>
          <p:cNvSpPr txBox="1">
            <a:spLocks noChangeArrowheads="1"/>
          </p:cNvSpPr>
          <p:nvPr/>
        </p:nvSpPr>
        <p:spPr bwMode="auto">
          <a:xfrm>
            <a:off x="989013" y="5213350"/>
            <a:ext cx="1676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>
                <a:latin typeface="+mj-lt"/>
              </a:rPr>
              <a:t>p = n </a:t>
            </a:r>
          </a:p>
          <a:p>
            <a:r>
              <a:rPr lang="en-US">
                <a:latin typeface="+mj-lt"/>
              </a:rPr>
              <a:t>n equations</a:t>
            </a:r>
          </a:p>
          <a:p>
            <a:r>
              <a:rPr lang="en-US">
                <a:latin typeface="+mj-lt"/>
              </a:rPr>
              <a:t>n unknowns</a:t>
            </a:r>
          </a:p>
        </p:txBody>
      </p:sp>
    </p:spTree>
    <p:extLst>
      <p:ext uri="{BB962C8B-B14F-4D97-AF65-F5344CB8AC3E}">
        <p14:creationId xmlns:p14="http://schemas.microsoft.com/office/powerpoint/2010/main" val="3102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code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6"/>
            <a:ext cx="8229600" cy="5000048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/>
              <a:t>Process P</a:t>
            </a:r>
            <a:r>
              <a:rPr lang="en-US" sz="2800" baseline="-25000" smtClean="0"/>
              <a:t>i</a:t>
            </a:r>
            <a:r>
              <a:rPr lang="en-US" sz="2800" smtClean="0"/>
              <a:t> (0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i </a:t>
            </a:r>
            <a:r>
              <a:rPr lang="en-US" sz="2800" smtClean="0">
                <a:sym typeface="Symbol" panose="05050102010706020507" pitchFamily="18" charset="2"/>
              </a:rPr>
              <a:t></a:t>
            </a:r>
            <a:r>
              <a:rPr lang="en-US" sz="2800" smtClean="0"/>
              <a:t> n)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Process P</a:t>
            </a:r>
            <a:r>
              <a:rPr lang="en-US" sz="2800" baseline="-25000" smtClean="0"/>
              <a:t>0</a:t>
            </a:r>
            <a:r>
              <a:rPr lang="en-US" sz="2800" smtClean="0"/>
              <a:t> </a:t>
            </a:r>
          </a:p>
          <a:p>
            <a:endParaRPr lang="en-US" sz="2800" baseline="-25000" smtClean="0"/>
          </a:p>
          <a:p>
            <a:endParaRPr lang="en-US" sz="2800" baseline="-25000"/>
          </a:p>
          <a:p>
            <a:endParaRPr lang="en-US" sz="2800" smtClean="0"/>
          </a:p>
          <a:p>
            <a:r>
              <a:rPr lang="en-US" sz="2800" smtClean="0"/>
              <a:t>p = n stages, with final result on P</a:t>
            </a:r>
            <a:r>
              <a:rPr lang="en-US" sz="2800" baseline="-25000" smtClean="0"/>
              <a:t>n</a:t>
            </a:r>
            <a:r>
              <a:rPr lang="en-US" sz="2800" smtClean="0"/>
              <a:t>.</a:t>
            </a:r>
          </a:p>
          <a:p>
            <a:endParaRPr lang="en-US" sz="2800" smtClean="0"/>
          </a:p>
          <a:p>
            <a:endParaRPr lang="en-US" sz="2800" smtClean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80472" y="1902573"/>
            <a:ext cx="4876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sum = 0;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for (j = 0; j &lt; i; j++) {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recv(&amp;x[j],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i-1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send(x[j],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   sum = sum + a[i][j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* x[j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x[i] = (b[i] - sum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) / a[i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][i];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780472" y="5090477"/>
            <a:ext cx="4876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x[0] = b[0</a:t>
            </a:r>
            <a:r>
              <a:rPr lang="en-US" sz="1800" smtClean="0">
                <a:latin typeface="Consolas" panose="020B0609020204030204" pitchFamily="49" charset="0"/>
                <a:cs typeface="Consolas" panose="020B0609020204030204" pitchFamily="49" charset="0"/>
              </a:rPr>
              <a:t>] / a[0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][0];</a:t>
            </a:r>
          </a:p>
          <a:p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send(x[i], P</a:t>
            </a:r>
            <a:r>
              <a:rPr lang="en-US" sz="1800" baseline="-25000">
                <a:latin typeface="Consolas" panose="020B0609020204030204" pitchFamily="49" charset="0"/>
                <a:cs typeface="Consolas" panose="020B0609020204030204" pitchFamily="49" charset="0"/>
              </a:rPr>
              <a:t>i+1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482" y="1902573"/>
                <a:ext cx="2732736" cy="882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2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  <p:bldP spid="48132" grpId="0" uiExpand="1"/>
      <p:bldP spid="48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Foster’s design methodology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/>
          </p:nvPr>
        </p:nvGraphicFramePr>
        <p:xfrm>
          <a:off x="759021" y="1496290"/>
          <a:ext cx="7625958" cy="4980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SmartDraw" r:id="rId3" imgW="5202720" imgH="3520440" progId="SmartDraw.2">
                  <p:embed/>
                </p:oleObj>
              </mc:Choice>
              <mc:Fallback>
                <p:oleObj name="SmartDraw" r:id="rId3" imgW="5202720" imgH="3520440" progId="SmartDraw.2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21" y="1496290"/>
                        <a:ext cx="7625958" cy="4980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9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28891" cy="5075382"/>
          </a:xfrm>
        </p:spPr>
        <p:txBody>
          <a:bodyPr>
            <a:normAutofit fontScale="92500"/>
          </a:bodyPr>
          <a:lstStyle/>
          <a:p>
            <a:r>
              <a:rPr lang="en-US" smtClean="0"/>
              <a:t>Sequential execution </a:t>
            </a:r>
          </a:p>
          <a:p>
            <a:pPr lvl="1"/>
            <a:r>
              <a:rPr lang="en-US" smtClean="0"/>
              <a:t>Iteration i of loop performs i multiplications and additions, one subtraction and one division.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= O(1+2+...+n-1) = O(n</a:t>
            </a:r>
            <a:r>
              <a:rPr lang="en-US" baseline="30000" smtClean="0"/>
              <a:t>2</a:t>
            </a:r>
            <a:r>
              <a:rPr lang="en-US" smtClean="0"/>
              <a:t>).</a:t>
            </a:r>
          </a:p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performs i multiplications and additions, one subtraction and one division.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i</a:t>
            </a:r>
            <a:r>
              <a:rPr lang="en-US" smtClean="0"/>
              <a:t> has one recv and one send before process P</a:t>
            </a:r>
            <a:r>
              <a:rPr lang="en-US" baseline="-25000" smtClean="0"/>
              <a:t>i+1</a:t>
            </a:r>
            <a:r>
              <a:rPr lang="en-US" smtClean="0"/>
              <a:t> can start, so time to pass data is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starts at time (n-1) * 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741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599"/>
            <a:ext cx="8208818" cy="5047673"/>
          </a:xfrm>
        </p:spPr>
        <p:txBody>
          <a:bodyPr>
            <a:normAutofit/>
          </a:bodyPr>
          <a:lstStyle/>
          <a:p>
            <a:r>
              <a:rPr lang="en-US" smtClean="0"/>
              <a:t>Parallel execution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performs n-1 multiplications and additions, one division and one subtraction.</a:t>
            </a:r>
          </a:p>
          <a:p>
            <a:pPr lvl="1"/>
            <a:r>
              <a:rPr lang="en-US" smtClean="0"/>
              <a:t>Computation time t</a:t>
            </a:r>
            <a:r>
              <a:rPr lang="en-US" baseline="-25000" smtClean="0"/>
              <a:t>comp</a:t>
            </a:r>
            <a:r>
              <a:rPr lang="en-US" smtClean="0"/>
              <a:t> = 2(n-1) + 2.</a:t>
            </a:r>
          </a:p>
          <a:p>
            <a:pPr lvl="1"/>
            <a:r>
              <a:rPr lang="en-US" smtClean="0"/>
              <a:t>Process P</a:t>
            </a:r>
            <a:r>
              <a:rPr lang="en-US" baseline="-25000" smtClean="0"/>
              <a:t>n-1</a:t>
            </a:r>
            <a:r>
              <a:rPr lang="en-US" smtClean="0"/>
              <a:t> has (n-1) recv and n sends.</a:t>
            </a:r>
          </a:p>
          <a:p>
            <a:pPr lvl="2"/>
            <a:r>
              <a:rPr lang="en-US" smtClean="0"/>
              <a:t>Communication time t</a:t>
            </a:r>
            <a:r>
              <a:rPr lang="en-US" baseline="-25000" smtClean="0"/>
              <a:t>comm</a:t>
            </a:r>
            <a:r>
              <a:rPr lang="en-US" smtClean="0"/>
              <a:t> = (2n-1)(t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Time t</a:t>
            </a:r>
            <a:r>
              <a:rPr lang="en-US" baseline="-25000" smtClean="0"/>
              <a:t>p</a:t>
            </a:r>
            <a:r>
              <a:rPr lang="en-US" smtClean="0"/>
              <a:t> = (n-1) *2(t</a:t>
            </a:r>
            <a:r>
              <a:rPr lang="en-US" baseline="-25000" smtClean="0"/>
              <a:t>startup</a:t>
            </a:r>
            <a:r>
              <a:rPr lang="en-US" smtClean="0"/>
              <a:t> + t</a:t>
            </a:r>
            <a:r>
              <a:rPr lang="en-US" baseline="-25000" smtClean="0"/>
              <a:t>data</a:t>
            </a:r>
            <a:r>
              <a:rPr lang="en-US" smtClean="0"/>
              <a:t>) + (2n-1) (t</a:t>
            </a:r>
            <a:r>
              <a:rPr lang="en-US" baseline="-25000" smtClean="0"/>
              <a:t>startup</a:t>
            </a:r>
            <a:r>
              <a:rPr lang="en-US" smtClean="0"/>
              <a:t>  + t</a:t>
            </a:r>
            <a:r>
              <a:rPr lang="en-US" baseline="-25000" smtClean="0"/>
              <a:t>data</a:t>
            </a:r>
            <a:r>
              <a:rPr lang="en-US" smtClean="0"/>
              <a:t>) + 2(n-1) + 2 =  O(n).</a:t>
            </a:r>
          </a:p>
          <a:p>
            <a:pPr lvl="1"/>
            <a:r>
              <a:rPr lang="en-US" smtClean="0"/>
              <a:t>Speedup = t</a:t>
            </a:r>
            <a:r>
              <a:rPr lang="en-US" baseline="-25000"/>
              <a:t>s</a:t>
            </a:r>
            <a:r>
              <a:rPr lang="en-US" smtClean="0"/>
              <a:t> / t</a:t>
            </a:r>
            <a:r>
              <a:rPr lang="en-US" baseline="-25000"/>
              <a:t>p</a:t>
            </a:r>
            <a:r>
              <a:rPr lang="en-US" smtClean="0"/>
              <a:t>= O(n) with n processors.</a:t>
            </a:r>
          </a:p>
          <a:p>
            <a:pPr lvl="1"/>
            <a:endParaRPr lang="en-US" smtClean="0"/>
          </a:p>
          <a:p>
            <a:pPr lvl="1"/>
            <a:endParaRPr lang="en-US" baseline="-25000" smtClean="0"/>
          </a:p>
        </p:txBody>
      </p:sp>
    </p:spTree>
    <p:extLst>
      <p:ext uri="{BB962C8B-B14F-4D97-AF65-F5344CB8AC3E}">
        <p14:creationId xmlns:p14="http://schemas.microsoft.com/office/powerpoint/2010/main" val="34439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9225"/>
            <a:ext cx="8229600" cy="501852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The application must be partitioned into a number of tasks that can execute in parallel.</a:t>
            </a:r>
          </a:p>
          <a:p>
            <a:r>
              <a:rPr lang="en-US" smtClean="0"/>
              <a:t>Data partitioning</a:t>
            </a:r>
          </a:p>
          <a:p>
            <a:pPr lvl="1"/>
            <a:r>
              <a:rPr lang="en-US" smtClean="0"/>
              <a:t>The application data is divided into parts and each task operates on a different part of the data.</a:t>
            </a:r>
          </a:p>
          <a:p>
            <a:pPr lvl="1"/>
            <a:r>
              <a:rPr lang="en-US" smtClean="0"/>
              <a:t>Need to associate computations with the data.</a:t>
            </a:r>
          </a:p>
          <a:p>
            <a:pPr lvl="1"/>
            <a:r>
              <a:rPr lang="en-US" smtClean="0"/>
              <a:t>Also known as </a:t>
            </a:r>
            <a:r>
              <a:rPr lang="en-US"/>
              <a:t>d</a:t>
            </a:r>
            <a:r>
              <a:rPr lang="en-US" smtClean="0"/>
              <a:t>omain decomposition.</a:t>
            </a:r>
          </a:p>
          <a:p>
            <a:r>
              <a:rPr lang="en-US" smtClean="0"/>
              <a:t>Algorithmic partitioning</a:t>
            </a:r>
          </a:p>
          <a:p>
            <a:pPr lvl="1"/>
            <a:r>
              <a:rPr lang="en-US" smtClean="0"/>
              <a:t>The  algorithm is divided into a number of tasks that can execute in parallel.</a:t>
            </a:r>
          </a:p>
          <a:p>
            <a:pPr lvl="1"/>
            <a:r>
              <a:rPr lang="en-US" smtClean="0"/>
              <a:t>Need to associate data with the tasks.</a:t>
            </a:r>
          </a:p>
          <a:p>
            <a:pPr lvl="1"/>
            <a:r>
              <a:rPr lang="en-US" smtClean="0"/>
              <a:t>This often yields tasks that can be pipelined.</a:t>
            </a:r>
          </a:p>
          <a:p>
            <a:pPr lvl="1"/>
            <a:r>
              <a:rPr lang="en-US" smtClean="0"/>
              <a:t>Also known as functional decomposition.</a:t>
            </a:r>
          </a:p>
        </p:txBody>
      </p:sp>
    </p:spTree>
    <p:extLst>
      <p:ext uri="{BB962C8B-B14F-4D97-AF65-F5344CB8AC3E}">
        <p14:creationId xmlns:p14="http://schemas.microsoft.com/office/powerpoint/2010/main" val="184992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/>
          <a:p>
            <a:r>
              <a:rPr lang="en-US" sz="2400" smtClean="0"/>
              <a:t>Algorithmic partitioning</a:t>
            </a:r>
          </a:p>
          <a:p>
            <a:pPr lvl="1"/>
            <a:r>
              <a:rPr lang="en-US" sz="2000" smtClean="0"/>
              <a:t>The algorithm is divided into parts that can be executed in parallel.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smtClean="0"/>
              <a:t>Data partitioning</a:t>
            </a:r>
          </a:p>
          <a:p>
            <a:pPr lvl="1"/>
            <a:r>
              <a:rPr lang="en-US" sz="2000" smtClean="0"/>
              <a:t>The application data is divided into parts that can be operated on in parallel.	</a:t>
            </a:r>
          </a:p>
          <a:p>
            <a:endParaRPr lang="en-US" smtClean="0"/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94050"/>
            <a:ext cx="3367088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  <p:pic>
        <p:nvPicPr>
          <p:cNvPr id="92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0" y="3124200"/>
            <a:ext cx="39052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781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Partitioning checklist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should be at least 10x more primitive tasks than processors in the target computer.</a:t>
            </a:r>
          </a:p>
          <a:p>
            <a:r>
              <a:rPr lang="en-US" smtClean="0"/>
              <a:t>Redundant computations and redundant data storage should be minimized.</a:t>
            </a:r>
          </a:p>
          <a:p>
            <a:r>
              <a:rPr lang="en-US" smtClean="0"/>
              <a:t>The primitive tasks should be roughly the same size.</a:t>
            </a:r>
          </a:p>
          <a:p>
            <a:r>
              <a:rPr lang="en-US" smtClean="0"/>
              <a:t>The number of tasks should be an increasing function of problem size.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28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201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Determine what data is passed between tasks.</a:t>
            </a:r>
          </a:p>
          <a:p>
            <a:pPr>
              <a:lnSpc>
                <a:spcPct val="90000"/>
              </a:lnSpc>
            </a:pPr>
            <a:r>
              <a:rPr lang="en-US" smtClean="0"/>
              <a:t>Two kinds of communication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Local communication: A task needs values from a small number of other tasks (point-to-point),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Global communication: A number of tasks require or contribute data (collective).</a:t>
            </a:r>
          </a:p>
          <a:p>
            <a:pPr>
              <a:lnSpc>
                <a:spcPct val="90000"/>
              </a:lnSpc>
            </a:pPr>
            <a:r>
              <a:rPr lang="en-US" smtClean="0"/>
              <a:t>Checklist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Communication should be balanced among tasks.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Each task should preferably communicate with only a  small group of neighbours.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Tasks should be able to perform communications concurrently, i.e. no bottlenecks.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Task should be able to overlap computations and communication.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361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95592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Grouping tasks into larger (super)tasks.</a:t>
            </a:r>
          </a:p>
          <a:p>
            <a:r>
              <a:rPr lang="en-US" smtClean="0"/>
              <a:t>Goal is to improve performance and simplify programming.</a:t>
            </a:r>
          </a:p>
          <a:p>
            <a:pPr lvl="1"/>
            <a:r>
              <a:rPr lang="en-US" smtClean="0"/>
              <a:t>Eliminate communication between primitive tasks that are agglomerated into one task.</a:t>
            </a:r>
          </a:p>
          <a:p>
            <a:pPr lvl="1"/>
            <a:r>
              <a:rPr lang="en-US" smtClean="0"/>
              <a:t>Combine groups of sending and receiving tasks so that fewer but larger messages are sent.</a:t>
            </a:r>
          </a:p>
          <a:p>
            <a:endParaRPr lang="en-US" smtClean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73" y="4375150"/>
            <a:ext cx="4902200" cy="23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45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83576</TotalTime>
  <Words>3128</Words>
  <Application>Microsoft Office PowerPoint</Application>
  <PresentationFormat>On-screen Show (4:3)</PresentationFormat>
  <Paragraphs>452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Arial Black</vt:lpstr>
      <vt:lpstr>Cambria Math</vt:lpstr>
      <vt:lpstr>Consolas</vt:lpstr>
      <vt:lpstr>Marlett</vt:lpstr>
      <vt:lpstr>Symbol</vt:lpstr>
      <vt:lpstr>Times New Roman</vt:lpstr>
      <vt:lpstr>Wingdings</vt:lpstr>
      <vt:lpstr>Pixel</vt:lpstr>
      <vt:lpstr>SmartDraw</vt:lpstr>
      <vt:lpstr>Parallel Algorithm Design</vt:lpstr>
      <vt:lpstr>Foster’s design methodology</vt:lpstr>
      <vt:lpstr>Outline </vt:lpstr>
      <vt:lpstr>Foster’s design methodology</vt:lpstr>
      <vt:lpstr>Partitioning</vt:lpstr>
      <vt:lpstr>Partitioning</vt:lpstr>
      <vt:lpstr>Partitioning checklist</vt:lpstr>
      <vt:lpstr>Communication</vt:lpstr>
      <vt:lpstr>Agglomeration</vt:lpstr>
      <vt:lpstr>Mapping</vt:lpstr>
      <vt:lpstr>All pairs shortest path problem</vt:lpstr>
      <vt:lpstr>Example</vt:lpstr>
      <vt:lpstr>Floyd-Warshall algorithm</vt:lpstr>
      <vt:lpstr>Floyd-Warshall algorithm</vt:lpstr>
      <vt:lpstr>Parallelization: partitioning</vt:lpstr>
      <vt:lpstr>Parallelization: communication</vt:lpstr>
      <vt:lpstr>Agglomeration and mapping</vt:lpstr>
      <vt:lpstr>MPI pseudocode</vt:lpstr>
      <vt:lpstr>Analysis of algorithm</vt:lpstr>
      <vt:lpstr>Algorithmic partitioning</vt:lpstr>
      <vt:lpstr>Example: sum of sequence</vt:lpstr>
      <vt:lpstr>Pipeline for unfolded loop</vt:lpstr>
      <vt:lpstr>Types of pipelines</vt:lpstr>
      <vt:lpstr>Type 1: Space-time diagram</vt:lpstr>
      <vt:lpstr>Type 2: Space-time diagram</vt:lpstr>
      <vt:lpstr>Type 3: Space-time diagram</vt:lpstr>
      <vt:lpstr>Analysis of types 1 and 2</vt:lpstr>
      <vt:lpstr>Sum of sequence (type 1)</vt:lpstr>
      <vt:lpstr>Analysis</vt:lpstr>
      <vt:lpstr>Analysis</vt:lpstr>
      <vt:lpstr>Insertion sort (type 2)</vt:lpstr>
      <vt:lpstr>Insertion sort</vt:lpstr>
      <vt:lpstr>Insertion sort</vt:lpstr>
      <vt:lpstr>Analysis</vt:lpstr>
      <vt:lpstr>Solving linear equations (type 3)</vt:lpstr>
      <vt:lpstr>Solving linear equations</vt:lpstr>
      <vt:lpstr>Back substitution</vt:lpstr>
      <vt:lpstr>Pipeline solution</vt:lpstr>
      <vt:lpstr>Parallel code</vt:lpstr>
      <vt:lpstr>Analysis</vt:lpstr>
      <vt:lpstr>Analysis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4185</cp:revision>
  <cp:lastPrinted>2022-11-02T16:11:05Z</cp:lastPrinted>
  <dcterms:created xsi:type="dcterms:W3CDTF">2004-01-06T19:40:29Z</dcterms:created>
  <dcterms:modified xsi:type="dcterms:W3CDTF">2024-11-18T13:48:19Z</dcterms:modified>
</cp:coreProperties>
</file>