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3" r:id="rId21"/>
    <p:sldId id="277" r:id="rId22"/>
    <p:sldId id="278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1503FB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20" d="100"/>
          <a:sy n="120" d="100"/>
        </p:scale>
        <p:origin x="823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Dense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After the initial shifting, run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more stages.</a:t>
                </a:r>
              </a:p>
              <a:p>
                <a:pPr lvl="1"/>
                <a:r>
                  <a:rPr lang="en-US" smtClean="0"/>
                  <a:t>In every stage, shift A blocks left by 1, and B blocks up by 1.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Each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still has like colored blocks from A and B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Blocks from A stay in same rows and </a:t>
                </a:r>
                <a:r>
                  <a:rPr lang="en-US" smtClean="0"/>
                  <a:t>blocks from </a:t>
                </a:r>
                <a:r>
                  <a:rPr lang="en-US"/>
                  <a:t>B stay in same columns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So product of the blocks makes up another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/>
                  <a:t> stages,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for all i and j</a:t>
                </a:r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  <a:blipFill>
                <a:blip r:embed="rId2"/>
                <a:stretch>
                  <a:fillRect l="-1198" t="-2662" r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98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Each process only stores one block at a time.  So total storage at any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amount of computation.</a:t>
                </a:r>
              </a:p>
              <a:p>
                <a:r>
                  <a:rPr lang="en-US" smtClean="0"/>
                  <a:t>Each of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shifts costs each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communication.</a:t>
                </a:r>
              </a:p>
              <a:p>
                <a:r>
                  <a:rPr lang="en-US" smtClean="0"/>
                  <a:t>Total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  <a:blipFill>
                <a:blip r:embed="rId2"/>
                <a:stretch>
                  <a:fillRect l="-916" t="-2431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58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One of the drawbacks of Cannon is that it can only deal with square matrices, and n must be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SUMMA algorithm overcomes those problems.</a:t>
                </a:r>
              </a:p>
              <a:p>
                <a:pPr lvl="1"/>
                <a:r>
                  <a:rPr lang="en-US" smtClean="0"/>
                  <a:t>Our example is still for a square matrix though.</a:t>
                </a:r>
              </a:p>
              <a:p>
                <a:r>
                  <a:rPr lang="en-US" smtClean="0"/>
                  <a:t>The basic matrix multiplication algorithm is three nested loops.</a:t>
                </a:r>
              </a:p>
              <a:p>
                <a:pPr lvl="1"/>
                <a:r>
                  <a:rPr lang="en-US" smtClean="0"/>
                  <a:t>Fast MM algorithms such as Strassen’s work differently.</a:t>
                </a:r>
              </a:p>
              <a:p>
                <a:r>
                  <a:rPr lang="en-US" smtClean="0"/>
                  <a:t>The loops can be done in any order.</a:t>
                </a:r>
              </a:p>
              <a:p>
                <a:pPr lvl="1"/>
                <a:r>
                  <a:rPr lang="en-US" smtClean="0"/>
                  <a:t>The typical inner product approach is the ijk order.</a:t>
                </a:r>
              </a:p>
              <a:p>
                <a:pPr lvl="1"/>
                <a:r>
                  <a:rPr lang="en-US" smtClean="0"/>
                  <a:t>The outer product approach is kij.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  <a:blipFill>
                <a:blip r:embed="rId2"/>
                <a:stretch>
                  <a:fillRect l="-457" t="-1682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encrypted-tbn3.gstatic.com/images?q=tbn:ANd9GcRt_noPwuX5OVMeEASxwAeZKV_KjWFekQoBfmly6jTQMEE6jNg8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8" y="5515292"/>
            <a:ext cx="3853790" cy="7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92" y="6504165"/>
            <a:ext cx="507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https://patterns.eecs.berkeley.edu/?page_id=158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" y="1247775"/>
            <a:ext cx="4634104" cy="196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6" y="3305329"/>
            <a:ext cx="4663435" cy="1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894267"/>
            <a:ext cx="8315662" cy="28507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SUMMA does n outer products.</a:t>
            </a:r>
          </a:p>
          <a:p>
            <a:pPr lvl="1"/>
            <a:r>
              <a:rPr lang="en-US"/>
              <a:t>k’th iteration does outer product of k’th column of A with k’th row of B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Processors in k’th column broadcast their A block to their rows.</a:t>
            </a:r>
          </a:p>
          <a:p>
            <a:pPr lvl="1"/>
            <a:r>
              <a:rPr lang="en-US" smtClean="0"/>
              <a:t>Processors in k’th row broadcast their B block to their columns.</a:t>
            </a:r>
          </a:p>
          <a:p>
            <a:pPr lvl="1"/>
            <a:r>
              <a:rPr lang="en-US" smtClean="0"/>
              <a:t>Processor (i,j) computes A</a:t>
            </a:r>
            <a:r>
              <a:rPr lang="en-US" baseline="-25000" smtClean="0"/>
              <a:t>i,k</a:t>
            </a:r>
            <a:r>
              <a:rPr lang="en-US" smtClean="0"/>
              <a:t> B</a:t>
            </a:r>
            <a:r>
              <a:rPr lang="en-US" baseline="-25000" smtClean="0"/>
              <a:t>k,j</a:t>
            </a:r>
            <a:r>
              <a:rPr lang="en-US" smtClean="0"/>
              <a:t> and accumulates it into C</a:t>
            </a:r>
            <a:r>
              <a:rPr lang="en-US" baseline="-25000" smtClean="0"/>
              <a:t>i,j</a:t>
            </a:r>
            <a:r>
              <a:rPr lang="en-US" smtClean="0"/>
              <a:t>.</a:t>
            </a:r>
          </a:p>
          <a:p>
            <a:r>
              <a:rPr lang="en-US" smtClean="0"/>
              <a:t>Matrices don’t need to be square.</a:t>
            </a:r>
          </a:p>
          <a:p>
            <a:r>
              <a:rPr lang="en-US" smtClean="0"/>
              <a:t>Also allows more flexible mapping of processors to blocks.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311245"/>
            <a:ext cx="8744036" cy="24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The 2D algorithms up to now used at most n</a:t>
                </a:r>
                <a:r>
                  <a:rPr lang="en-US" baseline="30000" smtClean="0"/>
                  <a:t>2</a:t>
                </a:r>
                <a:r>
                  <a:rPr lang="en-US" smtClean="0"/>
                  <a:t> processors.  Since MM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operations, 2D algorithms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  </a:t>
                </a:r>
              </a:p>
              <a:p>
                <a:r>
                  <a:rPr lang="en-US" smtClean="0"/>
                  <a:t>We now show the DNS (Dekkel, Nassimi, Sahni) algorithm that can use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processors.  </a:t>
                </a:r>
              </a:p>
              <a:p>
                <a:r>
                  <a:rPr lang="en-US" smtClean="0"/>
                  <a:t>Arrange the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 in a n x n x n cube.</a:t>
                </a:r>
              </a:p>
              <a:p>
                <a:r>
                  <a:rPr lang="en-US" smtClean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processor P</a:t>
                </a:r>
                <a:r>
                  <a:rPr lang="en-US" baseline="-25000" smtClean="0"/>
                  <a:t>i,j,k</a:t>
                </a:r>
                <a:r>
                  <a:rPr lang="en-US" smtClean="0"/>
                  <a:t> computes A</a:t>
                </a:r>
                <a:r>
                  <a:rPr lang="en-US" baseline="-25000" smtClean="0"/>
                  <a:t>i,k</a:t>
                </a:r>
                <a:r>
                  <a:rPr lang="en-US" smtClean="0"/>
                  <a:t> B</a:t>
                </a:r>
                <a:r>
                  <a:rPr lang="en-US" baseline="-25000" smtClean="0"/>
                  <a:t>k,j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Then processors in each column (i,j,</a:t>
                </a:r>
                <a:r>
                  <a:rPr lang="en-US" smtClean="0">
                    <a:sym typeface="Wingdings" panose="05000000000000000000" pitchFamily="2" charset="2"/>
                  </a:rPr>
                  <a:t>:)  </a:t>
                </a:r>
                <a:r>
                  <a:rPr lang="en-US" smtClean="0"/>
                  <a:t>does reduction to collect result onto processor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604" t="-1947"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Initially only processors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hold the A and B matrices.</a:t>
                </a:r>
              </a:p>
              <a:p>
                <a:r>
                  <a:rPr lang="en-US" smtClean="0"/>
                  <a:t>(a) To distribute the data, the j’th group of processors along the i direction in 0’th (i,j)-plane send their data to corresponding processors in the j’th (i,j)-plane.</a:t>
                </a:r>
              </a:p>
              <a:p>
                <a:r>
                  <a:rPr lang="en-US" smtClean="0"/>
                  <a:t>(b) Then, in each (i,j)-plane, the processors along direction i broadcast in the j direction.</a:t>
                </a:r>
              </a:p>
              <a:p>
                <a:r>
                  <a:rPr lang="en-US" smtClean="0"/>
                  <a:t>Effect is that A is replicated in each (i,k)-plane.  </a:t>
                </a:r>
              </a:p>
              <a:p>
                <a:r>
                  <a:rPr lang="en-US" smtClean="0"/>
                  <a:t>Do similar operations for B, so that B is replicated in each (k,j)-plane.</a:t>
                </a:r>
              </a:p>
              <a:p>
                <a:r>
                  <a:rPr lang="en-US" smtClean="0"/>
                  <a:t>Then do reduction in the k direction.</a:t>
                </a:r>
              </a:p>
              <a:p>
                <a:r>
                  <a:rPr lang="en-US" smtClean="0"/>
                  <a:t>The broadcast and reduction both take O(log n) time.  So the total computation time is O(log n).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151" t="-1718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DNS algorithm isn’t optimal using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processors, since the total work is O(n</a:t>
                </a:r>
                <a:r>
                  <a:rPr lang="en-US" baseline="30000" smtClean="0"/>
                  <a:t>3</a:t>
                </a:r>
                <a:r>
                  <a:rPr lang="en-US" smtClean="0"/>
                  <a:t> log n).  </a:t>
                </a:r>
              </a:p>
              <a:p>
                <a:r>
                  <a:rPr lang="en-US" smtClean="0"/>
                  <a:t>For a cost optimal version, suppose p=q</a:t>
                </a:r>
                <a:r>
                  <a:rPr lang="en-US" baseline="30000" smtClean="0"/>
                  <a:t>3</a:t>
                </a:r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Partition the matrix into q x q blocks, each of size (n/q) x (n/q).</a:t>
                </a:r>
              </a:p>
              <a:p>
                <a:r>
                  <a:rPr lang="en-US" smtClean="0"/>
                  <a:t>Then apply the same algorithm as before on the blocks.</a:t>
                </a:r>
              </a:p>
              <a:p>
                <a:r>
                  <a:rPr lang="en-US" smtClean="0"/>
                  <a:t>The broadcast and reduction both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smtClean="0"/>
                  <a:t>.  The block multiplication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the total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  <a:blipFill>
                <a:blip r:embed="rId2"/>
                <a:stretch>
                  <a:fillRect l="-146" t="-1689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638" y="1419224"/>
            <a:ext cx="4792896" cy="5351446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system of n linear equations, we can reduce it to triangular form using Gaussian Elimination.  </a:t>
            </a:r>
          </a:p>
          <a:p>
            <a:r>
              <a:rPr lang="en-US" smtClean="0"/>
              <a:t>Then the triangular equations can be solved by back substitution.</a:t>
            </a:r>
          </a:p>
          <a:p>
            <a:r>
              <a:rPr lang="en-US" smtClean="0"/>
              <a:t>As we’ll see, Gaussian Elimination takes O(n</a:t>
            </a:r>
            <a:r>
              <a:rPr lang="en-US" baseline="30000" smtClean="0"/>
              <a:t>3</a:t>
            </a:r>
            <a:r>
              <a:rPr lang="en-US" smtClean="0"/>
              <a:t>) operations, and back substitution takes O(n</a:t>
            </a:r>
            <a:r>
              <a:rPr lang="en-US" baseline="30000" smtClean="0"/>
              <a:t>2</a:t>
            </a:r>
            <a:r>
              <a:rPr lang="en-US" smtClean="0"/>
              <a:t>) operations.  So linear systems can be solved in O(n</a:t>
            </a:r>
            <a:r>
              <a:rPr lang="en-US" baseline="30000" smtClean="0"/>
              <a:t>3</a:t>
            </a:r>
            <a:r>
              <a:rPr lang="en-US" smtClean="0"/>
              <a:t>) operations.  </a:t>
            </a:r>
          </a:p>
          <a:p>
            <a:r>
              <a:rPr lang="en-US" smtClean="0"/>
              <a:t>Given a matrix A, if Ax = b needs to be solved for multiple b vectors, can also use Gaussian Elimination to compute the LU factorization of A, i.e. A = LU, where L is a lower triangular and U is an upper triangular matrix.</a:t>
            </a:r>
          </a:p>
          <a:p>
            <a:pPr lvl="1"/>
            <a:r>
              <a:rPr lang="en-US" smtClean="0"/>
              <a:t>Then LUx = b can be solved by first solving Ly = b using backwards substitution, then solving Ux = y using backwards substitution.</a:t>
            </a:r>
          </a:p>
          <a:p>
            <a:pPr lvl="1"/>
            <a:r>
              <a:rPr lang="en-US" smtClean="0"/>
              <a:t>Both steps take O(n</a:t>
            </a:r>
            <a:r>
              <a:rPr lang="en-US" baseline="30000" smtClean="0"/>
              <a:t>2</a:t>
            </a:r>
            <a:r>
              <a:rPr lang="en-US" smtClean="0"/>
              <a:t>) time.  So solving Ax = b for each b takes O(n</a:t>
            </a:r>
            <a:r>
              <a:rPr lang="en-US" baseline="30000" smtClean="0"/>
              <a:t>2</a:t>
            </a:r>
            <a:r>
              <a:rPr lang="en-US" smtClean="0"/>
              <a:t>) instead of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pPr lvl="1"/>
            <a:r>
              <a:rPr lang="en-US" smtClean="0"/>
              <a:t>The initial LU decomposition takes O(n</a:t>
            </a:r>
            <a:r>
              <a:rPr lang="en-US" baseline="30000" smtClean="0"/>
              <a:t>3</a:t>
            </a:r>
            <a:r>
              <a:rPr lang="en-US" smtClean="0"/>
              <a:t>) time.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" y="1419225"/>
            <a:ext cx="3650988" cy="9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1" y="2622521"/>
            <a:ext cx="3755302" cy="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http://www.mathspadilla.com/matII/Unit7-SystemsOfEquationsGaussianElimination/gaus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7" y="3652222"/>
            <a:ext cx="3731226" cy="31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Elimination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195"/>
            <a:ext cx="4922988" cy="296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1" y="4323440"/>
            <a:ext cx="4917057" cy="2410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779" y="1419225"/>
            <a:ext cx="3560781" cy="52612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nested loops of size n, so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r>
              <a:rPr lang="en-US" smtClean="0"/>
              <a:t>Here we assume for simplicity that A[k,k], which we divide by on line 6, is never 0.</a:t>
            </a:r>
          </a:p>
          <a:p>
            <a:pPr lvl="1"/>
            <a:r>
              <a:rPr lang="en-US" smtClean="0"/>
              <a:t>We also ignore numerical accuracy issues.</a:t>
            </a:r>
          </a:p>
          <a:p>
            <a:pPr lvl="1"/>
            <a:r>
              <a:rPr lang="en-US" smtClean="0"/>
              <a:t>These are addressed using pivoting.  </a:t>
            </a:r>
          </a:p>
          <a:p>
            <a:r>
              <a:rPr lang="en-US" smtClean="0"/>
              <a:t>Iteration k of the algorithm uses A[k,k] to eliminate all nonzeros in column k.</a:t>
            </a:r>
          </a:p>
          <a:p>
            <a:r>
              <a:rPr lang="en-US" smtClean="0"/>
              <a:t>If we don’t perform lines 7, 8, 13 and 14, the algorithm produces the LU decomposition of A, with L and U stored in the lower and upper triangular parts of A.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Gaussian Elimination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Consider the k’th iteration.</a:t>
                </a:r>
              </a:p>
              <a:p>
                <a:pPr lvl="1"/>
                <a:r>
                  <a:rPr lang="en-US" smtClean="0"/>
                  <a:t>In step (a), divide the k’th row by A[k,k].</a:t>
                </a:r>
              </a:p>
              <a:p>
                <a:pPr lvl="1"/>
                <a:r>
                  <a:rPr lang="en-US" smtClean="0"/>
                  <a:t>In (b), broadcast the k’th row to the higher rows.  </a:t>
                </a:r>
              </a:p>
              <a:p>
                <a:pPr lvl="1"/>
                <a:r>
                  <a:rPr lang="en-US" smtClean="0"/>
                  <a:t>In (c), each row subtracts the proper multiple of row k from itself.</a:t>
                </a:r>
              </a:p>
              <a:p>
                <a:r>
                  <a:rPr lang="en-US" smtClean="0"/>
                  <a:t>Total time over all iterations k for steps (a) and (c)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each k, step (b)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  Thus, over all n iterations,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this isn’t cost optimal.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  <a:blipFill>
                <a:blip r:embed="rId2"/>
                <a:stretch>
                  <a:fillRect l="-1983" t="-195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1219477"/>
            <a:ext cx="4565723" cy="5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matrices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6758" cy="524808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Dense matrices are ones where most elements are nonzero.</a:t>
            </a:r>
          </a:p>
          <a:p>
            <a:r>
              <a:rPr lang="en-US" smtClean="0"/>
              <a:t>Dense matrices are used in many optimization problems, and physics and chemistry based simulations.</a:t>
            </a:r>
          </a:p>
          <a:p>
            <a:r>
              <a:rPr lang="en-US" smtClean="0"/>
              <a:t>Many dense matrix operations are compute bound.  This, plus their highly regular structure, allows dense matrix operations to be highly optimized. </a:t>
            </a:r>
          </a:p>
          <a:p>
            <a:r>
              <a:rPr lang="en-US" smtClean="0"/>
              <a:t>High performance parallel implementations provided by LAPACK, ScaLAPACK, HPL, etc.</a:t>
            </a:r>
          </a:p>
          <a:p>
            <a:r>
              <a:rPr lang="en-US" smtClean="0"/>
              <a:t>We’ll look at algorithms for matrix-vector multiplication, matrix-matrix multiplication and equation solving (Gaussian elimination).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One problem with previous algorithm is that it waited till iteration k was finished (i.e., the entire k’th column has been eliminated using the k’th row) before starting iteration k+1.</a:t>
            </a:r>
          </a:p>
          <a:p>
            <a:r>
              <a:rPr lang="en-US" smtClean="0"/>
              <a:t>We can use a more efficient pipelined algorithm, where each row uses and sends data as quickly as possible.</a:t>
            </a:r>
          </a:p>
          <a:p>
            <a:pPr lvl="1"/>
            <a:r>
              <a:rPr lang="en-US" smtClean="0"/>
              <a:t>When a row receives data from the previous row, it sends the data to the next row.</a:t>
            </a:r>
          </a:p>
          <a:p>
            <a:pPr lvl="1"/>
            <a:r>
              <a:rPr lang="en-US" smtClean="0"/>
              <a:t>The row eliminates a variable.</a:t>
            </a:r>
          </a:p>
          <a:p>
            <a:pPr lvl="1"/>
            <a:r>
              <a:rPr lang="en-US" smtClean="0"/>
              <a:t>Then the row waits for new data from the previous row.</a:t>
            </a:r>
          </a:p>
          <a:p>
            <a:pPr lvl="1"/>
            <a:r>
              <a:rPr lang="en-US" smtClean="0"/>
              <a:t>When the first nonzero in the row is the diagonal element, it divides out by this row and sends this to the next row.</a:t>
            </a:r>
          </a:p>
          <a:p>
            <a:pPr lvl="1"/>
            <a:r>
              <a:rPr lang="en-US" smtClean="0"/>
              <a:t>Then the row stops.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For each row, call the 3 steps (recv, send, eliminate) a cycle.</a:t>
            </a:r>
          </a:p>
          <a:p>
            <a:pPr lvl="1"/>
            <a:r>
              <a:rPr lang="en-US" smtClean="0"/>
              <a:t>A row eliminates a variable every cycle.</a:t>
            </a:r>
          </a:p>
          <a:p>
            <a:r>
              <a:rPr lang="en-US" smtClean="0"/>
              <a:t>The last row receives its last piece of data after n cycles.  </a:t>
            </a:r>
            <a:endParaRPr lang="en-US"/>
          </a:p>
          <a:p>
            <a:pPr lvl="1"/>
            <a:r>
              <a:rPr lang="en-US" smtClean="0"/>
              <a:t>So the entire algorithm finishes after O(n) cycles.</a:t>
            </a:r>
          </a:p>
          <a:p>
            <a:r>
              <a:rPr lang="en-US" smtClean="0"/>
              <a:t>Each cycle involves dividing, subtracting or sending O(n) items, so takes O(n) time.</a:t>
            </a:r>
          </a:p>
          <a:p>
            <a:r>
              <a:rPr lang="en-US" smtClean="0"/>
              <a:t>So algorithm takes total O(n</a:t>
            </a:r>
            <a:r>
              <a:rPr lang="en-US" baseline="30000" smtClean="0"/>
              <a:t>2</a:t>
            </a:r>
            <a:r>
              <a:rPr lang="en-US" smtClean="0"/>
              <a:t>) time.</a:t>
            </a:r>
          </a:p>
          <a:p>
            <a:r>
              <a:rPr lang="en-US" smtClean="0"/>
              <a:t>So total work is O(n</a:t>
            </a:r>
            <a:r>
              <a:rPr lang="en-US" baseline="30000" smtClean="0"/>
              <a:t>3</a:t>
            </a:r>
            <a:r>
              <a:rPr lang="en-US" smtClean="0"/>
              <a:t>), and the algorithm is work optimal.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Fewer processors, load balancing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If we have &lt; n processors, we can assign n/p consecutive rows per processor.</a:t>
                </a:r>
              </a:p>
              <a:p>
                <a:pPr lvl="1"/>
                <a:r>
                  <a:rPr lang="en-US" smtClean="0"/>
                  <a:t>Each processor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However, this leads to the initial processors finishing earlier than the later processors.</a:t>
                </a:r>
              </a:p>
              <a:p>
                <a:pPr lvl="1"/>
                <a:r>
                  <a:rPr lang="en-US" smtClean="0"/>
                  <a:t>Total idle work (i.e. idle time x number of idle processors)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prevent idling and achieve better load balancing, can assign the rows in cyclic (round robin) order to the processors.  </a:t>
                </a:r>
              </a:p>
              <a:p>
                <a:pPr lvl="1"/>
                <a:r>
                  <a:rPr lang="en-US" smtClean="0"/>
                  <a:t>Load difference between different processors in any iteration is then at most one row.</a:t>
                </a:r>
              </a:p>
              <a:p>
                <a:pPr lvl="1"/>
                <a:r>
                  <a:rPr lang="en-US" smtClean="0"/>
                  <a:t>Each row contains O(n) work and algorithm runs O(n) iterations, so each process has O(n</a:t>
                </a:r>
                <a:r>
                  <a:rPr lang="en-US" baseline="30000" smtClean="0"/>
                  <a:t>2</a:t>
                </a:r>
                <a:r>
                  <a:rPr lang="en-US"/>
                  <a:t>) idle work, and total idle work O(pn</a:t>
                </a:r>
                <a:r>
                  <a:rPr lang="en-US" baseline="30000"/>
                  <a:t>2</a:t>
                </a:r>
                <a:r>
                  <a:rPr lang="en-US" smtClean="0"/>
                  <a:t>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  <a:blipFill>
                <a:blip r:embed="rId2"/>
                <a:stretch>
                  <a:fillRect l="-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" y="1290917"/>
            <a:ext cx="2528238" cy="214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3" y="1222299"/>
            <a:ext cx="2588291" cy="255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49" y="1217795"/>
            <a:ext cx="2609310" cy="2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28" y="1419224"/>
            <a:ext cx="4061314" cy="54387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an n x n matrix A and an n x 1 vector x partitioned across p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n processors.</a:t>
            </a:r>
          </a:p>
          <a:p>
            <a:pPr lvl="1"/>
            <a:r>
              <a:rPr lang="en-US" smtClean="0"/>
              <a:t>Initially each process stores n/p rows of A and n/p values of x.</a:t>
            </a:r>
          </a:p>
          <a:p>
            <a:r>
              <a:rPr lang="en-US" smtClean="0"/>
              <a:t>Each process needs the entire vector to multiply by its rows.</a:t>
            </a:r>
          </a:p>
          <a:p>
            <a:pPr lvl="1"/>
            <a:r>
              <a:rPr lang="en-US" smtClean="0"/>
              <a:t>In step (b), do all-to-all broadcast of the processors’ vector segments.</a:t>
            </a:r>
          </a:p>
          <a:p>
            <a:r>
              <a:rPr lang="en-US" smtClean="0"/>
              <a:t>Each process multiplies the vector by its rows.  </a:t>
            </a:r>
          </a:p>
          <a:p>
            <a:pPr lvl="1"/>
            <a:r>
              <a:rPr lang="en-US" smtClean="0"/>
              <a:t>Each process ends up with n/p values of the output.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77921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Computing, Grama et al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0970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100"/>
                  <a:t>Assume an underlying hypercube architecture</a:t>
                </a:r>
                <a:r>
                  <a:rPr lang="en-US" sz="3100" smtClean="0"/>
                  <a:t>.</a:t>
                </a:r>
              </a:p>
              <a:p>
                <a:r>
                  <a:rPr lang="en-US" smtClean="0"/>
                  <a:t>Compute </a:t>
                </a:r>
                <a:r>
                  <a:rPr lang="en-US"/>
                  <a:t>time for each process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Communication time for all-to-all broadcast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Overhead </a:t>
                </a:r>
                <a:r>
                  <a:rPr lang="en-US" smtClean="0"/>
                  <a:t>by all p processors from </a:t>
                </a:r>
                <a:r>
                  <a:rPr lang="en-US"/>
                  <a:t>communication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Total amount of work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  </a:t>
                </a:r>
              </a:p>
              <a:p>
                <a:r>
                  <a:rPr lang="en-US"/>
                  <a:t>For isoefficiency,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pPr lvl="1"/>
                <a:r>
                  <a:rPr lang="en-US"/>
                  <a:t>This is satisfied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  <a:blipFill>
                <a:blip r:embed="rId2"/>
                <a:stretch>
                  <a:fillRect l="-701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Consider a logical 2D mesh of p processes, each initially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portion of the matrix.</a:t>
                </a:r>
              </a:p>
              <a:p>
                <a:r>
                  <a:rPr lang="en-US" smtClean="0"/>
                  <a:t>The vector is stored only in the last column.  Each process in last column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vector values.</a:t>
                </a:r>
              </a:p>
              <a:p>
                <a:r>
                  <a:rPr lang="en-US" smtClean="0"/>
                  <a:t>In (a), each process in last column sends its vector elements to a process on the diagonal.</a:t>
                </a:r>
              </a:p>
              <a:p>
                <a:r>
                  <a:rPr lang="en-US" smtClean="0"/>
                  <a:t>In (b), each diagonal process does a one-to-all broadcast of the vector chunk.</a:t>
                </a:r>
              </a:p>
              <a:p>
                <a:r>
                  <a:rPr lang="en-US" smtClean="0"/>
                  <a:t>In (c), each process multiplies its row chunks by its vector chunks,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partial values.  Then each row of processes does a reduction of the partial values to the last process in the row.</a:t>
                </a:r>
              </a:p>
              <a:p>
                <a:r>
                  <a:rPr lang="en-US" smtClean="0"/>
                  <a:t>The output is stored in the last column of processes.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stores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matrix values, and does one multiplication and one addition for each value.  So the total computation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Communication time </a:t>
                </a:r>
              </a:p>
              <a:p>
                <a:pPr lvl="1"/>
                <a:r>
                  <a:rPr lang="en-US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(b) and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Total time per process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Communication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(overhead)</a:t>
                </a:r>
              </a:p>
              <a:p>
                <a:pPr lvl="1"/>
                <a:r>
                  <a:rPr lang="en-US" b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2D matrix-vector multiplication is more scalable than 1D.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multiplication can be done element by element, or by breaking the matrices into blocks and multiplying block by block.</a:t>
                </a:r>
              </a:p>
              <a:p>
                <a:r>
                  <a:rPr lang="en-US" smtClean="0"/>
                  <a:t>We partition A and B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blocks, each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Suppose p processes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mesh.</a:t>
                </a:r>
              </a:p>
              <a:p>
                <a:r>
                  <a:rPr lang="en-US" smtClean="0"/>
                  <a:t>Each process stores the corresponding block from A and B.  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row i processes do all-to-all broadcast of their A blocks, and column j processes do all-to-all broadcast of their B blocks.</a:t>
                </a:r>
              </a:p>
              <a:p>
                <a:r>
                  <a:rPr lang="en-US" smtClean="0"/>
                  <a:t>Each process (i,j) ends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stored locally.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  <a:blipFill>
                <a:blip r:embed="rId2"/>
                <a:stretch>
                  <a:fillRect l="-408" t="-1669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multiplications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matrices.</a:t>
                </a:r>
              </a:p>
              <a:p>
                <a:pPr lvl="1"/>
                <a:r>
                  <a:rPr lang="en-US" smtClean="0"/>
                  <a:t>Compute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row or 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 processes does all-to-all broadcast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 amount of data.</a:t>
                </a:r>
              </a:p>
              <a:p>
                <a:pPr lvl="1"/>
                <a:r>
                  <a:rPr lang="en-US" smtClean="0"/>
                  <a:t>Communication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total overhead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endParaRPr lang="en-US" smtClean="0"/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One problem with this algorithm is that each process needs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copies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matrices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So memory use per process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and total memory use for all processes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factor more than for the  sequential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  <a:blipFill>
                <a:blip r:embed="rId2"/>
                <a:stretch>
                  <a:fillRect l="-137" t="-1345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Cannon’s matrix-matrix multiplication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Cannon’s algorithm </a:t>
                </a:r>
                <a:r>
                  <a:rPr lang="en-US"/>
                  <a:t>has nearly the same efficiency as the previous algorithm, but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storage, just like the sequential algorithm. </a:t>
                </a:r>
                <a:endParaRPr lang="en-US" smtClean="0"/>
              </a:p>
              <a:p>
                <a:r>
                  <a:rPr lang="en-US" smtClean="0"/>
                  <a:t>It uses the same partitioning as the previous algorithm, but moves some blocks of A and B to other processors.</a:t>
                </a:r>
              </a:p>
              <a:p>
                <a:pPr lvl="1"/>
                <a:r>
                  <a:rPr lang="en-US" smtClean="0"/>
                  <a:t>Cyclically shift the i’th row of A to the left by i, and shift the i’th column of B up by i. </a:t>
                </a:r>
              </a:p>
              <a:p>
                <a:r>
                  <a:rPr lang="en-US" smtClean="0"/>
                  <a:t>Each C value is formed by multiplying like colored blocks from A and B, then adding up the products, one for each color.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i.e. we add up the red, blue and green products.</a:t>
                </a:r>
              </a:p>
              <a:p>
                <a:r>
                  <a:rPr lang="en-US" smtClean="0"/>
                  <a:t>After shifting, for any i, all blocks with the i’th color in A and B lie along the i’th anti-diagonal.</a:t>
                </a:r>
              </a:p>
              <a:p>
                <a:pPr lvl="1"/>
                <a:r>
                  <a:rPr lang="en-US" smtClean="0"/>
                  <a:t>So for any (i,j), like colored blocks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are on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these blocks are multiplied, they make up one of the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  <a:blipFill>
                <a:blip r:embed="rId2"/>
                <a:stretch>
                  <a:fillRect l="-133" t="-166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" y="1688502"/>
            <a:ext cx="4105656" cy="398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36" y="5929745"/>
            <a:ext cx="45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http://cseweb.ucsd.edu/classes/fa12/cse260-b/Lectures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159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78143</TotalTime>
  <Words>3114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Cambria Math</vt:lpstr>
      <vt:lpstr>Sylfaen</vt:lpstr>
      <vt:lpstr>Symbol</vt:lpstr>
      <vt:lpstr>Times New Roman</vt:lpstr>
      <vt:lpstr>Wingdings</vt:lpstr>
      <vt:lpstr>Pixel</vt:lpstr>
      <vt:lpstr>Parallel Algorithms for Dense Matrices</vt:lpstr>
      <vt:lpstr>Dense matrices </vt:lpstr>
      <vt:lpstr>1D matrix-vector multiplication</vt:lpstr>
      <vt:lpstr>1D matrix-vector multiplication</vt:lpstr>
      <vt:lpstr>2D matrix-vector multiplication</vt:lpstr>
      <vt:lpstr>2D matrix-vector multiplication</vt:lpstr>
      <vt:lpstr>Matrix-matrix multiplication</vt:lpstr>
      <vt:lpstr>Matrix-matrix multiplication</vt:lpstr>
      <vt:lpstr>Cannon’s matrix-matrix multiplication</vt:lpstr>
      <vt:lpstr>Cannon’s matrix-matrix multiplication</vt:lpstr>
      <vt:lpstr>Cannon’s matrix-matrix multiplication</vt:lpstr>
      <vt:lpstr>SUMMA multiplication</vt:lpstr>
      <vt:lpstr>SUMMA multiplication</vt:lpstr>
      <vt:lpstr>3D matrix multiplication</vt:lpstr>
      <vt:lpstr>3D matrix multiplication</vt:lpstr>
      <vt:lpstr>3D matrix multiplication</vt:lpstr>
      <vt:lpstr>Solving linear systems</vt:lpstr>
      <vt:lpstr>Gaussian Elimination</vt:lpstr>
      <vt:lpstr>Parallel Gaussian Elimination</vt:lpstr>
      <vt:lpstr>Pipelined Gaussian Elimination</vt:lpstr>
      <vt:lpstr>Pipelined Gaussian Elimination</vt:lpstr>
      <vt:lpstr>Fewer processors,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4196</cp:revision>
  <cp:lastPrinted>2022-11-16T15:41:52Z</cp:lastPrinted>
  <dcterms:created xsi:type="dcterms:W3CDTF">2004-01-06T19:40:29Z</dcterms:created>
  <dcterms:modified xsi:type="dcterms:W3CDTF">2024-11-27T10:08:28Z</dcterms:modified>
</cp:coreProperties>
</file>