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96" d="100"/>
          <a:sy n="96" d="100"/>
        </p:scale>
        <p:origin x="885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1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8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8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6012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om/slide/327693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Iterative Matrix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Since in general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all j&lt;i, we 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sequentially, for i=0,1,2...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is a dot product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with the i’th row of A.</a:t>
                </a:r>
              </a:p>
              <a:p>
                <a:pPr lvl="1"/>
                <a:r>
                  <a:rPr lang="en-US" smtClean="0"/>
                  <a:t>This dot product can be split into multiple parts and computed in parallel.</a:t>
                </a:r>
              </a:p>
              <a:p>
                <a:r>
                  <a:rPr lang="en-US" smtClean="0"/>
                  <a:t>Use block column-wise decomposition of A and x across the processors.</a:t>
                </a:r>
              </a:p>
              <a:p>
                <a:r>
                  <a:rPr lang="en-US" smtClean="0"/>
                  <a:t>Each processor computes part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parts are then summed and distributed to all the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MPI_Allreduce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Repeat the </a:t>
                </a:r>
                <a:r>
                  <a:rPr lang="en-US" smtClean="0">
                    <a:latin typeface="Consolas" panose="020B0609020204030204" pitchFamily="49" charset="0"/>
                  </a:rPr>
                  <a:t>do </a:t>
                </a:r>
                <a:r>
                  <a:rPr lang="en-US" smtClean="0"/>
                  <a:t>loop until </a:t>
                </a:r>
                <a:r>
                  <a:rPr lang="en-US">
                    <a:latin typeface="Consolas" panose="020B0609020204030204" pitchFamily="49" charset="0"/>
                  </a:rPr>
                  <a:t>x</a:t>
                </a:r>
                <a:r>
                  <a:rPr lang="en-US" smtClean="0"/>
                  <a:t> converges.</a:t>
                </a:r>
              </a:p>
              <a:p>
                <a:r>
                  <a:rPr lang="en-US" smtClean="0"/>
                  <a:t>Each processor only does n/p computations for each reduce communication step, so speedup is limited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  <a:blipFill>
                <a:blip r:embed="rId2"/>
                <a:stretch>
                  <a:fillRect l="-138" t="-878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7" y="2557701"/>
            <a:ext cx="4270838" cy="3366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Poisson’s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Poisson’s equation is a partial differential equation (PDE) to describe the potential field caused by a mass or electrostatic density distribution.</a:t>
                </a:r>
              </a:p>
              <a:p>
                <a:pPr lvl="1"/>
                <a:r>
                  <a:rPr lang="en-US" smtClean="0"/>
                  <a:t>We’ll look at Poisson’s equation in 2D space.</a:t>
                </a:r>
              </a:p>
              <a:p>
                <a:r>
                  <a:rPr lang="en-US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want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Poisson’s equation can be solved numerically by discretizing 2D space.</a:t>
                </a:r>
              </a:p>
              <a:p>
                <a:pPr lvl="1"/>
                <a:r>
                  <a:rPr lang="en-US" smtClean="0"/>
                  <a:t>For simplicity, we divide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×[0,1]</m:t>
                    </m:r>
                  </m:oMath>
                </a14:m>
                <a:r>
                  <a:rPr lang="en-US" smtClean="0"/>
                  <a:t> evenly into N+1 points along each axis.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mtClean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simplicity,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on the boundary of the square, and divide out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in the square’s interior.</a:t>
                </a:r>
              </a:p>
              <a:p>
                <a:pPr lvl="1"/>
                <a:r>
                  <a:rPr lang="en-US" smtClean="0"/>
                  <a:t>This leads to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linear equations, 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  <a:blipFill>
                <a:blip r:embed="rId2"/>
                <a:stretch>
                  <a:fillRect l="-90" t="-175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23" y="722923"/>
            <a:ext cx="1648304" cy="154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79" y="4311375"/>
            <a:ext cx="1437514" cy="145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9" y="2498401"/>
            <a:ext cx="1627571" cy="1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Matrix form of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mtClean="0"/>
                  <a:t>Each equation from the discretization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create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matrix A for the nonzero coefficients of all the equations.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the following nonzero structure.</a:t>
                </a:r>
              </a:p>
              <a:p>
                <a:pPr lvl="1"/>
                <a:r>
                  <a:rPr lang="en-US" smtClean="0"/>
                  <a:t>There are three bands of nonzeros, on the diagonal, and above and below the diagonal.</a:t>
                </a:r>
              </a:p>
              <a:p>
                <a:pPr lvl="1"/>
                <a:r>
                  <a:rPr lang="en-US" smtClean="0"/>
                  <a:t>There are two additional bands of nonzeros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above and below the diagonal.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  <a:blipFill>
                <a:blip r:embed="rId2"/>
                <a:stretch>
                  <a:fillRect l="-476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7" y="1383322"/>
            <a:ext cx="3277644" cy="32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05446" cy="790575"/>
          </a:xfrm>
        </p:spPr>
        <p:txBody>
          <a:bodyPr/>
          <a:lstStyle/>
          <a:p>
            <a:r>
              <a:rPr lang="en-US" sz="4000" smtClean="0"/>
              <a:t>Gauss-Seidel for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</p:spPr>
            <p:txBody>
              <a:bodyPr>
                <a:normAutofit fontScale="475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300" smtClean="0"/>
                  <a:t>Recall the Gauss-Seidel iteration is </a:t>
                </a: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Applied to Poisson’s equation, we have</a:t>
                </a:r>
              </a:p>
              <a:p>
                <a:pPr marL="0" lvl="1" indent="0">
                  <a:lnSpc>
                    <a:spcPct val="120000"/>
                  </a:lnSpc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need to be computed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Place the x values on the grid in row major order.</a:t>
                </a:r>
              </a:p>
              <a:p>
                <a:r>
                  <a:rPr lang="en-US" smtClean="0"/>
                  <a:t>Each x value depends on value directly above and to its left.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Point 9 depends on 3 and 8.</a:t>
                </a:r>
              </a:p>
              <a:p>
                <a:r>
                  <a:rPr lang="en-US" smtClean="0"/>
                  <a:t>Notice the x values along each diagonal are all independent.</a:t>
                </a:r>
              </a:p>
              <a:p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/>
                  <a:t>diagonals.</a:t>
                </a:r>
                <a:endParaRPr lang="en-US" smtClean="0"/>
              </a:p>
              <a:p>
                <a:pPr lvl="1"/>
                <a:r>
                  <a:rPr lang="en-US" smtClean="0"/>
                  <a:t>Each diagonal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mtClean="0"/>
                  <a:t> points, giving a large amount of parallelism.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first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each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 points, with 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last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=2,…,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contain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mtClean="0"/>
                  <a:t>points, with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  <a:blipFill>
                <a:blip r:embed="rId2"/>
                <a:stretch>
                  <a:fillRect t="-1287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7" y="1326489"/>
            <a:ext cx="2996345" cy="196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2" y="3827962"/>
            <a:ext cx="2965938" cy="19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6246" cy="790575"/>
          </a:xfrm>
        </p:spPr>
        <p:txBody>
          <a:bodyPr/>
          <a:lstStyle/>
          <a:p>
            <a:r>
              <a:rPr lang="en-US" sz="4000"/>
              <a:t>Gauss-Seidel for Poisson’s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4431323" cy="528637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We parallelize Gauss-Seidel for Poisson’s equation by iterating through the diagonals sequentially, and computing all the values in each diagonal in parallel.</a:t>
            </a:r>
          </a:p>
          <a:p>
            <a:r>
              <a:rPr lang="en-US" smtClean="0"/>
              <a:t>Given p processors, each processor computes every p’th value </a:t>
            </a:r>
            <a:r>
              <a:rPr lang="en-US" smtClean="0">
                <a:latin typeface="Consolas" panose="020B0609020204030204" pitchFamily="49" charset="0"/>
              </a:rPr>
              <a:t>x[i]</a:t>
            </a:r>
            <a:r>
              <a:rPr lang="en-US" smtClean="0"/>
              <a:t> on the </a:t>
            </a:r>
            <a:r>
              <a:rPr lang="en-US" smtClean="0">
                <a:latin typeface="Consolas" panose="020B0609020204030204" pitchFamily="49" charset="0"/>
              </a:rPr>
              <a:t>l</a:t>
            </a:r>
            <a:r>
              <a:rPr lang="en-US" smtClean="0"/>
              <a:t>’th diagonal.</a:t>
            </a:r>
          </a:p>
          <a:p>
            <a:r>
              <a:rPr lang="en-US" smtClean="0"/>
              <a:t>Notice the sizes of the diagonals first increases, then decreases.  </a:t>
            </a:r>
          </a:p>
          <a:p>
            <a:pPr lvl="1"/>
            <a:r>
              <a:rPr lang="en-US" smtClean="0"/>
              <a:t>The two </a:t>
            </a:r>
            <a:r>
              <a:rPr lang="en-US" smtClean="0">
                <a:latin typeface="Consolas" panose="020B0609020204030204" pitchFamily="49" charset="0"/>
              </a:rPr>
              <a:t>for</a:t>
            </a:r>
            <a:r>
              <a:rPr lang="en-US" smtClean="0"/>
              <a:t> loops compute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during the increasing and decreasing phase, resp.</a:t>
            </a:r>
          </a:p>
          <a:p>
            <a:r>
              <a:rPr lang="en-US" smtClean="0"/>
              <a:t>The function </a:t>
            </a:r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the x values from the l’th diagonal to neighboring processors to compute the l+1’st diagonal.</a:t>
            </a:r>
          </a:p>
          <a:p>
            <a:r>
              <a:rPr lang="en-US" smtClean="0"/>
              <a:t>Repeat the </a:t>
            </a:r>
            <a:r>
              <a:rPr lang="en-US" smtClean="0">
                <a:latin typeface="Consolas" panose="020B0609020204030204" pitchFamily="49" charset="0"/>
              </a:rPr>
              <a:t>do </a:t>
            </a:r>
            <a:r>
              <a:rPr lang="en-US" smtClean="0"/>
              <a:t>loop until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converges.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98" y="2414631"/>
            <a:ext cx="4052277" cy="4389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Gauss-Seidel,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method is valid for any ordering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values, so we can choose an ordering that gives best parallelism.</a:t>
                </a:r>
              </a:p>
              <a:p>
                <a:r>
                  <a:rPr lang="en-US" smtClean="0"/>
                  <a:t>The diagonals method used the top ordering.  We now consider the bottom red-black ordering.</a:t>
                </a:r>
              </a:p>
              <a:p>
                <a:r>
                  <a:rPr lang="en-US" smtClean="0"/>
                  <a:t>Assign each mesh point a color, red or black.</a:t>
                </a:r>
              </a:p>
              <a:p>
                <a:pPr lvl="1"/>
                <a:r>
                  <a:rPr lang="en-US" smtClean="0"/>
                  <a:t>For each mesh point (i,j), if i+j is even, it is colored red (grey in the picture on right).  Otherwise color it black.</a:t>
                </a:r>
              </a:p>
              <a:p>
                <a:r>
                  <a:rPr lang="en-US"/>
                  <a:t>Since a point only depends on the points above it and to its left, none of the red points depend on each other, and similarly for the black points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red and black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 can be computed in parallel.</a:t>
                </a:r>
                <a:endParaRPr lang="en-US"/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  <a:blipFill>
                <a:blip r:embed="rId2"/>
                <a:stretch>
                  <a:fillRect l="-320" t="-940" r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70" y="1391911"/>
            <a:ext cx="2915382" cy="187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31" y="3581501"/>
            <a:ext cx="3004437" cy="19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A has a different structure after reordering.</a:t>
                </a:r>
              </a:p>
              <a:p>
                <a:r>
                  <a:rPr lang="en-US" smtClean="0"/>
                  <a:t>The red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red points </a:t>
                </a:r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can 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red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in parallel, then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black </a:t>
                </a:r>
                <a:r>
                  <a:rPr lang="en-US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in </a:t>
                </a:r>
                <a:r>
                  <a:rPr lang="en-US" smtClean="0"/>
                  <a:t>parallel.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diagonal matrices corresponding to the red and black points resp, and E and F are banded matrices.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the set of red and black x values, resp.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  <a:blipFill>
                <a:blip r:embed="rId2"/>
                <a:stretch>
                  <a:fillRect l="-358" t="-1763" r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1357283"/>
            <a:ext cx="2884656" cy="2887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4373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3328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6783" y="195046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6783" y="3347678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the Gauss-Seidel iteration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be the number of red and black points, resp.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each point i,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 be its neighbors in the grid.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/>
                  <a:t>In component form, we have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first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red points,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black points.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red-black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22615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block row-wise decomposition of A and x across the processors.</a:t>
            </a:r>
          </a:p>
          <a:p>
            <a:r>
              <a:rPr lang="en-US" smtClean="0"/>
              <a:t>Use barrier synchronization between the two loops to compute black values after red ones.</a:t>
            </a:r>
          </a:p>
          <a:p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newly computed values of x that lie on the boundary between two processors to the other processor.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70" y="1348154"/>
            <a:ext cx="4263219" cy="37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solve a dense system of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, we saw direct methods such as Gaussian Elimination.</a:t>
                </a:r>
              </a:p>
              <a:p>
                <a:r>
                  <a:rPr lang="en-US" smtClean="0"/>
                  <a:t>When the A is very large (millions of variables), GE is too slow.</a:t>
                </a:r>
              </a:p>
              <a:p>
                <a:r>
                  <a:rPr lang="en-US" smtClean="0"/>
                  <a:t>For structured matrices, e.g. banded matrices, special solution methods can be developed.</a:t>
                </a:r>
              </a:p>
              <a:p>
                <a:r>
                  <a:rPr lang="en-US" smtClean="0"/>
                  <a:t>For general sparse matrices, we use iterative algorithms that compute approximate solutions which eventually converge to the true solution.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1630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where M and N are matrices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is easy to compute (e.g. a diagonal matrix).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be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Starting from an initial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repeatedly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enote k’th iterate of x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  <a:blipFill>
                <a:blip r:embed="rId2"/>
                <a:stretch>
                  <a:fillRect l="-815" t="-249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criteria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want the iterations to converge, starting from any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I.e. we want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smtClean="0"/>
                  <a:t>, then subtracting,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in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magnitude of the largest eigenvalue of 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The following are equivalent</a:t>
                </a:r>
              </a:p>
              <a:p>
                <a:pPr lvl="1"/>
                <a:r>
                  <a:rPr lang="en-US" smtClean="0"/>
                  <a:t>The iterative algorithm converges for any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  <a:blipFill>
                <a:blip r:embed="rId2"/>
                <a:stretch>
                  <a:fillRect l="-519" t="-251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where D is the diagonal elements of 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the lower triangular part of A without D,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 is the upper triangular part without 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  Note that M is easy to invert.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/>
                  <a:t>Convergence is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/>
                  <a:t> for all i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  So the i’th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different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do not have any dependencies.</a:t>
                </a:r>
              </a:p>
              <a:p>
                <a:pPr lvl="1"/>
                <a:r>
                  <a:rPr lang="en-US" smtClean="0"/>
                  <a:t>Thus,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can be computed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  <a:blipFill>
                <a:blip r:embed="rId2"/>
                <a:stretch>
                  <a:fillRect l="-29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 example</a:t>
            </a:r>
            <a:endParaRPr lang="en-US"/>
          </a:p>
        </p:txBody>
      </p:sp>
      <p:pic>
        <p:nvPicPr>
          <p:cNvPr id="1026" name="Picture 2" descr="https://slideplayer.com/slide/3276935/11/images/5/Example+Jacobi+Method+Consider+4x4+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48" y="1567845"/>
            <a:ext cx="6336365" cy="475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0804" y="6369441"/>
            <a:ext cx="353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</a:t>
            </a:r>
            <a:r>
              <a:rPr lang="en-US" sz="1200">
                <a:hlinkClick r:id="rId4"/>
              </a:rPr>
              <a:t>https://slideplayer.com/slide/3276935/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9126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independent, we can use up to n processors.</a:t>
                </a:r>
              </a:p>
              <a:p>
                <a:r>
                  <a:rPr lang="en-US" smtClean="0"/>
                  <a:t>In distributed memory, matrix A and vector b are stored in row-wise block format across the processors.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computed in </a:t>
                </a:r>
                <a:r>
                  <a:rPr lang="en-US" smtClean="0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 and </a:t>
                </a:r>
                <a:r>
                  <a:rPr lang="en-US" smtClean="0">
                    <a:latin typeface="Consolas" panose="020B0609020204030204" pitchFamily="49" charset="0"/>
                  </a:rPr>
                  <a:t>x_old</a:t>
                </a:r>
                <a:r>
                  <a:rPr lang="en-US" smtClean="0"/>
                  <a:t>, resp.</a:t>
                </a:r>
              </a:p>
              <a:p>
                <a:r>
                  <a:rPr lang="en-US"/>
                  <a:t>Each processor needs all the values of x.</a:t>
                </a:r>
              </a:p>
              <a:p>
                <a:r>
                  <a:rPr lang="en-US" smtClean="0"/>
                  <a:t>After all processors compute their part of </a:t>
                </a:r>
                <a:r>
                  <a:rPr lang="en-US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, the whole vector is distributed to all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MPI_Allgather</a:t>
                </a:r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  <a:blipFill>
                <a:blip r:embed="rId2"/>
                <a:stretch>
                  <a:fillRect l="-498" t="-1781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61" y="1383843"/>
            <a:ext cx="4681415" cy="5474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368" y="6322158"/>
            <a:ext cx="314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Parallel Programming for Multicore and Cluster Systems, Rauber and Runger</a:t>
            </a:r>
            <a:endParaRPr lang="en-US" sz="12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Gauss-Seidel method usually converges faster than the Jacobi method.</a:t>
                </a:r>
              </a:p>
              <a:p>
                <a:r>
                  <a:rPr lang="en-US" smtClean="0"/>
                  <a:t>Again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but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lower triangular, it can be inverted by forward substitution.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Convergence is again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mtClean="0"/>
                  <a:t> for all i.</a:t>
                </a:r>
              </a:p>
              <a:p>
                <a:r>
                  <a:rPr lang="en-US" smtClean="0"/>
                  <a:t>As before,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. </a:t>
                </a:r>
                <a:r>
                  <a:rPr lang="en-US" smtClean="0"/>
                  <a:t> So in components form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Unlike Jacobi method,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unless many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cannot be computed in parallel.</a:t>
                </a:r>
              </a:p>
              <a:p>
                <a:r>
                  <a:rPr lang="en-US" smtClean="0"/>
                  <a:t>While Gauss-Seidel converges faster than Jacobi, it has less parallelism, and may not run faster.  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  <a:blipFill>
                <a:blip r:embed="rId2"/>
                <a:stretch>
                  <a:fillRect l="-220" t="-1763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7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Successive over-relaxation modifies the Gauss-Seidel method to obtain faster convergence.</a:t>
                </a:r>
              </a:p>
              <a:p>
                <a:r>
                  <a:rPr lang="en-US" smtClean="0"/>
                  <a:t>x is updated as a linear combination of Gauss-Seidel update and its previous value.  </a:t>
                </a:r>
              </a:p>
              <a:p>
                <a:r>
                  <a:rPr lang="en-US" smtClean="0"/>
                  <a:t>In </a:t>
                </a:r>
                <a:r>
                  <a:rPr lang="en-US"/>
                  <a:t>components form,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Convergence depends on properties of 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.  E.g. if A is symmetric and positive definite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∈(0,2)</m:t>
                    </m:r>
                  </m:oMath>
                </a14:m>
                <a:r>
                  <a:rPr lang="en-US" smtClean="0"/>
                  <a:t> then SOR converges.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  <a:blipFill>
                <a:blip r:embed="rId2"/>
                <a:stretch>
                  <a:fillRect l="-652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78313</TotalTime>
  <Words>4045</Words>
  <Application>Microsoft Office PowerPoint</Application>
  <PresentationFormat>On-screen Show (4:3)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Parallel Iterative Matrix Algorithms</vt:lpstr>
      <vt:lpstr>Iterative matrix algorithms</vt:lpstr>
      <vt:lpstr>Iterative matrix algorithms</vt:lpstr>
      <vt:lpstr>Convergence criteria</vt:lpstr>
      <vt:lpstr>Jacobi method</vt:lpstr>
      <vt:lpstr>Jacobi method example</vt:lpstr>
      <vt:lpstr>Parallel Jacobi method</vt:lpstr>
      <vt:lpstr>Gauss-Seidel method</vt:lpstr>
      <vt:lpstr>SOR method</vt:lpstr>
      <vt:lpstr>Parallel Gauss-Seidel method</vt:lpstr>
      <vt:lpstr>Poisson’s equation</vt:lpstr>
      <vt:lpstr>Matrix form of Poisson’s equation</vt:lpstr>
      <vt:lpstr>Gauss-Seidel for Poisson’s equation</vt:lpstr>
      <vt:lpstr>Gauss-Seidel for Poisson’s equation</vt:lpstr>
      <vt:lpstr>Red-black ordering</vt:lpstr>
      <vt:lpstr>Red-black ordering</vt:lpstr>
      <vt:lpstr>Red-black ordering</vt:lpstr>
      <vt:lpstr>Parallel red-black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4262</cp:revision>
  <cp:lastPrinted>2022-11-22T06:29:53Z</cp:lastPrinted>
  <dcterms:created xsi:type="dcterms:W3CDTF">2004-01-06T19:40:29Z</dcterms:created>
  <dcterms:modified xsi:type="dcterms:W3CDTF">2024-12-04T15:11:43Z</dcterms:modified>
</cp:coreProperties>
</file>