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73" r:id="rId4"/>
    <p:sldId id="274" r:id="rId5"/>
    <p:sldId id="265" r:id="rId6"/>
    <p:sldId id="266" r:id="rId7"/>
    <p:sldId id="267" r:id="rId8"/>
    <p:sldId id="268" r:id="rId9"/>
    <p:sldId id="275" r:id="rId10"/>
    <p:sldId id="284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FF00"/>
    <a:srgbClr val="FFCC99"/>
    <a:srgbClr val="01FD61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5463" autoAdjust="0"/>
  </p:normalViewPr>
  <p:slideViewPr>
    <p:cSldViewPr snapToGrid="0">
      <p:cViewPr varScale="1">
        <p:scale>
          <a:sx n="120" d="100"/>
          <a:sy n="120" d="100"/>
        </p:scale>
        <p:origin x="1001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Sorting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lemma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9739"/>
            <a:ext cx="8229600" cy="1135615"/>
          </a:xfrm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859433" y="1516588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236784" y="1516588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651449" y="1984917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1844636" y="3362503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21987" y="3362503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837237" y="3830831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599314" y="4067136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36652" y="1445282"/>
            <a:ext cx="0" cy="52467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58451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45810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1837237" y="5957699"/>
            <a:ext cx="690261" cy="702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527498" y="5957699"/>
            <a:ext cx="2109747" cy="7023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636652" y="5737255"/>
            <a:ext cx="705608" cy="2325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5342260" y="5262106"/>
            <a:ext cx="691764" cy="707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034024" y="5262106"/>
            <a:ext cx="1398399" cy="4751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Freeform 74"/>
          <p:cNvSpPr/>
          <p:nvPr/>
        </p:nvSpPr>
        <p:spPr bwMode="auto">
          <a:xfrm>
            <a:off x="1859432" y="1208362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1837236" y="3057707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1828860" y="4976056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9565" y="5107873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05237" y="6190947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merge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90857" cy="3010413"/>
          </a:xfrm>
        </p:spPr>
        <p:txBody>
          <a:bodyPr>
            <a:noAutofit/>
          </a:bodyPr>
          <a:lstStyle/>
          <a:p>
            <a:pPr marL="365760" lvl="1" indent="-342900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200" smtClean="0"/>
              <a:t>Bitonic </a:t>
            </a:r>
            <a:r>
              <a:rPr lang="en-US" sz="2200"/>
              <a:t>merge takes a bitonic sequence and converts it to a sorted </a:t>
            </a:r>
            <a:r>
              <a:rPr lang="en-US" sz="2200" smtClean="0"/>
              <a:t>one</a:t>
            </a:r>
            <a:r>
              <a:rPr lang="en-US" sz="2200"/>
              <a:t> </a:t>
            </a:r>
            <a:r>
              <a:rPr lang="en-US" sz="2200" smtClean="0"/>
              <a:t>using a sequence of bitonic splits.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Given a bitonic sequence S, a bitonic split “sorts” S in the sense that the first half of S is </a:t>
            </a:r>
            <a:r>
              <a:rPr lang="en-US" sz="2200">
                <a:latin typeface="Symbol" panose="05050102010706020507" pitchFamily="18" charset="2"/>
              </a:rPr>
              <a:t>£</a:t>
            </a:r>
            <a:r>
              <a:rPr lang="en-US" sz="2200" smtClean="0"/>
              <a:t> the second half of S after the split.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Now we can split each half recursively, to sort more finely, into quarters.  </a:t>
            </a:r>
          </a:p>
          <a:p>
            <a:pPr marL="365760">
              <a:spcBef>
                <a:spcPts val="0"/>
              </a:spcBef>
            </a:pPr>
            <a:r>
              <a:rPr lang="en-US" sz="2200" smtClean="0"/>
              <a:t>Finally, after we split down to sequences of size 1, the entire sequence is sorted in nondecreasing order.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sz="2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5" y="4635443"/>
            <a:ext cx="8893696" cy="16508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224494" y="4635443"/>
            <a:ext cx="4150390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74884" y="4635443"/>
            <a:ext cx="460485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4493" y="4960757"/>
            <a:ext cx="344953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674027" y="4960757"/>
            <a:ext cx="700858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74885" y="4963461"/>
            <a:ext cx="4090159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465044" y="4963461"/>
            <a:ext cx="51469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4494" y="5282858"/>
            <a:ext cx="1221026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445521" y="5282858"/>
            <a:ext cx="52564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71162" y="5282858"/>
            <a:ext cx="170286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68551" y="5282858"/>
            <a:ext cx="70633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74883" y="5282858"/>
            <a:ext cx="164263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739979" y="5282858"/>
            <a:ext cx="2239757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17516" y="5298201"/>
            <a:ext cx="722461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Merging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6580599" cy="1683571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 split operation only requires finding max and min of two values.  Can do this using a max or min comparator.</a:t>
            </a:r>
          </a:p>
          <a:p>
            <a:r>
              <a:rPr lang="en-US" smtClean="0"/>
              <a:t>Can implement a split in parallel using multiple comparators.</a:t>
            </a:r>
          </a:p>
          <a:p>
            <a:r>
              <a:rPr lang="en-US" smtClean="0"/>
              <a:t>Can implement a merge of a size n bitonic sequence using log n stages of split.  So bitonic merge takes O(log n) time.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52" y="595096"/>
            <a:ext cx="1984730" cy="101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60" y="1720212"/>
            <a:ext cx="1910893" cy="956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32" y="3061699"/>
            <a:ext cx="4959919" cy="3796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374" y="3036245"/>
            <a:ext cx="1527247" cy="38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Bitonic merge can produce either an increasing or decreasing sequence.</a:t>
                </a:r>
              </a:p>
              <a:p>
                <a:pPr lvl="1"/>
                <a:r>
                  <a:rPr lang="en-US" smtClean="0"/>
                  <a:t>Call these BM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r>
                  <a:rPr lang="en-US" smtClean="0"/>
                  <a:t> and BM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sort an arbitrary size n sequence</a:t>
                </a:r>
              </a:p>
              <a:p>
                <a:pPr lvl="1"/>
                <a:r>
                  <a:rPr lang="en-US" smtClean="0"/>
                  <a:t>First, convert it to a bitonic sequence, with each part of size n/2.</a:t>
                </a:r>
              </a:p>
              <a:p>
                <a:pPr lvl="1"/>
                <a:r>
                  <a:rPr lang="en-US" smtClean="0"/>
                  <a:t>Do bitonic merge on the sequences.</a:t>
                </a:r>
              </a:p>
              <a:p>
                <a:r>
                  <a:rPr lang="en-US" smtClean="0"/>
                  <a:t>To convert the sequence to a bitonic one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ivide the sequence in half.</a:t>
                </a:r>
              </a:p>
              <a:p>
                <a:pPr lvl="1"/>
                <a:r>
                  <a:rPr lang="en-US"/>
                  <a:t>S</a:t>
                </a:r>
                <a:r>
                  <a:rPr lang="en-US" smtClean="0"/>
                  <a:t>ort the first half in increasing order.</a:t>
                </a:r>
              </a:p>
              <a:p>
                <a:pPr lvl="1"/>
                <a:r>
                  <a:rPr lang="en-US" smtClean="0"/>
                  <a:t>Sort the second half in decreasing order.</a:t>
                </a:r>
              </a:p>
              <a:p>
                <a:pPr lvl="1"/>
                <a:r>
                  <a:rPr lang="en-US" smtClean="0"/>
                  <a:t>Each sort is done recursively.</a:t>
                </a:r>
              </a:p>
              <a:p>
                <a:pPr lvl="1"/>
                <a:r>
                  <a:rPr lang="en-US" smtClean="0"/>
                  <a:t>When we reach sequence of size 2, it’s automatically bitonic.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  <a:blipFill>
                <a:blip r:embed="rId2"/>
                <a:stretch>
                  <a:fillRect l="-667" t="-265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321"/>
            <a:ext cx="8229600" cy="16490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There are log n bitonic merges.</a:t>
            </a:r>
          </a:p>
          <a:p>
            <a:r>
              <a:rPr lang="en-US" smtClean="0"/>
              <a:t>Each bitonic merge takes</a:t>
            </a:r>
            <a:r>
              <a:rPr lang="en-US">
                <a:latin typeface="Symbol" panose="05050102010706020507" pitchFamily="18" charset="2"/>
              </a:rPr>
              <a:t> £</a:t>
            </a:r>
            <a:r>
              <a:rPr lang="en-US" smtClean="0"/>
              <a:t> log n time.</a:t>
            </a:r>
          </a:p>
          <a:p>
            <a:r>
              <a:rPr lang="en-US" smtClean="0"/>
              <a:t>Bitonic merge takes O(log</a:t>
            </a:r>
            <a:r>
              <a:rPr lang="en-US" baseline="30000" smtClean="0"/>
              <a:t>2</a:t>
            </a:r>
            <a:r>
              <a:rPr lang="en-US" smtClean="0"/>
              <a:t> n) parallel time total.</a:t>
            </a:r>
          </a:p>
          <a:p>
            <a:r>
              <a:rPr lang="en-US" smtClean="0"/>
              <a:t>Not work efficient, since total work is O(n log</a:t>
            </a:r>
            <a:r>
              <a:rPr lang="en-US" baseline="30000" smtClean="0"/>
              <a:t>2 </a:t>
            </a:r>
            <a:r>
              <a:rPr lang="en-US" smtClean="0"/>
              <a:t>n).</a:t>
            </a:r>
          </a:p>
          <a:p>
            <a:r>
              <a:rPr lang="en-US" smtClean="0"/>
              <a:t>Work efficient sorting networks exist, e.g. the AKS network, but have high constant factors and aren’t practical.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31" y="1247775"/>
            <a:ext cx="5627149" cy="36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164287" cy="503464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Sample sort is often used in distributed memory setting.  </a:t>
            </a:r>
          </a:p>
          <a:p>
            <a:r>
              <a:rPr lang="en-US" smtClean="0"/>
              <a:t>Given p processors to sort n numbers, ideally each processor sorts n/p numbers.</a:t>
            </a:r>
          </a:p>
          <a:p>
            <a:r>
              <a:rPr lang="en-US" smtClean="0"/>
              <a:t>To do this, pick p-1 pivots, say t</a:t>
            </a:r>
            <a:r>
              <a:rPr lang="en-US" baseline="-25000" smtClean="0"/>
              <a:t>1</a:t>
            </a:r>
            <a:r>
              <a:rPr lang="en-US" smtClean="0"/>
              <a:t> &lt; t</a:t>
            </a:r>
            <a:r>
              <a:rPr lang="en-US" baseline="-25000" smtClean="0"/>
              <a:t>2</a:t>
            </a:r>
            <a:r>
              <a:rPr lang="en-US" smtClean="0"/>
              <a:t> &lt; ... &lt; t</a:t>
            </a:r>
            <a:r>
              <a:rPr lang="en-US" baseline="-25000" smtClean="0"/>
              <a:t>p-1</a:t>
            </a:r>
            <a:r>
              <a:rPr lang="en-US" smtClean="0"/>
              <a:t>.  Let t</a:t>
            </a:r>
            <a:r>
              <a:rPr lang="en-US" baseline="-25000" smtClean="0"/>
              <a:t>0</a:t>
            </a:r>
            <a:r>
              <a:rPr lang="en-US" smtClean="0"/>
              <a:t> = m and t</a:t>
            </a:r>
            <a:r>
              <a:rPr lang="en-US" baseline="-25000" smtClean="0"/>
              <a:t>p</a:t>
            </a:r>
            <a:r>
              <a:rPr lang="en-US" smtClean="0"/>
              <a:t> = M, where m and M are min and max inputs.</a:t>
            </a:r>
          </a:p>
          <a:p>
            <a:pPr lvl="1"/>
            <a:r>
              <a:rPr lang="en-US" smtClean="0"/>
              <a:t>Form p buckets, where i’th bucket contains all inputs between</a:t>
            </a:r>
            <a:r>
              <a:rPr lang="en-US" baseline="-25000"/>
              <a:t> </a:t>
            </a:r>
            <a:r>
              <a:rPr lang="en-US"/>
              <a:t>t</a:t>
            </a:r>
            <a:r>
              <a:rPr lang="en-US" baseline="-25000" smtClean="0"/>
              <a:t>i-1</a:t>
            </a:r>
            <a:r>
              <a:rPr lang="en-US" smtClean="0"/>
              <a:t> and t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i’th processor sorts i’th bucket sort locally.</a:t>
            </a:r>
          </a:p>
          <a:p>
            <a:pPr lvl="1"/>
            <a:r>
              <a:rPr lang="en-US" smtClean="0"/>
              <a:t>If S is the max bucket size, sorting takes O(S log S) parallel time.</a:t>
            </a:r>
          </a:p>
          <a:p>
            <a:r>
              <a:rPr lang="en-US" smtClean="0"/>
              <a:t>Main problem with this approach is buckets are unlikely to be balanced.</a:t>
            </a:r>
          </a:p>
          <a:p>
            <a:pPr lvl="1"/>
            <a:r>
              <a:rPr lang="en-US" smtClean="0"/>
              <a:t>For example, if we pick pivots randomly, it’s likely S =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p), so sorting takes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/>
              <a:t>n / p</a:t>
            </a:r>
            <a:r>
              <a:rPr lang="en-US" smtClean="0"/>
              <a:t>) instead of the optimal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log n / p</a:t>
            </a:r>
            <a:r>
              <a:rPr lang="en-US" smtClean="0"/>
              <a:t>).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009164" cy="499382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Sample sort evens out the bucket sizes, so S =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/ p</a:t>
            </a:r>
            <a:r>
              <a:rPr lang="en-US" smtClean="0"/>
              <a:t>) with high probability.</a:t>
            </a:r>
            <a:endParaRPr lang="en-US"/>
          </a:p>
          <a:p>
            <a:pPr lvl="1"/>
            <a:r>
              <a:rPr lang="en-US"/>
              <a:t>Sample r =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p random elements, for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&gt;1 given later.</a:t>
            </a:r>
          </a:p>
          <a:p>
            <a:pPr lvl="1"/>
            <a:r>
              <a:rPr lang="en-US" smtClean="0"/>
              <a:t>Sort the sampled elements and pick </a:t>
            </a:r>
            <a:r>
              <a:rPr lang="en-US"/>
              <a:t>every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’th </a:t>
            </a:r>
            <a:r>
              <a:rPr lang="en-US" smtClean="0"/>
              <a:t>sample </a:t>
            </a:r>
            <a:r>
              <a:rPr lang="en-US"/>
              <a:t>as a pivot, producing p pivots.</a:t>
            </a:r>
          </a:p>
          <a:p>
            <a:pPr lvl="1"/>
            <a:r>
              <a:rPr lang="en-US"/>
              <a:t>Use the pivots to form buckets, as </a:t>
            </a:r>
            <a:r>
              <a:rPr lang="en-US" smtClean="0"/>
              <a:t>earlier.</a:t>
            </a:r>
          </a:p>
          <a:p>
            <a:r>
              <a:rPr lang="en-US" smtClean="0">
                <a:solidFill>
                  <a:srgbClr val="1503FB"/>
                </a:solidFill>
              </a:rPr>
              <a:t>Thm</a:t>
            </a:r>
            <a:r>
              <a:rPr lang="en-US" smtClean="0"/>
              <a:t> If </a:t>
            </a:r>
            <a:r>
              <a:rPr lang="en-US" smtClean="0">
                <a:latin typeface="Symbol" panose="05050102010706020507" pitchFamily="18" charset="2"/>
              </a:rPr>
              <a:t>l</a:t>
            </a:r>
            <a:r>
              <a:rPr lang="en-US" smtClean="0"/>
              <a:t>=12 ln(n), then no bucket is larger than 4n/p with probability at least 1-1/n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Proof based on Chernoff bound, which bounds probability a sum of independent random variables deviates substantially from its expectation.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Sample sort runs in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 with high probability.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It also has low communication complexity, since it only needs to broadcast the pivots and communicate to form the buckets. 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Each processor starts with n/p values.</a:t>
                </a:r>
              </a:p>
              <a:p>
                <a:r>
                  <a:rPr lang="en-US" smtClean="0"/>
                  <a:t>Each processor picks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 random values and sends them to processor 1.</a:t>
                </a:r>
              </a:p>
              <a:p>
                <a:r>
                  <a:rPr lang="en-US" smtClean="0"/>
                  <a:t>Processor 1 sorts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values sequentially.</a:t>
                </a:r>
              </a:p>
              <a:p>
                <a:pPr lvl="1"/>
                <a:r>
                  <a:rPr lang="en-US" smtClean="0"/>
                  <a:t>Choose set S with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’th value as pivots.</a:t>
                </a:r>
              </a:p>
              <a:p>
                <a:r>
                  <a:rPr lang="en-US" smtClean="0"/>
                  <a:t>Processor 1 broadcasts S to all other processors.</a:t>
                </a:r>
              </a:p>
              <a:p>
                <a:r>
                  <a:rPr lang="en-US" smtClean="0"/>
                  <a:t>Each processor uses S to form p buckets for its values.</a:t>
                </a:r>
              </a:p>
              <a:p>
                <a:r>
                  <a:rPr lang="en-US" smtClean="0"/>
                  <a:t>Each processor sends values from the i’th bucket to the i’th processor.</a:t>
                </a:r>
              </a:p>
              <a:p>
                <a:r>
                  <a:rPr lang="en-US" smtClean="0"/>
                  <a:t>Each processor sorts the values it receives sequentially.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93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" y="1331006"/>
            <a:ext cx="8869679" cy="51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  <a:p>
            <a:r>
              <a:rPr lang="en-US" smtClean="0"/>
              <a:t>Merge sort</a:t>
            </a:r>
          </a:p>
          <a:p>
            <a:r>
              <a:rPr lang="en-US" smtClean="0"/>
              <a:t>Bitonic sort</a:t>
            </a:r>
          </a:p>
          <a:p>
            <a:r>
              <a:rPr lang="en-US" smtClean="0"/>
              <a:t>Sample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16038"/>
            <a:ext cx="5491163" cy="53054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digit by digit, going from the least to most significant digit.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must be stable.  If there’s tie on current digit, must preserve order from previous digits.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1503FB"/>
                </a:solidFill>
              </a:rPr>
              <a:t>Ex </a:t>
            </a:r>
            <a:r>
              <a:rPr lang="en-US" altLang="en-US" dirty="0"/>
              <a:t>When sorting 100s digit, there’s a tie </a:t>
            </a:r>
            <a:r>
              <a:rPr lang="en-US" altLang="en-US"/>
              <a:t>on </a:t>
            </a:r>
            <a:r>
              <a:rPr lang="en-US" altLang="en-US" smtClean="0"/>
              <a:t>value 3</a:t>
            </a:r>
            <a:r>
              <a:rPr lang="en-US" altLang="en-US" dirty="0"/>
              <a:t>.  Preserve earlier order, i.e. 362 before 397.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Sorting each digit (or group of digits) highly parallel.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smtClean="0"/>
              <a:t>Radix sort is typically one of the fastest sorts in practice.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316038"/>
            <a:ext cx="25209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and 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9050"/>
            <a:ext cx="8001000" cy="2032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We’ll sort the </a:t>
            </a:r>
            <a:r>
              <a:rPr lang="en-US" smtClean="0"/>
              <a:t>last digits of a set of binary numbers in a stable way.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Call elements ending in 0 0-vals</a:t>
            </a:r>
            <a:r>
              <a:rPr lang="en-US" smtClean="0"/>
              <a:t>, the rest1-vals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Goal is to put the </a:t>
            </a:r>
            <a:r>
              <a:rPr lang="en-US" dirty="0" smtClean="0"/>
              <a:t>0-vals before the 1-vals in a stable way.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0-val at </a:t>
            </a:r>
            <a:r>
              <a:rPr lang="en-US" smtClean="0"/>
              <a:t>index i goes </a:t>
            </a:r>
            <a:r>
              <a:rPr lang="en-US" dirty="0" smtClean="0"/>
              <a:t>to (# 0-vals </a:t>
            </a:r>
            <a:r>
              <a:rPr lang="en-US" smtClean="0"/>
              <a:t>before i). 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1-val at </a:t>
            </a:r>
            <a:r>
              <a:rPr lang="en-US" smtClean="0"/>
              <a:t>index i goes </a:t>
            </a:r>
            <a:r>
              <a:rPr lang="en-US" dirty="0" smtClean="0"/>
              <a:t>to (total # 0-vals) + (# 1-vals </a:t>
            </a:r>
            <a:r>
              <a:rPr lang="en-US" smtClean="0"/>
              <a:t>before i) </a:t>
            </a:r>
            <a:r>
              <a:rPr lang="en-US" dirty="0" smtClean="0"/>
              <a:t>= (total # 0-vals) </a:t>
            </a:r>
            <a:r>
              <a:rPr lang="en-US" smtClean="0"/>
              <a:t>+ (i -  </a:t>
            </a:r>
            <a:r>
              <a:rPr lang="en-US" dirty="0" smtClean="0"/>
              <a:t># 0-vals </a:t>
            </a:r>
            <a:r>
              <a:rPr lang="en-US" smtClean="0"/>
              <a:t>before i).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Use prefix sum to count # 0-vals up to every index.</a:t>
            </a:r>
            <a:endParaRPr lang="en-US" dirty="0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0100"/>
            <a:ext cx="532606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676900" y="5884863"/>
            <a:ext cx="3114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25500" indent="-317500" defTabSz="101600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0000" indent="-254000" defTabSz="10160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8000" indent="-254000" defTabSz="1016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54000" defTabSz="1016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050" b="0" i="1" smtClean="0">
                <a:solidFill>
                  <a:schemeClr val="tx1"/>
                </a:solidFill>
              </a:rPr>
              <a:t>http://www.seas.upenn.edu/~cis565/LECTURE2010/CUDALibariesandTools.ppt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merges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419225"/>
            <a:ext cx="433775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mergesort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283075" cy="5249863"/>
          </a:xfrm>
        </p:spPr>
        <p:txBody>
          <a:bodyPr>
            <a:noAutofit/>
          </a:bodyPr>
          <a:lstStyle/>
          <a:p>
            <a:r>
              <a:rPr lang="en-US" sz="2000" smtClean="0"/>
              <a:t>Divide and conquer sort in which subproblems can be solved in parallel.</a:t>
            </a:r>
          </a:p>
          <a:p>
            <a:r>
              <a:rPr lang="en-US" sz="2000" smtClean="0"/>
              <a:t>There are log n divide stages, followed by log n merge stages.</a:t>
            </a:r>
          </a:p>
          <a:p>
            <a:r>
              <a:rPr lang="en-US" sz="2000" smtClean="0"/>
              <a:t>Each merge stage takes O(n) sequential time.</a:t>
            </a:r>
          </a:p>
          <a:p>
            <a:r>
              <a:rPr lang="en-US" sz="2000" smtClean="0"/>
              <a:t>We’ll do each merge stage in O(log n) parallel time with n processors. </a:t>
            </a:r>
          </a:p>
          <a:p>
            <a:r>
              <a:rPr lang="en-US" sz="2000" smtClean="0"/>
              <a:t>So O(log</a:t>
            </a:r>
            <a:r>
              <a:rPr lang="en-US" sz="2000" baseline="30000" smtClean="0"/>
              <a:t>2</a:t>
            </a:r>
            <a:r>
              <a:rPr lang="en-US" sz="2000" smtClean="0"/>
              <a:t> n) time to sort n numbers with n processors.</a:t>
            </a:r>
          </a:p>
          <a:p>
            <a:r>
              <a:rPr lang="en-US" sz="2000" smtClean="0"/>
              <a:t>Assume for simplicity all values are unique.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45018" y="6083300"/>
            <a:ext cx="3463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https://en.wikipedia.org/wiki/Merge_sort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8138"/>
            <a:ext cx="8229600" cy="3775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rank(</a:t>
            </a:r>
            <a:r>
              <a:rPr lang="en-US" dirty="0" err="1" smtClean="0">
                <a:solidFill>
                  <a:srgbClr val="1503FB"/>
                </a:solidFill>
              </a:rPr>
              <a:t>x,S</a:t>
            </a:r>
            <a:r>
              <a:rPr lang="en-US" dirty="0" smtClean="0">
                <a:solidFill>
                  <a:srgbClr val="1503FB"/>
                </a:solidFill>
              </a:rPr>
              <a:t>) </a:t>
            </a:r>
            <a:r>
              <a:rPr lang="en-US" dirty="0" smtClean="0"/>
              <a:t>= |{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£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}| = number of values in S less than or equal to x.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 rank(8,A)=2, rank(8,B)=3, rank(20,A)=4.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Let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B</a:t>
            </a:r>
            <a:r>
              <a:rPr lang="en-US" dirty="0" smtClean="0"/>
              <a:t>, then rank(x, A | B) = rank(</a:t>
            </a:r>
            <a:r>
              <a:rPr lang="en-US" dirty="0" err="1" smtClean="0"/>
              <a:t>x,A</a:t>
            </a:r>
            <a:r>
              <a:rPr lang="en-US" dirty="0" smtClean="0"/>
              <a:t>) + rank(</a:t>
            </a:r>
            <a:r>
              <a:rPr lang="en-US" dirty="0" err="1" smtClean="0"/>
              <a:t>x,B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rank(8, A | B) = 5 = rank(8,A)+rank(8,B) = 2+3.  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rank(20, A | B) = 8 = rank(20,A)+rank(20,B) = 4+4.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There are rank(</a:t>
            </a:r>
            <a:r>
              <a:rPr lang="en-US" dirty="0" err="1" smtClean="0">
                <a:ea typeface="+mn-ea"/>
                <a:cs typeface="+mn-cs"/>
              </a:rPr>
              <a:t>x,A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</a:t>
            </a:r>
            <a:r>
              <a:rPr lang="en-US" dirty="0" smtClean="0">
                <a:ea typeface="+mn-ea"/>
                <a:cs typeface="+mn-cs"/>
              </a:rPr>
              <a:t>in A, including x itself, and rank(</a:t>
            </a:r>
            <a:r>
              <a:rPr lang="en-US" dirty="0" err="1" smtClean="0">
                <a:ea typeface="+mn-ea"/>
                <a:cs typeface="+mn-cs"/>
              </a:rPr>
              <a:t>x,B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B, so a total of rank(</a:t>
            </a:r>
            <a:r>
              <a:rPr lang="en-US" dirty="0" err="1" smtClean="0"/>
              <a:t>x,A</a:t>
            </a:r>
            <a:r>
              <a:rPr lang="en-US" dirty="0" smtClean="0"/>
              <a:t>)+rank(</a:t>
            </a:r>
            <a:r>
              <a:rPr lang="en-US" dirty="0" err="1" smtClean="0"/>
              <a:t>x,B</a:t>
            </a:r>
            <a:r>
              <a:rPr lang="en-US" dirty="0" smtClean="0"/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A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B.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4052"/>
              </p:ext>
            </p:extLst>
          </p:nvPr>
        </p:nvGraphicFramePr>
        <p:xfrm>
          <a:off x="2182813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71706"/>
              </p:ext>
            </p:extLst>
          </p:nvPr>
        </p:nvGraphicFramePr>
        <p:xfrm>
          <a:off x="5019675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81297"/>
              </p:ext>
            </p:extLst>
          </p:nvPr>
        </p:nvGraphicFramePr>
        <p:xfrm>
          <a:off x="2727325" y="2228850"/>
          <a:ext cx="3513138" cy="427038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1838" y="1795463"/>
            <a:ext cx="2349500" cy="393700"/>
            <a:chOff x="3003258" y="1795244"/>
            <a:chExt cx="2350316" cy="394283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3003258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4464265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93863" y="1360488"/>
            <a:ext cx="420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23088" y="1360488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79613" y="2268538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353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If S is sorted array of size n, can compute rank(</a:t>
            </a:r>
            <a:r>
              <a:rPr lang="en-US" dirty="0" err="1" smtClean="0"/>
              <a:t>x,S</a:t>
            </a:r>
            <a:r>
              <a:rPr lang="en-US" dirty="0" smtClean="0"/>
              <a:t>) in O(log n) sequential time.</a:t>
            </a:r>
          </a:p>
          <a:p>
            <a:pPr lvl="1">
              <a:defRPr/>
            </a:pPr>
            <a:r>
              <a:rPr lang="en-US" dirty="0" smtClean="0"/>
              <a:t>Do binary search for x in S.  </a:t>
            </a:r>
          </a:p>
          <a:p>
            <a:pPr lvl="1">
              <a:defRPr/>
            </a:pPr>
            <a:r>
              <a:rPr lang="en-US" dirty="0" smtClean="0"/>
              <a:t>Say search ends at index </a:t>
            </a:r>
            <a:r>
              <a:rPr lang="en-US" dirty="0" err="1" smtClean="0"/>
              <a:t>i</a:t>
            </a:r>
            <a:r>
              <a:rPr lang="en-US" dirty="0" smtClean="0"/>
              <a:t>.  If S[</a:t>
            </a:r>
            <a:r>
              <a:rPr lang="en-US" dirty="0" err="1" smtClean="0"/>
              <a:t>i</a:t>
            </a:r>
            <a:r>
              <a:rPr lang="en-US" dirty="0" smtClean="0"/>
              <a:t>]=x, return i+1, else return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x=11, S=[4,5,7,20], search ends at index 3, so rank(</a:t>
            </a:r>
            <a:r>
              <a:rPr lang="en-US" dirty="0" err="1" smtClean="0"/>
              <a:t>x,S</a:t>
            </a:r>
            <a:r>
              <a:rPr lang="en-US" dirty="0" smtClean="0"/>
              <a:t>)=3.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" name="Picture 3" descr="binary_sear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40250"/>
            <a:ext cx="3024188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686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A, B be sorted arrays with n elements each.  </a:t>
            </a:r>
          </a:p>
          <a:p>
            <a:pPr>
              <a:defRPr/>
            </a:pPr>
            <a:r>
              <a:rPr lang="en-US" dirty="0" smtClean="0"/>
              <a:t>We compute A | B using 2n processor in O(log n) time.</a:t>
            </a:r>
          </a:p>
          <a:p>
            <a:pPr>
              <a:defRPr/>
            </a:pPr>
            <a:r>
              <a:rPr lang="en-US" dirty="0" smtClean="0"/>
              <a:t>Output stored in array C of size 2n.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processor </a:t>
            </a:r>
            <a:r>
              <a:rPr lang="en-US" dirty="0" err="1" smtClean="0"/>
              <a:t>i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=rank(A[</a:t>
            </a:r>
            <a:r>
              <a:rPr lang="en-US" dirty="0" err="1" smtClean="0"/>
              <a:t>i</a:t>
            </a:r>
            <a:r>
              <a:rPr lang="en-US" dirty="0" smtClean="0"/>
              <a:t>],B).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A[</a:t>
            </a:r>
            <a:r>
              <a:rPr lang="en-US" sz="3200" dirty="0" err="1" smtClean="0"/>
              <a:t>i</a:t>
            </a:r>
            <a:r>
              <a:rPr lang="en-US" sz="3200" dirty="0" smtClean="0"/>
              <a:t>] to C(</a:t>
            </a:r>
            <a:r>
              <a:rPr lang="en-US" sz="3200" dirty="0" err="1" smtClean="0"/>
              <a:t>i+r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j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 </a:t>
            </a:r>
            <a:r>
              <a:rPr lang="en-US" dirty="0" err="1" smtClean="0"/>
              <a:t>j+n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=rank(B[j],A).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B[j] to C(</a:t>
            </a:r>
            <a:r>
              <a:rPr lang="en-US" sz="3200" dirty="0" err="1" smtClean="0"/>
              <a:t>j+r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30548"/>
              </p:ext>
            </p:extLst>
          </p:nvPr>
        </p:nvGraphicFramePr>
        <p:xfrm>
          <a:off x="2141538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44854"/>
              </p:ext>
            </p:extLst>
          </p:nvPr>
        </p:nvGraphicFramePr>
        <p:xfrm>
          <a:off x="4978400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44967"/>
              </p:ext>
            </p:extLst>
          </p:nvPr>
        </p:nvGraphicFramePr>
        <p:xfrm>
          <a:off x="2686050" y="5980113"/>
          <a:ext cx="3513138" cy="427037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52588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80225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04850" y="4767263"/>
            <a:ext cx="3309938" cy="376237"/>
            <a:chOff x="704675" y="4767744"/>
            <a:chExt cx="3309457" cy="376322"/>
          </a:xfrm>
        </p:grpSpPr>
        <p:sp>
          <p:nvSpPr>
            <p:cNvPr id="12359" name="TextBox 15"/>
            <p:cNvSpPr txBox="1">
              <a:spLocks noChangeArrowheads="1"/>
            </p:cNvSpPr>
            <p:nvPr/>
          </p:nvSpPr>
          <p:spPr bwMode="auto">
            <a:xfrm>
              <a:off x="704675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rank(A[i],B)</a:t>
              </a:r>
            </a:p>
          </p:txBody>
        </p:sp>
        <p:sp>
          <p:nvSpPr>
            <p:cNvPr id="12360" name="TextBox 17"/>
            <p:cNvSpPr txBox="1">
              <a:spLocks noChangeArrowheads="1"/>
            </p:cNvSpPr>
            <p:nvPr/>
          </p:nvSpPr>
          <p:spPr bwMode="auto">
            <a:xfrm>
              <a:off x="2181137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2361" name="TextBox 18"/>
            <p:cNvSpPr txBox="1">
              <a:spLocks noChangeArrowheads="1"/>
            </p:cNvSpPr>
            <p:nvPr/>
          </p:nvSpPr>
          <p:spPr bwMode="auto">
            <a:xfrm>
              <a:off x="2624355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2" name="TextBox 19"/>
            <p:cNvSpPr txBox="1">
              <a:spLocks noChangeArrowheads="1"/>
            </p:cNvSpPr>
            <p:nvPr/>
          </p:nvSpPr>
          <p:spPr bwMode="auto">
            <a:xfrm>
              <a:off x="3067573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3" name="TextBox 20"/>
            <p:cNvSpPr txBox="1">
              <a:spLocks noChangeArrowheads="1"/>
            </p:cNvSpPr>
            <p:nvPr/>
          </p:nvSpPr>
          <p:spPr bwMode="auto">
            <a:xfrm>
              <a:off x="351079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018088" y="4767263"/>
            <a:ext cx="3238500" cy="376237"/>
            <a:chOff x="5018014" y="4767744"/>
            <a:chExt cx="3238151" cy="376322"/>
          </a:xfrm>
        </p:grpSpPr>
        <p:sp>
          <p:nvSpPr>
            <p:cNvPr id="12354" name="TextBox 16"/>
            <p:cNvSpPr txBox="1">
              <a:spLocks noChangeArrowheads="1"/>
            </p:cNvSpPr>
            <p:nvPr/>
          </p:nvSpPr>
          <p:spPr bwMode="auto">
            <a:xfrm>
              <a:off x="6871981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rank(B[j],A)</a:t>
              </a:r>
            </a:p>
          </p:txBody>
        </p:sp>
        <p:sp>
          <p:nvSpPr>
            <p:cNvPr id="12355" name="TextBox 21"/>
            <p:cNvSpPr txBox="1">
              <a:spLocks noChangeArrowheads="1"/>
            </p:cNvSpPr>
            <p:nvPr/>
          </p:nvSpPr>
          <p:spPr bwMode="auto">
            <a:xfrm>
              <a:off x="5018014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6" name="TextBox 22"/>
            <p:cNvSpPr txBox="1">
              <a:spLocks noChangeArrowheads="1"/>
            </p:cNvSpPr>
            <p:nvPr/>
          </p:nvSpPr>
          <p:spPr bwMode="auto">
            <a:xfrm>
              <a:off x="546123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7" name="TextBox 23"/>
            <p:cNvSpPr txBox="1">
              <a:spLocks noChangeArrowheads="1"/>
            </p:cNvSpPr>
            <p:nvPr/>
          </p:nvSpPr>
          <p:spPr bwMode="auto">
            <a:xfrm>
              <a:off x="5904450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8" name="TextBox 24"/>
            <p:cNvSpPr txBox="1">
              <a:spLocks noChangeArrowheads="1"/>
            </p:cNvSpPr>
            <p:nvPr/>
          </p:nvSpPr>
          <p:spPr bwMode="auto">
            <a:xfrm>
              <a:off x="6347669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889125" y="5545138"/>
            <a:ext cx="4424363" cy="1203325"/>
            <a:chOff x="1888921" y="5545122"/>
            <a:chExt cx="4425192" cy="1202639"/>
          </a:xfrm>
        </p:grpSpPr>
        <p:grpSp>
          <p:nvGrpSpPr>
            <p:cNvPr id="12341" name="Group 9"/>
            <p:cNvGrpSpPr>
              <a:grpSpLocks/>
            </p:cNvGrpSpPr>
            <p:nvPr/>
          </p:nvGrpSpPr>
          <p:grpSpPr bwMode="auto">
            <a:xfrm>
              <a:off x="3229761" y="5545122"/>
              <a:ext cx="2350316" cy="394283"/>
              <a:chOff x="3003258" y="1795244"/>
              <a:chExt cx="2350316" cy="394283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002519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4464881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342" name="TextBox 14"/>
            <p:cNvSpPr txBox="1">
              <a:spLocks noChangeArrowheads="1"/>
            </p:cNvSpPr>
            <p:nvPr/>
          </p:nvSpPr>
          <p:spPr bwMode="auto">
            <a:xfrm>
              <a:off x="1937858" y="6017704"/>
              <a:ext cx="7382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1503FB"/>
                  </a:solidFill>
                </a:rPr>
                <a:t>A | B</a:t>
              </a:r>
            </a:p>
          </p:txBody>
        </p:sp>
        <p:sp>
          <p:nvSpPr>
            <p:cNvPr id="12343" name="TextBox 25"/>
            <p:cNvSpPr txBox="1">
              <a:spLocks noChangeArrowheads="1"/>
            </p:cNvSpPr>
            <p:nvPr/>
          </p:nvSpPr>
          <p:spPr bwMode="auto">
            <a:xfrm>
              <a:off x="1888921" y="6371439"/>
              <a:ext cx="820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index</a:t>
              </a:r>
            </a:p>
          </p:txBody>
        </p:sp>
        <p:sp>
          <p:nvSpPr>
            <p:cNvPr id="12344" name="TextBox 26"/>
            <p:cNvSpPr txBox="1">
              <a:spLocks noChangeArrowheads="1"/>
            </p:cNvSpPr>
            <p:nvPr/>
          </p:nvSpPr>
          <p:spPr bwMode="auto">
            <a:xfrm>
              <a:off x="27194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45" name="TextBox 27"/>
            <p:cNvSpPr txBox="1">
              <a:spLocks noChangeArrowheads="1"/>
            </p:cNvSpPr>
            <p:nvPr/>
          </p:nvSpPr>
          <p:spPr bwMode="auto">
            <a:xfrm>
              <a:off x="31610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2346" name="TextBox 28"/>
            <p:cNvSpPr txBox="1">
              <a:spLocks noChangeArrowheads="1"/>
            </p:cNvSpPr>
            <p:nvPr/>
          </p:nvSpPr>
          <p:spPr bwMode="auto">
            <a:xfrm>
              <a:off x="360267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47" name="TextBox 29"/>
            <p:cNvSpPr txBox="1">
              <a:spLocks noChangeArrowheads="1"/>
            </p:cNvSpPr>
            <p:nvPr/>
          </p:nvSpPr>
          <p:spPr bwMode="auto">
            <a:xfrm>
              <a:off x="404429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2348" name="TextBox 30"/>
            <p:cNvSpPr txBox="1">
              <a:spLocks noChangeArrowheads="1"/>
            </p:cNvSpPr>
            <p:nvPr/>
          </p:nvSpPr>
          <p:spPr bwMode="auto">
            <a:xfrm>
              <a:off x="448591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2349" name="TextBox 31"/>
            <p:cNvSpPr txBox="1">
              <a:spLocks noChangeArrowheads="1"/>
            </p:cNvSpPr>
            <p:nvPr/>
          </p:nvSpPr>
          <p:spPr bwMode="auto">
            <a:xfrm>
              <a:off x="49275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6</a:t>
              </a:r>
            </a:p>
          </p:txBody>
        </p:sp>
        <p:sp>
          <p:nvSpPr>
            <p:cNvPr id="12350" name="TextBox 32"/>
            <p:cNvSpPr txBox="1">
              <a:spLocks noChangeArrowheads="1"/>
            </p:cNvSpPr>
            <p:nvPr/>
          </p:nvSpPr>
          <p:spPr bwMode="auto">
            <a:xfrm>
              <a:off x="53691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7</a:t>
              </a:r>
            </a:p>
          </p:txBody>
        </p:sp>
        <p:sp>
          <p:nvSpPr>
            <p:cNvPr id="12351" name="TextBox 33"/>
            <p:cNvSpPr txBox="1">
              <a:spLocks noChangeArrowheads="1"/>
            </p:cNvSpPr>
            <p:nvPr/>
          </p:nvSpPr>
          <p:spPr bwMode="auto">
            <a:xfrm>
              <a:off x="5810773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 bitonic sequence is one that</a:t>
                </a:r>
              </a:p>
              <a:p>
                <a:pPr lvl="1"/>
                <a:r>
                  <a:rPr lang="en-US" smtClean="0"/>
                  <a:t>First increases, then decreases.</a:t>
                </a:r>
              </a:p>
              <a:p>
                <a:pPr lvl="1"/>
                <a:r>
                  <a:rPr lang="en-US" smtClean="0"/>
                  <a:t>Or is the rotation of a sequence of the first kind.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[1,3,4,7,8,5,2,1,0] is a bitonic sequence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[7,8,5,2,1,0,1,3,4] is a bitonic sequence, because it’s a rotation of the first example.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Lemma</a:t>
                </a:r>
                <a:r>
                  <a:rPr lang="en-US"/>
                  <a:t> Let [a</a:t>
                </a:r>
                <a:r>
                  <a:rPr lang="en-US" baseline="-25000"/>
                  <a:t>0</a:t>
                </a:r>
                <a:r>
                  <a:rPr lang="en-US"/>
                  <a:t>,a</a:t>
                </a:r>
                <a:r>
                  <a:rPr lang="en-US" baseline="-25000"/>
                  <a:t>1</a:t>
                </a:r>
                <a:r>
                  <a:rPr lang="en-US"/>
                  <a:t>,...,a</a:t>
                </a:r>
                <a:r>
                  <a:rPr lang="en-US" baseline="-25000"/>
                  <a:t>n-1</a:t>
                </a:r>
                <a:r>
                  <a:rPr lang="en-US"/>
                  <a:t>] be a bitonic sequence,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344488" indent="0">
                  <a:buNone/>
                </a:pPr>
                <a:r>
                  <a:rPr lang="en-US"/>
                  <a:t>Then S</a:t>
                </a:r>
                <a:r>
                  <a:rPr lang="en-US" baseline="-25000"/>
                  <a:t>1</a:t>
                </a:r>
                <a:r>
                  <a:rPr lang="en-US"/>
                  <a:t> and S</a:t>
                </a:r>
                <a:r>
                  <a:rPr lang="en-US" baseline="-25000"/>
                  <a:t>2</a:t>
                </a:r>
                <a:r>
                  <a:rPr lang="en-US"/>
                  <a:t> are both bitonic sequences, and all elements of S</a:t>
                </a:r>
                <a:r>
                  <a:rPr lang="en-US" baseline="-25000"/>
                  <a:t>1</a:t>
                </a:r>
                <a:r>
                  <a:rPr lang="en-US"/>
                  <a:t> are </a:t>
                </a:r>
                <a:r>
                  <a:rPr lang="en-US">
                    <a:latin typeface="Symbol" panose="05050102010706020507" pitchFamily="18" charset="2"/>
                  </a:rPr>
                  <a:t>£</a:t>
                </a:r>
                <a:r>
                  <a:rPr lang="en-US"/>
                  <a:t> all elements of S</a:t>
                </a:r>
                <a:r>
                  <a:rPr lang="en-US" baseline="-25000"/>
                  <a:t>2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This operation is called bitonic split.</a:t>
                </a:r>
              </a:p>
              <a:p>
                <a:pPr marL="344488" indent="0">
                  <a:buNone/>
                </a:pPr>
                <a:endParaRPr lang="en-US" smtClean="0"/>
              </a:p>
              <a:p>
                <a:pPr marL="344488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  <a:blipFill>
                <a:blip r:embed="rId2"/>
                <a:stretch>
                  <a:fillRect l="-667" t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6346045" y="614334"/>
            <a:ext cx="2370795" cy="584994"/>
          </a:xfrm>
          <a:custGeom>
            <a:avLst/>
            <a:gdLst>
              <a:gd name="connsiteX0" fmla="*/ 0 w 2091621"/>
              <a:gd name="connsiteY0" fmla="*/ 536594 h 782989"/>
              <a:gd name="connsiteX1" fmla="*/ 744661 w 2091621"/>
              <a:gd name="connsiteY1" fmla="*/ 0 h 782989"/>
              <a:gd name="connsiteX2" fmla="*/ 2091621 w 2091621"/>
              <a:gd name="connsiteY2" fmla="*/ 782989 h 7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621" h="782989">
                <a:moveTo>
                  <a:pt x="0" y="536594"/>
                </a:moveTo>
                <a:lnTo>
                  <a:pt x="744661" y="0"/>
                </a:lnTo>
                <a:lnTo>
                  <a:pt x="2091621" y="782989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33938" y="1419224"/>
            <a:ext cx="3022454" cy="711811"/>
            <a:chOff x="6061316" y="1303154"/>
            <a:chExt cx="2666544" cy="952728"/>
          </a:xfrm>
        </p:grpSpPr>
        <p:sp>
          <p:nvSpPr>
            <p:cNvPr id="11" name="Freeform 10"/>
            <p:cNvSpPr/>
            <p:nvPr/>
          </p:nvSpPr>
          <p:spPr bwMode="auto">
            <a:xfrm>
              <a:off x="6356996" y="1303154"/>
              <a:ext cx="2108048" cy="952728"/>
            </a:xfrm>
            <a:custGeom>
              <a:avLst/>
              <a:gdLst>
                <a:gd name="connsiteX0" fmla="*/ 0 w 2108048"/>
                <a:gd name="connsiteY0" fmla="*/ 361380 h 952728"/>
                <a:gd name="connsiteX1" fmla="*/ 520168 w 2108048"/>
                <a:gd name="connsiteY1" fmla="*/ 0 h 952728"/>
                <a:gd name="connsiteX2" fmla="*/ 1242927 w 2108048"/>
                <a:gd name="connsiteY2" fmla="*/ 952728 h 952728"/>
                <a:gd name="connsiteX3" fmla="*/ 2108048 w 2108048"/>
                <a:gd name="connsiteY3" fmla="*/ 448987 h 9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8048" h="952728">
                  <a:moveTo>
                    <a:pt x="0" y="361380"/>
                  </a:moveTo>
                  <a:lnTo>
                    <a:pt x="520168" y="0"/>
                  </a:lnTo>
                  <a:lnTo>
                    <a:pt x="1242927" y="952728"/>
                  </a:lnTo>
                  <a:lnTo>
                    <a:pt x="2108048" y="448987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061316" y="1664533"/>
              <a:ext cx="2666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4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69691</TotalTime>
  <Words>1530</Words>
  <Application>Microsoft Office PowerPoint</Application>
  <PresentationFormat>On-screen Show (4:3)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Sorting</vt:lpstr>
      <vt:lpstr>Outline </vt:lpstr>
      <vt:lpstr>Radix sort</vt:lpstr>
      <vt:lpstr>Radix sort and prefix sum</vt:lpstr>
      <vt:lpstr>Parallel mergesort</vt:lpstr>
      <vt:lpstr>Parallel merge</vt:lpstr>
      <vt:lpstr>Parallel merge</vt:lpstr>
      <vt:lpstr>Parallel merge</vt:lpstr>
      <vt:lpstr>Bitonic sort</vt:lpstr>
      <vt:lpstr>Proof of lemma</vt:lpstr>
      <vt:lpstr>Bitonic merge</vt:lpstr>
      <vt:lpstr>Merging network</vt:lpstr>
      <vt:lpstr>Bitonic sort</vt:lpstr>
      <vt:lpstr>Bitonic sort network</vt:lpstr>
      <vt:lpstr>Sample sort</vt:lpstr>
      <vt:lpstr>Sample sort</vt:lpstr>
      <vt:lpstr>Sample sort algorithm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4279</cp:revision>
  <cp:lastPrinted>2022-11-23T16:06:35Z</cp:lastPrinted>
  <dcterms:created xsi:type="dcterms:W3CDTF">2004-01-06T19:40:29Z</dcterms:created>
  <dcterms:modified xsi:type="dcterms:W3CDTF">2024-12-09T15:14:46Z</dcterms:modified>
</cp:coreProperties>
</file>