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72" r:id="rId12"/>
    <p:sldId id="266" r:id="rId13"/>
    <p:sldId id="273" r:id="rId14"/>
    <p:sldId id="275" r:id="rId15"/>
    <p:sldId id="276" r:id="rId16"/>
    <p:sldId id="268" r:id="rId17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D61"/>
    <a:srgbClr val="FF0000"/>
    <a:srgbClr val="1503FB"/>
    <a:srgbClr val="FFFF00"/>
    <a:srgbClr val="FFCC99"/>
    <a:srgbClr val="CCFF66"/>
    <a:srgbClr val="FF66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1" autoAdjust="0"/>
    <p:restoredTop sz="95463" autoAdjust="0"/>
  </p:normalViewPr>
  <p:slideViewPr>
    <p:cSldViewPr snapToGrid="0">
      <p:cViewPr varScale="1">
        <p:scale>
          <a:sx n="165" d="100"/>
          <a:sy n="165" d="100"/>
        </p:scale>
        <p:origin x="1600" y="108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347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347" y="6947747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65777D0-9C99-4641-8094-8028310856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43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015" y="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161" y="3474720"/>
            <a:ext cx="7040880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949440"/>
            <a:ext cx="4162187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015" y="6949440"/>
            <a:ext cx="4162186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28A63D7-29B8-43BC-8CFC-5D3CAB0339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6336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92518C-B105-451F-B91F-BE8EC3DB1D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5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07DD19-0008-419A-9B14-E6A64BF826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12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5FF318-0F17-4239-AC0E-58047E8B74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13656-7254-43F1-B1C8-C86252C80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2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295F0-7583-4527-B1D2-97B553A657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5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6CE29-8F93-49E4-B453-58590C4C98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7E5594-0915-4A7A-A381-9BDE51EE72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17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1ACFE-53E4-4E63-BD95-7DC2D8DFB2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4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147161-44C3-4E37-935F-F6A9BA331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8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5CF4-DE18-42E4-A9DD-DB1BC1FF56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54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FD5A2-B780-43C7-8E66-99D21EBB16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50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2328B-B8F5-4260-BA38-FA24FCA092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80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E5DE9-FD29-4983-AACF-A4AE25B6BC0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4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47F9E0D0-548D-4283-B773-0E2D28C20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94" r:id="rId1"/>
    <p:sldLayoutId id="2147484382" r:id="rId2"/>
    <p:sldLayoutId id="2147484383" r:id="rId3"/>
    <p:sldLayoutId id="2147484384" r:id="rId4"/>
    <p:sldLayoutId id="2147484385" r:id="rId5"/>
    <p:sldLayoutId id="2147484386" r:id="rId6"/>
    <p:sldLayoutId id="2147484387" r:id="rId7"/>
    <p:sldLayoutId id="2147484388" r:id="rId8"/>
    <p:sldLayoutId id="2147484389" r:id="rId9"/>
    <p:sldLayoutId id="2147484390" r:id="rId10"/>
    <p:sldLayoutId id="2147484391" r:id="rId11"/>
    <p:sldLayoutId id="2147484392" r:id="rId12"/>
    <p:sldLayoutId id="21474843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Fast Fourier Transform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hypercube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the binary exchange algorithm on a hypercube architecture.</a:t>
                </a:r>
              </a:p>
              <a:p>
                <a:r>
                  <a:rPr lang="en-US"/>
                  <a:t>E</a:t>
                </a:r>
                <a:r>
                  <a:rPr lang="en-US" smtClean="0"/>
                  <a:t>ach processor connected to d others, which differ in each digit of ID.</a:t>
                </a:r>
              </a:p>
              <a:p>
                <a:pPr lvl="1"/>
                <a:r>
                  <a:rPr lang="en-US"/>
                  <a:t>C</a:t>
                </a:r>
                <a:r>
                  <a:rPr lang="en-US" smtClean="0"/>
                  <a:t>ommunication only with neighbors, send n/p values each time.</a:t>
                </a:r>
              </a:p>
              <a:p>
                <a:pPr lvl="1"/>
                <a:r>
                  <a:rPr lang="en-US" smtClean="0"/>
                  <a:t>Since d = log p rounds of communication,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Each stage does n/p computation.</a:t>
                </a:r>
              </a:p>
              <a:p>
                <a:pPr lvl="1"/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</m:oMath>
                </a14:m>
                <a:r>
                  <a:rPr lang="en-US" smtClean="0"/>
                  <a:t>).</a:t>
                </a:r>
              </a:p>
              <a:p>
                <a:r>
                  <a:rPr lang="en-US" smtClean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mtClean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want last two terms in denominator to be constant.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 implies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smtClean="0"/>
                  <a:t>, so </a:t>
                </a:r>
              </a:p>
              <a:p>
                <a:pPr marL="341313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341313" indent="0">
                  <a:buNone/>
                </a:pPr>
                <a:endParaRPr lang="en-US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497614" cy="5218058"/>
              </a:xfrm>
              <a:blipFill>
                <a:blip r:embed="rId2"/>
                <a:stretch>
                  <a:fillRect l="-215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926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Isoefficiency depends on number of processors and machine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b="0" smtClean="0"/>
                  <a:t>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,</a:t>
                </a:r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}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Recall efficiency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=1/(1+1/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.</a:t>
                </a:r>
                <a:r>
                  <a:rPr lang="en-US" smtClean="0"/>
                  <a:t>  So K grows with efficiency.</a:t>
                </a:r>
              </a:p>
              <a:p>
                <a:pPr lvl="1"/>
                <a:r>
                  <a:rPr lang="en-US" smtClean="0"/>
                  <a:t>Once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mtClean="0"/>
                  <a:t>, work size needed for isoefficiency grows polynomially with processor count.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Ex</a:t>
                </a:r>
                <a:r>
                  <a:rPr lang="en-US" smtClean="0"/>
                  <a:t> Plot of work size for isoeffiency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531679" cy="2336346"/>
              </a:xfrm>
              <a:blipFill>
                <a:blip r:embed="rId2"/>
                <a:stretch>
                  <a:fillRect l="-214" t="-3916" b="-1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186" y="3620814"/>
            <a:ext cx="5267391" cy="316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7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 mesh.  </a:t>
                </a:r>
              </a:p>
              <a:p>
                <a:pPr lvl="1"/>
                <a:r>
                  <a:rPr lang="en-US" smtClean="0"/>
                  <a:t>Let d = log p. </a:t>
                </a:r>
              </a:p>
              <a:p>
                <a:r>
                  <a:rPr lang="en-US" smtClean="0"/>
                  <a:t>d rounds of communication.</a:t>
                </a:r>
              </a:p>
              <a:p>
                <a:pPr lvl="1"/>
                <a:r>
                  <a:rPr lang="en-US" smtClean="0"/>
                  <a:t>In first d/2 rounds, processor communicates along its column, and in last d/2 rounds it communicates along its row.</a:t>
                </a:r>
              </a:p>
              <a:p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, processor communicates distance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away along column. Similarly for rows.</a:t>
                </a:r>
              </a:p>
              <a:p>
                <a:r>
                  <a:rPr lang="en-US" smtClean="0"/>
                  <a:t>Since all processors along a column do this in the same round, then the congestion on a column link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mtClean="0"/>
                  <a:t> in round m.  Similarly for rows.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3659" y="1419225"/>
                <a:ext cx="3686770" cy="5328415"/>
              </a:xfrm>
              <a:blipFill>
                <a:blip r:embed="rId2"/>
                <a:stretch>
                  <a:fillRect l="-496" t="-1716" r="-2975" b="-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10" y="1419226"/>
            <a:ext cx="4738291" cy="471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3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on mesh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Total computation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Total communication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Efficiency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=1/(1+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=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For isoefficiency, need second term in denom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ra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Work increases exponentially in processor count.</a:t>
                </a:r>
              </a:p>
              <a:p>
                <a:r>
                  <a:rPr lang="en-US" smtClean="0"/>
                  <a:t>FFT is not scalable on mesh, due to its poor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5"/>
                <a:ext cx="8354646" cy="5228568"/>
              </a:xfrm>
              <a:blipFill>
                <a:blip r:embed="rId2"/>
                <a:stretch>
                  <a:fillRect l="-656" t="-1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mtClean="0"/>
                  <a:t>Binary exchange FFT on hypercube has isoefficiency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mtClean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) isoefficiency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efficiency degrades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mtClean="0"/>
                  <a:t> large.</a:t>
                </a:r>
              </a:p>
              <a:p>
                <a:r>
                  <a:rPr lang="en-US" smtClean="0"/>
                  <a:t>2D transpose FFT algorithm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 isoefficiency regardless of machine parameters.</a:t>
                </a:r>
              </a:p>
              <a:p>
                <a:r>
                  <a:rPr lang="en-US" smtClean="0"/>
                  <a:t>Uses a hypercube, or other architecture with bisection width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for p processors.</a:t>
                </a:r>
              </a:p>
              <a:p>
                <a:r>
                  <a:rPr lang="en-US" smtClean="0"/>
                  <a:t>Assume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is a power of 2, and arrange n input values into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grid.  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314732" cy="5302141"/>
              </a:xfrm>
              <a:blipFill>
                <a:blip r:embed="rId2"/>
                <a:stretch>
                  <a:fillRect l="-565" t="-1954" r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58133"/>
            <a:ext cx="4372068" cy="430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09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transpose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mtClean="0"/>
                  <a:t>Assign each processor a column of values.</a:t>
                </a:r>
              </a:p>
              <a:p>
                <a:r>
                  <a:rPr lang="en-US" smtClean="0"/>
                  <a:t>For first (log n) / 2 rounds, no communication.</a:t>
                </a:r>
              </a:p>
              <a:p>
                <a:r>
                  <a:rPr lang="en-US" smtClean="0"/>
                  <a:t>After round (log n) / 2, transpose the values on all the processors (step b).</a:t>
                </a:r>
              </a:p>
              <a:p>
                <a:r>
                  <a:rPr lang="en-US" smtClean="0"/>
                  <a:t>Continue for (log n) / 2 more rounds, with no communication.</a:t>
                </a:r>
              </a:p>
              <a:p>
                <a:r>
                  <a:rPr lang="en-US" smtClean="0"/>
                  <a:t>The only communication is for the transpose.</a:t>
                </a:r>
              </a:p>
              <a:p>
                <a:r>
                  <a:rPr lang="en-US" smtClean="0"/>
                  <a:t>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/>
                  <a:t> processors, </a:t>
                </a:r>
                <a:r>
                  <a:rPr lang="en-US" smtClean="0"/>
                  <a:t>give each processor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columns of values in striped format.</a:t>
                </a:r>
                <a:endParaRPr lang="en-US"/>
              </a:p>
              <a:p>
                <a:endParaRPr lang="en-US" smtClean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4431870" cy="3294665"/>
              </a:xfrm>
              <a:blipFill>
                <a:blip r:embed="rId2"/>
                <a:stretch>
                  <a:fillRect l="-138" t="-2778" b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9070" y="1208690"/>
            <a:ext cx="4218144" cy="4964988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801445" y="4638431"/>
            <a:ext cx="2132195" cy="2149678"/>
            <a:chOff x="1904793" y="4587766"/>
            <a:chExt cx="2255992" cy="22702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4793" y="4587766"/>
              <a:ext cx="2255992" cy="2270234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 bwMode="auto">
            <a:xfrm>
              <a:off x="1956154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025558" y="4642185"/>
              <a:ext cx="259801" cy="2134449"/>
            </a:xfrm>
            <a:prstGeom prst="rect">
              <a:avLst/>
            </a:prstGeom>
            <a:solidFill>
              <a:srgbClr val="1503FB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223505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490856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758207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3292909" y="4642185"/>
              <a:ext cx="259801" cy="2134449"/>
            </a:xfrm>
            <a:prstGeom prst="rect">
              <a:avLst/>
            </a:prstGeom>
            <a:solidFill>
              <a:srgbClr val="FF0000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3560260" y="4642185"/>
              <a:ext cx="259801" cy="2134449"/>
            </a:xfrm>
            <a:prstGeom prst="rect">
              <a:avLst/>
            </a:prstGeom>
            <a:solidFill>
              <a:srgbClr val="01FD61">
                <a:alpha val="26000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3827611" y="4642185"/>
              <a:ext cx="259801" cy="2134449"/>
            </a:xfrm>
            <a:prstGeom prst="rect">
              <a:avLst/>
            </a:prstGeom>
            <a:solidFill>
              <a:schemeClr val="tx2">
                <a:lumMod val="85000"/>
                <a:lumOff val="15000"/>
                <a:alpha val="26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162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In each phase of computation, each processor does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FFT’s each of size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, which takes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 only communication step is for transpose, which takes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mtClean="0"/>
                  <a:t> time using all to all personalized communication, assuming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bisection bandwidth.</a:t>
                </a:r>
              </a:p>
              <a:p>
                <a:r>
                  <a:rPr lang="en-US" smtClean="0"/>
                  <a:t>Efficiency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1/(1+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/>
                  <a:t>For isoefficiency, second term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mtClean="0"/>
                  <a:t>.  Also, we have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since at most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mtClean="0"/>
                  <a:t> processors can be used in the grid.  </a:t>
                </a:r>
              </a:p>
              <a:p>
                <a:pPr lvl="1"/>
                <a:r>
                  <a:rPr lang="en-US" smtClean="0"/>
                  <a:t>So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8332342" cy="5315485"/>
              </a:xfrm>
              <a:blipFill>
                <a:blip r:embed="rId2"/>
                <a:stretch>
                  <a:fillRect l="-658" t="-2638" r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59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Fourier transform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4783667" cy="5372148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Translate an input signal from the space to time domain.</a:t>
            </a:r>
          </a:p>
          <a:p>
            <a:r>
              <a:rPr lang="en-US" smtClean="0"/>
              <a:t>FFT used for signal processing, operations on polynomials and matrices, convolutions and filtering, differential equations, machine learning, etc.</a:t>
            </a:r>
          </a:p>
          <a:p>
            <a:r>
              <a:rPr lang="en-US" smtClean="0"/>
              <a:t>One of IEEE’s top 10 most important algorithms of the 20</a:t>
            </a:r>
            <a:r>
              <a:rPr lang="en-US" baseline="30000" smtClean="0"/>
              <a:t>th</a:t>
            </a:r>
            <a:r>
              <a:rPr lang="en-US" smtClean="0"/>
              <a:t> century.</a:t>
            </a:r>
          </a:p>
          <a:p>
            <a:pPr lvl="1"/>
            <a:r>
              <a:rPr lang="en-US" smtClean="0"/>
              <a:t>Popularized by Cooley and Tukey in 1965.</a:t>
            </a:r>
          </a:p>
          <a:p>
            <a:pPr lvl="1"/>
            <a:r>
              <a:rPr lang="en-US" smtClean="0"/>
              <a:t>But variants known to Gauss in 1805!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6107" y="893110"/>
            <a:ext cx="3937893" cy="5509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45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096" y="1382839"/>
            <a:ext cx="3162916" cy="2879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Roots of unity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An n’th root of unity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mtClean="0"/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mtClean="0"/>
                  <a:t>There are n roots n’th roots of unity, and they have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mtClean="0"/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mtClean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mtClean="0"/>
                  <a:t>, so that the n’th roots of unity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  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1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2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>
                    <a:solidFill>
                      <a:srgbClr val="1503FB"/>
                    </a:solidFill>
                  </a:rPr>
                  <a:t>Fact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1419225"/>
                <a:ext cx="5707294" cy="5233292"/>
              </a:xfrm>
              <a:blipFill>
                <a:blip r:embed="rId3"/>
                <a:stretch>
                  <a:fillRect l="-962" t="-1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105095" y="4551452"/>
            <a:ext cx="2994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/>
              <a:t>Source</a:t>
            </a:r>
            <a:r>
              <a:rPr lang="en-US" sz="1400" smtClean="0"/>
              <a:t>: Introduction to Algorithms, Cormen et al.</a:t>
            </a:r>
            <a:endParaRPr lang="en-US" sz="1400" i="1"/>
          </a:p>
        </p:txBody>
      </p:sp>
    </p:spTree>
    <p:extLst>
      <p:ext uri="{BB962C8B-B14F-4D97-AF65-F5344CB8AC3E}">
        <p14:creationId xmlns:p14="http://schemas.microsoft.com/office/powerpoint/2010/main" val="1331231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Discrete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</p:spPr>
            <p:txBody>
              <a:bodyPr/>
              <a:lstStyle/>
              <a:p>
                <a:r>
                  <a:rPr lang="en-US" smtClean="0"/>
                  <a:t>Given a degree n-1 polynomial </a:t>
                </a:r>
                <a:endParaRPr lang="en-US" b="0" i="1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smtClean="0"/>
              </a:p>
              <a:p>
                <a:pPr marL="0" indent="0">
                  <a:buNone/>
                </a:pPr>
                <a:r>
                  <a:rPr lang="en-US" smtClean="0"/>
                  <a:t>DFT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mtClean="0"/>
              </a:p>
              <a:p>
                <a:r>
                  <a:rPr lang="en-US" smtClean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…)</m:t>
                    </m:r>
                  </m:oMath>
                </a14:m>
                <a:r>
                  <a:rPr lang="en-US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can be evaluated in O(n) time and O(1) memory.</a:t>
                </a:r>
              </a:p>
              <a:p>
                <a:r>
                  <a:rPr lang="en-US" smtClean="0"/>
                  <a:t>DFT can be computed trivially in O(n</a:t>
                </a:r>
                <a:r>
                  <a:rPr lang="en-US" baseline="30000" smtClean="0"/>
                  <a:t>2</a:t>
                </a:r>
                <a:r>
                  <a:rPr lang="en-US" smtClean="0"/>
                  <a:t>) time.</a:t>
                </a: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368301" cy="4781550"/>
              </a:xfrm>
              <a:blipFill>
                <a:blip r:embed="rId2"/>
                <a:stretch>
                  <a:fillRect l="-1821" t="-1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353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FFT computes the DFT in O(n log n</a:t>
                </a:r>
                <a:r>
                  <a:rPr lang="en-US"/>
                  <a:t>) </a:t>
                </a:r>
                <a:r>
                  <a:rPr lang="en-US" smtClean="0"/>
                  <a:t>time</a:t>
                </a:r>
                <a:r>
                  <a:rPr lang="en-US"/>
                  <a:t> </a:t>
                </a:r>
                <a:r>
                  <a:rPr lang="en-US" smtClean="0"/>
                  <a:t>using divide and conquer.</a:t>
                </a:r>
              </a:p>
              <a:p>
                <a:pPr lvl="1"/>
                <a:r>
                  <a:rPr lang="en-US" smtClean="0"/>
                  <a:t>Suppose n is a power of 2.</a:t>
                </a:r>
              </a:p>
              <a:p>
                <a:r>
                  <a:rPr lang="en-US" smtClean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  <a:r>
                  <a:rPr lang="en-US" smtClean="0"/>
                  <a:t>    	 </a:t>
                </a:r>
              </a:p>
              <a:p>
                <a:pPr marL="0" indent="0">
                  <a:buNone/>
                </a:pPr>
                <a:r>
                  <a:rPr lang="en-US" smtClean="0"/>
                  <a:t>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So can compute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 by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, and multiplying some terms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r>
                  <a:rPr lang="en-US" smtClean="0"/>
                  <a:t>But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mtClean="0"/>
                  <a:t> by Fact 1.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n/2 points instead of n.</a:t>
                </a:r>
              </a:p>
              <a:p>
                <a:r>
                  <a:rPr lang="en-US" smtClean="0"/>
                  <a:t>Also,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 smtClean="0"/>
                  <a:t>.</a:t>
                </a:r>
              </a:p>
              <a:p>
                <a:pPr lvl="1"/>
                <a:r>
                  <a:rPr lang="en-US" smtClean="0"/>
                  <a:t>So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 …,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/2−1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mtClean="0"/>
                  <a:t>, i.e. only need to 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mtClean="0"/>
                  <a:t> at the (n/2)’th roots of unity.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4"/>
                <a:ext cx="8537826" cy="5181921"/>
              </a:xfrm>
              <a:blipFill>
                <a:blip r:embed="rId2"/>
                <a:stretch>
                  <a:fillRect l="-214" t="-1765" r="-785" b="-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660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Fast Fourier Transform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mtClean="0"/>
                  <a:t>Thus, computing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 …, 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mtClean="0"/>
                  <a:t> requires</a:t>
                </a:r>
              </a:p>
              <a:p>
                <a:pPr lvl="1"/>
                <a:r>
                  <a:rPr lang="en-US"/>
                  <a:t>Computing for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and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,…, 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/2−1</m:t>
                            </m:r>
                          </m:sup>
                        </m:sSubSup>
                      </m:e>
                    </m:d>
                    <m:r>
                      <m:rPr>
                        <m:nor/>
                      </m:rPr>
                      <a:rPr lang="en-US"/>
                      <m:t>.</m:t>
                    </m:r>
                  </m:oMath>
                </a14:m>
                <a:endParaRPr lang="en-US"/>
              </a:p>
              <a:p>
                <a:pPr lvl="2"/>
                <a:r>
                  <a:rPr lang="en-US"/>
                  <a:t>These are also DFT’s, so can be done recursively using two n/2-point FFT’s.</a:t>
                </a:r>
              </a:p>
              <a:p>
                <a:pPr lvl="1"/>
                <a:r>
                  <a:rPr lang="en-US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bSup>
                      </m:e>
                    </m:d>
                  </m:oMath>
                </a14:m>
                <a:endParaRPr lang="en-US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bSup>
                      </m:e>
                    </m:d>
                  </m:oMath>
                </a14:m>
                <a:endParaRPr lang="en-US" i="1">
                  <a:latin typeface="Cambria Math" panose="02040503050406030204" pitchFamily="18" charset="0"/>
                </a:endParaRPr>
              </a:p>
              <a:p>
                <a:pPr marL="2401888" lvl="2" indent="-1487488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 smtClean="0"/>
                  <a:t>Let T(n) be the time to compute a size n FFT. 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mtClean="0"/>
                  <a:t>.</a:t>
                </a:r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2686050" lvl="2" indent="-1771650">
                  <a:buNone/>
                </a:pPr>
                <a:endParaRPr lang="en-US" smtClean="0"/>
              </a:p>
              <a:p>
                <a:pPr marL="744538" lvl="1" indent="0">
                  <a:buNone/>
                </a:pPr>
                <a:endParaRPr lang="en-US"/>
              </a:p>
              <a:p>
                <a:pPr lvl="1"/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419225"/>
                <a:ext cx="8167955" cy="5354692"/>
              </a:xfrm>
              <a:blipFill>
                <a:blip r:embed="rId2"/>
                <a:stretch>
                  <a:fillRect l="-672" t="-1367" r="-299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2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Recursive FFT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508" y="1402422"/>
            <a:ext cx="4724455" cy="49577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681" y="1651989"/>
            <a:ext cx="5621502" cy="18895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Note the order that the inputs a</a:t>
                </a:r>
                <a:r>
                  <a:rPr lang="en-US" sz="1600" baseline="-25000" smtClean="0"/>
                  <a:t>0</a:t>
                </a:r>
                <a:r>
                  <a:rPr lang="en-US" sz="1600" smtClean="0"/>
                  <a:t>,..., a</a:t>
                </a:r>
                <a:r>
                  <a:rPr lang="en-US" sz="1600" baseline="-25000" smtClean="0"/>
                  <a:t>n-1</a:t>
                </a:r>
                <a:r>
                  <a:rPr lang="en-US" sz="1600" smtClean="0"/>
                  <a:t> appear at the bottom level of recursion, namely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smtClean="0"/>
                  <a:t>This is a bit reversed order, because if we reverse the bits in the indices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sz="1600" smtClean="0"/>
                  <a:t> becomes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smtClean="0"/>
                  <a:t>), then we get the order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1600" smtClean="0"/>
                  <a:t>.</a:t>
                </a:r>
                <a:endParaRPr lang="en-US" sz="1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4182" y="4068610"/>
                <a:ext cx="4018853" cy="1815882"/>
              </a:xfrm>
              <a:prstGeom prst="rect">
                <a:avLst/>
              </a:prstGeom>
              <a:blipFill>
                <a:blip r:embed="rId4"/>
                <a:stretch>
                  <a:fillRect l="-453" t="-667" r="-1511" b="-3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82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FFT circuit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79" y="3298887"/>
            <a:ext cx="5621502" cy="35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909" y="4276106"/>
            <a:ext cx="2489492" cy="9979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979" y="1292096"/>
            <a:ext cx="5505422" cy="18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15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exchange FFT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mtClean="0"/>
                  <a:t>Consider doing n point FFT using p </a:t>
                </a:r>
                <a:r>
                  <a:rPr lang="en-US" smtClean="0">
                    <a:latin typeface="Symbol" panose="05050102010706020507" pitchFamily="18" charset="2"/>
                  </a:rPr>
                  <a:t>£</a:t>
                </a:r>
                <a:r>
                  <a:rPr lang="en-US" smtClean="0"/>
                  <a:t> n processors.</a:t>
                </a:r>
              </a:p>
              <a:p>
                <a:pPr lvl="1"/>
                <a:r>
                  <a:rPr lang="en-US" smtClean="0"/>
                  <a:t>Assume n, p are both powers of 2.</a:t>
                </a:r>
              </a:p>
              <a:p>
                <a:pPr lvl="1"/>
                <a:r>
                  <a:rPr lang="en-US"/>
                  <a:t>Let r = log n, d = log p.</a:t>
                </a:r>
                <a:endParaRPr lang="en-US" smtClean="0"/>
              </a:p>
              <a:p>
                <a:r>
                  <a:rPr lang="en-US" smtClean="0"/>
                  <a:t>Map n/p elements of input and output per processor.  </a:t>
                </a:r>
              </a:p>
              <a:p>
                <a:r>
                  <a:rPr lang="en-US" smtClean="0"/>
                  <a:t>In total r stages of computation.</a:t>
                </a:r>
              </a:p>
              <a:p>
                <a:r>
                  <a:rPr lang="en-US" smtClean="0"/>
                  <a:t>In i’th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mtClean="0"/>
                  <a:t>) stage, processors whose IDs differ in i’th most significant digit communicate.</a:t>
                </a:r>
              </a:p>
              <a:p>
                <a:pPr lvl="1"/>
                <a:r>
                  <a:rPr lang="en-US" smtClean="0"/>
                  <a:t>So communication during first d stages.</a:t>
                </a:r>
              </a:p>
              <a:p>
                <a:pPr lvl="1"/>
                <a:r>
                  <a:rPr lang="en-US" smtClean="0"/>
                  <a:t>No communication in last r-d stages.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2014" y="1429406"/>
                <a:ext cx="3444948" cy="5333422"/>
              </a:xfrm>
              <a:blipFill>
                <a:blip r:embed="rId2"/>
                <a:stretch>
                  <a:fillRect l="-531" t="-1600" r="-4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58790"/>
            <a:ext cx="5067371" cy="518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71655</TotalTime>
  <Words>3128</Words>
  <Application>Microsoft Office PowerPoint</Application>
  <PresentationFormat>On-screen Show (4:3)</PresentationFormat>
  <Paragraphs>111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Fast Fourier Transform</vt:lpstr>
      <vt:lpstr>Fourier transform</vt:lpstr>
      <vt:lpstr>Roots of unity</vt:lpstr>
      <vt:lpstr>Discrete Fourier Transform</vt:lpstr>
      <vt:lpstr>Fast Fourier Transform</vt:lpstr>
      <vt:lpstr>Fast Fourier Transform</vt:lpstr>
      <vt:lpstr>Recursive FFT</vt:lpstr>
      <vt:lpstr>FFT circuit</vt:lpstr>
      <vt:lpstr>Binary exchange FFT</vt:lpstr>
      <vt:lpstr>Efficiency on hypercube</vt:lpstr>
      <vt:lpstr>Efficiency</vt:lpstr>
      <vt:lpstr>Binary exchange FFT on mesh</vt:lpstr>
      <vt:lpstr>Efficiency on mesh</vt:lpstr>
      <vt:lpstr>2D transpose FFT</vt:lpstr>
      <vt:lpstr>2D transpose FFT</vt:lpstr>
      <vt:lpstr>Efficiency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4327</cp:revision>
  <cp:lastPrinted>2019-05-13T05:38:39Z</cp:lastPrinted>
  <dcterms:created xsi:type="dcterms:W3CDTF">2004-01-06T19:40:29Z</dcterms:created>
  <dcterms:modified xsi:type="dcterms:W3CDTF">2024-12-11T10:02:42Z</dcterms:modified>
</cp:coreProperties>
</file>