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3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Boolean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at the leaves.</a:t>
                </a:r>
              </a:p>
              <a:p>
                <a:r>
                  <a:rPr lang="en-US" dirty="0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dirty="0" smtClean="0"/>
                  <a:t>, and all subtrees be the same size.</a:t>
                </a:r>
              </a:p>
              <a:p>
                <a:pPr lvl="1"/>
                <a:r>
                  <a:rPr lang="en-US" dirty="0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levels.</a:t>
                </a:r>
              </a:p>
              <a:p>
                <a:pPr lvl="1"/>
                <a:r>
                  <a:rPr lang="en-US" dirty="0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  </a:t>
                </a:r>
              </a:p>
              <a:p>
                <a:pPr lvl="1"/>
                <a:r>
                  <a:rPr lang="en-US" dirty="0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nodes total at the level.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dirty="0" smtClean="0"/>
                  <a:t>Start with a work optimal algorithm until problem size is sufficiently small.</a:t>
                </a:r>
              </a:p>
              <a:p>
                <a:pPr lvl="1"/>
                <a:r>
                  <a:rPr lang="en-US" dirty="0" smtClean="0"/>
                  <a:t>Then switch to fast but non-work optimal algorithm.</a:t>
                </a:r>
              </a:p>
              <a:p>
                <a:r>
                  <a:rPr lang="en-US" dirty="0" smtClean="0"/>
                  <a:t>First, 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values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each. 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processors.  Each processor sequentially finds the max of one block of values.</a:t>
                </a:r>
              </a:p>
              <a:p>
                <a:pPr lvl="1"/>
                <a:r>
                  <a:rPr lang="en-US" dirty="0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work.</a:t>
                </a:r>
              </a:p>
              <a:p>
                <a:pPr lvl="1"/>
                <a:r>
                  <a:rPr lang="en-US" dirty="0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values.</a:t>
                </a:r>
              </a:p>
              <a:p>
                <a:pPr lvl="2"/>
                <a:r>
                  <a:rPr lang="en-US" dirty="0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lvl="2"/>
                <a:r>
                  <a:rPr lang="en-US" dirty="0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Repeatedly apply pointer jumping.</a:t>
            </a:r>
          </a:p>
          <a:p>
            <a:pPr lvl="1"/>
            <a:r>
              <a:rPr lang="en-US" sz="2000" dirty="0" smtClean="0"/>
              <a:t>If currently </a:t>
            </a:r>
            <a:r>
              <a:rPr lang="en-US" sz="2000" dirty="0" err="1"/>
              <a:t>i</a:t>
            </a:r>
            <a:r>
              <a:rPr lang="en-US" sz="2000" dirty="0" err="1">
                <a:latin typeface="Symbol" pitchFamily="18" charset="2"/>
              </a:rPr>
              <a:t>®</a:t>
            </a:r>
            <a:r>
              <a:rPr lang="en-US" sz="2000" dirty="0" err="1"/>
              <a:t>j</a:t>
            </a:r>
            <a:r>
              <a:rPr lang="en-US" sz="2000" dirty="0"/>
              <a:t> and </a:t>
            </a:r>
            <a:r>
              <a:rPr lang="en-US" sz="2000" dirty="0" err="1"/>
              <a:t>j</a:t>
            </a:r>
            <a:r>
              <a:rPr lang="en-US" sz="2000" dirty="0" err="1">
                <a:latin typeface="Symbol" pitchFamily="18" charset="2"/>
              </a:rPr>
              <a:t>®</a:t>
            </a:r>
            <a:r>
              <a:rPr lang="en-US" sz="2000" dirty="0" err="1"/>
              <a:t>k</a:t>
            </a:r>
            <a:r>
              <a:rPr lang="en-US" sz="2000" dirty="0"/>
              <a:t>, </a:t>
            </a:r>
            <a:r>
              <a:rPr lang="en-US" sz="2000" dirty="0" smtClean="0"/>
              <a:t>set </a:t>
            </a:r>
            <a:r>
              <a:rPr lang="en-US" sz="2000" dirty="0" err="1" smtClean="0"/>
              <a:t>i</a:t>
            </a:r>
            <a:r>
              <a:rPr lang="en-US" sz="2000" dirty="0" err="1" smtClean="0">
                <a:latin typeface="Symbol" pitchFamily="18" charset="2"/>
              </a:rPr>
              <a:t>®</a:t>
            </a:r>
            <a:r>
              <a:rPr lang="en-US" sz="2000" dirty="0" err="1" smtClean="0"/>
              <a:t>k</a:t>
            </a:r>
            <a:r>
              <a:rPr lang="en-US" sz="2000" dirty="0" smtClean="0"/>
              <a:t>.  Also increase d[</a:t>
            </a:r>
            <a:r>
              <a:rPr lang="en-US" sz="2000" dirty="0" err="1" smtClean="0"/>
              <a:t>i</a:t>
            </a:r>
            <a:r>
              <a:rPr lang="en-US" sz="2000" dirty="0" smtClean="0"/>
              <a:t>] by d[j].</a:t>
            </a:r>
          </a:p>
          <a:p>
            <a:r>
              <a:rPr lang="en-US" sz="2400" dirty="0" smtClean="0"/>
              <a:t>Let k be a node that’s distance m away from the end, for some m.</a:t>
            </a:r>
          </a:p>
          <a:p>
            <a:pPr lvl="1"/>
            <a:r>
              <a:rPr lang="en-US" sz="2000" dirty="0" smtClean="0"/>
              <a:t>After pointer jumping </a:t>
            </a:r>
            <a:r>
              <a:rPr lang="en-US" sz="2000" dirty="0"/>
              <a:t>t</a:t>
            </a:r>
            <a:r>
              <a:rPr lang="en-US" sz="2000" dirty="0" smtClean="0"/>
              <a:t> times, d[k]=min(m,2</a:t>
            </a:r>
            <a:r>
              <a:rPr lang="en-US" sz="2000" baseline="30000" dirty="0"/>
              <a:t>t</a:t>
            </a:r>
            <a:r>
              <a:rPr lang="en-US" sz="2000" dirty="0" smtClean="0"/>
              <a:t>), and next[k] points min(m,2</a:t>
            </a:r>
            <a:r>
              <a:rPr lang="en-US" sz="2000" baseline="30000" dirty="0"/>
              <a:t>t</a:t>
            </a:r>
            <a:r>
              <a:rPr lang="en-US" sz="2000" dirty="0" smtClean="0"/>
              <a:t>) distance away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400" dirty="0" smtClean="0"/>
              <a:t>Since d[*]</a:t>
            </a:r>
            <a:r>
              <a:rPr lang="en-US" sz="2400" dirty="0"/>
              <a:t> </a:t>
            </a:r>
            <a:r>
              <a:rPr lang="en-US" sz="2400" dirty="0" smtClean="0">
                <a:latin typeface="Symbol" panose="05050102010706020507" pitchFamily="18" charset="2"/>
              </a:rPr>
              <a:t>£ </a:t>
            </a:r>
            <a:r>
              <a:rPr lang="en-US" sz="2400" dirty="0" smtClean="0"/>
              <a:t>n, algorithm terminates in O(log n) steps.</a:t>
            </a:r>
          </a:p>
          <a:p>
            <a:r>
              <a:rPr lang="en-US" sz="2400" dirty="0" smtClean="0"/>
              <a:t>Work is O(n log n).</a:t>
            </a:r>
          </a:p>
          <a:p>
            <a:pPr lvl="1"/>
            <a:r>
              <a:rPr lang="en-US" sz="2000" dirty="0" smtClean="0"/>
              <a:t>Not efficient, since sequential list ranking takes O(n) work.</a:t>
            </a:r>
          </a:p>
          <a:p>
            <a:r>
              <a:rPr lang="en-US" sz="2400" dirty="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d[</a:t>
            </a:r>
            <a:r>
              <a:rPr lang="en-US" sz="1600" dirty="0" err="1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1503FB"/>
                </a:solidFill>
              </a:rPr>
              <a:t>=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]=next[next[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We’ve seen how to do prefix sum on an array.</a:t>
            </a:r>
          </a:p>
          <a:p>
            <a:r>
              <a:rPr lang="en-US" dirty="0" smtClean="0"/>
              <a:t>Using pointer jumping, can also do prefix sum on a linked list.</a:t>
            </a:r>
          </a:p>
          <a:p>
            <a:pPr lvl="1"/>
            <a:r>
              <a:rPr lang="en-US" dirty="0" smtClean="0"/>
              <a:t>Initially each node </a:t>
            </a:r>
            <a:r>
              <a:rPr lang="en-US" dirty="0" err="1" smtClean="0"/>
              <a:t>i</a:t>
            </a:r>
            <a:r>
              <a:rPr lang="en-US" dirty="0" smtClean="0"/>
              <a:t> has a value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The output, i.e. prefix sum of node </a:t>
            </a:r>
            <a:r>
              <a:rPr lang="en-US" dirty="0" err="1" smtClean="0"/>
              <a:t>i</a:t>
            </a:r>
            <a:r>
              <a:rPr lang="en-US" dirty="0" smtClean="0"/>
              <a:t> is stored in d[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Only difference with list ranking is update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d[next[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-US" dirty="0" smtClean="0"/>
              <a:t>instead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</a:t>
            </a:r>
            <a:r>
              <a:rPr lang="en-US" dirty="0" smtClean="0"/>
              <a:t> steps, first 2</a:t>
            </a:r>
            <a:r>
              <a:rPr lang="en-US" baseline="30000" dirty="0"/>
              <a:t>t</a:t>
            </a:r>
            <a:r>
              <a:rPr lang="en-US" dirty="0" smtClean="0"/>
              <a:t> nodes have correct prefix sum, and other nodes have the sum of the preceding 2</a:t>
            </a:r>
            <a:r>
              <a:rPr lang="en-US" baseline="30000" dirty="0"/>
              <a:t>t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Takes O(log n) time, does O(n log n) work.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]=x[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sz="1600" dirty="0" smtClean="0">
                <a:solidFill>
                  <a:srgbClr val="1503FB"/>
                </a:solidFill>
              </a:rPr>
              <a:t>=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]=next[next[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</a:p>
              <a:p>
                <a:r>
                  <a:rPr lang="en-US" smtClean="0"/>
                  <a:t>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  <a:blipFill>
                <a:blip r:embed="rId2"/>
                <a:stretch>
                  <a:fillRect l="-499" t="-24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total number of steps taken by the algorithm.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77608</TotalTime>
  <Words>2588</Words>
  <Application>Microsoft Office PowerPoint</Application>
  <PresentationFormat>On-screen Show (4:3)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4260</cp:revision>
  <cp:lastPrinted>2017-05-22T03:58:43Z</cp:lastPrinted>
  <dcterms:created xsi:type="dcterms:W3CDTF">2004-01-06T19:40:29Z</dcterms:created>
  <dcterms:modified xsi:type="dcterms:W3CDTF">2024-12-18T03:56:07Z</dcterms:modified>
</cp:coreProperties>
</file>