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58" r:id="rId12"/>
    <p:sldId id="257" r:id="rId13"/>
    <p:sldId id="273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7" r:id="rId22"/>
    <p:sldId id="268" r:id="rId23"/>
    <p:sldId id="269" r:id="rId24"/>
    <p:sldId id="270" r:id="rId25"/>
    <p:sldId id="271" r:id="rId26"/>
    <p:sldId id="272" r:id="rId2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EFF507-258E-4648-A6B6-17C35F8E694B}">
          <p14:sldIdLst>
            <p14:sldId id="256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58"/>
            <p14:sldId id="257"/>
            <p14:sldId id="273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3FB"/>
    <a:srgbClr val="000000"/>
    <a:srgbClr val="FF0000"/>
    <a:srgbClr val="56FF21"/>
    <a:srgbClr val="FFFF00"/>
    <a:srgbClr val="FFCCCC"/>
    <a:srgbClr val="996633"/>
    <a:srgbClr val="66FF33"/>
    <a:srgbClr val="33CC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2" autoAdjust="0"/>
    <p:restoredTop sz="96489" autoAdjust="0"/>
  </p:normalViewPr>
  <p:slideViewPr>
    <p:cSldViewPr snapToGrid="0">
      <p:cViewPr varScale="1">
        <p:scale>
          <a:sx n="119" d="100"/>
          <a:sy n="119" d="100"/>
        </p:scale>
        <p:origin x="740" y="72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06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621" y="2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893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621" y="9119893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78D61FA-4B87-41D2-8B3A-319934D9D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13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830" y="2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877" y="4560991"/>
            <a:ext cx="5365449" cy="431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975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830" y="9121975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347438D-BA6F-40D9-ABA6-566D443CB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DBEE5-E17D-4BF3-9847-9CA3FDCFE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A90B0-002B-4919-AB3A-FBF5F685B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5D51E-6119-4C79-84FA-8E3351F13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48907-AA9A-4436-BDDF-5D3276C37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30ADC-1C36-4D29-8719-BDC44AB61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0AB9E-3DA0-4F3D-81B0-99715C5EB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C98EA-20AD-458E-ACBD-6A81A9AAD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81A28-A41B-4AF1-A84C-38FD00CF3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DB787-519F-4BFC-AEDB-9A73C1B94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7C16D-E411-4860-8891-770A1F104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6FAD6-513B-41B8-B2EB-F6D6275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B7874-BF14-4A9D-9E72-D8D206372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4FC9E-DD07-479A-8BC6-A8BBE8DA5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67478C0-D0BD-46E2-A9AE-2FC9372F4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0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32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2971799" y="1828800"/>
            <a:ext cx="6003759" cy="2209800"/>
          </a:xfrm>
        </p:spPr>
        <p:txBody>
          <a:bodyPr/>
          <a:lstStyle/>
          <a:p>
            <a:pPr eaLnBrk="1" hangingPunct="1"/>
            <a:r>
              <a:rPr lang="en-US" smtClean="0"/>
              <a:t>Divide and Conquer Select, Multiplication</a:t>
            </a:r>
            <a:endParaRPr lang="en-US" dirty="0" smtClean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sz="3200" smtClean="0"/>
              <a:t>CS240</a:t>
            </a:r>
            <a:r>
              <a:rPr lang="en-US" sz="3200"/>
              <a:t>		 Spring </a:t>
            </a:r>
            <a:r>
              <a:rPr lang="en-US" sz="3200" smtClean="0"/>
              <a:t>2024 </a:t>
            </a:r>
            <a:endParaRPr lang="en-US" sz="3200" smtClean="0"/>
          </a:p>
          <a:p>
            <a:pPr algn="just"/>
            <a:r>
              <a:rPr lang="en-US" sz="3200" i="1" dirty="0" smtClean="0"/>
              <a:t>Rui </a:t>
            </a:r>
            <a:r>
              <a:rPr lang="en-US" sz="3200" i="1" dirty="0"/>
              <a:t>Fan</a:t>
            </a:r>
          </a:p>
          <a:p>
            <a:pPr eaLnBrk="1" hangingPunct="1"/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 analysis 5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/5)+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(7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/10)+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smtClean="0"/>
                  <a:t>, we get</a:t>
                </a:r>
                <a:endParaRPr lang="en-US"/>
              </a:p>
              <a:p>
                <a:pPr marL="0" indent="0">
                  <a:buNone/>
                </a:pPr>
                <a:r>
                  <a:rPr lang="en-US" smtClean="0"/>
                  <a:t>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/5)+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∗7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/10+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𝑏𝑛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/10+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𝑏𝑛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Thus,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for sufficiently large n, for some constant b.</a:t>
                </a:r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658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77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Multiplying complex numbers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318665" cy="529033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Compute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 is the imaginary number, i.e.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𝑏𝑑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4 multiplications, 2 additions.</a:t>
                </a:r>
              </a:p>
              <a:p>
                <a:r>
                  <a:rPr lang="en-US" smtClean="0"/>
                  <a:t>Can we do better?</a:t>
                </a:r>
              </a:p>
              <a:p>
                <a:r>
                  <a:rPr lang="en-US" smtClean="0"/>
                  <a:t>Yes!  From Gauss, we have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𝑏𝑑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𝑏𝑑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3 multiplications: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𝑏𝑑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5 additions.</a:t>
                </a:r>
              </a:p>
              <a:p>
                <a:r>
                  <a:rPr lang="en-US" smtClean="0"/>
                  <a:t>Why does Gauss’s method matter?</a:t>
                </a:r>
              </a:p>
              <a:p>
                <a:pPr lvl="1"/>
                <a:r>
                  <a:rPr lang="en-US" smtClean="0"/>
                  <a:t>It’s useful when addition faster than multiplication.</a:t>
                </a:r>
              </a:p>
              <a:p>
                <a:pPr lvl="1"/>
                <a:r>
                  <a:rPr lang="en-US" smtClean="0"/>
                  <a:t>It can be used </a:t>
                </a:r>
                <a:r>
                  <a:rPr lang="en-US" smtClean="0">
                    <a:solidFill>
                      <a:srgbClr val="FF0000"/>
                    </a:solidFill>
                  </a:rPr>
                  <a:t>recursively</a:t>
                </a:r>
                <a:r>
                  <a:rPr lang="en-US" smtClean="0"/>
                  <a:t> to speed up integer multiplication.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318665" cy="5290333"/>
              </a:xfrm>
              <a:blipFill>
                <a:blip r:embed="rId2"/>
                <a:stretch>
                  <a:fillRect l="-659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32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 of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38796"/>
                <a:ext cx="6179573" cy="485700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Long multiplication of two integers</a:t>
                </a:r>
              </a:p>
              <a:p>
                <a:pPr lvl="1"/>
                <a:r>
                  <a:rPr lang="en-US" smtClean="0"/>
                  <a:t>Multiply each digit of one number by all digits of other number.</a:t>
                </a:r>
              </a:p>
              <a:p>
                <a:pPr lvl="1"/>
                <a:r>
                  <a:rPr lang="en-US" smtClean="0"/>
                  <a:t>Shift, carry and sum as needed.</a:t>
                </a:r>
              </a:p>
              <a:p>
                <a:pPr lvl="1"/>
                <a:r>
                  <a:rPr lang="en-US" smtClean="0"/>
                  <a:t>If each number has n digits, 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Can we multiply faster than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time?</a:t>
                </a:r>
              </a:p>
              <a:p>
                <a:r>
                  <a:rPr lang="en-US" smtClean="0"/>
                  <a:t>Yes</a:t>
                </a:r>
                <a:r>
                  <a:rPr lang="en-US"/>
                  <a:t>!  Using </a:t>
                </a:r>
                <a:r>
                  <a:rPr lang="en-US" smtClean="0"/>
                  <a:t>Karatsuba’s  algorithm (1962).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38796"/>
                <a:ext cx="6179573" cy="4857008"/>
              </a:xfrm>
              <a:blipFill>
                <a:blip r:embed="rId2"/>
                <a:stretch>
                  <a:fillRect l="-1085" t="-2635" b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www.ducksters.com/kidsmath/multiplication_example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787" y="1700576"/>
            <a:ext cx="38100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58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Divide and conquer multiplication</a:t>
            </a:r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480619"/>
                <a:ext cx="8229600" cy="30407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To multiply binary numbers a and b, split their digits in half and cross multiply.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1</a:t>
                </a:r>
                <a:r>
                  <a:rPr lang="en-US" smtClean="0">
                    <a:solidFill>
                      <a:srgbClr val="FF0000"/>
                    </a:solidFill>
                  </a:rPr>
                  <a:t>0</a:t>
                </a:r>
                <a:r>
                  <a:rPr lang="en-US" baseline="-25000" smtClean="0"/>
                  <a:t>2</a:t>
                </a:r>
                <a:r>
                  <a:rPr lang="en-US" smtClean="0"/>
                  <a:t> x </a:t>
                </a:r>
                <a:r>
                  <a:rPr lang="en-US" smtClean="0">
                    <a:solidFill>
                      <a:srgbClr val="1503FB"/>
                    </a:solidFill>
                  </a:rPr>
                  <a:t>1</a:t>
                </a:r>
                <a:r>
                  <a:rPr lang="en-US" smtClean="0">
                    <a:solidFill>
                      <a:srgbClr val="56FF21"/>
                    </a:solidFill>
                  </a:rPr>
                  <a:t>1</a:t>
                </a:r>
                <a:r>
                  <a:rPr lang="en-US" baseline="-25000" smtClean="0"/>
                  <a:t>2</a:t>
                </a:r>
                <a:r>
                  <a:rPr lang="en-US" smtClean="0"/>
                  <a:t> = 1*</a:t>
                </a:r>
                <a:r>
                  <a:rPr lang="en-US" smtClean="0">
                    <a:solidFill>
                      <a:srgbClr val="1503FB"/>
                    </a:solidFill>
                  </a:rPr>
                  <a:t>1</a:t>
                </a:r>
                <a:r>
                  <a:rPr lang="en-US" smtClean="0"/>
                  <a:t>*2</a:t>
                </a:r>
                <a:r>
                  <a:rPr lang="en-US" baseline="30000" smtClean="0"/>
                  <a:t>2</a:t>
                </a:r>
                <a:r>
                  <a:rPr lang="en-US" smtClean="0"/>
                  <a:t> + (1*</a:t>
                </a:r>
                <a:r>
                  <a:rPr lang="en-US" smtClean="0">
                    <a:solidFill>
                      <a:srgbClr val="56FF21"/>
                    </a:solidFill>
                  </a:rPr>
                  <a:t>1</a:t>
                </a:r>
                <a:r>
                  <a:rPr lang="en-US" smtClean="0"/>
                  <a:t>+</a:t>
                </a:r>
                <a:r>
                  <a:rPr lang="en-US" smtClean="0">
                    <a:solidFill>
                      <a:srgbClr val="FF0000"/>
                    </a:solidFill>
                  </a:rPr>
                  <a:t>0</a:t>
                </a:r>
                <a:r>
                  <a:rPr lang="en-US" smtClean="0"/>
                  <a:t>*</a:t>
                </a:r>
                <a:r>
                  <a:rPr lang="en-US" smtClean="0">
                    <a:solidFill>
                      <a:srgbClr val="1503FB"/>
                    </a:solidFill>
                  </a:rPr>
                  <a:t>1</a:t>
                </a:r>
                <a:r>
                  <a:rPr lang="en-US" smtClean="0"/>
                  <a:t>)*2</a:t>
                </a:r>
                <a:r>
                  <a:rPr lang="en-US" baseline="30000" smtClean="0"/>
                  <a:t>1</a:t>
                </a:r>
                <a:r>
                  <a:rPr lang="en-US" smtClean="0"/>
                  <a:t> + </a:t>
                </a:r>
                <a:r>
                  <a:rPr lang="en-US" smtClean="0">
                    <a:solidFill>
                      <a:srgbClr val="FF0000"/>
                    </a:solidFill>
                  </a:rPr>
                  <a:t>0</a:t>
                </a:r>
                <a:r>
                  <a:rPr lang="en-US" smtClean="0"/>
                  <a:t>*</a:t>
                </a:r>
                <a:r>
                  <a:rPr lang="en-US" smtClean="0">
                    <a:solidFill>
                      <a:srgbClr val="56FF21"/>
                    </a:solidFill>
                  </a:rPr>
                  <a:t>1</a:t>
                </a:r>
                <a:r>
                  <a:rPr lang="en-US" smtClean="0"/>
                  <a:t>*2</a:t>
                </a:r>
                <a:r>
                  <a:rPr lang="en-US" baseline="30000" smtClean="0"/>
                  <a:t>0</a:t>
                </a:r>
                <a:r>
                  <a:rPr lang="en-US" smtClean="0"/>
                  <a:t> = 6</a:t>
                </a:r>
              </a:p>
              <a:p>
                <a:r>
                  <a:rPr lang="en-US" smtClean="0"/>
                  <a:t>Divide and conquer multiplication does 4 multiplications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mtClean="0"/>
                  <a:t> bit numbers.</a:t>
                </a:r>
              </a:p>
              <a:p>
                <a:r>
                  <a:rPr lang="en-US" smtClean="0"/>
                  <a:t>It turns out this is </a:t>
                </a:r>
                <a:r>
                  <a:rPr lang="en-US" smtClean="0">
                    <a:solidFill>
                      <a:srgbClr val="FF0000"/>
                    </a:solidFill>
                  </a:rPr>
                  <a:t>not faster </a:t>
                </a:r>
                <a:r>
                  <a:rPr lang="en-US" smtClean="0"/>
                  <a:t>than long multiplication.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480619"/>
                <a:ext cx="8229600" cy="3040788"/>
              </a:xfrm>
              <a:blipFill>
                <a:blip r:embed="rId3"/>
                <a:stretch>
                  <a:fillRect l="-815" t="-5611" r="-2667" b="-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93457" y="1443754"/>
            <a:ext cx="3578225" cy="690562"/>
            <a:chOff x="1466850" y="3960813"/>
            <a:chExt cx="3578225" cy="690562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466850" y="3960813"/>
              <a:ext cx="3578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sz="1600" b="1" i="1">
                  <a:solidFill>
                    <a:schemeClr val="tx1"/>
                  </a:solidFill>
                  <a:latin typeface="Courier New" panose="02070309020205020404" pitchFamily="49" charset="0"/>
                </a:rPr>
                <a:t>a</a:t>
              </a:r>
              <a:r>
                <a:rPr kumimoji="1" lang="en-US" sz="1600" b="1">
                  <a:solidFill>
                    <a:schemeClr val="tx1"/>
                  </a:solidFill>
                  <a:latin typeface="Courier New" panose="02070309020205020404" pitchFamily="49" charset="0"/>
                </a:rPr>
                <a:t> = 10001101    </a:t>
              </a:r>
              <a:r>
                <a:rPr kumimoji="1" lang="en-US" sz="1600" b="1" i="1">
                  <a:solidFill>
                    <a:schemeClr val="tx1"/>
                  </a:solidFill>
                  <a:latin typeface="Times" pitchFamily="18" charset="0"/>
                </a:rPr>
                <a:t>b</a:t>
              </a:r>
              <a:r>
                <a:rPr kumimoji="1" lang="en-US" sz="1600" b="1">
                  <a:solidFill>
                    <a:schemeClr val="tx1"/>
                  </a:solidFill>
                  <a:latin typeface="Courier New" panose="02070309020205020404" pitchFamily="49" charset="0"/>
                </a:rPr>
                <a:t> = 11100001</a:t>
              </a:r>
            </a:p>
          </p:txBody>
        </p:sp>
        <p:sp>
          <p:nvSpPr>
            <p:cNvPr id="7" name="AutoShape 7"/>
            <p:cNvSpPr>
              <a:spLocks/>
            </p:cNvSpPr>
            <p:nvPr/>
          </p:nvSpPr>
          <p:spPr bwMode="auto">
            <a:xfrm rot="5400000">
              <a:off x="2230438" y="4092575"/>
              <a:ext cx="101600" cy="438150"/>
            </a:xfrm>
            <a:prstGeom prst="rightBrace">
              <a:avLst>
                <a:gd name="adj1" fmla="val 3593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143125" y="4375150"/>
              <a:ext cx="3111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i="1">
                  <a:latin typeface="Times" pitchFamily="18" charset="0"/>
                </a:rPr>
                <a:t>a</a:t>
              </a:r>
              <a:r>
                <a:rPr kumimoji="1" lang="en-US" i="1" baseline="-25000">
                  <a:latin typeface="Times" pitchFamily="18" charset="0"/>
                </a:rPr>
                <a:t>1</a:t>
              </a:r>
              <a:endParaRPr kumimoji="1" lang="en-US" i="1">
                <a:latin typeface="Times" pitchFamily="18" charset="0"/>
              </a:endParaRPr>
            </a:p>
          </p:txBody>
        </p:sp>
        <p:sp>
          <p:nvSpPr>
            <p:cNvPr id="9" name="AutoShape 9"/>
            <p:cNvSpPr>
              <a:spLocks/>
            </p:cNvSpPr>
            <p:nvPr/>
          </p:nvSpPr>
          <p:spPr bwMode="auto">
            <a:xfrm rot="5400000">
              <a:off x="2724150" y="4094163"/>
              <a:ext cx="101600" cy="438150"/>
            </a:xfrm>
            <a:prstGeom prst="rightBrace">
              <a:avLst>
                <a:gd name="adj1" fmla="val 3593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636838" y="4376738"/>
              <a:ext cx="3111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i="1">
                  <a:latin typeface="Times" pitchFamily="18" charset="0"/>
                </a:rPr>
                <a:t>a</a:t>
              </a:r>
              <a:r>
                <a:rPr kumimoji="1" lang="en-US" i="1" baseline="-25000">
                  <a:latin typeface="Times" pitchFamily="18" charset="0"/>
                </a:rPr>
                <a:t>0</a:t>
              </a:r>
              <a:endParaRPr kumimoji="1" lang="en-US" i="1">
                <a:latin typeface="Times" pitchFamily="18" charset="0"/>
              </a:endParaRPr>
            </a:p>
          </p:txBody>
        </p:sp>
        <p:sp>
          <p:nvSpPr>
            <p:cNvPr id="11" name="AutoShape 11"/>
            <p:cNvSpPr>
              <a:spLocks/>
            </p:cNvSpPr>
            <p:nvPr/>
          </p:nvSpPr>
          <p:spPr bwMode="auto">
            <a:xfrm rot="5400000">
              <a:off x="4184650" y="4081463"/>
              <a:ext cx="101600" cy="438150"/>
            </a:xfrm>
            <a:prstGeom prst="rightBrace">
              <a:avLst>
                <a:gd name="adj1" fmla="val 3593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97338" y="4364038"/>
              <a:ext cx="3111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i="1">
                  <a:latin typeface="Times" pitchFamily="18" charset="0"/>
                </a:rPr>
                <a:t>b</a:t>
              </a:r>
              <a:r>
                <a:rPr kumimoji="1" lang="en-US" i="1" baseline="-25000">
                  <a:latin typeface="Times" pitchFamily="18" charset="0"/>
                </a:rPr>
                <a:t>1</a:t>
              </a:r>
              <a:endParaRPr kumimoji="1" lang="en-US" i="1">
                <a:latin typeface="Times" pitchFamily="18" charset="0"/>
              </a:endParaRPr>
            </a:p>
          </p:txBody>
        </p:sp>
        <p:sp>
          <p:nvSpPr>
            <p:cNvPr id="13" name="AutoShape 13"/>
            <p:cNvSpPr>
              <a:spLocks/>
            </p:cNvSpPr>
            <p:nvPr/>
          </p:nvSpPr>
          <p:spPr bwMode="auto">
            <a:xfrm rot="5400000">
              <a:off x="4678363" y="4083050"/>
              <a:ext cx="101600" cy="438150"/>
            </a:xfrm>
            <a:prstGeom prst="rightBrace">
              <a:avLst>
                <a:gd name="adj1" fmla="val 3593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591050" y="4365625"/>
              <a:ext cx="3111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i="1">
                  <a:latin typeface="Times" pitchFamily="18" charset="0"/>
                </a:rPr>
                <a:t>b</a:t>
              </a:r>
              <a:r>
                <a:rPr kumimoji="1" lang="en-US" i="1" baseline="-25000">
                  <a:latin typeface="Times" pitchFamily="18" charset="0"/>
                </a:rPr>
                <a:t>0</a:t>
              </a:r>
              <a:endParaRPr kumimoji="1" lang="en-US" i="1">
                <a:latin typeface="Times" pitchFamily="18" charset="0"/>
              </a:endParaRPr>
            </a:p>
          </p:txBody>
        </p:sp>
      </p:grpSp>
      <p:graphicFrame>
        <p:nvGraphicFramePr>
          <p:cNvPr id="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646326"/>
              </p:ext>
            </p:extLst>
          </p:nvPr>
        </p:nvGraphicFramePr>
        <p:xfrm>
          <a:off x="418639" y="2039631"/>
          <a:ext cx="3840162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6" name="Equation" r:id="rId4" imgW="2501640" imgH="914400" progId="Equation.3">
                  <p:embed/>
                </p:oleObj>
              </mc:Choice>
              <mc:Fallback>
                <p:oleObj name="Equation" r:id="rId4" imgW="25016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4276" t="-15158" r="-4276" b="-30316"/>
                      <a:stretch>
                        <a:fillRect/>
                      </a:stretch>
                    </p:blipFill>
                    <p:spPr bwMode="auto">
                      <a:xfrm>
                        <a:off x="418639" y="2039631"/>
                        <a:ext cx="3840162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601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Karatsuba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903404"/>
                <a:ext cx="8229600" cy="272615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Karatsuba multiplication rearranges the terms in divide and conquer multiplication.</a:t>
                </a:r>
              </a:p>
              <a:p>
                <a:r>
                  <a:rPr lang="en-US" smtClean="0"/>
                  <a:t>It does 3 multiplications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mtClean="0"/>
                  <a:t> digit numbers instead of 4.</a:t>
                </a:r>
              </a:p>
              <a:p>
                <a:r>
                  <a:rPr lang="en-US" smtClean="0"/>
                  <a:t>Applied </a:t>
                </a:r>
                <a:r>
                  <a:rPr lang="en-US" smtClean="0">
                    <a:solidFill>
                      <a:srgbClr val="FF0000"/>
                    </a:solidFill>
                  </a:rPr>
                  <a:t>recursively</a:t>
                </a:r>
                <a:r>
                  <a:rPr lang="en-US" smtClean="0"/>
                  <a:t>, this makes all the difference!</a:t>
                </a:r>
              </a:p>
              <a:p>
                <a:r>
                  <a:rPr lang="en-US" smtClean="0"/>
                  <a:t>Notice the similarity between Karatsuba’s and Gauss’s method.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903404"/>
                <a:ext cx="8229600" cy="2726155"/>
              </a:xfrm>
              <a:blipFill>
                <a:blip r:embed="rId3"/>
                <a:stretch>
                  <a:fillRect l="-667" t="-4911" b="-2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93457" y="1443754"/>
            <a:ext cx="3578225" cy="690562"/>
            <a:chOff x="1466850" y="3960813"/>
            <a:chExt cx="3578225" cy="690562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466850" y="3960813"/>
              <a:ext cx="3578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sz="1600" b="1" i="1">
                  <a:solidFill>
                    <a:schemeClr val="tx1"/>
                  </a:solidFill>
                  <a:latin typeface="Courier New" panose="02070309020205020404" pitchFamily="49" charset="0"/>
                </a:rPr>
                <a:t>a</a:t>
              </a:r>
              <a:r>
                <a:rPr kumimoji="1" lang="en-US" sz="1600" b="1">
                  <a:solidFill>
                    <a:schemeClr val="tx1"/>
                  </a:solidFill>
                  <a:latin typeface="Courier New" panose="02070309020205020404" pitchFamily="49" charset="0"/>
                </a:rPr>
                <a:t> = 10001101    </a:t>
              </a:r>
              <a:r>
                <a:rPr kumimoji="1" lang="en-US" sz="1600" b="1" i="1">
                  <a:solidFill>
                    <a:schemeClr val="tx1"/>
                  </a:solidFill>
                  <a:latin typeface="Times" pitchFamily="18" charset="0"/>
                </a:rPr>
                <a:t>b</a:t>
              </a:r>
              <a:r>
                <a:rPr kumimoji="1" lang="en-US" sz="1600" b="1">
                  <a:solidFill>
                    <a:schemeClr val="tx1"/>
                  </a:solidFill>
                  <a:latin typeface="Courier New" panose="02070309020205020404" pitchFamily="49" charset="0"/>
                </a:rPr>
                <a:t> = 11100001</a:t>
              </a:r>
            </a:p>
          </p:txBody>
        </p:sp>
        <p:sp>
          <p:nvSpPr>
            <p:cNvPr id="7" name="AutoShape 7"/>
            <p:cNvSpPr>
              <a:spLocks/>
            </p:cNvSpPr>
            <p:nvPr/>
          </p:nvSpPr>
          <p:spPr bwMode="auto">
            <a:xfrm rot="5400000">
              <a:off x="2230438" y="4092575"/>
              <a:ext cx="101600" cy="438150"/>
            </a:xfrm>
            <a:prstGeom prst="rightBrace">
              <a:avLst>
                <a:gd name="adj1" fmla="val 3593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143125" y="4375150"/>
              <a:ext cx="3111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i="1">
                  <a:latin typeface="Times" pitchFamily="18" charset="0"/>
                </a:rPr>
                <a:t>a</a:t>
              </a:r>
              <a:r>
                <a:rPr kumimoji="1" lang="en-US" i="1" baseline="-25000">
                  <a:latin typeface="Times" pitchFamily="18" charset="0"/>
                </a:rPr>
                <a:t>1</a:t>
              </a:r>
              <a:endParaRPr kumimoji="1" lang="en-US" i="1">
                <a:latin typeface="Times" pitchFamily="18" charset="0"/>
              </a:endParaRPr>
            </a:p>
          </p:txBody>
        </p:sp>
        <p:sp>
          <p:nvSpPr>
            <p:cNvPr id="9" name="AutoShape 9"/>
            <p:cNvSpPr>
              <a:spLocks/>
            </p:cNvSpPr>
            <p:nvPr/>
          </p:nvSpPr>
          <p:spPr bwMode="auto">
            <a:xfrm rot="5400000">
              <a:off x="2724150" y="4094163"/>
              <a:ext cx="101600" cy="438150"/>
            </a:xfrm>
            <a:prstGeom prst="rightBrace">
              <a:avLst>
                <a:gd name="adj1" fmla="val 3593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636838" y="4376738"/>
              <a:ext cx="3111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i="1">
                  <a:latin typeface="Times" pitchFamily="18" charset="0"/>
                </a:rPr>
                <a:t>a</a:t>
              </a:r>
              <a:r>
                <a:rPr kumimoji="1" lang="en-US" i="1" baseline="-25000">
                  <a:latin typeface="Times" pitchFamily="18" charset="0"/>
                </a:rPr>
                <a:t>0</a:t>
              </a:r>
              <a:endParaRPr kumimoji="1" lang="en-US" i="1">
                <a:latin typeface="Times" pitchFamily="18" charset="0"/>
              </a:endParaRPr>
            </a:p>
          </p:txBody>
        </p:sp>
        <p:sp>
          <p:nvSpPr>
            <p:cNvPr id="11" name="AutoShape 11"/>
            <p:cNvSpPr>
              <a:spLocks/>
            </p:cNvSpPr>
            <p:nvPr/>
          </p:nvSpPr>
          <p:spPr bwMode="auto">
            <a:xfrm rot="5400000">
              <a:off x="4184650" y="4081463"/>
              <a:ext cx="101600" cy="438150"/>
            </a:xfrm>
            <a:prstGeom prst="rightBrace">
              <a:avLst>
                <a:gd name="adj1" fmla="val 3593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97338" y="4364038"/>
              <a:ext cx="3111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i="1">
                  <a:latin typeface="Times" pitchFamily="18" charset="0"/>
                </a:rPr>
                <a:t>b</a:t>
              </a:r>
              <a:r>
                <a:rPr kumimoji="1" lang="en-US" i="1" baseline="-25000">
                  <a:latin typeface="Times" pitchFamily="18" charset="0"/>
                </a:rPr>
                <a:t>1</a:t>
              </a:r>
              <a:endParaRPr kumimoji="1" lang="en-US" i="1">
                <a:latin typeface="Times" pitchFamily="18" charset="0"/>
              </a:endParaRPr>
            </a:p>
          </p:txBody>
        </p:sp>
        <p:sp>
          <p:nvSpPr>
            <p:cNvPr id="13" name="AutoShape 13"/>
            <p:cNvSpPr>
              <a:spLocks/>
            </p:cNvSpPr>
            <p:nvPr/>
          </p:nvSpPr>
          <p:spPr bwMode="auto">
            <a:xfrm rot="5400000">
              <a:off x="4678363" y="4083050"/>
              <a:ext cx="101600" cy="438150"/>
            </a:xfrm>
            <a:prstGeom prst="rightBrace">
              <a:avLst>
                <a:gd name="adj1" fmla="val 3593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591050" y="4365625"/>
              <a:ext cx="3111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i="1">
                  <a:latin typeface="Times" pitchFamily="18" charset="0"/>
                </a:rPr>
                <a:t>b</a:t>
              </a:r>
              <a:r>
                <a:rPr kumimoji="1" lang="en-US" i="1" baseline="-25000">
                  <a:latin typeface="Times" pitchFamily="18" charset="0"/>
                </a:rPr>
                <a:t>0</a:t>
              </a:r>
              <a:endParaRPr kumimoji="1" lang="en-US" i="1">
                <a:latin typeface="Times" pitchFamily="18" charset="0"/>
              </a:endParaRPr>
            </a:p>
          </p:txBody>
        </p:sp>
      </p:grpSp>
      <p:graphicFrame>
        <p:nvGraphicFramePr>
          <p:cNvPr id="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235812"/>
              </p:ext>
            </p:extLst>
          </p:nvPr>
        </p:nvGraphicFramePr>
        <p:xfrm>
          <a:off x="357092" y="2048685"/>
          <a:ext cx="5518316" cy="1879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" name="Equation" r:id="rId4" imgW="3593880" imgH="914400" progId="Equation.3">
                  <p:embed/>
                </p:oleObj>
              </mc:Choice>
              <mc:Fallback>
                <p:oleObj name="Equation" r:id="rId4" imgW="35938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4276" t="-15158" r="-4276" b="-30316"/>
                      <a:stretch>
                        <a:fillRect/>
                      </a:stretch>
                    </p:blipFill>
                    <p:spPr bwMode="auto">
                      <a:xfrm>
                        <a:off x="357092" y="2048685"/>
                        <a:ext cx="5518316" cy="1879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Oval 20"/>
          <p:cNvSpPr/>
          <p:nvPr/>
        </p:nvSpPr>
        <p:spPr bwMode="auto">
          <a:xfrm>
            <a:off x="1620750" y="3206609"/>
            <a:ext cx="423237" cy="376210"/>
          </a:xfrm>
          <a:prstGeom prst="ellipse">
            <a:avLst/>
          </a:prstGeom>
          <a:noFill/>
          <a:ln w="28575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161041" y="3206609"/>
            <a:ext cx="423237" cy="376210"/>
          </a:xfrm>
          <a:prstGeom prst="ellipse">
            <a:avLst/>
          </a:prstGeom>
          <a:noFill/>
          <a:ln w="28575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05327" y="3206609"/>
            <a:ext cx="423237" cy="37621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253967" y="3206609"/>
            <a:ext cx="423237" cy="37621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651846" y="3206609"/>
            <a:ext cx="1435171" cy="395368"/>
          </a:xfrm>
          <a:prstGeom prst="ellipse">
            <a:avLst/>
          </a:prstGeom>
          <a:noFill/>
          <a:ln w="28575" cap="flat" cmpd="sng" algn="ctr">
            <a:solidFill>
              <a:srgbClr val="56FF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427406" y="1514168"/>
                <a:ext cx="3194208" cy="92333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𝑦𝑖</m:t>
                      </m:r>
                    </m:oMath>
                  </m:oMathPara>
                </a14:m>
                <a:endParaRPr lang="en-US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𝑏𝑑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𝑏𝑑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406" y="1514168"/>
                <a:ext cx="3194208" cy="923330"/>
              </a:xfrm>
              <a:prstGeom prst="rect">
                <a:avLst/>
              </a:prstGeom>
              <a:blipFill rotWithShape="0">
                <a:blip r:embed="rId6"/>
                <a:stretch>
                  <a:fillRect b="-1948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34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Karatsuba </a:t>
            </a:r>
            <a:r>
              <a:rPr lang="en-US" smtClean="0"/>
              <a:t>complexity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900517"/>
                <a:ext cx="8229600" cy="384441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S(n) = time to multiply two n digit numbers using Karatsuba.</a:t>
                </a:r>
              </a:p>
              <a:p>
                <a:r>
                  <a:rPr lang="en-US" smtClean="0">
                    <a:solidFill>
                      <a:srgbClr val="000000"/>
                    </a:solidFill>
                  </a:rPr>
                  <a:t>3</a:t>
                </a:r>
                <a:r>
                  <a:rPr lang="en-US" smtClean="0"/>
                  <a:t> </a:t>
                </a:r>
                <a:r>
                  <a:rPr lang="en-US"/>
                  <a:t>multiplications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/>
                  <a:t> digit numbers.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Multiply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Done by shifting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2</a:t>
                </a:r>
                <a:r>
                  <a:rPr lang="en-US" baseline="30000" smtClean="0"/>
                  <a:t>4</a:t>
                </a:r>
                <a:r>
                  <a:rPr lang="en-US" smtClean="0"/>
                  <a:t>*1011</a:t>
                </a:r>
                <a:r>
                  <a:rPr lang="en-US" baseline="-25000" smtClean="0"/>
                  <a:t>2</a:t>
                </a:r>
                <a:r>
                  <a:rPr lang="en-US" smtClean="0"/>
                  <a:t> = 10110000</a:t>
                </a:r>
                <a:r>
                  <a:rPr lang="en-US" baseline="-25000" smtClean="0"/>
                  <a:t>2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5 additions / subtractions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digit numbers.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(1) = 1.</m:t>
                    </m:r>
                  </m:oMath>
                </a14:m>
                <a:endParaRPr lang="en-US" smtClean="0"/>
              </a:p>
              <a:p>
                <a:pPr lvl="1"/>
                <a:endParaRPr lang="en-US" smtClean="0"/>
              </a:p>
              <a:p>
                <a:pPr lvl="1"/>
                <a:endParaRPr lang="en-US" smtClean="0"/>
              </a:p>
              <a:p>
                <a:pPr lvl="1"/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900517"/>
                <a:ext cx="8229600" cy="3844412"/>
              </a:xfrm>
              <a:blipFill>
                <a:blip r:embed="rId3"/>
                <a:stretch>
                  <a:fillRect l="-296" t="-2698" b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110606"/>
              </p:ext>
            </p:extLst>
          </p:nvPr>
        </p:nvGraphicFramePr>
        <p:xfrm>
          <a:off x="455414" y="1163782"/>
          <a:ext cx="5518316" cy="1879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Equation" r:id="rId4" imgW="3593880" imgH="914400" progId="Equation.3">
                  <p:embed/>
                </p:oleObj>
              </mc:Choice>
              <mc:Fallback>
                <p:oleObj name="Equation" r:id="rId4" imgW="35938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4276" t="-15158" r="-4276" b="-30316"/>
                      <a:stretch>
                        <a:fillRect/>
                      </a:stretch>
                    </p:blipFill>
                    <p:spPr bwMode="auto">
                      <a:xfrm>
                        <a:off x="455414" y="1163782"/>
                        <a:ext cx="5518316" cy="1879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1719072" y="2321706"/>
            <a:ext cx="423237" cy="376210"/>
          </a:xfrm>
          <a:prstGeom prst="ellipse">
            <a:avLst/>
          </a:prstGeom>
          <a:noFill/>
          <a:ln w="28575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259363" y="2321706"/>
            <a:ext cx="423237" cy="376210"/>
          </a:xfrm>
          <a:prstGeom prst="ellipse">
            <a:avLst/>
          </a:prstGeom>
          <a:noFill/>
          <a:ln w="28575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803649" y="2321706"/>
            <a:ext cx="423237" cy="37621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352289" y="2321706"/>
            <a:ext cx="423237" cy="37621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750168" y="2321706"/>
            <a:ext cx="1435171" cy="395368"/>
          </a:xfrm>
          <a:prstGeom prst="ellipse">
            <a:avLst/>
          </a:prstGeom>
          <a:noFill/>
          <a:ln w="28575" cap="flat" cmpd="sng" algn="ctr">
            <a:solidFill>
              <a:srgbClr val="56FF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65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Karatsuba </a:t>
            </a:r>
            <a:r>
              <a:rPr lang="en-US" smtClean="0"/>
              <a:t>recursion tree</a:t>
            </a:r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96200" y="1890623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696200" y="2836773"/>
            <a:ext cx="1038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3(n/2)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96200" y="3871823"/>
            <a:ext cx="1038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9(n/4)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476522" y="1898650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T(n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) 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341335" y="28606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T(n/2)</a:t>
            </a:r>
          </a:p>
        </p:txBody>
      </p:sp>
      <p:cxnSp>
        <p:nvCxnSpPr>
          <p:cNvPr id="10" name="AutoShape 13"/>
          <p:cNvCxnSpPr>
            <a:cxnSpLocks noChangeShapeType="1"/>
            <a:stCxn id="8" idx="2"/>
            <a:endCxn id="9" idx="0"/>
          </p:cNvCxnSpPr>
          <p:nvPr/>
        </p:nvCxnSpPr>
        <p:spPr bwMode="auto">
          <a:xfrm flipH="1">
            <a:off x="1662010" y="2173288"/>
            <a:ext cx="2135187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AutoShape 14"/>
          <p:cNvCxnSpPr>
            <a:cxnSpLocks noChangeShapeType="1"/>
            <a:stCxn id="8" idx="2"/>
            <a:endCxn id="26" idx="0"/>
          </p:cNvCxnSpPr>
          <p:nvPr/>
        </p:nvCxnSpPr>
        <p:spPr bwMode="auto">
          <a:xfrm>
            <a:off x="3797197" y="2173288"/>
            <a:ext cx="2132013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555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13" name="AutoShape 1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976210" y="3135313"/>
            <a:ext cx="6858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20525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15" name="AutoShape 1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1662010" y="3135313"/>
            <a:ext cx="7112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AutoShape 28"/>
          <p:cNvCxnSpPr>
            <a:cxnSpLocks noChangeShapeType="1"/>
            <a:stCxn id="8" idx="2"/>
            <a:endCxn id="19" idx="0"/>
          </p:cNvCxnSpPr>
          <p:nvPr/>
        </p:nvCxnSpPr>
        <p:spPr bwMode="auto">
          <a:xfrm flipH="1">
            <a:off x="3795610" y="2173288"/>
            <a:ext cx="1587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13413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18" name="AutoShape 30"/>
          <p:cNvCxnSpPr>
            <a:cxnSpLocks noChangeShapeType="1"/>
            <a:stCxn id="9" idx="2"/>
            <a:endCxn id="17" idx="0"/>
          </p:cNvCxnSpPr>
          <p:nvPr/>
        </p:nvCxnSpPr>
        <p:spPr bwMode="auto">
          <a:xfrm>
            <a:off x="1662010" y="3135313"/>
            <a:ext cx="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3474935" y="28606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T(n/2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28145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21" name="AutoShape 33"/>
          <p:cNvCxnSpPr>
            <a:cxnSpLocks noChangeShapeType="1"/>
            <a:stCxn id="19" idx="2"/>
            <a:endCxn id="20" idx="0"/>
          </p:cNvCxnSpPr>
          <p:nvPr/>
        </p:nvCxnSpPr>
        <p:spPr bwMode="auto">
          <a:xfrm flipH="1">
            <a:off x="3135210" y="3135313"/>
            <a:ext cx="6604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42115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23" name="AutoShape 35"/>
          <p:cNvCxnSpPr>
            <a:cxnSpLocks noChangeShapeType="1"/>
            <a:stCxn id="19" idx="2"/>
            <a:endCxn id="22" idx="0"/>
          </p:cNvCxnSpPr>
          <p:nvPr/>
        </p:nvCxnSpPr>
        <p:spPr bwMode="auto">
          <a:xfrm>
            <a:off x="3795610" y="3135313"/>
            <a:ext cx="7366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Text Box 36"/>
          <p:cNvSpPr txBox="1">
            <a:spLocks noChangeArrowheads="1"/>
          </p:cNvSpPr>
          <p:nvPr/>
        </p:nvSpPr>
        <p:spPr bwMode="auto">
          <a:xfrm>
            <a:off x="35003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25" name="AutoShape 37"/>
          <p:cNvCxnSpPr>
            <a:cxnSpLocks noChangeShapeType="1"/>
            <a:stCxn id="19" idx="2"/>
            <a:endCxn id="24" idx="0"/>
          </p:cNvCxnSpPr>
          <p:nvPr/>
        </p:nvCxnSpPr>
        <p:spPr bwMode="auto">
          <a:xfrm>
            <a:off x="3795610" y="3135313"/>
            <a:ext cx="254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Text Box 38"/>
          <p:cNvSpPr txBox="1">
            <a:spLocks noChangeArrowheads="1"/>
          </p:cNvSpPr>
          <p:nvPr/>
        </p:nvSpPr>
        <p:spPr bwMode="auto">
          <a:xfrm>
            <a:off x="5608535" y="28606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T(n/2)</a:t>
            </a:r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49481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28" name="AutoShape 40"/>
          <p:cNvCxnSpPr>
            <a:cxnSpLocks noChangeShapeType="1"/>
            <a:stCxn id="26" idx="2"/>
            <a:endCxn id="27" idx="0"/>
          </p:cNvCxnSpPr>
          <p:nvPr/>
        </p:nvCxnSpPr>
        <p:spPr bwMode="auto">
          <a:xfrm flipH="1">
            <a:off x="5268810" y="3135313"/>
            <a:ext cx="6604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Text Box 41"/>
          <p:cNvSpPr txBox="1">
            <a:spLocks noChangeArrowheads="1"/>
          </p:cNvSpPr>
          <p:nvPr/>
        </p:nvSpPr>
        <p:spPr bwMode="auto">
          <a:xfrm>
            <a:off x="63451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30" name="AutoShape 42"/>
          <p:cNvCxnSpPr>
            <a:cxnSpLocks noChangeShapeType="1"/>
            <a:stCxn id="26" idx="2"/>
            <a:endCxn id="29" idx="0"/>
          </p:cNvCxnSpPr>
          <p:nvPr/>
        </p:nvCxnSpPr>
        <p:spPr bwMode="auto">
          <a:xfrm>
            <a:off x="5929210" y="3135313"/>
            <a:ext cx="7366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Text Box 43"/>
          <p:cNvSpPr txBox="1">
            <a:spLocks noChangeArrowheads="1"/>
          </p:cNvSpPr>
          <p:nvPr/>
        </p:nvSpPr>
        <p:spPr bwMode="auto">
          <a:xfrm>
            <a:off x="56339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32" name="AutoShape 44"/>
          <p:cNvCxnSpPr>
            <a:cxnSpLocks noChangeShapeType="1"/>
            <a:stCxn id="26" idx="2"/>
            <a:endCxn id="31" idx="0"/>
          </p:cNvCxnSpPr>
          <p:nvPr/>
        </p:nvCxnSpPr>
        <p:spPr bwMode="auto">
          <a:xfrm>
            <a:off x="5929210" y="3135313"/>
            <a:ext cx="254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" name="Text Box 48"/>
          <p:cNvSpPr txBox="1">
            <a:spLocks noChangeArrowheads="1"/>
          </p:cNvSpPr>
          <p:nvPr/>
        </p:nvSpPr>
        <p:spPr bwMode="auto">
          <a:xfrm>
            <a:off x="7664450" y="5791111"/>
            <a:ext cx="1098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3 </a:t>
            </a:r>
            <a:r>
              <a:rPr kumimoji="1" lang="en-US" b="1" baseline="30000">
                <a:solidFill>
                  <a:schemeClr val="tx1"/>
                </a:solidFill>
                <a:latin typeface="Courier New" panose="02070309020205020404" pitchFamily="49" charset="0"/>
              </a:rPr>
              <a:t>lg n </a:t>
            </a: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(1)</a:t>
            </a:r>
          </a:p>
        </p:txBody>
      </p:sp>
      <p:sp>
        <p:nvSpPr>
          <p:cNvPr id="34" name="Text Box 49"/>
          <p:cNvSpPr txBox="1">
            <a:spLocks noChangeArrowheads="1"/>
          </p:cNvSpPr>
          <p:nvPr/>
        </p:nvSpPr>
        <p:spPr bwMode="auto">
          <a:xfrm>
            <a:off x="702691" y="5761038"/>
            <a:ext cx="556564" cy="2776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038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T(1)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5" name="Text Box 50"/>
          <p:cNvSpPr txBox="1">
            <a:spLocks noChangeArrowheads="1"/>
          </p:cNvSpPr>
          <p:nvPr/>
        </p:nvSpPr>
        <p:spPr bwMode="auto">
          <a:xfrm>
            <a:off x="1336103" y="5761038"/>
            <a:ext cx="556564" cy="2776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038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T(1)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6" name="Text Box 51"/>
          <p:cNvSpPr txBox="1">
            <a:spLocks noChangeArrowheads="1"/>
          </p:cNvSpPr>
          <p:nvPr/>
        </p:nvSpPr>
        <p:spPr bwMode="auto">
          <a:xfrm>
            <a:off x="1979041" y="5770563"/>
            <a:ext cx="556564" cy="2776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038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T(1)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7" name="Text Box 52"/>
          <p:cNvSpPr txBox="1">
            <a:spLocks noChangeArrowheads="1"/>
          </p:cNvSpPr>
          <p:nvPr/>
        </p:nvSpPr>
        <p:spPr bwMode="auto">
          <a:xfrm>
            <a:off x="2615628" y="5770563"/>
            <a:ext cx="556564" cy="2776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038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T(1)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8" name="Text Box 53"/>
          <p:cNvSpPr txBox="1">
            <a:spLocks noChangeArrowheads="1"/>
          </p:cNvSpPr>
          <p:nvPr/>
        </p:nvSpPr>
        <p:spPr bwMode="auto">
          <a:xfrm>
            <a:off x="4664450" y="5770563"/>
            <a:ext cx="557846" cy="2776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T(1)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9" name="Text Box 54"/>
          <p:cNvSpPr txBox="1">
            <a:spLocks noChangeArrowheads="1"/>
          </p:cNvSpPr>
          <p:nvPr/>
        </p:nvSpPr>
        <p:spPr bwMode="auto">
          <a:xfrm>
            <a:off x="5305800" y="5770563"/>
            <a:ext cx="557846" cy="2776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T(1)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Text Box 55"/>
          <p:cNvSpPr txBox="1">
            <a:spLocks noChangeArrowheads="1"/>
          </p:cNvSpPr>
          <p:nvPr/>
        </p:nvSpPr>
        <p:spPr bwMode="auto">
          <a:xfrm>
            <a:off x="5934450" y="5770563"/>
            <a:ext cx="557846" cy="2776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T(1)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 Box 56"/>
          <p:cNvSpPr txBox="1">
            <a:spLocks noChangeArrowheads="1"/>
          </p:cNvSpPr>
          <p:nvPr/>
        </p:nvSpPr>
        <p:spPr bwMode="auto">
          <a:xfrm>
            <a:off x="6548812" y="5770563"/>
            <a:ext cx="557846" cy="2776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T(1)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2" name="Rectangle 57"/>
          <p:cNvSpPr>
            <a:spLocks noChangeArrowheads="1"/>
          </p:cNvSpPr>
          <p:nvPr/>
        </p:nvSpPr>
        <p:spPr bwMode="auto">
          <a:xfrm>
            <a:off x="580922" y="4840288"/>
            <a:ext cx="6527800" cy="320675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kumimoji="1" lang="en-US" b="1">
                <a:solidFill>
                  <a:schemeClr val="bg1"/>
                </a:solidFill>
                <a:latin typeface="Courier New" panose="02070309020205020404" pitchFamily="49" charset="0"/>
              </a:rPr>
              <a:t>T(n / 2</a:t>
            </a:r>
            <a:r>
              <a:rPr kumimoji="1" lang="en-US" b="1" baseline="30000">
                <a:solidFill>
                  <a:schemeClr val="bg1"/>
                </a:solidFill>
                <a:latin typeface="Courier New" panose="02070309020205020404" pitchFamily="49" charset="0"/>
              </a:rPr>
              <a:t>k</a:t>
            </a:r>
            <a:r>
              <a:rPr kumimoji="1" lang="en-US" b="1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3" name="Text Box 58"/>
          <p:cNvSpPr txBox="1">
            <a:spLocks noChangeArrowheads="1"/>
          </p:cNvSpPr>
          <p:nvPr/>
        </p:nvSpPr>
        <p:spPr bwMode="auto">
          <a:xfrm>
            <a:off x="3582885" y="5761038"/>
            <a:ext cx="1038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44" name="Text Box 59"/>
          <p:cNvSpPr txBox="1">
            <a:spLocks noChangeArrowheads="1"/>
          </p:cNvSpPr>
          <p:nvPr/>
        </p:nvSpPr>
        <p:spPr bwMode="auto">
          <a:xfrm rot="5400000">
            <a:off x="3595585" y="5353050"/>
            <a:ext cx="4810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45" name="Text Box 60"/>
          <p:cNvSpPr txBox="1">
            <a:spLocks noChangeArrowheads="1"/>
          </p:cNvSpPr>
          <p:nvPr/>
        </p:nvSpPr>
        <p:spPr bwMode="auto">
          <a:xfrm rot="5400000">
            <a:off x="3592410" y="4324350"/>
            <a:ext cx="4810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46" name="Text Box 61"/>
          <p:cNvSpPr txBox="1">
            <a:spLocks noChangeArrowheads="1"/>
          </p:cNvSpPr>
          <p:nvPr/>
        </p:nvSpPr>
        <p:spPr bwMode="auto">
          <a:xfrm rot="5400000">
            <a:off x="7823200" y="5359311"/>
            <a:ext cx="4810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47" name="Text Box 62"/>
          <p:cNvSpPr txBox="1">
            <a:spLocks noChangeArrowheads="1"/>
          </p:cNvSpPr>
          <p:nvPr/>
        </p:nvSpPr>
        <p:spPr bwMode="auto">
          <a:xfrm rot="5400000">
            <a:off x="7808912" y="4330611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48" name="Text Box 63"/>
          <p:cNvSpPr txBox="1">
            <a:spLocks noChangeArrowheads="1"/>
          </p:cNvSpPr>
          <p:nvPr/>
        </p:nvSpPr>
        <p:spPr bwMode="auto">
          <a:xfrm>
            <a:off x="7696200" y="4841786"/>
            <a:ext cx="1447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3</a:t>
            </a:r>
            <a:r>
              <a:rPr kumimoji="1" lang="en-US" b="1" baseline="30000">
                <a:solidFill>
                  <a:schemeClr val="tx1"/>
                </a:solidFill>
                <a:latin typeface="Courier New" panose="02070309020205020404" pitchFamily="49" charset="0"/>
              </a:rPr>
              <a:t>k </a:t>
            </a: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(n / 2</a:t>
            </a:r>
            <a:r>
              <a:rPr kumimoji="1" lang="en-US" b="1" baseline="30000">
                <a:solidFill>
                  <a:schemeClr val="tx1"/>
                </a:solidFill>
                <a:latin typeface="Courier New" panose="02070309020205020404" pitchFamily="49" charset="0"/>
              </a:rPr>
              <a:t>k</a:t>
            </a: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40826" y="6334780"/>
            <a:ext cx="4355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http</a:t>
            </a:r>
            <a:r>
              <a:rPr lang="en-US" sz="1400"/>
              <a:t>://</a:t>
            </a:r>
            <a:r>
              <a:rPr lang="en-US" sz="1400" smtClean="0"/>
              <a:t>www.cs.bu.edu/fac/byers/ courses/330/S13/handouts/05multiply.ppt</a:t>
            </a:r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21111" y="1406012"/>
                <a:ext cx="2438400" cy="639983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11" y="1406012"/>
                <a:ext cx="2438400" cy="639983"/>
              </a:xfrm>
              <a:prstGeom prst="rect">
                <a:avLst/>
              </a:prstGeom>
              <a:blipFill>
                <a:blip r:embed="rId2"/>
                <a:stretch>
                  <a:fillRect b="-6542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744065" y="1406012"/>
                <a:ext cx="2905432" cy="923330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baseline="-2500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>
                    <a:solidFill>
                      <a:srgbClr val="1503FB"/>
                    </a:solidFill>
                  </a:rPr>
                  <a:t>levels of recursion.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(3/2)</m:t>
                    </m:r>
                    <m:r>
                      <a:rPr lang="en-US" i="1" baseline="3000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>
                    <a:solidFill>
                      <a:srgbClr val="1503FB"/>
                    </a:solidFill>
                  </a:rPr>
                  <a:t>work at level k.</a:t>
                </a:r>
                <a:endParaRPr lang="en-US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065" y="1406012"/>
                <a:ext cx="2905432" cy="923330"/>
              </a:xfrm>
              <a:prstGeom prst="rect">
                <a:avLst/>
              </a:prstGeom>
              <a:blipFill>
                <a:blip r:embed="rId3"/>
                <a:stretch>
                  <a:fillRect l="-1044" t="-3268" r="-418" b="-9150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80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Karatsuba complexity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460658" cy="5112204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i="1" baseline="3000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baseline="3000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i="1" baseline="3000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func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2⋅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1.59.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So Karatsuba’s method runs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1.59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 instead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time!</a:t>
                </a:r>
              </a:p>
              <a:p>
                <a:pPr lvl="1"/>
                <a:r>
                  <a:rPr lang="en-US" smtClean="0"/>
                  <a:t>Practical for moderate n &gt; 100.  </a:t>
                </a:r>
              </a:p>
              <a:p>
                <a:r>
                  <a:rPr lang="en-US" smtClean="0"/>
                  <a:t>Useful for e.g. RSA cryptography.</a:t>
                </a:r>
              </a:p>
              <a:p>
                <a:r>
                  <a:rPr lang="en-US" smtClean="0"/>
                  <a:t>Even faster methods exist.</a:t>
                </a:r>
              </a:p>
              <a:p>
                <a:pPr lvl="1"/>
                <a:r>
                  <a:rPr lang="en-US" smtClean="0"/>
                  <a:t>Schonhage-Strassen’s Fast Fourier Transform based algorithm runs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time.</a:t>
                </a:r>
              </a:p>
              <a:p>
                <a:pPr lvl="1"/>
                <a:r>
                  <a:rPr lang="en-US"/>
                  <a:t>O</a:t>
                </a:r>
                <a:r>
                  <a:rPr lang="en-US" smtClean="0"/>
                  <a:t>nly practical for large n (&gt; 10,000).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460658" cy="5112204"/>
              </a:xfrm>
              <a:blipFill>
                <a:blip r:embed="rId2"/>
                <a:stretch>
                  <a:fillRect l="-504" b="-1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24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Complexity of matrix multiplication</a:t>
            </a:r>
            <a:endParaRPr lang="en-US" sz="400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895033"/>
              </p:ext>
            </p:extLst>
          </p:nvPr>
        </p:nvGraphicFramePr>
        <p:xfrm>
          <a:off x="397639" y="1448787"/>
          <a:ext cx="6561182" cy="1700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8" name="Equation" r:id="rId3" imgW="5588000" imgH="1181100" progId="Equation.3">
                  <p:embed/>
                </p:oleObj>
              </mc:Choice>
              <mc:Fallback>
                <p:oleObj name="Equation" r:id="rId3" imgW="5588000" imgH="1181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273" t="-15485" r="-3273" b="-15485"/>
                      <a:stretch>
                        <a:fillRect/>
                      </a:stretch>
                    </p:blipFill>
                    <p:spPr bwMode="auto">
                      <a:xfrm>
                        <a:off x="397639" y="1448787"/>
                        <a:ext cx="6561182" cy="1700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297097"/>
              </p:ext>
            </p:extLst>
          </p:nvPr>
        </p:nvGraphicFramePr>
        <p:xfrm>
          <a:off x="173198" y="3258198"/>
          <a:ext cx="6012965" cy="125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9" name="Equation" r:id="rId5" imgW="3873500" imgH="660400" progId="Equation.3">
                  <p:embed/>
                </p:oleObj>
              </mc:Choice>
              <mc:Fallback>
                <p:oleObj name="Equation" r:id="rId5" imgW="38735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273" t="-15485" r="-3273" b="-15485"/>
                      <a:stretch>
                        <a:fillRect/>
                      </a:stretch>
                    </p:blipFill>
                    <p:spPr bwMode="auto">
                      <a:xfrm>
                        <a:off x="173198" y="3258198"/>
                        <a:ext cx="6012965" cy="1255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79604" y="3361683"/>
            <a:ext cx="1346131" cy="319665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ffectLst/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 rot="5400000" flipV="1">
            <a:off x="4842413" y="3690179"/>
            <a:ext cx="989891" cy="3329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ffectLst/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22730" y="3361683"/>
            <a:ext cx="405720" cy="30801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ffectLst/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1889" y="4698031"/>
            <a:ext cx="4857007" cy="1477328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(i=0; i&lt;n; i++) {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</a:t>
            </a: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(j=0; j&lt;n; j++) {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C[i,j</a:t>
            </a: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for </a:t>
            </a: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(k=0; k&lt;n; k++)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C[i,j</a:t>
            </a: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C[i,j] + A[i,k]*B[k,j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23905" y="4698031"/>
                <a:ext cx="3123211" cy="1938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smtClean="0"/>
                  <a:t>Multiplying two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smtClean="0"/>
                  <a:t> matrices the naive way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smtClean="0"/>
                  <a:t>time.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smtClean="0"/>
                  <a:t>Can we do better?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smtClean="0"/>
                  <a:t>Yes!  Use Strassen’s algorithm (1969).</a:t>
                </a:r>
                <a:endParaRPr lang="en-US" sz="200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05" y="4698031"/>
                <a:ext cx="3123211" cy="1938992"/>
              </a:xfrm>
              <a:prstGeom prst="rect">
                <a:avLst/>
              </a:prstGeom>
              <a:blipFill>
                <a:blip r:embed="rId7"/>
                <a:stretch>
                  <a:fillRect l="-1556" t="-1250" r="-1751" b="-46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320227" y="3615325"/>
            <a:ext cx="2705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http</a:t>
            </a:r>
            <a:r>
              <a:rPr lang="en-US" sz="1400"/>
              <a:t>://</a:t>
            </a:r>
            <a:r>
              <a:rPr lang="en-US" sz="1400" smtClean="0"/>
              <a:t>www.cs.bu.edu/ fac/byers/courses/330/S13/handouts/05multiply.ppt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6322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uiExpand="1" build="p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matrix multiplication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77032"/>
            <a:ext cx="8229600" cy="2379407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Break A, B and C into </a:t>
            </a:r>
            <a:r>
              <a:rPr lang="en-US" smtClean="0">
                <a:solidFill>
                  <a:srgbClr val="FF0000"/>
                </a:solidFill>
              </a:rPr>
              <a:t>blocks</a:t>
            </a:r>
            <a:r>
              <a:rPr lang="en-US" smtClean="0"/>
              <a:t>.  Multiply them as in normal matrix multiplication.</a:t>
            </a:r>
          </a:p>
          <a:p>
            <a:r>
              <a:rPr lang="en-US" smtClean="0"/>
              <a:t>Each block can be broken into subblocks and multiplied same way.</a:t>
            </a:r>
          </a:p>
          <a:p>
            <a:r>
              <a:rPr lang="en-US" smtClean="0"/>
              <a:t>Leads to recursive matrix multiplication method.</a:t>
            </a:r>
            <a:endParaRPr lang="en-US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455352"/>
              </p:ext>
            </p:extLst>
          </p:nvPr>
        </p:nvGraphicFramePr>
        <p:xfrm>
          <a:off x="219944" y="3333544"/>
          <a:ext cx="830421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" name="Equation" r:id="rId3" imgW="7658100" imgH="571500" progId="Equation.3">
                  <p:embed/>
                </p:oleObj>
              </mc:Choice>
              <mc:Fallback>
                <p:oleObj name="Equation" r:id="rId3" imgW="76581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333" t="-24001" r="-4333" b="-24001"/>
                      <a:stretch>
                        <a:fillRect/>
                      </a:stretch>
                    </p:blipFill>
                    <p:spPr bwMode="auto">
                      <a:xfrm>
                        <a:off x="219944" y="3333544"/>
                        <a:ext cx="830421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313986"/>
              </p:ext>
            </p:extLst>
          </p:nvPr>
        </p:nvGraphicFramePr>
        <p:xfrm>
          <a:off x="327795" y="1611450"/>
          <a:ext cx="6370638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" name="Equation" r:id="rId5" imgW="5867400" imgH="1181100" progId="Equation.3">
                  <p:embed/>
                </p:oleObj>
              </mc:Choice>
              <mc:Fallback>
                <p:oleObj name="Equation" r:id="rId5" imgW="5867400" imgH="1181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390" t="-24001" r="-4390" b="-24001"/>
                      <a:stretch>
                        <a:fillRect/>
                      </a:stretch>
                    </p:blipFill>
                    <p:spPr bwMode="auto">
                      <a:xfrm>
                        <a:off x="327795" y="1611450"/>
                        <a:ext cx="6370638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62758" y="1882913"/>
            <a:ext cx="968375" cy="557212"/>
          </a:xfrm>
          <a:prstGeom prst="rect">
            <a:avLst/>
          </a:pr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232920" y="1878150"/>
            <a:ext cx="635000" cy="557213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txBody>
          <a:bodyPr wrap="none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963170" y="1886088"/>
            <a:ext cx="635000" cy="557212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txBody>
          <a:bodyPr wrap="none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941070" y="1894025"/>
            <a:ext cx="679450" cy="557213"/>
          </a:xfrm>
          <a:prstGeom prst="rect">
            <a:avLst/>
          </a:prstGeom>
          <a:solidFill>
            <a:srgbClr val="339966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949008" y="2490925"/>
            <a:ext cx="679450" cy="557213"/>
          </a:xfrm>
          <a:prstGeom prst="rect">
            <a:avLst/>
          </a:prstGeom>
          <a:solidFill>
            <a:srgbClr val="339966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339165" y="1227037"/>
            <a:ext cx="417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1400" i="1">
                <a:solidFill>
                  <a:schemeClr val="tx1"/>
                </a:solidFill>
                <a:latin typeface="Times" pitchFamily="18" charset="0"/>
              </a:rPr>
              <a:t>C</a:t>
            </a:r>
            <a:r>
              <a:rPr lang="en-US" sz="1400" baseline="-25000">
                <a:solidFill>
                  <a:schemeClr val="tx1"/>
                </a:solidFill>
                <a:latin typeface="Times" pitchFamily="18" charset="0"/>
              </a:rPr>
              <a:t>11</a:t>
            </a:r>
            <a:endParaRPr lang="en-US" sz="14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H="1">
            <a:off x="1242195" y="1545632"/>
            <a:ext cx="214946" cy="2944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664853" y="1227037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1400" i="1">
                <a:solidFill>
                  <a:schemeClr val="tx1"/>
                </a:solidFill>
                <a:latin typeface="Times" pitchFamily="18" charset="0"/>
              </a:rPr>
              <a:t>A</a:t>
            </a:r>
            <a:r>
              <a:rPr lang="en-US" sz="1400" baseline="-25000">
                <a:solidFill>
                  <a:schemeClr val="tx1"/>
                </a:solidFill>
                <a:latin typeface="Times" pitchFamily="18" charset="0"/>
              </a:rPr>
              <a:t>11</a:t>
            </a:r>
            <a:endParaRPr lang="en-US" sz="14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>
            <a:off x="3567883" y="1545632"/>
            <a:ext cx="195905" cy="2768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344303" y="1227037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1400" i="1">
                <a:solidFill>
                  <a:schemeClr val="tx1"/>
                </a:solidFill>
                <a:latin typeface="Times" pitchFamily="18" charset="0"/>
              </a:rPr>
              <a:t>A</a:t>
            </a:r>
            <a:r>
              <a:rPr lang="en-US" sz="1400" baseline="-25000">
                <a:solidFill>
                  <a:schemeClr val="tx1"/>
                </a:solidFill>
                <a:latin typeface="Times" pitchFamily="18" charset="0"/>
              </a:rPr>
              <a:t>12</a:t>
            </a:r>
            <a:endParaRPr lang="en-US" sz="14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4247333" y="1551531"/>
            <a:ext cx="212579" cy="2820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5334903" y="1227037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1400" i="1">
                <a:solidFill>
                  <a:schemeClr val="tx1"/>
                </a:solidFill>
                <a:latin typeface="Times" pitchFamily="18" charset="0"/>
              </a:rPr>
              <a:t>B</a:t>
            </a:r>
            <a:r>
              <a:rPr lang="en-US" sz="1400" baseline="-25000">
                <a:solidFill>
                  <a:schemeClr val="tx1"/>
                </a:solidFill>
                <a:latin typeface="Times" pitchFamily="18" charset="0"/>
              </a:rPr>
              <a:t>11</a:t>
            </a:r>
            <a:endParaRPr lang="en-US" sz="14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H="1">
            <a:off x="5237933" y="1545631"/>
            <a:ext cx="201272" cy="28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5695347" y="1227037"/>
            <a:ext cx="4122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1400" i="1" smtClean="0">
                <a:solidFill>
                  <a:schemeClr val="tx1"/>
                </a:solidFill>
                <a:latin typeface="Times" pitchFamily="18" charset="0"/>
              </a:rPr>
              <a:t>B</a:t>
            </a:r>
            <a:r>
              <a:rPr lang="en-US" sz="1400" baseline="-25000" smtClean="0">
                <a:solidFill>
                  <a:schemeClr val="tx1"/>
                </a:solidFill>
                <a:latin typeface="Times" pitchFamily="18" charset="0"/>
              </a:rPr>
              <a:t>21</a:t>
            </a:r>
            <a:endParaRPr lang="en-US" sz="14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H="1">
            <a:off x="5618579" y="1545632"/>
            <a:ext cx="227682" cy="937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4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07756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Given list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numbers,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Select(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) finds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’th smallest number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=[3,1,6,7,2]</m:t>
                    </m:r>
                  </m:oMath>
                </a14:m>
                <a:r>
                  <a:rPr lang="en-US" smtClean="0"/>
                  <a:t>, Select(A,4)=6.</a:t>
                </a:r>
              </a:p>
              <a:p>
                <a:pPr lvl="1"/>
                <a:r>
                  <a:rPr lang="en-US" smtClean="0"/>
                  <a:t>Assume numbers all distinct, for simplicity.</a:t>
                </a:r>
              </a:p>
              <a:p>
                <a:r>
                  <a:rPr lang="en-US" smtClean="0"/>
                  <a:t>Select generalizes median.</a:t>
                </a:r>
              </a:p>
              <a:p>
                <a:pPr lvl="1"/>
                <a:r>
                  <a:rPr lang="en-US"/>
                  <a:t>M</a:t>
                </a:r>
                <a:r>
                  <a:rPr lang="en-US" smtClean="0"/>
                  <a:t>edian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is Select(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mtClean="0"/>
                  <a:t>).</a:t>
                </a:r>
              </a:p>
              <a:p>
                <a:r>
                  <a:rPr lang="en-US" smtClean="0"/>
                  <a:t>We can solve select by first sorting the numbers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time, then choosing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’th largest one.</a:t>
                </a:r>
              </a:p>
              <a:p>
                <a:r>
                  <a:rPr lang="en-US" smtClean="0"/>
                  <a:t>We show how to solve </a:t>
                </a:r>
                <a:r>
                  <a:rPr lang="en-US"/>
                  <a:t>S</a:t>
                </a:r>
                <a:r>
                  <a:rPr lang="en-US" smtClean="0"/>
                  <a:t>elect, and hence median,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077562"/>
              </a:xfrm>
              <a:blipFill>
                <a:blip r:embed="rId2"/>
                <a:stretch>
                  <a:fillRect l="-815" t="-2521" r="-2741" b="-1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9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598606"/>
                <a:ext cx="8229600" cy="305783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S(n) = time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block matrix multiplication.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requires two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/2)×(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/2) </m:t>
                    </m:r>
                  </m:oMath>
                </a14:m>
                <a:r>
                  <a:rPr lang="en-US" smtClean="0"/>
                  <a:t>block matrix multiplications </a:t>
                </a:r>
                <a:r>
                  <a:rPr lang="en-US" smtClean="0">
                    <a:latin typeface="Symbol" panose="05050102010706020507" pitchFamily="18" charset="2"/>
                  </a:rPr>
                  <a:t>Þ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/2) </m:t>
                    </m:r>
                  </m:oMath>
                </a14:m>
                <a:r>
                  <a:rPr lang="en-US" smtClean="0"/>
                  <a:t>time.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also require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time each.</a:t>
                </a:r>
              </a:p>
              <a:p>
                <a:r>
                  <a:rPr lang="en-US" smtClean="0"/>
                  <a:t>We also add four pairs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/2)×(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/2) </m:t>
                    </m:r>
                  </m:oMath>
                </a14:m>
                <a:r>
                  <a:rPr lang="en-US" smtClean="0"/>
                  <a:t>matrices.</a:t>
                </a:r>
              </a:p>
              <a:p>
                <a:pPr lvl="1"/>
                <a:r>
                  <a:rPr lang="en-US" smtClean="0"/>
                  <a:t>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time.</a:t>
                </a:r>
              </a:p>
              <a:p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)=8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(2)=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(1).</m:t>
                    </m:r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598606"/>
                <a:ext cx="8229600" cy="3057833"/>
              </a:xfrm>
              <a:blipFill>
                <a:blip r:embed="rId3"/>
                <a:stretch>
                  <a:fillRect l="-519" t="-3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399478"/>
              </p:ext>
            </p:extLst>
          </p:nvPr>
        </p:nvGraphicFramePr>
        <p:xfrm>
          <a:off x="259273" y="2664948"/>
          <a:ext cx="830421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" name="Equation" r:id="rId4" imgW="7658100" imgH="571500" progId="Equation.3">
                  <p:embed/>
                </p:oleObj>
              </mc:Choice>
              <mc:Fallback>
                <p:oleObj name="Equation" r:id="rId4" imgW="76581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333" t="-24001" r="-4333" b="-24001"/>
                      <a:stretch>
                        <a:fillRect/>
                      </a:stretch>
                    </p:blipFill>
                    <p:spPr bwMode="auto">
                      <a:xfrm>
                        <a:off x="259273" y="2664948"/>
                        <a:ext cx="830421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166880"/>
              </p:ext>
            </p:extLst>
          </p:nvPr>
        </p:nvGraphicFramePr>
        <p:xfrm>
          <a:off x="327795" y="1080504"/>
          <a:ext cx="6370638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" name="Equation" r:id="rId6" imgW="5867400" imgH="1181100" progId="Equation.3">
                  <p:embed/>
                </p:oleObj>
              </mc:Choice>
              <mc:Fallback>
                <p:oleObj name="Equation" r:id="rId6" imgW="5867400" imgH="1181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390" t="-24001" r="-4390" b="-24001"/>
                      <a:stretch>
                        <a:fillRect/>
                      </a:stretch>
                    </p:blipFill>
                    <p:spPr bwMode="auto">
                      <a:xfrm>
                        <a:off x="327795" y="1080504"/>
                        <a:ext cx="6370638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62758" y="1351967"/>
            <a:ext cx="968375" cy="557212"/>
          </a:xfrm>
          <a:prstGeom prst="rect">
            <a:avLst/>
          </a:pr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232920" y="1347204"/>
            <a:ext cx="635000" cy="557213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txBody>
          <a:bodyPr wrap="none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963170" y="1355142"/>
            <a:ext cx="635000" cy="557212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txBody>
          <a:bodyPr wrap="none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941070" y="1363079"/>
            <a:ext cx="679450" cy="557213"/>
          </a:xfrm>
          <a:prstGeom prst="rect">
            <a:avLst/>
          </a:prstGeom>
          <a:solidFill>
            <a:srgbClr val="339966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949008" y="1959979"/>
            <a:ext cx="679450" cy="557213"/>
          </a:xfrm>
          <a:prstGeom prst="rect">
            <a:avLst/>
          </a:prstGeom>
          <a:solidFill>
            <a:srgbClr val="339966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6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MM recursion tree</a:t>
            </a:r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96200" y="1890623"/>
            <a:ext cx="6096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n</a:t>
            </a:r>
            <a:r>
              <a:rPr kumimoji="1" lang="en-US" b="1" baseline="30000" smtClean="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endParaRPr kumimoji="1"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696200" y="2836773"/>
            <a:ext cx="1038225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8(n/2)</a:t>
            </a:r>
            <a:r>
              <a:rPr kumimoji="1" lang="en-US" b="1" baseline="30000" smtClean="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endParaRPr kumimoji="1"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96200" y="3871823"/>
            <a:ext cx="1038225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8</a:t>
            </a:r>
            <a:r>
              <a:rPr kumimoji="1" lang="en-US" b="1" baseline="30000" smtClean="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r>
              <a:rPr kumimoji="1"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(n/4)</a:t>
            </a:r>
            <a:r>
              <a:rPr kumimoji="1" lang="en-US" b="1" baseline="30000" smtClean="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endParaRPr kumimoji="1"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476522" y="1898650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T(n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) 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341335" y="28606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T(n/2)</a:t>
            </a:r>
          </a:p>
        </p:txBody>
      </p:sp>
      <p:cxnSp>
        <p:nvCxnSpPr>
          <p:cNvPr id="10" name="AutoShape 13"/>
          <p:cNvCxnSpPr>
            <a:cxnSpLocks noChangeShapeType="1"/>
            <a:stCxn id="8" idx="2"/>
            <a:endCxn id="9" idx="0"/>
          </p:cNvCxnSpPr>
          <p:nvPr/>
        </p:nvCxnSpPr>
        <p:spPr bwMode="auto">
          <a:xfrm flipH="1">
            <a:off x="1662010" y="2173288"/>
            <a:ext cx="2135187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AutoShape 14"/>
          <p:cNvCxnSpPr>
            <a:cxnSpLocks noChangeShapeType="1"/>
            <a:stCxn id="8" idx="2"/>
            <a:endCxn id="26" idx="0"/>
          </p:cNvCxnSpPr>
          <p:nvPr/>
        </p:nvCxnSpPr>
        <p:spPr bwMode="auto">
          <a:xfrm>
            <a:off x="3797197" y="2173288"/>
            <a:ext cx="2132013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555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13" name="AutoShape 1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976210" y="3135313"/>
            <a:ext cx="6858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20525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15" name="AutoShape 1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1662010" y="3135313"/>
            <a:ext cx="7112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Text Box 38"/>
          <p:cNvSpPr txBox="1">
            <a:spLocks noChangeArrowheads="1"/>
          </p:cNvSpPr>
          <p:nvPr/>
        </p:nvSpPr>
        <p:spPr bwMode="auto">
          <a:xfrm>
            <a:off x="5608535" y="28606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T(n/2)</a:t>
            </a:r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49481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28" name="AutoShape 40"/>
          <p:cNvCxnSpPr>
            <a:cxnSpLocks noChangeShapeType="1"/>
            <a:stCxn id="26" idx="2"/>
            <a:endCxn id="27" idx="0"/>
          </p:cNvCxnSpPr>
          <p:nvPr/>
        </p:nvCxnSpPr>
        <p:spPr bwMode="auto">
          <a:xfrm flipH="1">
            <a:off x="5268810" y="3135313"/>
            <a:ext cx="6604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Text Box 41"/>
          <p:cNvSpPr txBox="1">
            <a:spLocks noChangeArrowheads="1"/>
          </p:cNvSpPr>
          <p:nvPr/>
        </p:nvSpPr>
        <p:spPr bwMode="auto">
          <a:xfrm>
            <a:off x="63451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30" name="AutoShape 42"/>
          <p:cNvCxnSpPr>
            <a:cxnSpLocks noChangeShapeType="1"/>
            <a:stCxn id="26" idx="2"/>
            <a:endCxn id="29" idx="0"/>
          </p:cNvCxnSpPr>
          <p:nvPr/>
        </p:nvCxnSpPr>
        <p:spPr bwMode="auto">
          <a:xfrm>
            <a:off x="5929210" y="3135313"/>
            <a:ext cx="7366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" name="Text Box 48"/>
          <p:cNvSpPr txBox="1">
            <a:spLocks noChangeArrowheads="1"/>
          </p:cNvSpPr>
          <p:nvPr/>
        </p:nvSpPr>
        <p:spPr bwMode="auto">
          <a:xfrm>
            <a:off x="7664450" y="5791111"/>
            <a:ext cx="109855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8 </a:t>
            </a:r>
            <a:r>
              <a:rPr kumimoji="1" lang="en-US" b="1" baseline="30000" smtClean="0">
                <a:solidFill>
                  <a:schemeClr val="tx1"/>
                </a:solidFill>
                <a:latin typeface="Courier New" panose="02070309020205020404" pitchFamily="49" charset="0"/>
              </a:rPr>
              <a:t>lg </a:t>
            </a:r>
            <a:r>
              <a:rPr kumimoji="1" lang="en-US" b="1" baseline="30000">
                <a:solidFill>
                  <a:schemeClr val="tx1"/>
                </a:solidFill>
                <a:latin typeface="Courier New" panose="02070309020205020404" pitchFamily="49" charset="0"/>
              </a:rPr>
              <a:t>n </a:t>
            </a: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(1)</a:t>
            </a:r>
          </a:p>
        </p:txBody>
      </p:sp>
      <p:sp>
        <p:nvSpPr>
          <p:cNvPr id="34" name="Text Box 49"/>
          <p:cNvSpPr txBox="1">
            <a:spLocks noChangeArrowheads="1"/>
          </p:cNvSpPr>
          <p:nvPr/>
        </p:nvSpPr>
        <p:spPr bwMode="auto">
          <a:xfrm>
            <a:off x="702692" y="5761038"/>
            <a:ext cx="556563" cy="2776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038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T(2)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7" name="Text Box 52"/>
          <p:cNvSpPr txBox="1">
            <a:spLocks noChangeArrowheads="1"/>
          </p:cNvSpPr>
          <p:nvPr/>
        </p:nvSpPr>
        <p:spPr bwMode="auto">
          <a:xfrm>
            <a:off x="2052536" y="5770563"/>
            <a:ext cx="556563" cy="2776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038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T(2)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2" name="Rectangle 57"/>
          <p:cNvSpPr>
            <a:spLocks noChangeArrowheads="1"/>
          </p:cNvSpPr>
          <p:nvPr/>
        </p:nvSpPr>
        <p:spPr bwMode="auto">
          <a:xfrm>
            <a:off x="580922" y="4840288"/>
            <a:ext cx="6527800" cy="320675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kumimoji="1" lang="en-US" b="1">
                <a:solidFill>
                  <a:schemeClr val="bg1"/>
                </a:solidFill>
                <a:latin typeface="Courier New" panose="02070309020205020404" pitchFamily="49" charset="0"/>
              </a:rPr>
              <a:t>T(n / 2</a:t>
            </a:r>
            <a:r>
              <a:rPr kumimoji="1" lang="en-US" b="1" baseline="30000">
                <a:solidFill>
                  <a:schemeClr val="bg1"/>
                </a:solidFill>
                <a:latin typeface="Courier New" panose="02070309020205020404" pitchFamily="49" charset="0"/>
              </a:rPr>
              <a:t>k</a:t>
            </a:r>
            <a:r>
              <a:rPr kumimoji="1" lang="en-US" b="1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4" name="Text Box 59"/>
          <p:cNvSpPr txBox="1">
            <a:spLocks noChangeArrowheads="1"/>
          </p:cNvSpPr>
          <p:nvPr/>
        </p:nvSpPr>
        <p:spPr bwMode="auto">
          <a:xfrm rot="5400000">
            <a:off x="3595585" y="5353050"/>
            <a:ext cx="4810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45" name="Text Box 60"/>
          <p:cNvSpPr txBox="1">
            <a:spLocks noChangeArrowheads="1"/>
          </p:cNvSpPr>
          <p:nvPr/>
        </p:nvSpPr>
        <p:spPr bwMode="auto">
          <a:xfrm rot="5400000">
            <a:off x="3592410" y="4324350"/>
            <a:ext cx="4810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46" name="Text Box 61"/>
          <p:cNvSpPr txBox="1">
            <a:spLocks noChangeArrowheads="1"/>
          </p:cNvSpPr>
          <p:nvPr/>
        </p:nvSpPr>
        <p:spPr bwMode="auto">
          <a:xfrm rot="5400000">
            <a:off x="7823200" y="5359311"/>
            <a:ext cx="4810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47" name="Text Box 62"/>
          <p:cNvSpPr txBox="1">
            <a:spLocks noChangeArrowheads="1"/>
          </p:cNvSpPr>
          <p:nvPr/>
        </p:nvSpPr>
        <p:spPr bwMode="auto">
          <a:xfrm rot="5400000">
            <a:off x="7808912" y="4330611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48" name="Text Box 63"/>
          <p:cNvSpPr txBox="1">
            <a:spLocks noChangeArrowheads="1"/>
          </p:cNvSpPr>
          <p:nvPr/>
        </p:nvSpPr>
        <p:spPr bwMode="auto">
          <a:xfrm>
            <a:off x="7696200" y="4841786"/>
            <a:ext cx="14478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8</a:t>
            </a:r>
            <a:r>
              <a:rPr kumimoji="1" lang="en-US" b="1" baseline="30000" smtClean="0">
                <a:solidFill>
                  <a:schemeClr val="tx1"/>
                </a:solidFill>
                <a:latin typeface="Courier New" panose="02070309020205020404" pitchFamily="49" charset="0"/>
              </a:rPr>
              <a:t>k </a:t>
            </a: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(n / </a:t>
            </a:r>
            <a:r>
              <a:rPr kumimoji="1"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r>
              <a:rPr kumimoji="1" lang="en-US" b="1" baseline="30000" smtClean="0">
                <a:solidFill>
                  <a:schemeClr val="tx1"/>
                </a:solidFill>
                <a:latin typeface="Courier New" panose="02070309020205020404" pitchFamily="49" charset="0"/>
              </a:rPr>
              <a:t>k</a:t>
            </a:r>
            <a:r>
              <a:rPr kumimoji="1"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  <a:r>
              <a:rPr kumimoji="1" lang="en-US" b="1" baseline="30000" smtClean="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endParaRPr kumimoji="1"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21111" y="1356852"/>
                <a:ext cx="2576050" cy="639983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)=8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11" y="1356852"/>
                <a:ext cx="2576050" cy="639983"/>
              </a:xfrm>
              <a:prstGeom prst="rect">
                <a:avLst/>
              </a:prstGeom>
              <a:blipFill>
                <a:blip r:embed="rId2"/>
                <a:stretch>
                  <a:fillRect b="-6542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744065" y="1356852"/>
                <a:ext cx="2875936" cy="1200329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baseline="-2500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>
                    <a:solidFill>
                      <a:srgbClr val="1503FB"/>
                    </a:solidFill>
                  </a:rPr>
                  <a:t>levels of recursion.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baseline="3000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 baseline="3000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baseline="3000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3000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>
                    <a:solidFill>
                      <a:srgbClr val="1503FB"/>
                    </a:solidFill>
                  </a:rPr>
                  <a:t> work at level k.</a:t>
                </a:r>
                <a:endParaRPr lang="en-US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065" y="1356852"/>
                <a:ext cx="2875936" cy="1200329"/>
              </a:xfrm>
              <a:prstGeom prst="rect">
                <a:avLst/>
              </a:prstGeom>
              <a:blipFill>
                <a:blip r:embed="rId3"/>
                <a:stretch>
                  <a:fillRect l="-1055" t="-2525" r="-2743" b="-7071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588776" y="2625213"/>
            <a:ext cx="63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...</a:t>
            </a:r>
            <a:endParaRPr lang="en-US" sz="2800"/>
          </a:p>
        </p:txBody>
      </p:sp>
      <p:sp>
        <p:nvSpPr>
          <p:cNvPr id="52" name="TextBox 51"/>
          <p:cNvSpPr txBox="1"/>
          <p:nvPr/>
        </p:nvSpPr>
        <p:spPr>
          <a:xfrm>
            <a:off x="1440428" y="3623187"/>
            <a:ext cx="63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...</a:t>
            </a:r>
            <a:endParaRPr lang="en-US" sz="2800"/>
          </a:p>
        </p:txBody>
      </p:sp>
      <p:sp>
        <p:nvSpPr>
          <p:cNvPr id="53" name="TextBox 52"/>
          <p:cNvSpPr txBox="1"/>
          <p:nvPr/>
        </p:nvSpPr>
        <p:spPr>
          <a:xfrm>
            <a:off x="5746956" y="3613355"/>
            <a:ext cx="63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...</a:t>
            </a:r>
            <a:endParaRPr lang="en-US" sz="2800"/>
          </a:p>
        </p:txBody>
      </p:sp>
      <p:sp>
        <p:nvSpPr>
          <p:cNvPr id="54" name="TextBox 53"/>
          <p:cNvSpPr txBox="1"/>
          <p:nvPr/>
        </p:nvSpPr>
        <p:spPr>
          <a:xfrm>
            <a:off x="3583860" y="5520813"/>
            <a:ext cx="63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...</a:t>
            </a:r>
            <a:endParaRPr lang="en-US" sz="2800"/>
          </a:p>
        </p:txBody>
      </p:sp>
      <p:sp>
        <p:nvSpPr>
          <p:cNvPr id="55" name="TextBox 54"/>
          <p:cNvSpPr txBox="1"/>
          <p:nvPr/>
        </p:nvSpPr>
        <p:spPr>
          <a:xfrm>
            <a:off x="1440428" y="5540478"/>
            <a:ext cx="63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...</a:t>
            </a:r>
            <a:endParaRPr lang="en-US" sz="2800"/>
          </a:p>
        </p:txBody>
      </p:sp>
      <p:sp>
        <p:nvSpPr>
          <p:cNvPr id="59" name="Text Box 49"/>
          <p:cNvSpPr txBox="1">
            <a:spLocks noChangeArrowheads="1"/>
          </p:cNvSpPr>
          <p:nvPr/>
        </p:nvSpPr>
        <p:spPr bwMode="auto">
          <a:xfrm>
            <a:off x="4955144" y="5775786"/>
            <a:ext cx="556563" cy="2776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038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T(2)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0" name="Text Box 52"/>
          <p:cNvSpPr txBox="1">
            <a:spLocks noChangeArrowheads="1"/>
          </p:cNvSpPr>
          <p:nvPr/>
        </p:nvSpPr>
        <p:spPr bwMode="auto">
          <a:xfrm>
            <a:off x="6304988" y="5785311"/>
            <a:ext cx="556563" cy="2776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038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T(2)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92880" y="5555226"/>
            <a:ext cx="63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...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0217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MM complexity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480323" cy="478155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i="1" baseline="3000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𝑛𝑛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/>
              </a:p>
              <a:p>
                <a:pPr marL="0" indent="0">
                  <a:buNone/>
                  <a:tabLst>
                    <a:tab pos="3444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(1+2+…+2</m:t>
                      </m:r>
                      <m:r>
                        <m:rPr>
                          <m:sty m:val="p"/>
                        </m:rPr>
                        <a:rPr lang="en-US" i="1" baseline="30000" smtClean="0"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en-US" i="1" baseline="3000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i="1" baseline="3000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−1)=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). </m:t>
                      </m:r>
                    </m:oMath>
                  </m:oMathPara>
                </a14:m>
                <a:endParaRPr lang="en-US"/>
              </a:p>
              <a:p>
                <a:r>
                  <a:rPr lang="en-US" smtClean="0"/>
                  <a:t>So simple block matrix multiplication takes same time as naive matrix multiplication.</a:t>
                </a:r>
              </a:p>
              <a:p>
                <a:r>
                  <a:rPr lang="en-US" smtClean="0"/>
                  <a:t>Problem is each recursion does 8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/2)×(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/2) </m:t>
                    </m:r>
                  </m:oMath>
                </a14:m>
                <a:r>
                  <a:rPr lang="en-US" smtClean="0"/>
                  <a:t>MMs.</a:t>
                </a:r>
              </a:p>
              <a:p>
                <a:r>
                  <a:rPr lang="en-US" smtClean="0"/>
                  <a:t>Strassen’s algorithm does</a:t>
                </a:r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>
                    <a:solidFill>
                      <a:srgbClr val="000000"/>
                    </a:solidFill>
                  </a:rPr>
                  <a:t>7</a:t>
                </a:r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/2)×(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/2) </m:t>
                    </m:r>
                  </m:oMath>
                </a14:m>
                <a:r>
                  <a:rPr lang="en-US" smtClean="0"/>
                  <a:t>MMs in each recursion.</a:t>
                </a:r>
              </a:p>
              <a:p>
                <a:pPr lvl="1"/>
                <a:r>
                  <a:rPr lang="en-US" smtClean="0"/>
                  <a:t>Complexity becomes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2.81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480323" cy="4781550"/>
              </a:xfrm>
              <a:blipFill>
                <a:blip r:embed="rId2"/>
                <a:stretch>
                  <a:fillRect l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17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Strassen’s algorithm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4267199"/>
                <a:ext cx="8028039" cy="235974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Strassen’s algorithm does 7 multiplications and 18 additions / subtractions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/2)×(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/2) </m:t>
                    </m:r>
                  </m:oMath>
                </a14:m>
                <a:r>
                  <a:rPr lang="en-US" smtClean="0"/>
                  <a:t>matrices.</a:t>
                </a:r>
              </a:p>
              <a:p>
                <a:r>
                  <a:rPr lang="en-US" smtClean="0"/>
                  <a:t>Let S(n) be Strassen’s algorithm’s complexity.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)=7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comes from the matrix addition/subtractions.</a:t>
                </a:r>
              </a:p>
              <a:p>
                <a:r>
                  <a:rPr lang="en-US" smtClean="0"/>
                  <a:t>S(2) = O(1).</a:t>
                </a:r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4267199"/>
                <a:ext cx="8028039" cy="2359743"/>
              </a:xfrm>
              <a:blipFill>
                <a:blip r:embed="rId3"/>
                <a:stretch>
                  <a:fillRect l="-532" t="-5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196582"/>
              </p:ext>
            </p:extLst>
          </p:nvPr>
        </p:nvGraphicFramePr>
        <p:xfrm>
          <a:off x="4574458" y="1356851"/>
          <a:ext cx="3333750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9" name="Equation" r:id="rId4" imgW="2959100" imgH="2311400" progId="Equation.3">
                  <p:embed/>
                </p:oleObj>
              </mc:Choice>
              <mc:Fallback>
                <p:oleObj name="Equation" r:id="rId4" imgW="2959100" imgH="231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6354" t="-6506" r="-6354" b="-6506"/>
                      <a:stretch>
                        <a:fillRect/>
                      </a:stretch>
                    </p:blipFill>
                    <p:spPr bwMode="auto">
                      <a:xfrm>
                        <a:off x="4574458" y="1356851"/>
                        <a:ext cx="3333750" cy="25987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145973"/>
              </p:ext>
            </p:extLst>
          </p:nvPr>
        </p:nvGraphicFramePr>
        <p:xfrm>
          <a:off x="576160" y="2423600"/>
          <a:ext cx="2720975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0" name="Equation" r:id="rId6" imgW="2400300" imgH="1295400" progId="Equation.3">
                  <p:embed/>
                </p:oleObj>
              </mc:Choice>
              <mc:Fallback>
                <p:oleObj name="Equation" r:id="rId6" imgW="2400300" imgH="129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6793" t="-11490" r="-6793" b="-11490"/>
                      <a:stretch>
                        <a:fillRect/>
                      </a:stretch>
                    </p:blipFill>
                    <p:spPr bwMode="auto">
                      <a:xfrm>
                        <a:off x="576160" y="2423600"/>
                        <a:ext cx="2720975" cy="15859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251373"/>
              </p:ext>
            </p:extLst>
          </p:nvPr>
        </p:nvGraphicFramePr>
        <p:xfrm>
          <a:off x="576160" y="1356851"/>
          <a:ext cx="359886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1" name="Equation" r:id="rId8" imgW="3302000" imgH="571500" progId="Equation.3">
                  <p:embed/>
                </p:oleObj>
              </mc:Choice>
              <mc:Fallback>
                <p:oleObj name="Equation" r:id="rId8" imgW="3302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520" t="-22505" r="-4520" b="-22505"/>
                      <a:stretch>
                        <a:fillRect/>
                      </a:stretch>
                    </p:blipFill>
                    <p:spPr bwMode="auto">
                      <a:xfrm>
                        <a:off x="576160" y="1356851"/>
                        <a:ext cx="3598863" cy="8239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354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Strassen recursion tree</a:t>
            </a:r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96200" y="1890623"/>
            <a:ext cx="6096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n</a:t>
            </a:r>
            <a:r>
              <a:rPr kumimoji="1" lang="en-US" b="1" baseline="30000" smtClean="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endParaRPr kumimoji="1"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696200" y="2836773"/>
            <a:ext cx="1038225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7</a:t>
            </a:r>
            <a:r>
              <a:rPr kumimoji="1"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(n/2)</a:t>
            </a:r>
            <a:r>
              <a:rPr kumimoji="1" lang="en-US" b="1" baseline="30000" smtClean="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endParaRPr kumimoji="1"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96200" y="3871823"/>
            <a:ext cx="1038225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7</a:t>
            </a:r>
            <a:r>
              <a:rPr kumimoji="1" lang="en-US" b="1" baseline="30000" smtClean="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r>
              <a:rPr kumimoji="1"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(n/4)</a:t>
            </a:r>
            <a:r>
              <a:rPr kumimoji="1" lang="en-US" b="1" baseline="30000" smtClean="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endParaRPr kumimoji="1"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476522" y="1898650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T(n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) 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341335" y="28606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T(n/2)</a:t>
            </a:r>
          </a:p>
        </p:txBody>
      </p:sp>
      <p:cxnSp>
        <p:nvCxnSpPr>
          <p:cNvPr id="10" name="AutoShape 13"/>
          <p:cNvCxnSpPr>
            <a:cxnSpLocks noChangeShapeType="1"/>
            <a:stCxn id="8" idx="2"/>
            <a:endCxn id="9" idx="0"/>
          </p:cNvCxnSpPr>
          <p:nvPr/>
        </p:nvCxnSpPr>
        <p:spPr bwMode="auto">
          <a:xfrm flipH="1">
            <a:off x="1662010" y="2173288"/>
            <a:ext cx="2135187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AutoShape 14"/>
          <p:cNvCxnSpPr>
            <a:cxnSpLocks noChangeShapeType="1"/>
            <a:stCxn id="8" idx="2"/>
            <a:endCxn id="26" idx="0"/>
          </p:cNvCxnSpPr>
          <p:nvPr/>
        </p:nvCxnSpPr>
        <p:spPr bwMode="auto">
          <a:xfrm>
            <a:off x="3797197" y="2173288"/>
            <a:ext cx="2132013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555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13" name="AutoShape 1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976210" y="3135313"/>
            <a:ext cx="6858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20525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15" name="AutoShape 1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1662010" y="3135313"/>
            <a:ext cx="7112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Text Box 38"/>
          <p:cNvSpPr txBox="1">
            <a:spLocks noChangeArrowheads="1"/>
          </p:cNvSpPr>
          <p:nvPr/>
        </p:nvSpPr>
        <p:spPr bwMode="auto">
          <a:xfrm>
            <a:off x="5608535" y="28606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T(n/2)</a:t>
            </a:r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49481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28" name="AutoShape 40"/>
          <p:cNvCxnSpPr>
            <a:cxnSpLocks noChangeShapeType="1"/>
            <a:stCxn id="26" idx="2"/>
            <a:endCxn id="27" idx="0"/>
          </p:cNvCxnSpPr>
          <p:nvPr/>
        </p:nvCxnSpPr>
        <p:spPr bwMode="auto">
          <a:xfrm flipH="1">
            <a:off x="5268810" y="3135313"/>
            <a:ext cx="6604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Text Box 41"/>
          <p:cNvSpPr txBox="1">
            <a:spLocks noChangeArrowheads="1"/>
          </p:cNvSpPr>
          <p:nvPr/>
        </p:nvSpPr>
        <p:spPr bwMode="auto">
          <a:xfrm>
            <a:off x="63451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30" name="AutoShape 42"/>
          <p:cNvCxnSpPr>
            <a:cxnSpLocks noChangeShapeType="1"/>
            <a:stCxn id="26" idx="2"/>
            <a:endCxn id="29" idx="0"/>
          </p:cNvCxnSpPr>
          <p:nvPr/>
        </p:nvCxnSpPr>
        <p:spPr bwMode="auto">
          <a:xfrm>
            <a:off x="5929210" y="3135313"/>
            <a:ext cx="7366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" name="Text Box 48"/>
          <p:cNvSpPr txBox="1">
            <a:spLocks noChangeArrowheads="1"/>
          </p:cNvSpPr>
          <p:nvPr/>
        </p:nvSpPr>
        <p:spPr bwMode="auto">
          <a:xfrm>
            <a:off x="7664450" y="5791111"/>
            <a:ext cx="109855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7</a:t>
            </a:r>
            <a:r>
              <a:rPr kumimoji="1"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kumimoji="1" lang="en-US" b="1" baseline="30000" smtClean="0">
                <a:solidFill>
                  <a:schemeClr val="tx1"/>
                </a:solidFill>
                <a:latin typeface="Courier New" panose="02070309020205020404" pitchFamily="49" charset="0"/>
              </a:rPr>
              <a:t>lg </a:t>
            </a:r>
            <a:r>
              <a:rPr kumimoji="1" lang="en-US" b="1" baseline="30000">
                <a:solidFill>
                  <a:schemeClr val="tx1"/>
                </a:solidFill>
                <a:latin typeface="Courier New" panose="02070309020205020404" pitchFamily="49" charset="0"/>
              </a:rPr>
              <a:t>n </a:t>
            </a: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(1)</a:t>
            </a:r>
          </a:p>
        </p:txBody>
      </p:sp>
      <p:sp>
        <p:nvSpPr>
          <p:cNvPr id="34" name="Text Box 49"/>
          <p:cNvSpPr txBox="1">
            <a:spLocks noChangeArrowheads="1"/>
          </p:cNvSpPr>
          <p:nvPr/>
        </p:nvSpPr>
        <p:spPr bwMode="auto">
          <a:xfrm>
            <a:off x="702692" y="5761038"/>
            <a:ext cx="556563" cy="2776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038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T(2)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7" name="Text Box 52"/>
          <p:cNvSpPr txBox="1">
            <a:spLocks noChangeArrowheads="1"/>
          </p:cNvSpPr>
          <p:nvPr/>
        </p:nvSpPr>
        <p:spPr bwMode="auto">
          <a:xfrm>
            <a:off x="2052536" y="5770563"/>
            <a:ext cx="556563" cy="2776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038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T(2)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2" name="Rectangle 57"/>
          <p:cNvSpPr>
            <a:spLocks noChangeArrowheads="1"/>
          </p:cNvSpPr>
          <p:nvPr/>
        </p:nvSpPr>
        <p:spPr bwMode="auto">
          <a:xfrm>
            <a:off x="580922" y="4840288"/>
            <a:ext cx="6527800" cy="320675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kumimoji="1" lang="en-US" b="1">
                <a:solidFill>
                  <a:schemeClr val="bg1"/>
                </a:solidFill>
                <a:latin typeface="Courier New" panose="02070309020205020404" pitchFamily="49" charset="0"/>
              </a:rPr>
              <a:t>T(n / 2</a:t>
            </a:r>
            <a:r>
              <a:rPr kumimoji="1" lang="en-US" b="1" baseline="30000">
                <a:solidFill>
                  <a:schemeClr val="bg1"/>
                </a:solidFill>
                <a:latin typeface="Courier New" panose="02070309020205020404" pitchFamily="49" charset="0"/>
              </a:rPr>
              <a:t>k</a:t>
            </a:r>
            <a:r>
              <a:rPr kumimoji="1" lang="en-US" b="1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4" name="Text Box 59"/>
          <p:cNvSpPr txBox="1">
            <a:spLocks noChangeArrowheads="1"/>
          </p:cNvSpPr>
          <p:nvPr/>
        </p:nvSpPr>
        <p:spPr bwMode="auto">
          <a:xfrm rot="5400000">
            <a:off x="3595585" y="5353050"/>
            <a:ext cx="4810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45" name="Text Box 60"/>
          <p:cNvSpPr txBox="1">
            <a:spLocks noChangeArrowheads="1"/>
          </p:cNvSpPr>
          <p:nvPr/>
        </p:nvSpPr>
        <p:spPr bwMode="auto">
          <a:xfrm rot="5400000">
            <a:off x="3592410" y="4324350"/>
            <a:ext cx="4810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46" name="Text Box 61"/>
          <p:cNvSpPr txBox="1">
            <a:spLocks noChangeArrowheads="1"/>
          </p:cNvSpPr>
          <p:nvPr/>
        </p:nvSpPr>
        <p:spPr bwMode="auto">
          <a:xfrm rot="5400000">
            <a:off x="7823200" y="5359311"/>
            <a:ext cx="4810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47" name="Text Box 62"/>
          <p:cNvSpPr txBox="1">
            <a:spLocks noChangeArrowheads="1"/>
          </p:cNvSpPr>
          <p:nvPr/>
        </p:nvSpPr>
        <p:spPr bwMode="auto">
          <a:xfrm rot="5400000">
            <a:off x="7808912" y="4330611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48" name="Text Box 63"/>
          <p:cNvSpPr txBox="1">
            <a:spLocks noChangeArrowheads="1"/>
          </p:cNvSpPr>
          <p:nvPr/>
        </p:nvSpPr>
        <p:spPr bwMode="auto">
          <a:xfrm>
            <a:off x="7696200" y="4841786"/>
            <a:ext cx="14478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7</a:t>
            </a:r>
            <a:r>
              <a:rPr kumimoji="1" lang="en-US" b="1" baseline="30000" smtClean="0">
                <a:solidFill>
                  <a:schemeClr val="tx1"/>
                </a:solidFill>
                <a:latin typeface="Courier New" panose="02070309020205020404" pitchFamily="49" charset="0"/>
              </a:rPr>
              <a:t>k </a:t>
            </a: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(n / </a:t>
            </a:r>
            <a:r>
              <a:rPr kumimoji="1"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r>
              <a:rPr kumimoji="1" lang="en-US" b="1" baseline="30000" smtClean="0">
                <a:solidFill>
                  <a:schemeClr val="tx1"/>
                </a:solidFill>
                <a:latin typeface="Courier New" panose="02070309020205020404" pitchFamily="49" charset="0"/>
              </a:rPr>
              <a:t>k</a:t>
            </a:r>
            <a:r>
              <a:rPr kumimoji="1"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  <a:r>
              <a:rPr kumimoji="1" lang="en-US" b="1" baseline="30000" smtClean="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endParaRPr kumimoji="1"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81526" y="1438096"/>
                <a:ext cx="2812414" cy="369332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)=7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" y="1438096"/>
                <a:ext cx="2812414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707971" y="1193455"/>
                <a:ext cx="2944762" cy="1200329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baseline="-2500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>
                    <a:solidFill>
                      <a:srgbClr val="1503FB"/>
                    </a:solidFill>
                  </a:rPr>
                  <a:t>levels of recursion.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baseline="3000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 baseline="3000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=(7/4)</m:t>
                    </m:r>
                    <m:r>
                      <a:rPr lang="en-US" i="1" baseline="3000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3000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>
                    <a:solidFill>
                      <a:srgbClr val="1503FB"/>
                    </a:solidFill>
                  </a:rPr>
                  <a:t> work at level k.</a:t>
                </a:r>
                <a:endParaRPr lang="en-US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71" y="1193455"/>
                <a:ext cx="2944762" cy="1200329"/>
              </a:xfrm>
              <a:prstGeom prst="rect">
                <a:avLst/>
              </a:prstGeom>
              <a:blipFill>
                <a:blip r:embed="rId3"/>
                <a:stretch>
                  <a:fillRect l="-1031" t="-2513" b="-6533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588776" y="2625213"/>
            <a:ext cx="63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...</a:t>
            </a:r>
            <a:endParaRPr lang="en-US" sz="2800"/>
          </a:p>
        </p:txBody>
      </p:sp>
      <p:sp>
        <p:nvSpPr>
          <p:cNvPr id="52" name="TextBox 51"/>
          <p:cNvSpPr txBox="1"/>
          <p:nvPr/>
        </p:nvSpPr>
        <p:spPr>
          <a:xfrm>
            <a:off x="1440428" y="3623187"/>
            <a:ext cx="63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...</a:t>
            </a:r>
            <a:endParaRPr lang="en-US" sz="2800"/>
          </a:p>
        </p:txBody>
      </p:sp>
      <p:sp>
        <p:nvSpPr>
          <p:cNvPr id="53" name="TextBox 52"/>
          <p:cNvSpPr txBox="1"/>
          <p:nvPr/>
        </p:nvSpPr>
        <p:spPr>
          <a:xfrm>
            <a:off x="5746956" y="3613355"/>
            <a:ext cx="63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...</a:t>
            </a:r>
            <a:endParaRPr lang="en-US" sz="2800"/>
          </a:p>
        </p:txBody>
      </p:sp>
      <p:sp>
        <p:nvSpPr>
          <p:cNvPr id="54" name="TextBox 53"/>
          <p:cNvSpPr txBox="1"/>
          <p:nvPr/>
        </p:nvSpPr>
        <p:spPr>
          <a:xfrm>
            <a:off x="3583860" y="5520813"/>
            <a:ext cx="63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...</a:t>
            </a:r>
            <a:endParaRPr lang="en-US" sz="2800"/>
          </a:p>
        </p:txBody>
      </p:sp>
      <p:sp>
        <p:nvSpPr>
          <p:cNvPr id="55" name="TextBox 54"/>
          <p:cNvSpPr txBox="1"/>
          <p:nvPr/>
        </p:nvSpPr>
        <p:spPr>
          <a:xfrm>
            <a:off x="1440428" y="5540478"/>
            <a:ext cx="63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...</a:t>
            </a:r>
            <a:endParaRPr lang="en-US" sz="2800"/>
          </a:p>
        </p:txBody>
      </p:sp>
      <p:sp>
        <p:nvSpPr>
          <p:cNvPr id="59" name="Text Box 49"/>
          <p:cNvSpPr txBox="1">
            <a:spLocks noChangeArrowheads="1"/>
          </p:cNvSpPr>
          <p:nvPr/>
        </p:nvSpPr>
        <p:spPr bwMode="auto">
          <a:xfrm>
            <a:off x="4955144" y="5775786"/>
            <a:ext cx="556563" cy="2776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038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T(2)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0" name="Text Box 52"/>
          <p:cNvSpPr txBox="1">
            <a:spLocks noChangeArrowheads="1"/>
          </p:cNvSpPr>
          <p:nvPr/>
        </p:nvSpPr>
        <p:spPr bwMode="auto">
          <a:xfrm>
            <a:off x="6304988" y="5785311"/>
            <a:ext cx="556563" cy="2776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038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T(2)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92880" y="5555226"/>
            <a:ext cx="63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...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0129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Strassen’s algorithm complexity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610600" cy="4781550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1200150" algn="l"/>
                  </a:tabLst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+(7/4)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+(7/4)</m:t>
                    </m:r>
                    <m:r>
                      <a:rPr lang="en-US" sz="280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 …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+(7/4)</m:t>
                    </m:r>
                    <m:r>
                      <m:rPr>
                        <m:sty m:val="p"/>
                      </m:rPr>
                      <a:rPr lang="en-US" sz="2800" i="1" baseline="3000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sz="2800" i="1" baseline="3000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800" i="1" baseline="30000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/>
              </a:p>
              <a:p>
                <a:pPr marL="0" indent="0">
                  <a:buNone/>
                  <a:tabLst>
                    <a:tab pos="1200150" algn="l"/>
                  </a:tabLst>
                </a:pPr>
                <a:r>
                  <a:rPr lang="en-US" sz="2800" smtClean="0"/>
                  <a:t>	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(1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+(7/4)+…+(7/4)</m:t>
                    </m:r>
                    <m:r>
                      <m:rPr>
                        <m:sty m:val="p"/>
                      </m:rPr>
                      <a:rPr lang="en-US" sz="2800" i="1" baseline="3000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sz="2800" i="1" baseline="3000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800" i="1" baseline="300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smtClean="0"/>
              </a:p>
              <a:p>
                <a:pPr marL="0" indent="0">
                  <a:buNone/>
                  <a:tabLst>
                    <a:tab pos="1200150" algn="l"/>
                  </a:tabLst>
                </a:pPr>
                <a:r>
                  <a:rPr lang="en-US" sz="2800"/>
                  <a:t>	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(7/4)</m:t>
                        </m:r>
                      </m:e>
                      <m:sup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func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</a:rPr>
                      <m:t>−1) / (7/4 – 1) </m:t>
                    </m:r>
                  </m:oMath>
                </a14:m>
                <a:endParaRPr lang="en-US" sz="2800" smtClean="0"/>
              </a:p>
              <a:p>
                <a:pPr marL="0" indent="0">
                  <a:buNone/>
                  <a:tabLst>
                    <a:tab pos="1200150" algn="l"/>
                  </a:tabLst>
                </a:pPr>
                <a:r>
                  <a:rPr lang="en-US" sz="2800"/>
                  <a:t>	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(7</m:t>
                    </m:r>
                    <m:r>
                      <m:rPr>
                        <m:sty m:val="p"/>
                      </m:rPr>
                      <a:rPr lang="en-US" sz="2800" i="1" baseline="3000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sz="2800" i="1" baseline="3000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800" i="1" baseline="300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/ 4</m:t>
                    </m:r>
                    <m:r>
                      <m:rPr>
                        <m:sty m:val="p"/>
                      </m:rPr>
                      <a:rPr lang="en-US" sz="2800" i="1" baseline="3000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sz="2800" i="1" baseline="3000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800" i="1" baseline="300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smtClean="0"/>
              </a:p>
              <a:p>
                <a:pPr marL="0" indent="0">
                  <a:buNone/>
                  <a:tabLst>
                    <a:tab pos="1200150" algn="l"/>
                  </a:tabLst>
                </a:pPr>
                <a:r>
                  <a:rPr lang="en-US" sz="2800" smtClean="0"/>
                  <a:t>	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</a:rPr>
                      <m:t>/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800" smtClean="0"/>
              </a:p>
              <a:p>
                <a:pPr marL="0" indent="0">
                  <a:buNone/>
                  <a:tabLst>
                    <a:tab pos="1200150" algn="l"/>
                  </a:tabLst>
                </a:pPr>
                <a:r>
                  <a:rPr lang="en-US" sz="2800" smtClean="0"/>
                  <a:t>	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smtClean="0"/>
              </a:p>
              <a:p>
                <a:pPr marL="0" indent="0">
                  <a:buNone/>
                  <a:tabLst>
                    <a:tab pos="1200150" algn="l"/>
                  </a:tabLst>
                </a:pPr>
                <a:r>
                  <a:rPr lang="en-US" sz="280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2.81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610600" cy="47815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41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about 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12905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Strassen’s algorithm was a huge surprise.  Before Strassen, it was widely believed matrix multiplication required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time.</a:t>
                </a:r>
              </a:p>
              <a:p>
                <a:r>
                  <a:rPr lang="en-US" smtClean="0"/>
                  <a:t>Not clear how Strassen discovered the algorithm.  Maybe inspiration from Karatsuba?</a:t>
                </a:r>
              </a:p>
              <a:p>
                <a:r>
                  <a:rPr lang="en-US" smtClean="0"/>
                  <a:t>Strassen’s algorithm is practical.  Beats naive method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&gt; 20−1000</m:t>
                    </m:r>
                  </m:oMath>
                </a14:m>
                <a:r>
                  <a:rPr lang="en-US" smtClean="0"/>
                  <a:t>, depending on hardware architecture.</a:t>
                </a:r>
              </a:p>
              <a:p>
                <a:r>
                  <a:rPr lang="en-US" smtClean="0"/>
                  <a:t>Since Strassen, more sophisticated algorithms (but impractical) algorithms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2.375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time discovered.</a:t>
                </a:r>
              </a:p>
              <a:p>
                <a:r>
                  <a:rPr lang="en-US" smtClean="0"/>
                  <a:t>Some conjecture matrix multiplication can be done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This is nearly optimal, since even writing 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matrix output requires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129059"/>
              </a:xfrm>
              <a:blipFill>
                <a:blip r:embed="rId2"/>
                <a:stretch>
                  <a:fillRect l="-519" t="-2497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93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 algorithm overview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Break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into many small groups.</a:t>
                </a:r>
              </a:p>
              <a:p>
                <a:r>
                  <a:rPr lang="en-US" smtClean="0"/>
                  <a:t>Find the median of each small group directly.</a:t>
                </a:r>
              </a:p>
              <a:p>
                <a:r>
                  <a:rPr lang="en-US" smtClean="0"/>
                  <a:t>Recursively find the median of this set of medians (using Select).</a:t>
                </a:r>
              </a:p>
              <a:p>
                <a:r>
                  <a:rPr lang="en-US" smtClean="0"/>
                  <a:t>Use the median-of-medians to partition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Keep looking for target in one of the two partitions.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71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 algorithm 1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19788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has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items, and we want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’th largest.</a:t>
                </a:r>
              </a:p>
              <a:p>
                <a:pPr lvl="1"/>
                <a:r>
                  <a:rPr lang="en-US" smtClean="0"/>
                  <a:t>Assume for simplicity n divides 5.</a:t>
                </a:r>
              </a:p>
              <a:p>
                <a:r>
                  <a:rPr lang="en-US" smtClean="0"/>
                  <a:t>Divide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into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r>
                  <a:rPr lang="en-US" smtClean="0"/>
                  <a:t> groups of 5 elements each.</a:t>
                </a:r>
              </a:p>
              <a:p>
                <a:pPr lvl="1"/>
                <a:r>
                  <a:rPr lang="en-US" smtClean="0"/>
                  <a:t>First 5 elements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in first group, next 5 in second group, etc.</a:t>
                </a:r>
              </a:p>
              <a:p>
                <a:r>
                  <a:rPr lang="en-US" smtClean="0"/>
                  <a:t>For each group of 5 elements, find its median.</a:t>
                </a:r>
              </a:p>
              <a:p>
                <a:pPr lvl="1"/>
                <a:r>
                  <a:rPr lang="en-US" smtClean="0"/>
                  <a:t>E.g. sort the 5 numbers, take 3</a:t>
                </a:r>
                <a:r>
                  <a:rPr lang="en-US" baseline="30000" smtClean="0"/>
                  <a:t>rd</a:t>
                </a:r>
                <a:r>
                  <a:rPr lang="en-US" smtClean="0"/>
                  <a:t> value.</a:t>
                </a:r>
              </a:p>
              <a:p>
                <a:pPr lvl="1"/>
                <a:r>
                  <a:rPr lang="en-US" smtClean="0"/>
                  <a:t>Let B be the set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r>
                  <a:rPr lang="en-US" smtClean="0"/>
                  <a:t> medians.</a:t>
                </a:r>
              </a:p>
              <a:p>
                <a:r>
                  <a:rPr lang="en-US" smtClean="0"/>
                  <a:t>Recursively find the median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I.e. do Select(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r>
                  <a:rPr lang="en-US" smtClean="0"/>
                  <a:t>).</a:t>
                </a:r>
              </a:p>
              <a:p>
                <a:pPr lvl="1"/>
                <a:r>
                  <a:rPr lang="en-US" smtClean="0"/>
                  <a:t>Say the median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197885"/>
              </a:xfrm>
              <a:blipFill>
                <a:blip r:embed="rId2"/>
                <a:stretch>
                  <a:fillRect l="-815" t="-3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87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93058" y="1582992"/>
            <a:ext cx="7010400" cy="412955"/>
            <a:chOff x="0" y="2271250"/>
            <a:chExt cx="7010400" cy="412955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0" y="2271250"/>
              <a:ext cx="3293806" cy="4129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3716594" y="2271250"/>
              <a:ext cx="3293806" cy="41295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3298722" y="2271250"/>
              <a:ext cx="408039" cy="41295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 algorithm 2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778826"/>
                <a:ext cx="8229600" cy="383573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Partition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using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 as pivot.</a:t>
                </a:r>
              </a:p>
              <a:p>
                <a:pPr lvl="1"/>
                <a:r>
                  <a:rPr lang="en-US" smtClean="0"/>
                  <a:t>Move all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 to the left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, all other values to the right.</a:t>
                </a:r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values, this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Say there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mtClean="0"/>
                  <a:t>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mtClean="0"/>
                  <a:t> values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mtClean="0"/>
                  <a:t>, return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We want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’th largest item in A, which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mtClean="0"/>
                  <a:t>, return Select(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).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mtClean="0"/>
                  <a:t>, then fifth largest item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is fifth largest item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Else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mtClean="0"/>
                  <a:t>, return Select(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mtClean="0"/>
                  <a:t>).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mtClean="0"/>
                  <a:t>, then fifteenth largest item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is fifth largest item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778826"/>
                <a:ext cx="8229600" cy="3835730"/>
              </a:xfrm>
              <a:blipFill>
                <a:blip r:embed="rId2"/>
                <a:stretch>
                  <a:fillRect l="-296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357658" y="1574548"/>
            <a:ext cx="397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x</a:t>
            </a: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1103523" y="1574548"/>
            <a:ext cx="2312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k-1 values &lt; x</a:t>
            </a:r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5485086" y="1574548"/>
            <a:ext cx="2312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n-k values &gt; x</a:t>
            </a:r>
            <a:endParaRPr 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2493818" y="2135576"/>
            <a:ext cx="961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L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6125688" y="2135576"/>
            <a:ext cx="961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161" y="1574548"/>
            <a:ext cx="397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A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3683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 analysis 1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9033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be an upper bound on select’s running time given a list of size n.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/5)+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/>
                  <a:t> is the size of </a:t>
                </a:r>
                <a:r>
                  <a:rPr lang="en-US" smtClean="0"/>
                  <a:t>whichever </a:t>
                </a:r>
                <a:r>
                  <a:rPr lang="en-US"/>
                  <a:t>partition we recurse on</a:t>
                </a:r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term comes from two parts. </a:t>
                </a:r>
              </a:p>
              <a:p>
                <a:pPr lvl="2"/>
                <a:r>
                  <a:rPr lang="en-US" smtClean="0"/>
                  <a:t>First, for each of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r>
                  <a:rPr lang="en-US" smtClean="0"/>
                  <a:t> groups of 5 numbers, find their median in constant time </a:t>
                </a:r>
                <a:r>
                  <a:rPr lang="en-US" smtClean="0">
                    <a:latin typeface="Symbol" panose="05050102010706020507" pitchFamily="18" charset="2"/>
                  </a:rPr>
                  <a:t>Þ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 overall.</a:t>
                </a:r>
              </a:p>
              <a:p>
                <a:pPr lvl="2"/>
                <a:r>
                  <a:rPr lang="en-US" smtClean="0"/>
                  <a:t>Next, partition array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time.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/5) </m:t>
                    </m:r>
                  </m:oMath>
                </a14:m>
                <a:r>
                  <a:rPr lang="en-US" smtClean="0"/>
                  <a:t>to find the median of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r>
                  <a:rPr lang="en-US" smtClean="0"/>
                  <a:t> group medians.</a:t>
                </a:r>
              </a:p>
              <a:p>
                <a:pPr lvl="1"/>
                <a:r>
                  <a:rPr lang="en-US" smtClean="0"/>
                  <a:t>The key to ensuring select runs fast is ensuring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 is small.</a:t>
                </a:r>
              </a:p>
              <a:p>
                <a:pPr lvl="1"/>
                <a:r>
                  <a:rPr lang="en-US" smtClean="0"/>
                  <a:t>We will show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90333"/>
              </a:xfrm>
              <a:blipFill>
                <a:blip r:embed="rId2"/>
                <a:stretch>
                  <a:fillRect l="-815" t="-3226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46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 analysis 2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410691"/>
                <a:ext cx="8229600" cy="41207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 be the median of medians.</a:t>
                </a:r>
              </a:p>
              <a:p>
                <a:r>
                  <a:rPr lang="en-US" smtClean="0"/>
                  <a:t>We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/>
                  <a:t>I</a:t>
                </a:r>
                <a:r>
                  <a:rPr lang="en-US" smtClean="0"/>
                  <a:t>.e. there are at least 3n/10 values less than x, and 3n/10 values larger than x.</a:t>
                </a:r>
              </a:p>
              <a:p>
                <a:r>
                  <a:rPr lang="en-US" smtClean="0"/>
                  <a:t>Then, also get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−1−|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Also,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Thus,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/5)+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(7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/10)+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/>
              </a:p>
              <a:p>
                <a:endParaRPr lang="en-US"/>
              </a:p>
              <a:p>
                <a:pPr lvl="1"/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410691"/>
                <a:ext cx="8229600" cy="4120738"/>
              </a:xfrm>
              <a:blipFill>
                <a:blip r:embed="rId2"/>
                <a:stretch>
                  <a:fillRect l="-815" t="-1923" b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993058" y="1582992"/>
            <a:ext cx="7010400" cy="412955"/>
            <a:chOff x="0" y="2271250"/>
            <a:chExt cx="7010400" cy="412955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0" y="2271250"/>
              <a:ext cx="3293806" cy="4129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3716594" y="2271250"/>
              <a:ext cx="3293806" cy="41295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3298722" y="2271250"/>
              <a:ext cx="408039" cy="41295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357658" y="1574548"/>
            <a:ext cx="397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x</a:t>
            </a:r>
            <a:endParaRPr lang="en-US" sz="2000"/>
          </a:p>
        </p:txBody>
      </p:sp>
      <p:sp>
        <p:nvSpPr>
          <p:cNvPr id="25" name="TextBox 24"/>
          <p:cNvSpPr txBox="1"/>
          <p:nvPr/>
        </p:nvSpPr>
        <p:spPr>
          <a:xfrm>
            <a:off x="1103523" y="1574548"/>
            <a:ext cx="2312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L = {values &lt; x}</a:t>
            </a:r>
            <a:endParaRPr lang="en-US" sz="2000"/>
          </a:p>
        </p:txBody>
      </p:sp>
      <p:sp>
        <p:nvSpPr>
          <p:cNvPr id="26" name="TextBox 25"/>
          <p:cNvSpPr txBox="1"/>
          <p:nvPr/>
        </p:nvSpPr>
        <p:spPr>
          <a:xfrm>
            <a:off x="5485086" y="1574548"/>
            <a:ext cx="2312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R = {values &gt; x}</a:t>
            </a:r>
            <a:endParaRPr lang="en-US" sz="2000"/>
          </a:p>
        </p:txBody>
      </p:sp>
      <p:sp>
        <p:nvSpPr>
          <p:cNvPr id="29" name="TextBox 28"/>
          <p:cNvSpPr txBox="1"/>
          <p:nvPr/>
        </p:nvSpPr>
        <p:spPr>
          <a:xfrm>
            <a:off x="518161" y="1574548"/>
            <a:ext cx="397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A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9698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 analysis 3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57008" y="1258785"/>
                <a:ext cx="4024102" cy="533202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There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/5∗1/2=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/10 </m:t>
                    </m:r>
                  </m:oMath>
                </a14:m>
                <a:r>
                  <a:rPr lang="en-US" smtClean="0"/>
                  <a:t>medians less than x.</a:t>
                </a:r>
              </a:p>
              <a:p>
                <a:r>
                  <a:rPr lang="en-US" smtClean="0"/>
                  <a:t>For each such median, there are two more values from the group less than the median.</a:t>
                </a:r>
              </a:p>
              <a:p>
                <a:pPr lvl="1"/>
                <a:r>
                  <a:rPr lang="en-US" smtClean="0"/>
                  <a:t>There are 3 values from each group &lt; x.</a:t>
                </a:r>
              </a:p>
              <a:p>
                <a:r>
                  <a:rPr lang="en-US" smtClean="0"/>
                  <a:t>So there are at least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r>
                  <a:rPr lang="en-US" smtClean="0"/>
                  <a:t> values &lt; x.</a:t>
                </a:r>
              </a:p>
              <a:p>
                <a:r>
                  <a:rPr lang="en-US" smtClean="0"/>
                  <a:t>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Similarly,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7008" y="1258785"/>
                <a:ext cx="4024102" cy="5332020"/>
              </a:xfrm>
              <a:blipFill>
                <a:blip r:embed="rId2"/>
                <a:stretch>
                  <a:fillRect l="-1364" t="-1714" r="-4848" b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67" y="1389043"/>
            <a:ext cx="4267200" cy="3486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634" y="4821383"/>
            <a:ext cx="41326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Groups of 5 elements are shown in columns.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Medians are shown in white.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Medians less than x are shown to the right.</a:t>
            </a:r>
            <a:endParaRPr lang="en-US">
              <a:solidFill>
                <a:srgbClr val="1503F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632" y="6211669"/>
            <a:ext cx="3752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Source: </a:t>
            </a:r>
            <a:r>
              <a:rPr lang="en-US" i="1" smtClean="0"/>
              <a:t>Introduction to Algorithms</a:t>
            </a:r>
          </a:p>
          <a:p>
            <a:r>
              <a:rPr lang="en-US" smtClean="0"/>
              <a:t>Cormen, Leiserson, Rivest, Stein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9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 analysis 4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We have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/5) 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/10) 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/>
              </a:p>
              <a:p>
                <a:pPr lvl="1"/>
                <a:r>
                  <a:rPr lang="en-US" smtClean="0"/>
                  <a:t>Since we want to upper bound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we 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/5)+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(7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/10)+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For sufficiently 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term is bounded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𝑏𝑛</m:t>
                    </m:r>
                  </m:oMath>
                </a14:m>
                <a:r>
                  <a:rPr lang="en-US" smtClean="0"/>
                  <a:t>, for some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We guess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mtClean="0"/>
                  <a:t>and show this satisfies equation above, i.e. the guess is valid.</a:t>
                </a:r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for sufficiently 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for some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679" r="-519" b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18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4 - Copy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4 - Copy</Template>
  <TotalTime>26517</TotalTime>
  <Words>2732</Words>
  <Application>Microsoft Office PowerPoint</Application>
  <PresentationFormat>On-screen Show (4:3)</PresentationFormat>
  <Paragraphs>311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MS PGothic</vt:lpstr>
      <vt:lpstr>Arial</vt:lpstr>
      <vt:lpstr>Arial Black</vt:lpstr>
      <vt:lpstr>Cambria Math</vt:lpstr>
      <vt:lpstr>Comic Sans MS</vt:lpstr>
      <vt:lpstr>Consolas</vt:lpstr>
      <vt:lpstr>Courier New</vt:lpstr>
      <vt:lpstr>Symbol</vt:lpstr>
      <vt:lpstr>Times</vt:lpstr>
      <vt:lpstr>Times New Roman</vt:lpstr>
      <vt:lpstr>Wingdings</vt:lpstr>
      <vt:lpstr>4 - Copy</vt:lpstr>
      <vt:lpstr>Equation</vt:lpstr>
      <vt:lpstr>Divide and Conquer Select, Multiplication</vt:lpstr>
      <vt:lpstr>Selection</vt:lpstr>
      <vt:lpstr>Select algorithm overview</vt:lpstr>
      <vt:lpstr>Select algorithm 1</vt:lpstr>
      <vt:lpstr>Select algorithm 2</vt:lpstr>
      <vt:lpstr>Select analysis 1</vt:lpstr>
      <vt:lpstr>Select analysis 2</vt:lpstr>
      <vt:lpstr>Select analysis 3</vt:lpstr>
      <vt:lpstr>Select analysis 4</vt:lpstr>
      <vt:lpstr>Select analysis 5</vt:lpstr>
      <vt:lpstr>Multiplying complex numbers</vt:lpstr>
      <vt:lpstr>Complexity of multiplication</vt:lpstr>
      <vt:lpstr>Divide and conquer multiplication</vt:lpstr>
      <vt:lpstr>Karatsuba multiplication</vt:lpstr>
      <vt:lpstr>Karatsuba complexity</vt:lpstr>
      <vt:lpstr>Karatsuba recursion tree</vt:lpstr>
      <vt:lpstr>Karatsuba complexity</vt:lpstr>
      <vt:lpstr>Complexity of matrix multiplication</vt:lpstr>
      <vt:lpstr>Block matrix multiplication</vt:lpstr>
      <vt:lpstr>Block matrix multiplication</vt:lpstr>
      <vt:lpstr>Block MM recursion tree</vt:lpstr>
      <vt:lpstr>Block MM complexity</vt:lpstr>
      <vt:lpstr>Strassen’s algorithm</vt:lpstr>
      <vt:lpstr>Strassen recursion tree</vt:lpstr>
      <vt:lpstr>Strassen’s algorithm complexity</vt:lpstr>
      <vt:lpstr>More about matrix multiplication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scheduling</dc:title>
  <dc:creator>MS_staff</dc:creator>
  <cp:lastModifiedBy>Rui</cp:lastModifiedBy>
  <cp:revision>1488</cp:revision>
  <cp:lastPrinted>2023-02-08T14:58:59Z</cp:lastPrinted>
  <dcterms:created xsi:type="dcterms:W3CDTF">2011-03-13T06:54:57Z</dcterms:created>
  <dcterms:modified xsi:type="dcterms:W3CDTF">2024-02-28T13:57:06Z</dcterms:modified>
</cp:coreProperties>
</file>