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</p:sldMasterIdLst>
  <p:notesMasterIdLst>
    <p:notesMasterId r:id="rId50"/>
  </p:notesMasterIdLst>
  <p:handoutMasterIdLst>
    <p:handoutMasterId r:id="rId51"/>
  </p:handoutMasterIdLst>
  <p:sldIdLst>
    <p:sldId id="256" r:id="rId3"/>
    <p:sldId id="278" r:id="rId4"/>
    <p:sldId id="279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80" r:id="rId32"/>
    <p:sldId id="257" r:id="rId33"/>
    <p:sldId id="258" r:id="rId34"/>
    <p:sldId id="260" r:id="rId35"/>
    <p:sldId id="259" r:id="rId36"/>
    <p:sldId id="262" r:id="rId37"/>
    <p:sldId id="263" r:id="rId38"/>
    <p:sldId id="276" r:id="rId39"/>
    <p:sldId id="264" r:id="rId40"/>
    <p:sldId id="265" r:id="rId41"/>
    <p:sldId id="266" r:id="rId42"/>
    <p:sldId id="277" r:id="rId43"/>
    <p:sldId id="268" r:id="rId44"/>
    <p:sldId id="270" r:id="rId45"/>
    <p:sldId id="273" r:id="rId46"/>
    <p:sldId id="267" r:id="rId47"/>
    <p:sldId id="274" r:id="rId48"/>
    <p:sldId id="275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8"/>
            <p14:sldId id="279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80"/>
            <p14:sldId id="257"/>
            <p14:sldId id="258"/>
            <p14:sldId id="260"/>
            <p14:sldId id="259"/>
            <p14:sldId id="262"/>
            <p14:sldId id="263"/>
            <p14:sldId id="276"/>
            <p14:sldId id="264"/>
            <p14:sldId id="265"/>
            <p14:sldId id="266"/>
            <p14:sldId id="277"/>
            <p14:sldId id="268"/>
            <p14:sldId id="270"/>
            <p14:sldId id="273"/>
            <p14:sldId id="26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503FB"/>
    <a:srgbClr val="56FF21"/>
    <a:srgbClr val="000000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20" d="100"/>
          <a:sy n="120" d="100"/>
        </p:scale>
        <p:origin x="71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948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33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35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7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4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1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4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20AA0C-6D94-449A-BE06-7E598F2AC6A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51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78607-0C04-4291-A492-FF031C6188A1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0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4CA5E4-ECF4-4C67-844B-D2892B129C0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0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7B68D-FE3A-48E8-842B-5B738E4D6DE9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0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AE1F1F-9CB0-4153-BDB7-B0E877EBD33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0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7911C4-1F93-44F2-86E7-BD05C1E7C9D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en-US" sz="4800" smtClean="0"/>
              <a:t>Divide and Conquer 2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CS240</a:t>
            </a:r>
            <a:r>
              <a:rPr lang="en-US" sz="3200" dirty="0"/>
              <a:t>		</a:t>
            </a:r>
            <a:r>
              <a:rPr lang="en-US" sz="3200" dirty="0" smtClean="0"/>
              <a:t>Spring </a:t>
            </a:r>
            <a:r>
              <a:rPr lang="en-US" sz="3200" dirty="0" smtClean="0"/>
              <a:t>2024</a:t>
            </a:r>
            <a:endParaRPr lang="en-US" sz="3200" dirty="0"/>
          </a:p>
          <a:p>
            <a:r>
              <a:rPr lang="en-US" sz="3200" i="1" dirty="0"/>
              <a:t>Rui Fan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042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042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042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042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042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042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042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042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042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042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043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043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043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043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043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043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044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168275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449" name="Text Box 32"/>
          <p:cNvSpPr txBox="1">
            <a:spLocks noChangeArrowheads="1"/>
          </p:cNvSpPr>
          <p:nvPr/>
        </p:nvSpPr>
        <p:spPr bwMode="auto">
          <a:xfrm>
            <a:off x="75247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5</a:t>
            </a:r>
          </a:p>
        </p:txBody>
      </p:sp>
      <p:sp>
        <p:nvSpPr>
          <p:cNvPr id="6045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60451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75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144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144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144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144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144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144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145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145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145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145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145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145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145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145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145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146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146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>
            <a:off x="21209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473" name="Text Box 32"/>
          <p:cNvSpPr txBox="1">
            <a:spLocks noChangeArrowheads="1"/>
          </p:cNvSpPr>
          <p:nvPr/>
        </p:nvSpPr>
        <p:spPr bwMode="auto">
          <a:xfrm>
            <a:off x="11906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4</a:t>
            </a:r>
          </a:p>
        </p:txBody>
      </p:sp>
      <p:sp>
        <p:nvSpPr>
          <p:cNvPr id="6147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6147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34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246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246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247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247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247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247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247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247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247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247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247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247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248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248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248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248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248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248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>
            <a:off x="21209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2496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1906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4</a:t>
            </a: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5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349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349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349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349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349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349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349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349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350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350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350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350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350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350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350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350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351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351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3519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3520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352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</a:t>
            </a:r>
          </a:p>
        </p:txBody>
      </p:sp>
      <p:sp>
        <p:nvSpPr>
          <p:cNvPr id="6352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5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451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451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451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451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452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452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452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452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452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452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452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452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452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453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453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453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453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453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453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4543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4544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4545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454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454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31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554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554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554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554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554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54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554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554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554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554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55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555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555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555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55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555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555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5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55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556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5567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68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69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10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656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656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656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656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656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656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657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657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657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657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657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657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657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657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657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658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658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658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658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658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6591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6592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6593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659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659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659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18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758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758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759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759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59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59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759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759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759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759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59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759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760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760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60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760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760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760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60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60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7615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616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617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761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761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620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66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861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861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861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861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1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861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861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861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862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862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62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862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862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862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862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862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862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862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863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63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3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863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8639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8640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8641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864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</a:t>
            </a:r>
          </a:p>
        </p:txBody>
      </p:sp>
      <p:sp>
        <p:nvSpPr>
          <p:cNvPr id="6864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864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59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963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963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963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963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4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64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964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964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964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964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64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964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964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964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965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65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965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965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965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65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5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966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9664" name="Line 31"/>
          <p:cNvSpPr>
            <a:spLocks noChangeShapeType="1"/>
          </p:cNvSpPr>
          <p:nvPr/>
        </p:nvSpPr>
        <p:spPr bwMode="auto">
          <a:xfrm>
            <a:off x="57832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9665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966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</a:t>
            </a:r>
          </a:p>
        </p:txBody>
      </p:sp>
      <p:sp>
        <p:nvSpPr>
          <p:cNvPr id="6966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966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69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,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is an </a:t>
                </a:r>
                <a:r>
                  <a:rPr lang="en-US" smtClean="0">
                    <a:solidFill>
                      <a:srgbClr val="FF0000"/>
                    </a:solidFill>
                  </a:rPr>
                  <a:t>inversion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5,2,6,1,4,3, there are 9 inversions.</a:t>
                </a:r>
              </a:p>
              <a:p>
                <a:r>
                  <a:rPr lang="en-US" smtClean="0"/>
                  <a:t>Can count number of inversions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Use divide and conquer to solve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Basic idea </a:t>
                </a:r>
                <a:r>
                  <a:rPr lang="en-US" smtClean="0"/>
                  <a:t>Divide sequence in half.  </a:t>
                </a:r>
              </a:p>
              <a:p>
                <a:pPr lvl="1"/>
                <a:r>
                  <a:rPr lang="en-US" smtClean="0"/>
                  <a:t>Count the number of inversions in both halves.  </a:t>
                </a:r>
              </a:p>
              <a:p>
                <a:pPr lvl="1"/>
                <a:r>
                  <a:rPr lang="en-US" smtClean="0"/>
                  <a:t>Count number of inversions </a:t>
                </a:r>
                <a:r>
                  <a:rPr lang="en-US" smtClean="0">
                    <a:solidFill>
                      <a:srgbClr val="FF0000"/>
                    </a:solidFill>
                  </a:rPr>
                  <a:t>between</a:t>
                </a:r>
                <a:r>
                  <a:rPr lang="en-US" smtClean="0"/>
                  <a:t> the halves.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551" r="-2889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066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066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066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066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6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066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066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066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066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066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7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067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067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067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067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067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067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067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067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7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8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068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068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0687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688" name="Line 31"/>
          <p:cNvSpPr>
            <a:spLocks noChangeShapeType="1"/>
          </p:cNvSpPr>
          <p:nvPr/>
        </p:nvSpPr>
        <p:spPr bwMode="auto">
          <a:xfrm>
            <a:off x="57832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689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069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0691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0692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93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94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7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168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168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168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169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169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169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171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1711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1712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1713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171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171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171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717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718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5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270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270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271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271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1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271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271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271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271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271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1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71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272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272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272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272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72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272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2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2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272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273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273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2735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2736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2737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273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273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2740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41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42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7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373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373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373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373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3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373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373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373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374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374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4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374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374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374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374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374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374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374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375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5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5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375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375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375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3759" name="Line 30"/>
          <p:cNvSpPr>
            <a:spLocks noChangeShapeType="1"/>
          </p:cNvSpPr>
          <p:nvPr/>
        </p:nvSpPr>
        <p:spPr bwMode="auto">
          <a:xfrm>
            <a:off x="3502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3761" name="Text Box 32"/>
          <p:cNvSpPr txBox="1">
            <a:spLocks noChangeArrowheads="1"/>
          </p:cNvSpPr>
          <p:nvPr/>
        </p:nvSpPr>
        <p:spPr bwMode="auto">
          <a:xfrm>
            <a:off x="2571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1</a:t>
            </a:r>
          </a:p>
        </p:txBody>
      </p:sp>
      <p:sp>
        <p:nvSpPr>
          <p:cNvPr id="7376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376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376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6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66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80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475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475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475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475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6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476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476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476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476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476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6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47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476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476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477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477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477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477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477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7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7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477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477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8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478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478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4783" name="Line 30"/>
          <p:cNvSpPr>
            <a:spLocks noChangeShapeType="1"/>
          </p:cNvSpPr>
          <p:nvPr/>
        </p:nvSpPr>
        <p:spPr bwMode="auto">
          <a:xfrm>
            <a:off x="3502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784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785" name="Text Box 32"/>
          <p:cNvSpPr txBox="1">
            <a:spLocks noChangeArrowheads="1"/>
          </p:cNvSpPr>
          <p:nvPr/>
        </p:nvSpPr>
        <p:spPr bwMode="auto">
          <a:xfrm>
            <a:off x="2571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1</a:t>
            </a:r>
          </a:p>
        </p:txBody>
      </p:sp>
      <p:sp>
        <p:nvSpPr>
          <p:cNvPr id="7478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478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478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89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90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55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578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578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578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578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78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578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578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578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578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578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79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579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579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579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579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579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579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579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579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79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80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580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580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580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580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5807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808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809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581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5811" name="Text Box 34"/>
          <p:cNvSpPr txBox="1">
            <a:spLocks noChangeArrowheads="1"/>
          </p:cNvSpPr>
          <p:nvPr/>
        </p:nvSpPr>
        <p:spPr bwMode="auto">
          <a:xfrm>
            <a:off x="1082675" y="3254375"/>
            <a:ext cx="23495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first half exhausted</a:t>
            </a:r>
          </a:p>
        </p:txBody>
      </p:sp>
      <p:sp>
        <p:nvSpPr>
          <p:cNvPr id="75812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5813" name="Text Box 36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814" name="Text Box 37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815" name="Text Box 38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7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680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680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680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680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0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680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681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681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681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681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1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681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681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681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681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682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682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682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2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2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682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682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682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2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682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683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6831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32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33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683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</a:t>
            </a:r>
          </a:p>
        </p:txBody>
      </p:sp>
      <p:sp>
        <p:nvSpPr>
          <p:cNvPr id="7683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683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37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38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39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57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782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782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783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783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3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783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783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783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783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783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3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783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784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784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784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784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784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784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4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4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784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785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785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5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785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785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</a:t>
            </a:r>
          </a:p>
        </p:txBody>
      </p: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6688138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885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885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885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885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5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885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885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885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886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886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6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886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886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886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886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886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886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886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887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7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7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887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887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887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887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887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880" name="Line 31"/>
          <p:cNvSpPr>
            <a:spLocks noChangeShapeType="1"/>
          </p:cNvSpPr>
          <p:nvPr/>
        </p:nvSpPr>
        <p:spPr bwMode="auto">
          <a:xfrm>
            <a:off x="6688138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881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888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 + 0</a:t>
            </a:r>
          </a:p>
        </p:txBody>
      </p:sp>
      <p:sp>
        <p:nvSpPr>
          <p:cNvPr id="7888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888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8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86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87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888" name="Text Box 39"/>
          <p:cNvSpPr txBox="1">
            <a:spLocks noChangeArrowheads="1"/>
          </p:cNvSpPr>
          <p:nvPr/>
        </p:nvSpPr>
        <p:spPr bwMode="auto">
          <a:xfrm>
            <a:off x="6550025" y="4314825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987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987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987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987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988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988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988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990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9904" name="Line 31"/>
          <p:cNvSpPr>
            <a:spLocks noChangeShapeType="1"/>
          </p:cNvSpPr>
          <p:nvPr/>
        </p:nvSpPr>
        <p:spPr bwMode="auto">
          <a:xfrm>
            <a:off x="7078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9905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990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 + 0 = 13</a:t>
            </a:r>
          </a:p>
        </p:txBody>
      </p:sp>
      <p:sp>
        <p:nvSpPr>
          <p:cNvPr id="7990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990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6550025" y="4314825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982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0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Let L and R be the left and right halves of a sequence</a:t>
                </a:r>
                <a:r>
                  <a:rPr lang="en-US"/>
                  <a:t>.  </a:t>
                </a:r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Observation</a:t>
                </a:r>
                <a:r>
                  <a:rPr lang="en-US" smtClean="0"/>
                  <a:t> No matter how we permute L and R, the number of inversions between L and R </a:t>
                </a:r>
                <a:r>
                  <a:rPr lang="en-US" smtClean="0">
                    <a:solidFill>
                      <a:srgbClr val="FF0000"/>
                    </a:solidFill>
                  </a:rPr>
                  <a:t>stays the same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There are 7 inversions betweem 5,2,6 and 1,3,4.  There are also 7 inversions between 2,5,6 and 1,3,4.</a:t>
                </a:r>
                <a:endParaRPr lang="en-US"/>
              </a:p>
              <a:p>
                <a:r>
                  <a:rPr lang="en-US" smtClean="0"/>
                  <a:t>Counting inversions between halves is easy if the halves are </a:t>
                </a:r>
                <a:r>
                  <a:rPr lang="en-US" smtClean="0">
                    <a:solidFill>
                      <a:srgbClr val="FF0000"/>
                    </a:solidFill>
                  </a:rPr>
                  <a:t>sorted</a:t>
                </a:r>
                <a:r>
                  <a:rPr lang="en-US"/>
                  <a:t> </a:t>
                </a:r>
                <a:r>
                  <a:rPr lang="en-US" smtClean="0"/>
                  <a:t>in nondecreasing order.</a:t>
                </a:r>
              </a:p>
              <a:p>
                <a:pPr lvl="1"/>
                <a:r>
                  <a:rPr lang="en-US" smtClean="0"/>
                  <a:t>Keep a pointer i for L, j for R, initially both 0.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increment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Also increment number of inversions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are sorted.</a:t>
                </a:r>
              </a:p>
              <a:p>
                <a:pPr lvl="1"/>
                <a:r>
                  <a:rPr lang="en-US" smtClean="0"/>
                  <a:t>Otherwise increment i.</a:t>
                </a:r>
              </a:p>
              <a:p>
                <a:pPr lvl="1"/>
                <a:r>
                  <a:rPr lang="en-US" smtClean="0"/>
                  <a:t>Just like merging L and R.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0175"/>
              </a:xfrm>
              <a:blipFill>
                <a:blip r:embed="rId2"/>
                <a:stretch>
                  <a:fillRect l="-519" t="-245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5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57259" cy="517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A be a sequence with left / right halves L / R.</a:t>
                </a:r>
              </a:p>
              <a:p>
                <a:r>
                  <a:rPr lang="en-US" smtClean="0"/>
                  <a:t>Function C counts the number of inversions in A, and returns A in sorted order.</a:t>
                </a:r>
              </a:p>
              <a:p>
                <a:pPr lvl="1"/>
                <a:r>
                  <a:rPr lang="en-US" smtClean="0"/>
                  <a:t>Compute x = C(L), y = C(R).</a:t>
                </a:r>
              </a:p>
              <a:p>
                <a:pPr lvl="2"/>
                <a:r>
                  <a:rPr lang="en-US" smtClean="0"/>
                  <a:t>After this, L and R are sorted.</a:t>
                </a:r>
              </a:p>
              <a:p>
                <a:pPr lvl="1"/>
                <a:r>
                  <a:rPr lang="en-US" smtClean="0"/>
                  <a:t>Merge L and R, while counting number of inversions z.</a:t>
                </a:r>
              </a:p>
              <a:p>
                <a:pPr lvl="1"/>
                <a:r>
                  <a:rPr lang="en-US" smtClean="0"/>
                  <a:t>Return x+y+z, and the merged sequence.</a:t>
                </a:r>
              </a:p>
              <a:p>
                <a:r>
                  <a:rPr lang="en-US" smtClean="0"/>
                  <a:t>Let T be the time complexity for C.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57259" cy="5177249"/>
              </a:xfrm>
              <a:blipFill>
                <a:blip r:embed="rId2"/>
                <a:stretch>
                  <a:fillRect l="-793" t="-3298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14" y="2115682"/>
            <a:ext cx="5029202" cy="22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8707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Motivation</a:t>
                </a:r>
                <a:r>
                  <a:rPr lang="en-US" smtClean="0"/>
                  <a:t> Make money on stocks by buying and selling on days with largest price difference.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>
                  <a:solidFill>
                    <a:srgbClr val="1503FB"/>
                  </a:solidFill>
                </a:endParaRP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Buy on day 7, sell on day 11, make $106 - $63 = $43.</a:t>
                </a:r>
              </a:p>
              <a:p>
                <a:r>
                  <a:rPr lang="en-US" smtClean="0"/>
                  <a:t>If there are n days, can compute price difference of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pairs of days and take the max.</a:t>
                </a:r>
              </a:p>
              <a:p>
                <a:r>
                  <a:rPr lang="en-US" smtClean="0"/>
                  <a:t>Is there a faster way?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870739"/>
              </a:xfrm>
              <a:blipFill>
                <a:blip r:embed="rId3"/>
                <a:stretch>
                  <a:fillRect l="-519" t="-2628" r="-667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54793" y="3888275"/>
            <a:ext cx="23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Source: </a:t>
            </a:r>
            <a:r>
              <a:rPr lang="en-US" sz="1100" i="1" smtClean="0"/>
              <a:t>Introduction to Algorithms</a:t>
            </a:r>
          </a:p>
          <a:p>
            <a:r>
              <a:rPr lang="en-US" sz="1100" smtClean="0"/>
              <a:t>Cormen et al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419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74533"/>
                <a:ext cx="8229600" cy="2819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Let P be the array of stock prices.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Goal</a:t>
                </a:r>
                <a:r>
                  <a:rPr lang="en-US" smtClean="0"/>
                  <a:t>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–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mtClean="0"/>
                  <a:t>is maximum.</a:t>
                </a:r>
              </a:p>
              <a:p>
                <a:r>
                  <a:rPr lang="en-US" smtClean="0"/>
                  <a:t>We first compute the price change on consecutive days.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On day 4, the price change is $105-$85=$20.</a:t>
                </a:r>
              </a:p>
              <a:p>
                <a:pPr lvl="1"/>
                <a:r>
                  <a:rPr lang="en-US" smtClean="0"/>
                  <a:t>Call the array of changes A. 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74533"/>
                <a:ext cx="8229600" cy="2819400"/>
              </a:xfrm>
              <a:blipFill>
                <a:blip r:embed="rId2"/>
                <a:stretch>
                  <a:fillRect l="-667" t="-49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7" y="1290484"/>
            <a:ext cx="5029202" cy="22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3389740"/>
                <a:ext cx="8348133" cy="2949574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mtClean="0">
                    <a:solidFill>
                      <a:srgbClr val="1503FB"/>
                    </a:solidFill>
                  </a:rPr>
                  <a:t>Observation</a:t>
                </a:r>
                <a:r>
                  <a:rPr lang="en-US" smtClean="0"/>
                  <a:t>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with max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mtClean="0"/>
                  <a:t>is the same as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with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[11]−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[7]=43=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[8]+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[9]+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[10]+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[11].</m:t>
                    </m:r>
                  </m:oMath>
                </a14:m>
                <a:endParaRPr lang="en-US"/>
              </a:p>
              <a:p>
                <a:r>
                  <a:rPr lang="en-US"/>
                  <a:t>Thus, we want to find a </a:t>
                </a:r>
                <a:r>
                  <a:rPr lang="en-US" err="1">
                    <a:solidFill>
                      <a:srgbClr val="FF0000"/>
                    </a:solidFill>
                  </a:rPr>
                  <a:t>subarray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of A with the maximum sum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I.e. want to find a continuous set of elements of A with the largest sum.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A above, it’s the 8</a:t>
                </a:r>
                <a:r>
                  <a:rPr lang="en-US" baseline="30000" smtClean="0"/>
                  <a:t>th</a:t>
                </a:r>
                <a:r>
                  <a:rPr lang="en-US" smtClean="0"/>
                  <a:t> to 11</a:t>
                </a:r>
                <a:r>
                  <a:rPr lang="en-US" baseline="30000" smtClean="0"/>
                  <a:t>th</a:t>
                </a:r>
                <a:r>
                  <a:rPr lang="en-US" smtClean="0"/>
                  <a:t> elements.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389740"/>
                <a:ext cx="8348133" cy="2949574"/>
              </a:xfrm>
              <a:blipFill>
                <a:blip r:embed="rId2"/>
                <a:stretch>
                  <a:fillRect l="-657" t="-3926" r="-511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71" y="2176155"/>
            <a:ext cx="5894386" cy="9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35" y="1411351"/>
            <a:ext cx="6722535" cy="4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Goal </a:t>
                </a:r>
                <a:r>
                  <a:rPr lang="en-US" smtClean="0"/>
                  <a:t>Given array A,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with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Seems no easier than initial problem... 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pairs i, j to consider.</a:t>
                </a:r>
              </a:p>
              <a:p>
                <a:pPr lvl="1"/>
                <a:r>
                  <a:rPr lang="en-US" smtClean="0"/>
                  <a:t>In fact, computing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 takes O(n) time, so finding max subarray seems to take O(n</a:t>
                </a:r>
                <a:r>
                  <a:rPr lang="en-US" baseline="30000" smtClean="0"/>
                  <a:t>3</a:t>
                </a:r>
                <a:r>
                  <a:rPr lang="en-US" smtClean="0"/>
                  <a:t>) time!</a:t>
                </a:r>
              </a:p>
              <a:p>
                <a:pPr lvl="1"/>
                <a:r>
                  <a:rPr lang="en-US" smtClean="0"/>
                  <a:t>Actually, can 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/>
                  <a:t> </a:t>
                </a:r>
                <a:r>
                  <a:rPr lang="en-US" smtClean="0"/>
                  <a:t>for all pairs i,j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  How?</a:t>
                </a:r>
              </a:p>
              <a:p>
                <a:r>
                  <a:rPr lang="en-US" smtClean="0"/>
                  <a:t>But with divide and conquer, can find max subarray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1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divide and conquer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6341"/>
            <a:ext cx="4040188" cy="639762"/>
          </a:xfrm>
        </p:spPr>
        <p:txBody>
          <a:bodyPr/>
          <a:lstStyle/>
          <a:p>
            <a:r>
              <a:rPr lang="en-US" sz="2000" b="0" smtClean="0">
                <a:solidFill>
                  <a:srgbClr val="1503FB"/>
                </a:solidFill>
              </a:rPr>
              <a:t>Observation</a:t>
            </a:r>
            <a:endParaRPr lang="en-US" sz="2000" b="0">
              <a:solidFill>
                <a:srgbClr val="1503F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240"/>
            <a:ext cx="4040188" cy="1693352"/>
          </a:xfrm>
        </p:spPr>
        <p:txBody>
          <a:bodyPr/>
          <a:lstStyle/>
          <a:p>
            <a:r>
              <a:rPr lang="en-US" sz="1800"/>
              <a:t>Divide A down the middle.  Then a max subarray of A either</a:t>
            </a:r>
          </a:p>
          <a:p>
            <a:pPr lvl="1"/>
            <a:r>
              <a:rPr lang="en-US" sz="1800"/>
              <a:t>Lies entirely in the left half.</a:t>
            </a:r>
          </a:p>
          <a:p>
            <a:pPr lvl="1"/>
            <a:r>
              <a:rPr lang="en-US" sz="1800"/>
              <a:t>Lies entirely in the right half.</a:t>
            </a:r>
          </a:p>
          <a:p>
            <a:pPr lvl="1"/>
            <a:r>
              <a:rPr lang="en-US" sz="1800"/>
              <a:t>Crosses the midpoint.</a:t>
            </a:r>
          </a:p>
          <a:p>
            <a:endParaRPr 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46341"/>
            <a:ext cx="4041775" cy="639762"/>
          </a:xfrm>
        </p:spPr>
        <p:txBody>
          <a:bodyPr/>
          <a:lstStyle/>
          <a:p>
            <a:r>
              <a:rPr lang="en-US" sz="2000" b="0" smtClean="0">
                <a:solidFill>
                  <a:srgbClr val="1503FB"/>
                </a:solidFill>
              </a:rPr>
              <a:t>Algorithm</a:t>
            </a:r>
            <a:endParaRPr lang="en-US" b="0">
              <a:solidFill>
                <a:srgbClr val="1503FB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3239"/>
            <a:ext cx="4379334" cy="1933301"/>
          </a:xfrm>
        </p:spPr>
        <p:txBody>
          <a:bodyPr/>
          <a:lstStyle/>
          <a:p>
            <a:r>
              <a:rPr lang="en-US" sz="1800" smtClean="0"/>
              <a:t>Break A into left and right halves.</a:t>
            </a:r>
          </a:p>
          <a:p>
            <a:r>
              <a:rPr lang="en-US" sz="1800" smtClean="0"/>
              <a:t>Compute the max subarrays in each half.</a:t>
            </a:r>
          </a:p>
          <a:p>
            <a:r>
              <a:rPr lang="en-US" sz="1800" smtClean="0"/>
              <a:t>Compute the max subarray crossing the midpoint.</a:t>
            </a:r>
            <a:endParaRPr lang="en-US" sz="1800"/>
          </a:p>
          <a:p>
            <a:r>
              <a:rPr lang="en-US" sz="1800" smtClean="0"/>
              <a:t>Return max of these three subarrays.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80" y="1149455"/>
            <a:ext cx="3641529" cy="128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/>
              <p:cNvSpPr txBox="1">
                <a:spLocks/>
              </p:cNvSpPr>
              <p:nvPr/>
            </p:nvSpPr>
            <p:spPr bwMode="auto">
              <a:xfrm>
                <a:off x="462744" y="4913549"/>
                <a:ext cx="8124202" cy="1693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z="2000" kern="0" smtClean="0"/>
                  <a:t>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z="2000" kern="0" smtClean="0"/>
              </a:p>
              <a:p>
                <a:pPr lvl="1"/>
                <a:r>
                  <a:rPr lang="en-US" sz="1800" kern="0"/>
                  <a:t>Finding max subarray in each half takes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kern="0"/>
                  <a:t> time</a:t>
                </a:r>
                <a:r>
                  <a:rPr lang="en-US" sz="1800" kern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smtClean="0"/>
                  <a:t> = time to find max subarray crossing midpoint.</a:t>
                </a:r>
              </a:p>
              <a:p>
                <a:r>
                  <a:rPr lang="en-US" sz="2000" kern="0" smtClean="0"/>
                  <a:t>We will show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kern="0" smtClean="0"/>
              </a:p>
              <a:p>
                <a:r>
                  <a:rPr lang="en-US" sz="2200" kern="0" smtClean="0"/>
                  <a:t>So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 kern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200" kern="0" smtClean="0"/>
              </a:p>
              <a:p>
                <a:endParaRPr lang="en-US" sz="2000" kern="0"/>
              </a:p>
            </p:txBody>
          </p:sp>
        </mc:Choice>
        <mc:Fallback xmlns="">
          <p:sp>
            <p:nvSpPr>
              <p:cNvPr id="1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744" y="4913549"/>
                <a:ext cx="8124202" cy="1693378"/>
              </a:xfrm>
              <a:prstGeom prst="rect">
                <a:avLst/>
              </a:prstGeom>
              <a:blipFill>
                <a:blip r:embed="rId3"/>
                <a:stretch>
                  <a:fillRect l="-375" t="-1439" b="-154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72" y="1259115"/>
            <a:ext cx="3658128" cy="12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 crossing subarray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16204"/>
            <a:ext cx="8354292" cy="4135578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Find max subarray crossing the midpoint.</a:t>
            </a:r>
          </a:p>
          <a:p>
            <a:r>
              <a:rPr lang="en-US" smtClean="0">
                <a:solidFill>
                  <a:srgbClr val="1503FB"/>
                </a:solidFill>
              </a:rPr>
              <a:t>Solution</a:t>
            </a:r>
            <a:r>
              <a:rPr lang="en-US" smtClean="0"/>
              <a:t> Find the max leftwards subarray from the midpoint.</a:t>
            </a:r>
          </a:p>
          <a:p>
            <a:pPr lvl="1"/>
            <a:r>
              <a:rPr lang="en-US" smtClean="0"/>
              <a:t>I.e. find a subarray containing the midpoint and lying to the left, that has the max sum.</a:t>
            </a:r>
          </a:p>
          <a:p>
            <a:pPr lvl="1"/>
            <a:r>
              <a:rPr lang="en-US" smtClean="0"/>
              <a:t>Also find the max rightwards subarray from the midpoint.  </a:t>
            </a:r>
          </a:p>
          <a:p>
            <a:pPr lvl="1"/>
            <a:r>
              <a:rPr lang="en-US" smtClean="0"/>
              <a:t>Combine them and return this.</a:t>
            </a:r>
          </a:p>
          <a:p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A = [3,2</a:t>
            </a:r>
            <a:r>
              <a:rPr lang="en-US" smtClean="0"/>
              <a:t>,-</a:t>
            </a:r>
            <a:r>
              <a:rPr lang="en-US"/>
              <a:t>8</a:t>
            </a:r>
            <a:r>
              <a:rPr lang="en-US" smtClean="0"/>
              <a:t>,1,6,7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,8,2,-4,1,-2, </a:t>
            </a:r>
            <a:r>
              <a:rPr lang="en-US" smtClean="0"/>
              <a:t>3,1].</a:t>
            </a:r>
            <a:endParaRPr lang="en-US"/>
          </a:p>
          <a:p>
            <a:pPr lvl="1"/>
            <a:r>
              <a:rPr lang="en-US"/>
              <a:t>Max leftwards subarray from 2 is </a:t>
            </a:r>
            <a:r>
              <a:rPr lang="en-US" smtClean="0"/>
              <a:t>[1,6,7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].</a:t>
            </a:r>
          </a:p>
          <a:p>
            <a:pPr lvl="1"/>
            <a:r>
              <a:rPr lang="en-US"/>
              <a:t>Max rightwards subarray from 2 is [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,8,2].</a:t>
            </a:r>
          </a:p>
          <a:p>
            <a:pPr lvl="1"/>
            <a:r>
              <a:rPr lang="en-US"/>
              <a:t>Max crossing subarray is </a:t>
            </a:r>
            <a:r>
              <a:rPr lang="en-US" smtClean="0"/>
              <a:t>[1,6,7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</a:t>
            </a:r>
            <a:r>
              <a:rPr lang="en-US" smtClean="0"/>
              <a:t>].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72" y="1259115"/>
            <a:ext cx="3658128" cy="12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 crossing subarray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16204"/>
                <a:ext cx="4978400" cy="390466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Algorithm </a:t>
                </a:r>
                <a:r>
                  <a:rPr lang="en-US" smtClean="0"/>
                  <a:t>To find max leftwards subarray, sum array elements leftwards starting from midpoint.</a:t>
                </a:r>
              </a:p>
              <a:p>
                <a:pPr lvl="1"/>
                <a:r>
                  <a:rPr lang="en-US" smtClean="0"/>
                  <a:t>Whenever sum exceeds current max, remember the index as the current max.  </a:t>
                </a:r>
              </a:p>
              <a:p>
                <a:pPr lvl="1"/>
                <a:r>
                  <a:rPr lang="en-US" smtClean="0"/>
                  <a:t>Similar for rightwards subarray.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mtClean="0"/>
                  <a:t> Scan through once to left and right.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16204"/>
                <a:ext cx="4978400" cy="3904669"/>
              </a:xfrm>
              <a:blipFill>
                <a:blip r:embed="rId3"/>
                <a:stretch>
                  <a:fillRect l="-1102" t="-3588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09" y="2595421"/>
            <a:ext cx="3518701" cy="303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2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093855" cy="44920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a set of n points in the plane, find the pair that’s closest.</a:t>
                </a:r>
              </a:p>
              <a:p>
                <a:r>
                  <a:rPr lang="en-US" smtClean="0"/>
                  <a:t>Naive algorithm computes distances between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pairs of points and chooses min.</a:t>
                </a:r>
              </a:p>
              <a:p>
                <a:r>
                  <a:rPr lang="en-US" smtClean="0"/>
                  <a:t>Use divide and conquer to improve complexity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093855" cy="4492049"/>
              </a:xfrm>
              <a:blipFill>
                <a:blip r:embed="rId2"/>
                <a:stretch>
                  <a:fillRect l="-1316" t="-2849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http://upload.wikimedia.org/wikipedia/commons/thumb/3/37/Closest_pair_of_points.svg/2000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57" y="1244599"/>
            <a:ext cx="3184968" cy="31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435600" cy="505546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Split the points evenly using a vertical line, i.e. half the points lie on the left and half on the right.</a:t>
            </a:r>
          </a:p>
          <a:p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The closest pair of points either </a:t>
            </a:r>
          </a:p>
          <a:p>
            <a:pPr lvl="1"/>
            <a:r>
              <a:rPr lang="en-US" smtClean="0"/>
              <a:t>Both lie in the left half</a:t>
            </a:r>
          </a:p>
          <a:p>
            <a:pPr lvl="1"/>
            <a:r>
              <a:rPr lang="en-US" smtClean="0"/>
              <a:t>Both lie in the right half, or </a:t>
            </a:r>
          </a:p>
          <a:p>
            <a:pPr lvl="1"/>
            <a:r>
              <a:rPr lang="en-US" smtClean="0"/>
              <a:t>Straddles the line, i.e. one point on each side.</a:t>
            </a:r>
          </a:p>
          <a:p>
            <a:r>
              <a:rPr lang="en-US" smtClean="0"/>
              <a:t>This suggests the following algorithm.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Counting Inversions:  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ea typeface="宋体" panose="02010600030101010101" pitchFamily="2" charset="-122"/>
                  </a:rPr>
                  <a:t>Divide-and-conquer.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Divide:  separate list into two pieces.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Conquer: recursively count inversions in each half.</a:t>
                </a:r>
              </a:p>
              <a:p>
                <a:pPr lvl="1"/>
                <a:r>
                  <a:rPr lang="en-US" altLang="zh-CN" smtClean="0">
                    <a:solidFill>
                      <a:schemeClr val="accent1"/>
                    </a:solidFill>
                    <a:ea typeface="宋体" panose="02010600030101010101" pitchFamily="2" charset="-122"/>
                  </a:rPr>
                  <a:t>Combine</a:t>
                </a:r>
                <a:r>
                  <a:rPr lang="en-US" altLang="zh-CN" smtClean="0">
                    <a:ea typeface="宋体" panose="02010600030101010101" pitchFamily="2" charset="-122"/>
                  </a:rPr>
                  <a:t>: count inversions where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are in different halves, and return sum of three quantities.</a:t>
                </a:r>
              </a:p>
              <a:p>
                <a:pPr lvl="1"/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204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5" name="Rectangle 41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1206" name="Rectangle 42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1207" name="Rectangle 43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1208" name="Rectangle 44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1209" name="Rectangle 45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1210" name="Rectangle 46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1211" name="Rectangle 47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1212" name="Rectangle 48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1213" name="Rectangle 49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1214" name="Rectangle 50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1215" name="Rectangle 51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1216" name="Rectangle 52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1217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1218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1219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1220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1221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1222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1223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1224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1225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1226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1227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1228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1229" name="Text Box 66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 blue-blue inversions</a:t>
            </a:r>
          </a:p>
        </p:txBody>
      </p:sp>
      <p:sp>
        <p:nvSpPr>
          <p:cNvPr id="51230" name="Text Box 67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 green-green inversions</a:t>
            </a:r>
          </a:p>
        </p:txBody>
      </p:sp>
      <p:sp>
        <p:nvSpPr>
          <p:cNvPr id="51231" name="Text Box 69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Divide:  O(1).</a:t>
            </a:r>
          </a:p>
        </p:txBody>
      </p:sp>
      <p:sp>
        <p:nvSpPr>
          <p:cNvPr id="51232" name="Text Box 70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Conquer:  2T(n / 2)</a:t>
            </a:r>
          </a:p>
        </p:txBody>
      </p:sp>
      <p:sp>
        <p:nvSpPr>
          <p:cNvPr id="51233" name="Text Box 72"/>
          <p:cNvSpPr txBox="1">
            <a:spLocks noChangeArrowheads="1"/>
          </p:cNvSpPr>
          <p:nvPr/>
        </p:nvSpPr>
        <p:spPr bwMode="auto">
          <a:xfrm>
            <a:off x="6553200" y="5133975"/>
            <a:ext cx="1676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Combine:  ???</a:t>
            </a:r>
          </a:p>
        </p:txBody>
      </p:sp>
      <p:sp>
        <p:nvSpPr>
          <p:cNvPr id="51234" name="Text Box 73"/>
          <p:cNvSpPr txBox="1">
            <a:spLocks noChangeArrowheads="1"/>
          </p:cNvSpPr>
          <p:nvPr/>
        </p:nvSpPr>
        <p:spPr bwMode="auto">
          <a:xfrm>
            <a:off x="904875" y="4995863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 blue-green inversions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5-3, 4-3, 8-6, 8-3, 8-7, 10-6, 10-9, 10-3, 10-7</a:t>
            </a:r>
          </a:p>
        </p:txBody>
      </p:sp>
      <p:sp>
        <p:nvSpPr>
          <p:cNvPr id="51235" name="Text Box 74"/>
          <p:cNvSpPr txBox="1">
            <a:spLocks noChangeArrowheads="1"/>
          </p:cNvSpPr>
          <p:nvPr/>
        </p:nvSpPr>
        <p:spPr bwMode="auto">
          <a:xfrm>
            <a:off x="1524000" y="6038850"/>
            <a:ext cx="2590800" cy="466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91440" rIns="92075" bIns="9144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 = 5 + 8 + 9 = 22.</a:t>
            </a:r>
          </a:p>
        </p:txBody>
      </p:sp>
    </p:spTree>
    <p:extLst>
      <p:ext uri="{BB962C8B-B14F-4D97-AF65-F5344CB8AC3E}">
        <p14:creationId xmlns:p14="http://schemas.microsoft.com/office/powerpoint/2010/main" val="26296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89419" cy="50462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Divide points evenly using vertical line.  </a:t>
                </a:r>
              </a:p>
              <a:p>
                <a:r>
                  <a:rPr lang="en-US" smtClean="0"/>
                  <a:t>Recursively find closest point pair in left half and right half.</a:t>
                </a:r>
              </a:p>
              <a:p>
                <a:pPr lvl="1"/>
                <a:r>
                  <a:rPr lang="en-US" smtClean="0"/>
                  <a:t>Let the </a:t>
                </a:r>
                <a:r>
                  <a:rPr lang="en-US" smtClean="0">
                    <a:solidFill>
                      <a:srgbClr val="FF0000"/>
                    </a:solidFill>
                  </a:rPr>
                  <a:t>min distance </a:t>
                </a:r>
                <a:r>
                  <a:rPr lang="en-US" smtClean="0"/>
                  <a:t>between any point pair in either half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closest pair of points straddling line with </a:t>
                </a:r>
                <a:r>
                  <a:rPr lang="en-US" smtClean="0">
                    <a:solidFill>
                      <a:srgbClr val="FF0000"/>
                    </a:solidFill>
                  </a:rPr>
                  <a:t>distance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Don’t need to consider straddling pairs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, since we already found such pairs on the left or right.</a:t>
                </a:r>
              </a:p>
              <a:p>
                <a:r>
                  <a:rPr lang="en-US" smtClean="0"/>
                  <a:t>If pair exists, return their distance.</a:t>
                </a:r>
              </a:p>
              <a:p>
                <a:r>
                  <a:rPr lang="en-US" smtClean="0"/>
                  <a:t>Else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89419" cy="5046231"/>
              </a:xfrm>
              <a:blipFill>
                <a:blip r:embed="rId2"/>
                <a:stretch>
                  <a:fillRect l="-792" t="-2536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5370946" cy="50647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time to find closest point pair of n points.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Can divide the points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Details on slide 46.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/>
                  <a:t> time to recursively find closest point pair in both halfs.</a:t>
                </a:r>
              </a:p>
              <a:p>
                <a:pPr lvl="1"/>
                <a:r>
                  <a:rPr lang="en-US" smtClean="0"/>
                  <a:t>Can find closest straddling pair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Details next slide.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only two points, they’re the closest pair.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5370946" cy="5064702"/>
              </a:xfrm>
              <a:blipFill>
                <a:blip r:embed="rId2"/>
                <a:stretch>
                  <a:fillRect l="-795"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2761671"/>
            <a:ext cx="3333773" cy="373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796" y="1330036"/>
            <a:ext cx="3066473" cy="142240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Divide the points evenly.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Recursively find closest pair on left and right.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Find closest straddling pair.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Return the min of the three.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straddling point pair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61710" cy="51940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Goal</a:t>
                </a:r>
                <a:r>
                  <a:rPr lang="en-US" smtClean="0"/>
                  <a:t> Find </a:t>
                </a:r>
                <a:r>
                  <a:rPr lang="en-US"/>
                  <a:t>closest straddling pair, assuming their distance </a:t>
                </a:r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Only need to consider points within a band of </a:t>
                </a:r>
                <a:r>
                  <a:rPr lang="en-US" smtClean="0">
                    <a:solidFill>
                      <a:srgbClr val="FF0000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centered on dividing </a:t>
                </a:r>
                <a:r>
                  <a:rPr lang="en-US"/>
                  <a:t>line.</a:t>
                </a:r>
              </a:p>
              <a:p>
                <a:pPr lvl="1"/>
                <a:r>
                  <a:rPr lang="en-US" smtClean="0"/>
                  <a:t>Pairs outside band can’t be closer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B be set of points in band.</a:t>
                </a:r>
              </a:p>
              <a:p>
                <a:pPr lvl="1"/>
                <a:r>
                  <a:rPr lang="en-US" smtClean="0"/>
                  <a:t>To form B, iterate through all points in any order, pick ones within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line.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Assume points in B </a:t>
                </a:r>
                <a:r>
                  <a:rPr lang="en-US" smtClean="0">
                    <a:solidFill>
                      <a:srgbClr val="FF0000"/>
                    </a:solidFill>
                  </a:rPr>
                  <a:t>sorted</a:t>
                </a:r>
                <a:r>
                  <a:rPr lang="en-US" smtClean="0"/>
                  <a:t> by y coordinate, i.e. from top to bottom.</a:t>
                </a:r>
              </a:p>
              <a:p>
                <a:pPr lvl="1"/>
                <a:r>
                  <a:rPr lang="en-US" smtClean="0"/>
                  <a:t>By iterating in the right order when forming B, can get this property “for free”, without actually sorting B.</a:t>
                </a:r>
              </a:p>
              <a:p>
                <a:pPr lvl="1"/>
                <a:r>
                  <a:rPr lang="en-US" smtClean="0"/>
                  <a:t>Details later.</a:t>
                </a:r>
              </a:p>
              <a:p>
                <a:r>
                  <a:rPr lang="en-US" smtClean="0"/>
                  <a:t>Now, use following lemma to find closest straddling pairs.</a:t>
                </a:r>
              </a:p>
              <a:p>
                <a:pPr lvl="1"/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61710" cy="5194012"/>
              </a:xfrm>
              <a:blipFill>
                <a:blip r:embed="rId2"/>
                <a:stretch>
                  <a:fillRect l="-341" t="-1761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 rot="5400000">
            <a:off x="7183580" y="4348018"/>
            <a:ext cx="314038" cy="148243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1642" y="527396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>
                <a:latin typeface="Symbol" panose="05050102010706020507" pitchFamily="18" charset="2"/>
              </a:rPr>
              <a:t>d </a:t>
            </a:r>
            <a:r>
              <a:rPr lang="en-US" smtClean="0"/>
              <a:t>band around divding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Sparsity lemma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518727" cy="484303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  Suppose q is below p, and has distance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p.  Then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q lies in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rectangle centered on the dividing line, and with p on the top edge.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The rectangle contains at most 6 points from B (including p and q).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If we list the points in order B from top to bottom, the points in the rectangle immediately follow p in the ordering.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518727" cy="4843031"/>
              </a:xfrm>
              <a:blipFill>
                <a:blip r:embed="rId2"/>
                <a:stretch>
                  <a:fillRect l="-994" t="-2015" r="-2762" b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1" y="1330034"/>
            <a:ext cx="3068305" cy="209708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400802" y="1645934"/>
            <a:ext cx="489527" cy="432124"/>
            <a:chOff x="6400802" y="1645934"/>
            <a:chExt cx="489527" cy="432124"/>
          </a:xfrm>
        </p:grpSpPr>
        <p:sp>
          <p:nvSpPr>
            <p:cNvPr id="11" name="Oval 10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40257" y="2361752"/>
            <a:ext cx="489527" cy="432124"/>
            <a:chOff x="6400802" y="1645934"/>
            <a:chExt cx="489527" cy="432124"/>
          </a:xfrm>
        </p:grpSpPr>
        <p:sp>
          <p:nvSpPr>
            <p:cNvPr id="9" name="Oval 8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q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1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Sparsity lemma proof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241637" cy="5267903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Any point below the rectangle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distance from 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Any </a:t>
                </a:r>
                <a:r>
                  <a:rPr lang="en-US"/>
                  <a:t>two points in rectangle on same </a:t>
                </a:r>
                <a:r>
                  <a:rPr lang="en-US" smtClean="0"/>
                  <a:t>side of the line </a:t>
                </a:r>
                <a:r>
                  <a:rPr lang="en-US"/>
                  <a:t>are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apart</a:t>
                </a:r>
                <a:r>
                  <a:rPr lang="en-US"/>
                  <a:t>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 smtClean="0"/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is the min distance between any </a:t>
                </a:r>
                <a:r>
                  <a:rPr lang="en-US" smtClean="0"/>
                  <a:t>pair of points </a:t>
                </a:r>
                <a:r>
                  <a:rPr lang="en-US"/>
                  <a:t>on either side.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/>
                  <a:t>So, at most 6 points in </a:t>
                </a:r>
                <a:r>
                  <a:rPr lang="en-US" smtClean="0"/>
                  <a:t>B </a:t>
                </a:r>
                <a:r>
                  <a:rPr lang="en-US"/>
                  <a:t>fit in the rectangle</a:t>
                </a:r>
                <a:r>
                  <a:rPr lang="en-US" smtClean="0"/>
                  <a:t>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The 6 points can fit in the corners and the middle, as shown</a:t>
                </a:r>
                <a:r>
                  <a:rPr lang="en-US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Points in the rectangle precede any points below it in y ordering.</a:t>
                </a:r>
                <a:endParaRPr lang="en-US"/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241637" cy="5267903"/>
              </a:xfrm>
              <a:blipFill>
                <a:blip r:embed="rId2"/>
                <a:stretch>
                  <a:fillRect l="-814" t="-2431" r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1" y="1330034"/>
            <a:ext cx="3068305" cy="209708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6487138" y="1645934"/>
            <a:ext cx="118209" cy="118209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2" y="1708726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40257" y="2361752"/>
            <a:ext cx="489527" cy="432124"/>
            <a:chOff x="6400802" y="1645934"/>
            <a:chExt cx="489527" cy="432124"/>
          </a:xfrm>
        </p:grpSpPr>
        <p:sp>
          <p:nvSpPr>
            <p:cNvPr id="9" name="Oval 8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q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0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straddling point pair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54292" cy="50739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Algorithm</a:t>
                </a:r>
                <a:r>
                  <a:rPr lang="en-US" smtClean="0"/>
                  <a:t> Sweep through points in B from top to bottom.</a:t>
                </a:r>
              </a:p>
              <a:p>
                <a:pPr lvl="1"/>
                <a:r>
                  <a:rPr lang="en-US" smtClean="0"/>
                  <a:t>For each point p, check next 5 points in R below it.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distance to nearest one.</a:t>
                </a:r>
              </a:p>
              <a:p>
                <a:pPr lvl="1"/>
                <a:r>
                  <a:rPr lang="en-US" smtClean="0"/>
                  <a:t>After sweeping through all points in B, return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value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, whichever is smaller.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Correctness</a:t>
                </a:r>
                <a:r>
                  <a:rPr lang="en-US" smtClean="0"/>
                  <a:t> By sparsity lemma, only next 5 points in B below p can be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p.</a:t>
                </a:r>
              </a:p>
              <a:p>
                <a:pPr lvl="1"/>
                <a:r>
                  <a:rPr lang="en-US" smtClean="0"/>
                  <a:t>Since we return the closest pair among these 5 points, we find overall closest straddling pair.</a:t>
                </a:r>
              </a:p>
              <a:p>
                <a:pPr lvl="1"/>
                <a:r>
                  <a:rPr lang="en-US" smtClean="0"/>
                  <a:t>If no straddling pairs have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/>
                  <a:t>, we </a:t>
                </a:r>
                <a:r>
                  <a:rPr lang="en-US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mtClean="0"/>
                  <a:t> Algorithm takes O(n) time.</a:t>
                </a:r>
              </a:p>
              <a:p>
                <a:pPr lvl="1"/>
                <a:r>
                  <a:rPr lang="en-US"/>
                  <a:t>B</a:t>
                </a:r>
                <a:r>
                  <a:rPr lang="en-US" smtClean="0"/>
                  <a:t> contains O(n) points.</a:t>
                </a:r>
              </a:p>
              <a:p>
                <a:pPr lvl="1"/>
                <a:r>
                  <a:rPr lang="en-US" smtClean="0"/>
                  <a:t>For each point in B, check its distance to 5 other points.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54292" cy="5073939"/>
              </a:xfrm>
              <a:blipFill>
                <a:blip r:embed="rId2"/>
                <a:stretch>
                  <a:fillRect l="-511" t="-2524" r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Dividing points evenly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06510" cy="52217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At the beginning of the algorithm, sort all points horizontally and store in an array H.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Assume at some level of recursion, input array is sorted horizontally.</a:t>
                </a:r>
              </a:p>
              <a:p>
                <a:r>
                  <a:rPr lang="en-US" smtClean="0"/>
                  <a:t>Then points to the left / right of dividing line are points in the first / second half of array.</a:t>
                </a:r>
              </a:p>
              <a:p>
                <a:pPr lvl="1"/>
                <a:r>
                  <a:rPr lang="en-US" smtClean="0"/>
                  <a:t>Outputting either half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These points are sorted horizontally, for the next level of recursion.</a:t>
                </a:r>
              </a:p>
              <a:p>
                <a:pPr lvl="1"/>
                <a:r>
                  <a:rPr lang="en-US" smtClean="0"/>
                  <a:t>So at every level of recursion, can get points in sorted order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Add this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preprocessing time to algorithm’s running time.</a:t>
                </a:r>
              </a:p>
              <a:p>
                <a:pPr lvl="1"/>
                <a:r>
                  <a:rPr lang="en-US" smtClean="0"/>
                  <a:t>Algorithm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06510" cy="5221720"/>
              </a:xfrm>
              <a:blipFill>
                <a:blip r:embed="rId2"/>
                <a:stretch>
                  <a:fillRect l="-520" t="-245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R points by y coordinate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437418" cy="5083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At the beginning of the algorithm, also </a:t>
                </a:r>
                <a:r>
                  <a:rPr lang="en-US" smtClean="0"/>
                  <a:t>sort all the points vertically.  Store them in a separate array V.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Points in H and V have pointers to each other.</a:t>
                </a:r>
              </a:p>
              <a:p>
                <a:pPr lvl="1"/>
                <a:r>
                  <a:rPr lang="en-US" smtClean="0"/>
                  <a:t>I.e. given p in H, its pointer gives p’s index in V.  Similarly given p in V, we can get p’s index in H.</a:t>
                </a:r>
              </a:p>
              <a:p>
                <a:r>
                  <a:rPr lang="en-US" smtClean="0"/>
                  <a:t>When picking out points left (or right) of dividing line using H, mark them in V by following the pointers.</a:t>
                </a:r>
              </a:p>
              <a:p>
                <a:r>
                  <a:rPr lang="en-US" smtClean="0"/>
                  <a:t>Next, iterate through V (in vertical order) and pick out marked points.  </a:t>
                </a:r>
              </a:p>
              <a:p>
                <a:pPr lvl="1"/>
                <a:r>
                  <a:rPr lang="en-US" smtClean="0"/>
                  <a:t>These points are again sorted vertically.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Add this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preprocessing time to algorithm’s running time.  Algorithm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437418" cy="5083175"/>
              </a:xfrm>
              <a:blipFill>
                <a:blip r:embed="rId2"/>
                <a:stretch>
                  <a:fillRect l="-506" t="-2518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6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5300" name="Rectangle 47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5301" name="Rectangle 48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5302" name="Rectangle 49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5303" name="Rectangle 50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5304" name="Rectangle 51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5305" name="Rectangle 52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5306" name="Rectangle 53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5307" name="Rectangle 54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5308" name="Rectangle 55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5309" name="Rectangle 56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5310" name="Rectangle 57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5311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5312" name="Rectangle 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5313" name="Text Box 110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5314" name="Rectangle 111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5" name="Rectangle 112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6" name="Rectangle 113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7" name="Rectangle 114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8" name="Rectangle 115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9" name="Rectangle 116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0" name="Rectangle 117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1" name="Rectangle 118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2" name="Rectangle 119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3" name="Rectangle 120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4" name="Rectangle 121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5" name="Rectangle 122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6" name="Text Box 123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5327" name="Text Box 132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</a:t>
            </a:r>
          </a:p>
        </p:txBody>
      </p:sp>
      <p:sp>
        <p:nvSpPr>
          <p:cNvPr id="55328" name="Line 133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329" name="Line 135"/>
          <p:cNvSpPr>
            <a:spLocks noChangeShapeType="1"/>
          </p:cNvSpPr>
          <p:nvPr/>
        </p:nvSpPr>
        <p:spPr bwMode="auto">
          <a:xfrm>
            <a:off x="4411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330" name="Text Box 139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</p:spTree>
    <p:extLst>
      <p:ext uri="{BB962C8B-B14F-4D97-AF65-F5344CB8AC3E}">
        <p14:creationId xmlns:p14="http://schemas.microsoft.com/office/powerpoint/2010/main" val="39172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632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632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632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632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632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632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633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633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633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633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633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633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633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6339" name="Rectangle 18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0" name="Rectangle 19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1" name="Rectangle 20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2" name="Rectangle 21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3" name="Rectangle 22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6344" name="Rectangle 23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5" name="Rectangle 24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6" name="Rectangle 25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7" name="Rectangle 26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8" name="Rectangle 27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9" name="Rectangle 28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0" name="Rectangle 29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6352" name="Line 33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6353" name="Line 35"/>
          <p:cNvSpPr>
            <a:spLocks noChangeShapeType="1"/>
          </p:cNvSpPr>
          <p:nvPr/>
        </p:nvSpPr>
        <p:spPr bwMode="auto">
          <a:xfrm>
            <a:off x="4411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6354" name="Text Box 38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6355" name="Text Box 39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9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734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734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735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735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735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735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735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735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735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735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5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735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736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7362" name="Rectangle 18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3" name="Rectangle 19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4" name="Rectangle 20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5" name="Rectangle 21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6" name="Rectangle 22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67" name="Rectangle 23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8" name="Rectangle 24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9" name="Rectangle 25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0" name="Rectangle 26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1" name="Rectangle 27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2" name="Rectangle 28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3" name="Rectangle 29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77" name="Text Box 35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7378" name="Text Box 37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7379" name="Text Box 38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16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837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837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837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837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837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837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837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837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838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838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838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83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838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838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839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839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8399" name="Line 30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8400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 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4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39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939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939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939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0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0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940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940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940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940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0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0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940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940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941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1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1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9423" name="Line 30"/>
          <p:cNvSpPr>
            <a:spLocks noChangeShapeType="1"/>
          </p:cNvSpPr>
          <p:nvPr/>
        </p:nvSpPr>
        <p:spPr bwMode="auto">
          <a:xfrm>
            <a:off x="168275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4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5" name="Text Box 32"/>
          <p:cNvSpPr txBox="1">
            <a:spLocks noChangeArrowheads="1"/>
          </p:cNvSpPr>
          <p:nvPr/>
        </p:nvSpPr>
        <p:spPr bwMode="auto">
          <a:xfrm>
            <a:off x="75247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5</a:t>
            </a:r>
          </a:p>
        </p:txBody>
      </p:sp>
      <p:sp>
        <p:nvSpPr>
          <p:cNvPr id="5942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942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09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gorithm Design.potx" id="{0A0F292B-0184-457B-8200-7A9340360CDD}" vid="{26D621CC-D1D4-4694-8CBD-84AE00B4A8E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24569</TotalTime>
  <Words>4072</Words>
  <Application>Microsoft Office PowerPoint</Application>
  <PresentationFormat>On-screen Show (4:3)</PresentationFormat>
  <Paragraphs>952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Monotype Sorts</vt:lpstr>
      <vt:lpstr>宋体</vt:lpstr>
      <vt:lpstr>Arial</vt:lpstr>
      <vt:lpstr>Arial Black</vt:lpstr>
      <vt:lpstr>Cambria Math</vt:lpstr>
      <vt:lpstr>Comic Sans MS</vt:lpstr>
      <vt:lpstr>Symbol</vt:lpstr>
      <vt:lpstr>Times New Roman</vt:lpstr>
      <vt:lpstr>Wingdings</vt:lpstr>
      <vt:lpstr>4 - Copy</vt:lpstr>
      <vt:lpstr>alg-design</vt:lpstr>
      <vt:lpstr>Divide and Conquer 2  </vt:lpstr>
      <vt:lpstr>Counting inversions </vt:lpstr>
      <vt:lpstr>Counting inversions </vt:lpstr>
      <vt:lpstr>Counting Inversions:  Divide-and-Conquer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Counting inversions</vt:lpstr>
      <vt:lpstr>Maximum subarray</vt:lpstr>
      <vt:lpstr>Maximum subarray </vt:lpstr>
      <vt:lpstr>Maximum subarray </vt:lpstr>
      <vt:lpstr>Maximum subarray </vt:lpstr>
      <vt:lpstr>A divide and conquer algorithm</vt:lpstr>
      <vt:lpstr>Max crossing subarray</vt:lpstr>
      <vt:lpstr>Max crossing subarray</vt:lpstr>
      <vt:lpstr>Closest point pair </vt:lpstr>
      <vt:lpstr>Closest point pair </vt:lpstr>
      <vt:lpstr>Closest point pair </vt:lpstr>
      <vt:lpstr>Algorithm analysis</vt:lpstr>
      <vt:lpstr>Closest straddling point pair</vt:lpstr>
      <vt:lpstr>Sparsity lemma</vt:lpstr>
      <vt:lpstr>Sparsity lemma proof</vt:lpstr>
      <vt:lpstr>Closest straddling point pair</vt:lpstr>
      <vt:lpstr>Dividing points evenly</vt:lpstr>
      <vt:lpstr>Sorting R points by y coordinate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1653</cp:revision>
  <cp:lastPrinted>2023-02-13T15:32:39Z</cp:lastPrinted>
  <dcterms:created xsi:type="dcterms:W3CDTF">2011-03-13T06:54:57Z</dcterms:created>
  <dcterms:modified xsi:type="dcterms:W3CDTF">2024-03-04T15:06:10Z</dcterms:modified>
</cp:coreProperties>
</file>