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9" r:id="rId3"/>
    <p:sldId id="280" r:id="rId4"/>
    <p:sldId id="281" r:id="rId5"/>
    <p:sldId id="274" r:id="rId6"/>
    <p:sldId id="275" r:id="rId7"/>
    <p:sldId id="276" r:id="rId8"/>
    <p:sldId id="277" r:id="rId9"/>
    <p:sldId id="285" r:id="rId10"/>
    <p:sldId id="282" r:id="rId11"/>
    <p:sldId id="283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5" r:id="rId21"/>
    <p:sldId id="296" r:id="rId22"/>
    <p:sldId id="297" r:id="rId23"/>
    <p:sldId id="298" r:id="rId24"/>
    <p:sldId id="299" r:id="rId25"/>
    <p:sldId id="300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EFF507-258E-4648-A6B6-17C35F8E694B}">
          <p14:sldIdLst>
            <p14:sldId id="256"/>
            <p14:sldId id="279"/>
            <p14:sldId id="280"/>
            <p14:sldId id="281"/>
            <p14:sldId id="274"/>
            <p14:sldId id="275"/>
            <p14:sldId id="276"/>
            <p14:sldId id="277"/>
            <p14:sldId id="285"/>
            <p14:sldId id="282"/>
            <p14:sldId id="283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1503FB"/>
    <a:srgbClr val="56FF21"/>
    <a:srgbClr val="FFFF00"/>
    <a:srgbClr val="FFCCCC"/>
    <a:srgbClr val="996633"/>
    <a:srgbClr val="66FF33"/>
    <a:srgbClr val="33CC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6489" autoAdjust="0"/>
  </p:normalViewPr>
  <p:slideViewPr>
    <p:cSldViewPr snapToGrid="0">
      <p:cViewPr varScale="1">
        <p:scale>
          <a:sx n="120" d="100"/>
          <a:sy n="120" d="100"/>
        </p:scale>
        <p:origin x="717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0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804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21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893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21" y="9119893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78D61FA-4B87-41D2-8B3A-319934D9D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3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30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77" y="4560990"/>
            <a:ext cx="5365449" cy="431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975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30" y="9121975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347438D-BA6F-40D9-ABA6-566D443CB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BEE5-E17D-4BF3-9847-9CA3FDCFE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90B0-002B-4919-AB3A-FBF5F685B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5D51E-6119-4C79-84FA-8E3351F13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8907-AA9A-4436-BDDF-5D3276C37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0ADC-1C36-4D29-8719-BDC44AB61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AB9E-3DA0-4F3D-81B0-99715C5EB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98EA-20AD-458E-ACBD-6A81A9AAD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1A28-A41B-4AF1-A84C-38FD00CF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B787-519F-4BFC-AEDB-9A73C1B9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C16D-E411-4860-8891-770A1F104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FAD6-513B-41B8-B2EB-F6D6275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B7874-BF14-4A9D-9E72-D8D206372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FC9E-DD07-479A-8BC6-A8BBE8D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67478C0-D0BD-46E2-A9AE-2FC9372F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Divide and conquer 3</a:t>
            </a:r>
            <a:br>
              <a:rPr lang="en-US" sz="4800" smtClean="0"/>
            </a:br>
            <a:r>
              <a:rPr lang="en-US" sz="4800" smtClean="0"/>
              <a:t>Linear time sorting</a:t>
            </a:r>
            <a:endParaRPr lang="en-US" sz="4800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sz="3200" dirty="0" smtClean="0"/>
              <a:t>CS240</a:t>
            </a:r>
            <a:r>
              <a:rPr lang="en-US" sz="3200" dirty="0"/>
              <a:t>		</a:t>
            </a:r>
            <a:r>
              <a:rPr lang="en-US" sz="3200" dirty="0" smtClean="0"/>
              <a:t>Spring </a:t>
            </a:r>
            <a:r>
              <a:rPr lang="en-US" sz="3200" dirty="0" smtClean="0"/>
              <a:t>2024</a:t>
            </a:r>
            <a:endParaRPr lang="en-US" sz="3200" dirty="0"/>
          </a:p>
          <a:p>
            <a:r>
              <a:rPr lang="en-US" sz="3200" i="1" dirty="0"/>
              <a:t>Rui Fan</a:t>
            </a:r>
          </a:p>
          <a:p>
            <a:pPr eaLnBrk="1" hangingPunct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69" y="448863"/>
            <a:ext cx="4124162" cy="1454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48320" cy="529984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So far we have</a:t>
                </a:r>
              </a:p>
              <a:p>
                <a:pPr lvl="1"/>
                <a:r>
                  <a:rPr lang="en-US" smtClean="0"/>
                  <a:t>Computed A, B at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’th roots of unity.</a:t>
                </a:r>
              </a:p>
              <a:p>
                <a:pPr lvl="1"/>
                <a:r>
                  <a:rPr lang="en-US" smtClean="0"/>
                  <a:t>Pointwise multiplied A, B to get point-value representation of C.</a:t>
                </a:r>
              </a:p>
              <a:p>
                <a:r>
                  <a:rPr lang="en-US" smtClean="0"/>
                  <a:t>To multiply A and B, the last step is to convert C back to coefficient representation using </a:t>
                </a:r>
                <a:r>
                  <a:rPr lang="en-US" smtClean="0">
                    <a:solidFill>
                      <a:srgbClr val="FF0000"/>
                    </a:solidFill>
                  </a:rPr>
                  <a:t>inverse FFT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Inverse FFT takes a polynomial represented in point-value form and computes the polynomial’s coefficient form.</a:t>
                </a:r>
              </a:p>
              <a:p>
                <a:pPr lvl="1"/>
                <a:r>
                  <a:rPr lang="en-US" smtClean="0"/>
                  <a:t>I.e.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mtClean="0"/>
                  <a:t> below, it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… 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endParaRPr lang="en-US" smtClean="0"/>
              </a:p>
              <a:p>
                <a:r>
                  <a:rPr lang="en-US"/>
                  <a:t>For the polynomial multiplication problem,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 vector represents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Need to know the inverse of Vandermonde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48320" cy="5299848"/>
              </a:xfrm>
              <a:blipFill>
                <a:blip r:embed="rId3"/>
                <a:stretch>
                  <a:fillRect l="-73" t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219" y="3498046"/>
            <a:ext cx="6303213" cy="185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5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36150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entry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  <a:p>
                <a:pPr marL="0" indent="0">
                  <a:buNone/>
                </a:pPr>
                <a:endParaRPr lang="en-US" smtClean="0"/>
              </a:p>
              <a:p>
                <a:endParaRPr lang="en-US" smtClean="0"/>
              </a:p>
              <a:p>
                <a:endParaRPr lang="en-US" smtClean="0">
                  <a:solidFill>
                    <a:srgbClr val="1503FB"/>
                  </a:solidFill>
                </a:endParaRP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mtClean="0"/>
              </a:p>
              <a:p>
                <a:r>
                  <a:rPr lang="en-US" smtClean="0"/>
                  <a:t>By Fact 4,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smtClean="0"/>
                  <a:t>entry is 1 exactly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mtClean="0"/>
                  <a:t>, and 0 otherwise.  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mtClean="0"/>
                  <a:t> is the identity 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361503"/>
              </a:xfrm>
              <a:blipFill>
                <a:blip r:embed="rId3"/>
                <a:stretch>
                  <a:fillRect l="-667" t="-1820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630538"/>
              </p:ext>
            </p:extLst>
          </p:nvPr>
        </p:nvGraphicFramePr>
        <p:xfrm>
          <a:off x="2212974" y="2164932"/>
          <a:ext cx="4324783" cy="1945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4" imgW="3340080" imgH="1396800" progId="Equation.3">
                  <p:embed/>
                </p:oleObj>
              </mc:Choice>
              <mc:Fallback>
                <p:oleObj name="Equation" r:id="rId4" imgW="3340080" imgH="139680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2518" t="-6667" r="-2518" b="-6667"/>
                      <a:stretch>
                        <a:fillRect/>
                      </a:stretch>
                    </p:blipFill>
                    <p:spPr bwMode="auto">
                      <a:xfrm>
                        <a:off x="2212974" y="2164932"/>
                        <a:ext cx="4324783" cy="1945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818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144253"/>
                <a:ext cx="8229600" cy="3505200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Consider the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We want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mtClean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This is just another DFT, which we can do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time.</a:t>
                </a:r>
                <a:endParaRPr lang="en-US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Thus, we can multiply two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or more generally, 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point convolution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time.</a:t>
                </a:r>
                <a:endParaRPr lang="en-US"/>
              </a:p>
              <a:p>
                <a:pPr>
                  <a:lnSpc>
                    <a:spcPct val="120000"/>
                  </a:lnSpc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144253"/>
                <a:ext cx="8229600" cy="3505200"/>
              </a:xfrm>
              <a:blipFill>
                <a:blip r:embed="rId3"/>
                <a:stretch>
                  <a:fillRect l="-296" t="-1217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57955"/>
              </p:ext>
            </p:extLst>
          </p:nvPr>
        </p:nvGraphicFramePr>
        <p:xfrm>
          <a:off x="2228266" y="1151021"/>
          <a:ext cx="4325937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4" imgW="3340080" imgH="1396800" progId="Equation.3">
                  <p:embed/>
                </p:oleObj>
              </mc:Choice>
              <mc:Fallback>
                <p:oleObj name="Equation" r:id="rId4" imgW="3340080" imgH="1396800" progId="Equation.3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-2518" t="-6667" r="-2518" b="-6667"/>
                      <a:stretch>
                        <a:fillRect/>
                      </a:stretch>
                    </p:blipFill>
                    <p:spPr bwMode="auto">
                      <a:xfrm>
                        <a:off x="2228266" y="1151021"/>
                        <a:ext cx="4325937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26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sorts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71647" cy="364762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In insertion sort, mergesort and Quicksort, the output order only depended on </a:t>
                </a:r>
                <a:r>
                  <a:rPr lang="en-US" smtClean="0">
                    <a:solidFill>
                      <a:srgbClr val="FF0000"/>
                    </a:solidFill>
                  </a:rPr>
                  <a:t>comparisons</a:t>
                </a:r>
                <a:r>
                  <a:rPr lang="en-US" smtClean="0"/>
                  <a:t> between the input values.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In insertion sort, we compare a value with other values to determine its sorted position.  </a:t>
                </a:r>
              </a:p>
              <a:p>
                <a:pPr lvl="1"/>
                <a:r>
                  <a:rPr lang="en-US" smtClean="0"/>
                  <a:t>These algorithms are comparison sorts.</a:t>
                </a:r>
              </a:p>
              <a:p>
                <a:pPr lvl="1"/>
                <a:r>
                  <a:rPr lang="en-US" smtClean="0"/>
                  <a:t>They all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to sort n inputs.</a:t>
                </a:r>
              </a:p>
              <a:p>
                <a:r>
                  <a:rPr lang="en-US" smtClean="0"/>
                  <a:t>There is a general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 smtClean="0">
                    <a:solidFill>
                      <a:srgbClr val="FF0000"/>
                    </a:solidFill>
                  </a:rPr>
                  <a:t>lower bound </a:t>
                </a:r>
                <a:r>
                  <a:rPr lang="en-US" smtClean="0"/>
                  <a:t>on the time complexity of </a:t>
                </a:r>
                <a:r>
                  <a:rPr lang="en-US" smtClean="0">
                    <a:solidFill>
                      <a:srgbClr val="FF0000"/>
                    </a:solidFill>
                  </a:rPr>
                  <a:t>any comparison sort </a:t>
                </a:r>
                <a:r>
                  <a:rPr lang="en-US" smtClean="0"/>
                  <a:t>algorithm.</a:t>
                </a:r>
              </a:p>
              <a:p>
                <a:pPr lvl="1"/>
                <a:r>
                  <a:rPr lang="en-US" smtClean="0"/>
                  <a:t>Any algorithm in which the output is only determined by comparisons between input values takes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steps.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71647" cy="3647628"/>
              </a:xfrm>
              <a:blipFill>
                <a:blip r:embed="rId2"/>
                <a:stretch>
                  <a:fillRect l="-288" t="-2843" r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53" y="4687108"/>
            <a:ext cx="4525352" cy="21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2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Beyond comparison sorts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mtClean="0"/>
                  <a:t>To sort faster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time, we need to use </a:t>
                </a:r>
                <a:r>
                  <a:rPr lang="en-US" smtClean="0">
                    <a:solidFill>
                      <a:srgbClr val="FF0000"/>
                    </a:solidFill>
                  </a:rPr>
                  <a:t>other operations </a:t>
                </a:r>
                <a:r>
                  <a:rPr lang="en-US" smtClean="0"/>
                  <a:t>besides comparison.  </a:t>
                </a:r>
              </a:p>
              <a:p>
                <a:r>
                  <a:rPr lang="en-US" smtClean="0"/>
                  <a:t>An algorithm can sort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linear time by reading the value of inputs, and using these for array indexing, comparing digits, etc.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 is asymptotically the best possible, since we need to read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inputs.</a:t>
                </a:r>
              </a:p>
              <a:p>
                <a:r>
                  <a:rPr lang="en-US" smtClean="0"/>
                  <a:t>We’ll look at counting and radix sort.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658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97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49600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Counting sort assumes all input values are </a:t>
                </a:r>
                <a:r>
                  <a:rPr lang="en-US" smtClean="0">
                    <a:solidFill>
                      <a:srgbClr val="FF0000"/>
                    </a:solidFill>
                  </a:rPr>
                  <a:t>integers</a:t>
                </a:r>
                <a:r>
                  <a:rPr lang="en-US" smtClean="0"/>
                  <a:t> in the </a:t>
                </a:r>
                <a:r>
                  <a:rPr lang="en-US" smtClean="0">
                    <a:solidFill>
                      <a:srgbClr val="FF0000"/>
                    </a:solidFill>
                  </a:rPr>
                  <a:t>range 0 to k</a:t>
                </a:r>
                <a:r>
                  <a:rPr lang="en-US" smtClean="0"/>
                  <a:t>, for some k.</a:t>
                </a:r>
              </a:p>
              <a:p>
                <a:r>
                  <a:rPr lang="en-US" smtClean="0"/>
                  <a:t>The algorithm 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 when </a:t>
                </a:r>
                <a:r>
                  <a:rPr lang="en-US" smtClean="0">
                    <a:solidFill>
                      <a:srgbClr val="FF0000"/>
                    </a:solidFill>
                  </a:rPr>
                  <a:t>k is small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As k gets larger, the algorithm becomes increasingly inefficient.</a:t>
                </a:r>
              </a:p>
              <a:p>
                <a:pPr lvl="1"/>
                <a:r>
                  <a:rPr lang="en-US" smtClean="0"/>
                  <a:t>Counting sort is used as a stand-alone algorithm, and also as a subroutine in other algorithms, e.g. radix sort.</a:t>
                </a:r>
              </a:p>
              <a:p>
                <a:pPr lvl="1"/>
                <a:r>
                  <a:rPr lang="en-US" smtClean="0"/>
                  <a:t>Radix sort ensures k is small, so counting sort is fast.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4960060"/>
              </a:xfrm>
              <a:blipFill>
                <a:blip r:embed="rId2"/>
                <a:stretch>
                  <a:fillRect l="-815" t="-2583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81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7928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Since we assume all inputs are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smtClean="0"/>
                  <a:t>we use a size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mtClean="0"/>
                  <a:t> 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 to store </a:t>
                </a:r>
                <a:r>
                  <a:rPr lang="en-US" smtClean="0">
                    <a:solidFill>
                      <a:srgbClr val="FF0000"/>
                    </a:solidFill>
                  </a:rPr>
                  <a:t>how many inputs </a:t>
                </a:r>
                <a:r>
                  <a:rPr lang="en-US" smtClean="0"/>
                  <a:t>have each value.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if there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mtClean="0"/>
                  <a:t> inputs with value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Iterate through input array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input value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, increment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]] </m:t>
                    </m:r>
                  </m:oMath>
                </a14:m>
                <a:r>
                  <a:rPr lang="en-US" smtClean="0"/>
                  <a:t>to record an additional occurrence of value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Once we know number of occurrences of each value, we know the sorted output.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=[2,1,3,0,0,1], </m:t>
                    </m:r>
                  </m:oMath>
                </a14:m>
                <a:r>
                  <a:rPr lang="en-US" smtClean="0"/>
                  <a:t>then output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0,0,1,2,2,2,5.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Value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occurs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 times.</a:t>
                </a:r>
              </a:p>
              <a:p>
                <a:pPr lvl="1"/>
                <a:r>
                  <a:rPr lang="en-US" smtClean="0"/>
                  <a:t>It appears after values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0,1, 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There are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mtClean="0"/>
                  <a:t> values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0,1,…,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first occurrence of i is at index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nary>
                  </m:oMath>
                </a14:m>
                <a:r>
                  <a:rPr lang="en-US" smtClean="0"/>
                  <a:t>, and last occurrence is 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After computing count array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, compute </a:t>
                </a:r>
                <a:r>
                  <a:rPr lang="en-US" smtClean="0">
                    <a:solidFill>
                      <a:srgbClr val="FF0000"/>
                    </a:solidFill>
                  </a:rPr>
                  <a:t>prefix sum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mtClean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mtClean="0"/>
                  <a:t>.  Also,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Value i occurs in indices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 of output.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79287"/>
              </a:xfrm>
              <a:blipFill>
                <a:blip r:embed="rId2"/>
                <a:stretch>
                  <a:fillRect l="-222" t="-1732" b="-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30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92996"/>
                <a:ext cx="8147958" cy="158425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In (a),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 contains number of occurrences of each input value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In (b), compute the prefix sum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In (c)-(f), iterate through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in reverse order.</a:t>
                </a:r>
              </a:p>
              <a:p>
                <a:pPr lvl="1"/>
                <a:r>
                  <a:rPr lang="en-US" smtClean="0"/>
                  <a:t>Put value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 in position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]] </m:t>
                    </m:r>
                  </m:oMath>
                </a14:m>
                <a:r>
                  <a:rPr lang="en-US" smtClean="0"/>
                  <a:t>of output, then decrement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]] </m:t>
                    </m:r>
                  </m:oMath>
                </a14:m>
                <a:r>
                  <a:rPr lang="en-US" smtClean="0"/>
                  <a:t>(because we output one more copy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92996"/>
                <a:ext cx="8147958" cy="1584251"/>
              </a:xfrm>
              <a:blipFill>
                <a:blip r:embed="rId2"/>
                <a:stretch>
                  <a:fillRect l="-224" t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47775"/>
            <a:ext cx="7679332" cy="33128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0555" y="4488232"/>
            <a:ext cx="491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Source:</a:t>
            </a:r>
            <a:r>
              <a:rPr lang="en-US" sz="1600" smtClean="0"/>
              <a:t>  Introduction to Algorithms, Cormen et al.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216820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 and 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78148" y="1675504"/>
                <a:ext cx="4408652" cy="485976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First for loop resets all counts.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Second for loop counts occurrences of each value.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Third loop computes prefix sum.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Last for loop uses prefix sum to scatter inputs to output positions.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Overall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, then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8148" y="1675504"/>
                <a:ext cx="4408652" cy="4859767"/>
              </a:xfrm>
              <a:blipFill>
                <a:blip r:embed="rId2"/>
                <a:stretch>
                  <a:fillRect l="-692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5504"/>
            <a:ext cx="3820947" cy="38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6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Stability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A useful property of counting sort is that it’s </a:t>
                </a:r>
                <a:r>
                  <a:rPr lang="en-US" smtClean="0">
                    <a:solidFill>
                      <a:srgbClr val="FF0000"/>
                    </a:solidFill>
                  </a:rPr>
                  <a:t>stable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If two inputs are equal, then their order in the output is the </a:t>
                </a:r>
                <a:r>
                  <a:rPr lang="en-US" smtClean="0">
                    <a:solidFill>
                      <a:srgbClr val="FF0000"/>
                    </a:solidFill>
                  </a:rPr>
                  <a:t>same</a:t>
                </a:r>
                <a:r>
                  <a:rPr lang="en-US" smtClean="0"/>
                  <a:t> as their order in the input.</a:t>
                </a:r>
              </a:p>
              <a:p>
                <a:pPr lvl="1"/>
                <a:r>
                  <a:rPr lang="en-US" smtClean="0"/>
                  <a:t>This is why we iterated through A in </a:t>
                </a:r>
                <a:r>
                  <a:rPr lang="en-US" smtClean="0">
                    <a:solidFill>
                      <a:srgbClr val="FF0000"/>
                    </a:solidFill>
                  </a:rPr>
                  <a:t>reverse order </a:t>
                </a:r>
                <a:r>
                  <a:rPr lang="en-US" smtClean="0"/>
                  <a:t>when producing B.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If input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4,1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,5,2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, then output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,4,5.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Stability is necessary when counting sort is used as a subroutine in other sorts, e.g. radix sort.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79" r="-2148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71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59853" y="2494265"/>
            <a:ext cx="7332373" cy="2202982"/>
            <a:chOff x="759853" y="3099557"/>
            <a:chExt cx="7332373" cy="22029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853" y="3114625"/>
              <a:ext cx="6329966" cy="21879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926686" y="3099557"/>
                  <a:ext cx="1165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rgbClr val="1503FB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686" y="3099557"/>
                  <a:ext cx="116553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926687" y="3408747"/>
                  <a:ext cx="1165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>
                    <a:solidFill>
                      <a:srgbClr val="1503FB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687" y="3408747"/>
                  <a:ext cx="116553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Polynomial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416344" cy="514256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smtClean="0"/>
                  <a:t> be two polynomials.  </a:t>
                </a:r>
              </a:p>
              <a:p>
                <a:r>
                  <a:rPr lang="en-US" sz="2400" smtClean="0"/>
                  <a:t>Compute the product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smtClean="0"/>
                  <a:t>.</a:t>
                </a:r>
              </a:p>
              <a:p>
                <a:endParaRPr lang="en-US" sz="2400"/>
              </a:p>
              <a:p>
                <a:endParaRPr lang="en-US" sz="2400" smtClean="0"/>
              </a:p>
              <a:p>
                <a:endParaRPr lang="en-US" sz="2400"/>
              </a:p>
              <a:p>
                <a:pPr marL="0" indent="0">
                  <a:buNone/>
                </a:pPr>
                <a:endParaRPr lang="en-US" sz="2400" smtClean="0"/>
              </a:p>
              <a:p>
                <a:endParaRPr lang="en-US" sz="2400" smtClean="0"/>
              </a:p>
              <a:p>
                <a:endParaRPr lang="en-US" sz="240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smtClean="0"/>
                  <a:t>’s degree is at most 2n-2.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i="1" smtClean="0"/>
                  <a:t>.</a:t>
                </a:r>
              </a:p>
              <a:p>
                <a:r>
                  <a:rPr lang="en-US" sz="2400" smtClean="0"/>
                  <a:t>The naive method takes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smtClean="0"/>
                  <a:t>time.</a:t>
                </a:r>
              </a:p>
              <a:p>
                <a:r>
                  <a:rPr lang="en-US" sz="2400" smtClean="0"/>
                  <a:t>Using </a:t>
                </a:r>
                <a:r>
                  <a:rPr lang="en-US" sz="2400" smtClean="0">
                    <a:solidFill>
                      <a:srgbClr val="FF0000"/>
                    </a:solidFill>
                  </a:rPr>
                  <a:t>FFT</a:t>
                </a:r>
                <a:r>
                  <a:rPr lang="en-US" sz="2400" smtClean="0"/>
                  <a:t> and divide &amp; conquer, we’ll do it in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smtClean="0"/>
                  <a:t>time.</a:t>
                </a:r>
              </a:p>
              <a:p>
                <a:endParaRPr lang="en-US" sz="2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416344" cy="5142561"/>
              </a:xfrm>
              <a:blipFill>
                <a:blip r:embed="rId5"/>
                <a:stretch>
                  <a:fillRect l="-290" t="-10202" r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85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39374" cy="529892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Sort </a:t>
                </a:r>
                <a:r>
                  <a:rPr lang="en-US" smtClean="0">
                    <a:solidFill>
                      <a:srgbClr val="FF0000"/>
                    </a:solidFill>
                  </a:rPr>
                  <a:t>digit by digit, </a:t>
                </a:r>
                <a:r>
                  <a:rPr lang="en-US" smtClean="0">
                    <a:solidFill>
                      <a:srgbClr val="000000"/>
                    </a:solidFill>
                  </a:rPr>
                  <a:t>from least to most significant digit. </a:t>
                </a:r>
              </a:p>
              <a:p>
                <a:r>
                  <a:rPr lang="en-US" smtClean="0"/>
                  <a:t>Take list of input values, sort them on the singles digit.</a:t>
                </a:r>
              </a:p>
              <a:p>
                <a:r>
                  <a:rPr lang="en-US" smtClean="0"/>
                  <a:t>Take the new list, sort values on the tens digit.</a:t>
                </a:r>
              </a:p>
              <a:p>
                <a:r>
                  <a:rPr lang="en-US" smtClean="0"/>
                  <a:t>Take the new list, sort values on hundreds digit.  Etc.</a:t>
                </a:r>
              </a:p>
              <a:p>
                <a:r>
                  <a:rPr lang="en-US" smtClean="0"/>
                  <a:t>The sorting algorithm for each digit must be </a:t>
                </a:r>
                <a:r>
                  <a:rPr lang="en-US" smtClean="0">
                    <a:solidFill>
                      <a:srgbClr val="FF0000"/>
                    </a:solidFill>
                  </a:rPr>
                  <a:t>stable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We will use counting sort.</a:t>
                </a:r>
              </a:p>
              <a:p>
                <a:pPr lvl="1"/>
                <a:r>
                  <a:rPr lang="en-US" smtClean="0"/>
                  <a:t>It’s stable.</a:t>
                </a:r>
              </a:p>
              <a:p>
                <a:pPr lvl="1"/>
                <a:r>
                  <a:rPr lang="en-US" smtClean="0"/>
                  <a:t>Since we sort a digit at a time, the values being sorted are between 0 and 9.</a:t>
                </a:r>
              </a:p>
              <a:p>
                <a:pPr lvl="1"/>
                <a:r>
                  <a:rPr lang="en-US" smtClean="0"/>
                  <a:t>Sorting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inputs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39374" cy="5298926"/>
              </a:xfrm>
              <a:blipFill>
                <a:blip r:embed="rId2"/>
                <a:stretch>
                  <a:fillRect l="-650" t="-1841" r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74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44" y="1419225"/>
            <a:ext cx="6449512" cy="3103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6162" y="4898858"/>
            <a:ext cx="7224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Notice due to stability, after sorting by the 10’s digit, 436 and 839 (for example) keep the same order they had after sorting by the 1’s digit.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3079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Correctness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55079"/>
          </a:xfrm>
        </p:spPr>
        <p:txBody>
          <a:bodyPr>
            <a:normAutofit fontScale="85000" lnSpcReduction="1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Lemma 1 </a:t>
            </a:r>
            <a:r>
              <a:rPr lang="en-US" smtClean="0"/>
              <a:t>Let x and y be two inputs to radix sort.</a:t>
            </a:r>
          </a:p>
          <a:p>
            <a:pPr lvl="1"/>
            <a:r>
              <a:rPr lang="en-US" smtClean="0"/>
              <a:t>Let k be the most significant digit on which they differ.   </a:t>
            </a:r>
          </a:p>
          <a:p>
            <a:pPr lvl="1"/>
            <a:r>
              <a:rPr lang="en-US" smtClean="0"/>
              <a:t>Suppose k’th digit of x is less than k’th digit of y.</a:t>
            </a:r>
          </a:p>
          <a:p>
            <a:pPr marL="398463" indent="0">
              <a:buNone/>
            </a:pPr>
            <a:r>
              <a:rPr lang="en-US" smtClean="0"/>
              <a:t>After sorting the k’th digit (in nondecreasing order), x will come before y in the </a:t>
            </a:r>
            <a:r>
              <a:rPr lang="en-US" smtClean="0">
                <a:solidFill>
                  <a:srgbClr val="FF0000"/>
                </a:solidFill>
              </a:rPr>
              <a:t>remainder</a:t>
            </a:r>
            <a:r>
              <a:rPr lang="en-US" smtClean="0"/>
              <a:t> of the execution.</a:t>
            </a:r>
          </a:p>
          <a:p>
            <a:r>
              <a:rPr lang="en-US" smtClean="0">
                <a:solidFill>
                  <a:srgbClr val="1503FB"/>
                </a:solidFill>
              </a:rPr>
              <a:t>Proof</a:t>
            </a:r>
            <a:r>
              <a:rPr lang="en-US" smtClean="0"/>
              <a:t> x comes before y right after sorting the k’th digit.  </a:t>
            </a:r>
          </a:p>
          <a:p>
            <a:pPr lvl="1"/>
            <a:r>
              <a:rPr lang="en-US" smtClean="0"/>
              <a:t>x and y are equal on all higher digits.</a:t>
            </a:r>
          </a:p>
          <a:p>
            <a:pPr lvl="1"/>
            <a:r>
              <a:rPr lang="en-US" smtClean="0"/>
              <a:t>So when sorting on higher digits, x and y are always tied.</a:t>
            </a:r>
          </a:p>
          <a:p>
            <a:pPr lvl="1"/>
            <a:r>
              <a:rPr lang="en-US" smtClean="0"/>
              <a:t>Since the sort is stable, x stays before y from the k’th sort onwards.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	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Lemma 2 </a:t>
                </a:r>
                <a:r>
                  <a:rPr lang="en-US" smtClean="0"/>
                  <a:t>Suppose we sort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-digit numbers, where each digit is between 0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  Then radix sort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Since each digit is between 0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then counting sort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 per digit.  So the total time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Sorting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-digit binary numbers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679" r="-1926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32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942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>
                    <a:solidFill>
                      <a:srgbClr val="1503FB"/>
                    </a:solidFill>
                  </a:rPr>
                  <a:t>Lemma 3 </a:t>
                </a:r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-bit numbers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  Radix sort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Break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 bits into blocks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 digits, having values between 0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mtClean="0"/>
                  <a:t>, break the value 100111 into blocks 10, 01 and 11.</a:t>
                </a:r>
              </a:p>
              <a:p>
                <a:pPr lvl="1"/>
                <a:r>
                  <a:rPr lang="en-US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smtClean="0"/>
                  <a:t> such blocks.</a:t>
                </a:r>
              </a:p>
              <a:p>
                <a:pPr lvl="1"/>
                <a:r>
                  <a:rPr lang="en-US" smtClean="0"/>
                  <a:t>We can think of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-bit number as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 digit number, where each digit has value between 0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lemma follows from Lemma 2.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94226"/>
              </a:xfrm>
              <a:blipFill>
                <a:blip r:embed="rId2"/>
                <a:stretch>
                  <a:fillRect l="-815" t="-2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61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450179" cy="5338512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>
                    <a:solidFill>
                      <a:srgbClr val="1503FB"/>
                    </a:solidFill>
                  </a:rPr>
                  <a:t>Lemma 4 </a:t>
                </a:r>
                <a:r>
                  <a:rPr lang="en-US" smtClean="0"/>
                  <a:t>Setting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⌊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⌋,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 minimizes </a:t>
                </a:r>
                <a:r>
                  <a:rPr lang="en-US" smtClean="0"/>
                  <a:t>the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>
                    <a:solidFill>
                      <a:srgbClr val="1503FB"/>
                    </a:solidFill>
                  </a:rPr>
                  <a:t>Proof</a:t>
                </a:r>
                <a:r>
                  <a:rPr lang="en-US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&lt;⌊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⌋</m:t>
                        </m:r>
                      </m:e>
                    </m:func>
                  </m:oMath>
                </a14:m>
                <a:r>
                  <a:rPr lang="en-US"/>
                  <a:t>, then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.  So we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/>
                  <a:t>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≥⌊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⌋</m:t>
                        </m:r>
                      </m:e>
                    </m:func>
                  </m:oMath>
                </a14:m>
                <a:r>
                  <a:rPr lang="en-US" smtClean="0"/>
                  <a:t>, setting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=⌊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⌋</m:t>
                        </m:r>
                      </m:e>
                    </m:func>
                  </m:oMath>
                </a14:m>
                <a:r>
                  <a:rPr lang="en-US" smtClean="0"/>
                  <a:t> makes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/>
                  <a:t>We show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&gt;⌊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⌋</m:t>
                        </m:r>
                      </m:e>
                    </m:func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⌊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⌋</m:t>
                        </m:r>
                      </m:e>
                    </m:func>
                  </m:oMath>
                </a14:m>
                <a:r>
                  <a:rPr lang="en-US" smtClean="0"/>
                  <a:t> both result in slower running times.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⌊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⌋</m:t>
                        </m:r>
                      </m:e>
                    </m:func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mtClean="0"/>
                  <a:t> in numerator increases faster than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 in denominator, so running time increases.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⌊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⌋</m:t>
                        </m:r>
                      </m:e>
                    </m:func>
                  </m:oMath>
                </a14:m>
                <a:r>
                  <a:rPr lang="en-US" smtClean="0"/>
                  <a:t>, then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mtClean="0"/>
                  <a:t> term increases, but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mtClean="0"/>
                  <a:t> remains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mtClean="0"/>
                  <a:t>In other words, radix sort is efficient when there are many short numbers, but not when there are a few long numbers.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450179" cy="5338512"/>
              </a:xfrm>
              <a:blipFill>
                <a:blip r:embed="rId2"/>
                <a:stretch>
                  <a:fillRect l="-289" t="-685" r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73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Polynomial representations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41871" cy="529710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</a:t>
                </a:r>
                <a:r>
                  <a:rPr lang="en-US" smtClean="0">
                    <a:solidFill>
                      <a:srgbClr val="FF0000"/>
                    </a:solidFill>
                  </a:rPr>
                  <a:t>coefficient representation </a:t>
                </a:r>
                <a:r>
                  <a:rPr lang="en-US" smtClean="0"/>
                  <a:t>of a polynomial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</a:t>
                </a:r>
                <a:r>
                  <a:rPr lang="en-US" smtClean="0">
                    <a:solidFill>
                      <a:srgbClr val="FF0000"/>
                    </a:solidFill>
                  </a:rPr>
                  <a:t>point-value representation </a:t>
                </a:r>
                <a:r>
                  <a:rPr lang="en-US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If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point-value form,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/>
                  <a:t> can be done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time.</a:t>
                </a:r>
              </a:p>
              <a:p>
                <a:pPr lvl="1"/>
                <a:r>
                  <a:rPr lang="en-US" smtClean="0"/>
                  <a:t>Pick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In coefficient form, naive multiplication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represented in point-value form, we can </a:t>
                </a:r>
                <a:r>
                  <a:rPr lang="en-US" smtClean="0">
                    <a:solidFill>
                      <a:srgbClr val="FF0000"/>
                    </a:solidFill>
                  </a:rPr>
                  <a:t>reconstruct</a:t>
                </a:r>
                <a:r>
                  <a:rPr lang="en-US" smtClean="0"/>
                  <a:t> the coefficient representation.</a:t>
                </a:r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endParaRPr lang="en-US" smtClean="0"/>
              </a:p>
              <a:p>
                <a:r>
                  <a:rPr lang="en-US" smtClean="0"/>
                  <a:t>Matrix V is the Vandermonde matrix.  It’s nonsingular and </a:t>
                </a:r>
                <a:r>
                  <a:rPr lang="en-US" smtClean="0">
                    <a:solidFill>
                      <a:srgbClr val="FF0000"/>
                    </a:solidFill>
                  </a:rPr>
                  <a:t>invertible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Can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mtClean="0"/>
                  <a:t> more efficiently than general matrix inversion and multiplication.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41871" cy="5297107"/>
              </a:xfrm>
              <a:blipFill>
                <a:blip r:embed="rId2"/>
                <a:stretch>
                  <a:fillRect l="-217" t="-9896" r="-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357" y="4018375"/>
            <a:ext cx="5121048" cy="133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0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polynomial multiplication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4327301"/>
                <a:ext cx="8494939" cy="24791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We want to multiply polynomials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 quickly.</a:t>
                </a:r>
              </a:p>
              <a:p>
                <a:r>
                  <a:rPr lang="en-US" smtClean="0">
                    <a:solidFill>
                      <a:srgbClr val="FF0000"/>
                    </a:solidFill>
                  </a:rPr>
                  <a:t>Evaluate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points to get point-value representations.</a:t>
                </a:r>
              </a:p>
              <a:p>
                <a:pPr lvl="1"/>
                <a:r>
                  <a:rPr lang="en-US"/>
                  <a:t>E</a:t>
                </a:r>
                <a:r>
                  <a:rPr lang="en-US" smtClean="0"/>
                  <a:t>valuation can be at any points.  But we’ll do it at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’th roots of unity.</a:t>
                </a:r>
              </a:p>
              <a:p>
                <a:pPr lvl="1"/>
                <a:r>
                  <a:rPr lang="en-US" smtClean="0"/>
                  <a:t>Evaluating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’th roots of unity by </a:t>
                </a:r>
                <a:r>
                  <a:rPr lang="en-US" smtClean="0">
                    <a:solidFill>
                      <a:srgbClr val="FF0000"/>
                    </a:solidFill>
                  </a:rPr>
                  <a:t>FFT</a:t>
                </a:r>
                <a:r>
                  <a:rPr lang="en-US" smtClean="0"/>
                  <a:t>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</a:p>
              <a:p>
                <a:r>
                  <a:rPr lang="en-US">
                    <a:solidFill>
                      <a:srgbClr val="FF0000"/>
                    </a:solidFill>
                  </a:rPr>
                  <a:t>P</a:t>
                </a:r>
                <a:r>
                  <a:rPr lang="en-US" smtClean="0">
                    <a:solidFill>
                      <a:srgbClr val="FF0000"/>
                    </a:solidFill>
                  </a:rPr>
                  <a:t>ointwise multiply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 to get point-value representation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This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>
                    <a:solidFill>
                      <a:srgbClr val="FF0000"/>
                    </a:solidFill>
                  </a:rPr>
                  <a:t>Transform</a:t>
                </a:r>
                <a:r>
                  <a:rPr lang="en-US" smtClean="0"/>
                  <a:t> point-value representation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 to coefficient form.</a:t>
                </a:r>
              </a:p>
              <a:p>
                <a:pPr lvl="1"/>
                <a:r>
                  <a:rPr lang="en-US" smtClean="0"/>
                  <a:t>This is done using </a:t>
                </a:r>
                <a:r>
                  <a:rPr lang="en-US" smtClean="0">
                    <a:solidFill>
                      <a:srgbClr val="FF0000"/>
                    </a:solidFill>
                  </a:rPr>
                  <a:t>inverse FFT </a:t>
                </a:r>
                <a:r>
                  <a:rPr lang="en-US" smtClean="0"/>
                  <a:t>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4327301"/>
                <a:ext cx="8494939" cy="2479183"/>
              </a:xfrm>
              <a:blipFill>
                <a:blip r:embed="rId2"/>
                <a:stretch>
                  <a:fillRect l="-215" t="-3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442014" y="1353378"/>
            <a:ext cx="7098058" cy="2776880"/>
            <a:chOff x="1442014" y="1353378"/>
            <a:chExt cx="7098058" cy="27768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2014" y="1353378"/>
              <a:ext cx="6259972" cy="243507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76362" y="3822481"/>
              <a:ext cx="4163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smtClean="0"/>
                <a:t>Source</a:t>
              </a:r>
              <a:r>
                <a:rPr lang="en-US" sz="1400" smtClean="0"/>
                <a:t>: Introduction to Algorithms, Cormen et al</a:t>
              </a:r>
              <a:endParaRPr lang="en-US" sz="1400" i="1"/>
            </a:p>
          </p:txBody>
        </p:sp>
      </p:grpSp>
    </p:spTree>
    <p:extLst>
      <p:ext uri="{BB962C8B-B14F-4D97-AF65-F5344CB8AC3E}">
        <p14:creationId xmlns:p14="http://schemas.microsoft.com/office/powerpoint/2010/main" val="8893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209" y="1249767"/>
            <a:ext cx="3060791" cy="2786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Roots of unity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0971"/>
                <a:ext cx="6162431" cy="5584372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tabLst>
                    <a:tab pos="4284663" algn="l"/>
                    <a:tab pos="4572000" algn="l"/>
                    <a:tab pos="5545138" algn="l"/>
                  </a:tabLst>
                </a:pPr>
                <a:r>
                  <a:rPr lang="en-US" smtClean="0"/>
                  <a:t>An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’th root of unity </a:t>
                </a:r>
                <a:r>
                  <a:rPr lang="en-US" smtClean="0"/>
                  <a:t>is a complex number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  <a:tabLst>
                    <a:tab pos="4284663" algn="l"/>
                    <a:tab pos="4572000" algn="l"/>
                    <a:tab pos="5545138" algn="l"/>
                  </a:tabLst>
                </a:pPr>
                <a:r>
                  <a:rPr lang="en-US" smtClean="0"/>
                  <a:t>There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’th roots of unity, and they   have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  <a:tabLst>
                    <a:tab pos="4284663" algn="l"/>
                    <a:tab pos="4572000" algn="l"/>
                    <a:tab pos="5545138" algn="l"/>
                  </a:tabLst>
                </a:pPr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so that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’th roots of    unity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  </a:t>
                </a:r>
              </a:p>
              <a:p>
                <a:pPr>
                  <a:lnSpc>
                    <a:spcPct val="120000"/>
                  </a:lnSpc>
                  <a:tabLst>
                    <a:tab pos="4284663" algn="l"/>
                    <a:tab pos="4572000" algn="l"/>
                    <a:tab pos="5545138" algn="l"/>
                  </a:tabLst>
                </a:pPr>
                <a:r>
                  <a:rPr lang="en-US" smtClean="0"/>
                  <a:t>Below, assume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is a power of 2.</a:t>
                </a:r>
              </a:p>
              <a:p>
                <a:pPr>
                  <a:lnSpc>
                    <a:spcPct val="120000"/>
                  </a:lnSpc>
                  <a:tabLst>
                    <a:tab pos="4284663" algn="l"/>
                    <a:tab pos="4572000" algn="l"/>
                    <a:tab pos="5545138" algn="l"/>
                  </a:tabLst>
                </a:pPr>
                <a:r>
                  <a:rPr lang="en-US" smtClean="0">
                    <a:solidFill>
                      <a:srgbClr val="1503FB"/>
                    </a:solidFill>
                  </a:rPr>
                  <a:t>Fact 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>
                    <a:solidFill>
                      <a:srgbClr val="1503FB"/>
                    </a:solidFill>
                  </a:rPr>
                  <a:t>Fact 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>
                    <a:solidFill>
                      <a:srgbClr val="1503FB"/>
                    </a:solidFill>
                  </a:rPr>
                  <a:t>Fact 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>
                    <a:solidFill>
                      <a:srgbClr val="1503FB"/>
                    </a:solidFill>
                  </a:rPr>
                  <a:t>Fact 4 </a:t>
                </a:r>
                <a:r>
                  <a:rPr lang="en-US" smtClean="0"/>
                  <a:t>For any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0971"/>
                <a:ext cx="6162431" cy="5584372"/>
              </a:xfrm>
              <a:blipFill>
                <a:blip r:embed="rId3"/>
                <a:stretch>
                  <a:fillRect l="-396" t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94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68301" cy="514962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Given a degree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, </a:t>
                </a:r>
                <a:r>
                  <a:rPr lang="en-US"/>
                  <a:t>D</a:t>
                </a:r>
                <a:r>
                  <a:rPr lang="en-US" smtClean="0"/>
                  <a:t>FT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FFT is a fast algorithm for DFT that runs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time using divide and conquer.</a:t>
                </a:r>
              </a:p>
              <a:p>
                <a:pPr lvl="1"/>
                <a:r>
                  <a:rPr lang="en-US" smtClean="0"/>
                  <a:t>Assume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is a power of 2.</a:t>
                </a:r>
              </a:p>
              <a:p>
                <a:r>
                  <a:rPr lang="en-US" smtClean="0"/>
                  <a:t>FFT has a vast number of applications in CS and EE.</a:t>
                </a:r>
              </a:p>
              <a:p>
                <a:r>
                  <a:rPr lang="en-US" smtClean="0"/>
                  <a:t>One </a:t>
                </a:r>
                <a:r>
                  <a:rPr lang="en-US"/>
                  <a:t>of IEEE’s top 10 most important algorithms of the 20</a:t>
                </a:r>
                <a:r>
                  <a:rPr lang="en-US" baseline="30000"/>
                  <a:t>th</a:t>
                </a:r>
                <a:r>
                  <a:rPr lang="en-US"/>
                  <a:t> century.</a:t>
                </a:r>
              </a:p>
              <a:p>
                <a:pPr lvl="1"/>
                <a:r>
                  <a:rPr lang="en-US"/>
                  <a:t>Popularized by Cooley and Tukey in 1965.</a:t>
                </a:r>
              </a:p>
              <a:p>
                <a:pPr lvl="1"/>
                <a:r>
                  <a:rPr lang="en-US"/>
                  <a:t>But variants known to Gauss in 1805!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68301" cy="5149627"/>
              </a:xfrm>
              <a:blipFill>
                <a:blip r:embed="rId2"/>
                <a:stretch>
                  <a:fillRect l="-801" t="-3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5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419224"/>
                <a:ext cx="8545347" cy="5360471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 smtClean="0"/>
                  <a:t>    	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So can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and multiplying some terms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by Fact 1.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points instead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!</a:t>
                </a:r>
                <a:endParaRPr lang="en-US" smtClean="0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/2−1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’th roots of unity.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419224"/>
                <a:ext cx="8545347" cy="5360471"/>
              </a:xfrm>
              <a:blipFill>
                <a:blip r:embed="rId2"/>
                <a:stretch>
                  <a:fillRect l="-214" r="-214" b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315" y="484985"/>
            <a:ext cx="2491270" cy="22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8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167955" cy="501767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mtClean="0"/>
                  <a:t>Thus,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mtClean="0"/>
                  <a:t> requires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/>
                  <a:t>Computing for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/>
                      <m:t>.</m:t>
                    </m:r>
                  </m:oMath>
                </a14:m>
                <a:endParaRPr lang="en-US"/>
              </a:p>
              <a:p>
                <a:pPr lvl="1">
                  <a:lnSpc>
                    <a:spcPct val="110000"/>
                  </a:lnSpc>
                </a:pPr>
                <a:r>
                  <a:rPr lang="en-US"/>
                  <a:t>These are </a:t>
                </a:r>
                <a:r>
                  <a:rPr lang="en-US">
                    <a:solidFill>
                      <a:srgbClr val="FF0000"/>
                    </a:solidFill>
                  </a:rPr>
                  <a:t>also DFT’s</a:t>
                </a:r>
                <a:r>
                  <a:rPr lang="en-US"/>
                  <a:t>, so can be done recursively using two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/>
                  <a:t>-point FFT’s.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2001838" lvl="1" indent="-1487488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167955" cy="5017670"/>
              </a:xfrm>
              <a:blipFill>
                <a:blip r:embed="rId2"/>
                <a:stretch>
                  <a:fillRect l="-672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9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FFT 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3189" y="5346033"/>
                <a:ext cx="8229600" cy="121168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be the time to compute a size n FFT.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189" y="5346033"/>
                <a:ext cx="8229600" cy="1211680"/>
              </a:xfrm>
              <a:blipFill>
                <a:blip r:embed="rId2"/>
                <a:stretch>
                  <a:fillRect l="-667" t="-8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962317" y="1391655"/>
            <a:ext cx="5216525" cy="374871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wrap="square" lIns="137160" tIns="137160" rIns="137160" bIns="13716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FFT(n, a</a:t>
            </a:r>
            <a:r>
              <a:rPr kumimoji="0" lang="en-US" altLang="en-US" sz="1400" b="1" baseline="-25000">
                <a:solidFill>
                  <a:schemeClr val="bg2"/>
                </a:solidFill>
                <a:latin typeface="Courier New" panose="02070309020205020404" pitchFamily="49" charset="0"/>
              </a:rPr>
              <a:t>0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,a</a:t>
            </a:r>
            <a:r>
              <a:rPr kumimoji="0" lang="en-US" altLang="en-US" sz="1400" b="1" baseline="-25000">
                <a:solidFill>
                  <a:schemeClr val="bg2"/>
                </a:solidFill>
                <a:latin typeface="Courier New" panose="02070309020205020404" pitchFamily="49" charset="0"/>
              </a:rPr>
              <a:t>1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,…,a</a:t>
            </a:r>
            <a:r>
              <a:rPr kumimoji="0" lang="en-US" altLang="en-US" sz="1400" b="1" baseline="-25000">
                <a:solidFill>
                  <a:schemeClr val="bg2"/>
                </a:solidFill>
                <a:latin typeface="Courier New" panose="02070309020205020404" pitchFamily="49" charset="0"/>
              </a:rPr>
              <a:t>n-1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1400" b="1">
                <a:solidFill>
                  <a:srgbClr val="003399"/>
                </a:solidFill>
                <a:latin typeface="Courier New" panose="02070309020205020404" pitchFamily="49" charset="0"/>
              </a:rPr>
              <a:t>if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 (n == 1) </a:t>
            </a:r>
            <a:r>
              <a:rPr kumimoji="0" lang="en-US" altLang="en-US" sz="1400" b="1">
                <a:solidFill>
                  <a:srgbClr val="003399"/>
                </a:solidFill>
                <a:latin typeface="Courier New" panose="02070309020205020404" pitchFamily="49" charset="0"/>
              </a:rPr>
              <a:t>return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>
                <a:latin typeface="Courier New" panose="02070309020205020404" pitchFamily="49" charset="0"/>
              </a:rPr>
              <a:t>a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0</a:t>
            </a:r>
            <a:endParaRPr lang="en-US" altLang="en-US" sz="1400" b="1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400" b="1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1400" b="1">
                <a:latin typeface="Courier New" panose="02070309020205020404" pitchFamily="49" charset="0"/>
                <a:sym typeface="Symbol" panose="05050102010706020507" pitchFamily="18" charset="2"/>
              </a:rPr>
              <a:t>   </a:t>
            </a:r>
            <a:r>
              <a:rPr kumimoji="0" lang="en-US" altLang="en-US" sz="1400" b="1">
                <a:latin typeface="Courier New" panose="02070309020205020404" pitchFamily="49" charset="0"/>
              </a:rPr>
              <a:t>(e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0</a:t>
            </a:r>
            <a:r>
              <a:rPr lang="en-US" altLang="en-US" sz="1400" b="1">
                <a:latin typeface="Courier New" panose="02070309020205020404" pitchFamily="49" charset="0"/>
              </a:rPr>
              <a:t>,e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1</a:t>
            </a:r>
            <a:r>
              <a:rPr lang="en-US" altLang="en-US" sz="1400" b="1">
                <a:latin typeface="Courier New" panose="02070309020205020404" pitchFamily="49" charset="0"/>
              </a:rPr>
              <a:t>,…,e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n/2-1</a:t>
            </a:r>
            <a:r>
              <a:rPr lang="en-US" altLang="en-US" sz="1400" b="1">
                <a:latin typeface="Courier New" panose="02070309020205020404" pitchFamily="49" charset="0"/>
              </a:rPr>
              <a:t>) 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FFT(n/2, a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0</a:t>
            </a:r>
            <a:r>
              <a:rPr lang="en-US" altLang="en-US" sz="1400" b="1">
                <a:latin typeface="Courier New" panose="02070309020205020404" pitchFamily="49" charset="0"/>
              </a:rPr>
              <a:t>,a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2</a:t>
            </a:r>
            <a:r>
              <a:rPr lang="en-US" altLang="en-US" sz="1400" b="1">
                <a:latin typeface="Courier New" panose="02070309020205020404" pitchFamily="49" charset="0"/>
              </a:rPr>
              <a:t>,a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4</a:t>
            </a:r>
            <a:r>
              <a:rPr lang="en-US" altLang="en-US" sz="1400" b="1">
                <a:latin typeface="Courier New" panose="02070309020205020404" pitchFamily="49" charset="0"/>
              </a:rPr>
              <a:t>,…,a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n-2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0" lang="en-US" altLang="en-US" sz="1400" b="1">
                <a:latin typeface="Courier New" panose="02070309020205020404" pitchFamily="49" charset="0"/>
              </a:rPr>
              <a:t>   (d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0</a:t>
            </a:r>
            <a:r>
              <a:rPr lang="en-US" altLang="en-US" sz="1400" b="1">
                <a:latin typeface="Courier New" panose="02070309020205020404" pitchFamily="49" charset="0"/>
              </a:rPr>
              <a:t>,d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1</a:t>
            </a:r>
            <a:r>
              <a:rPr lang="en-US" altLang="en-US" sz="1400" b="1">
                <a:latin typeface="Courier New" panose="02070309020205020404" pitchFamily="49" charset="0"/>
              </a:rPr>
              <a:t>,…,d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n/2-1</a:t>
            </a:r>
            <a:r>
              <a:rPr lang="en-US" altLang="en-US" sz="1400" b="1">
                <a:latin typeface="Courier New" panose="02070309020205020404" pitchFamily="49" charset="0"/>
              </a:rPr>
              <a:t>) 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FFT(n/2, a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1</a:t>
            </a:r>
            <a:r>
              <a:rPr lang="en-US" altLang="en-US" sz="1400" b="1">
                <a:latin typeface="Courier New" panose="02070309020205020404" pitchFamily="49" charset="0"/>
              </a:rPr>
              <a:t>,a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3</a:t>
            </a:r>
            <a:r>
              <a:rPr lang="en-US" altLang="en-US" sz="1400" b="1">
                <a:latin typeface="Courier New" panose="02070309020205020404" pitchFamily="49" charset="0"/>
              </a:rPr>
              <a:t>,a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5</a:t>
            </a:r>
            <a:r>
              <a:rPr lang="en-US" altLang="en-US" sz="1400" b="1">
                <a:latin typeface="Courier New" panose="02070309020205020404" pitchFamily="49" charset="0"/>
              </a:rPr>
              <a:t>,…,a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n-1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endParaRPr kumimoji="0" lang="en-US" altLang="en-US" sz="14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kumimoji="0" lang="en-US" altLang="en-US" sz="1400" b="1">
                <a:solidFill>
                  <a:srgbClr val="003399"/>
                </a:solidFill>
                <a:latin typeface="Courier New" panose="02070309020205020404" pitchFamily="49" charset="0"/>
              </a:rPr>
              <a:t>   for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 k = 0 </a:t>
            </a:r>
            <a:r>
              <a:rPr kumimoji="0" lang="en-US" altLang="en-US" sz="1400" b="1">
                <a:solidFill>
                  <a:srgbClr val="003399"/>
                </a:solidFill>
                <a:latin typeface="Courier New" panose="02070309020205020404" pitchFamily="49" charset="0"/>
              </a:rPr>
              <a:t>to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 n/2 - 1 {</a:t>
            </a:r>
          </a:p>
          <a:p>
            <a:pPr>
              <a:lnSpc>
                <a:spcPct val="120000"/>
              </a:lnSpc>
            </a:pPr>
            <a:r>
              <a:rPr lang="en-US" altLang="en-US" sz="1400" b="1">
                <a:latin typeface="Courier New" panose="02070309020205020404" pitchFamily="49" charset="0"/>
                <a:sym typeface="Symbol" panose="05050102010706020507" pitchFamily="18" charset="2"/>
              </a:rPr>
              <a:t>      </a:t>
            </a:r>
            <a:r>
              <a:rPr lang="en-US" altLang="en-US" sz="1400" b="1" baseline="30000">
                <a:latin typeface="Courier New" panose="02070309020205020404" pitchFamily="49" charset="0"/>
                <a:sym typeface="Symbol" panose="05050102010706020507" pitchFamily="18" charset="2"/>
              </a:rPr>
              <a:t>k</a:t>
            </a:r>
            <a:r>
              <a:rPr lang="en-US" altLang="en-US" sz="1400" b="1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1400" b="1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400" b="1">
                <a:latin typeface="Courier New" panose="02070309020205020404" pitchFamily="49" charset="0"/>
              </a:rPr>
              <a:t>e</a:t>
            </a:r>
            <a:r>
              <a:rPr lang="en-US" altLang="en-US" sz="1400" b="1" baseline="30000">
                <a:latin typeface="Courier New" panose="02070309020205020404" pitchFamily="49" charset="0"/>
                <a:sym typeface="Symbol" panose="05050102010706020507" pitchFamily="18" charset="2"/>
              </a:rPr>
              <a:t>2ik/n</a:t>
            </a:r>
            <a:endParaRPr kumimoji="0" lang="en-US" altLang="en-US" sz="14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      </a:t>
            </a:r>
            <a:r>
              <a:rPr kumimoji="0" lang="en-US" altLang="en-US" sz="1400" b="1" smtClean="0">
                <a:latin typeface="Courier New" panose="02070309020205020404" pitchFamily="49" charset="0"/>
              </a:rPr>
              <a:t>y</a:t>
            </a:r>
            <a:r>
              <a:rPr lang="en-US" altLang="en-US" sz="1400" b="1" baseline="-25000" smtClean="0">
                <a:latin typeface="Courier New" panose="02070309020205020404" pitchFamily="49" charset="0"/>
              </a:rPr>
              <a:t>k</a:t>
            </a:r>
            <a:r>
              <a:rPr lang="en-US" altLang="en-US" sz="1400" b="1" smtClean="0">
                <a:latin typeface="Courier New" panose="02070309020205020404" pitchFamily="49" charset="0"/>
              </a:rPr>
              <a:t> 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1400" b="1">
                <a:latin typeface="Courier New" panose="02070309020205020404" pitchFamily="49" charset="0"/>
              </a:rPr>
              <a:t> e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k</a:t>
            </a:r>
            <a:r>
              <a:rPr lang="en-US" altLang="en-US" sz="1400" b="1">
                <a:latin typeface="Courier New" panose="02070309020205020404" pitchFamily="49" charset="0"/>
              </a:rPr>
              <a:t> + </a:t>
            </a:r>
            <a:r>
              <a:rPr lang="en-US" altLang="en-US" sz="1400" b="1">
                <a:latin typeface="Courier New" panose="02070309020205020404" pitchFamily="49" charset="0"/>
                <a:sym typeface="Symbol" panose="05050102010706020507" pitchFamily="18" charset="2"/>
              </a:rPr>
              <a:t></a:t>
            </a:r>
            <a:r>
              <a:rPr lang="en-US" altLang="en-US" sz="1400" b="1" baseline="30000">
                <a:latin typeface="Courier New" panose="02070309020205020404" pitchFamily="49" charset="0"/>
                <a:sym typeface="Symbol" panose="05050102010706020507" pitchFamily="18" charset="2"/>
              </a:rPr>
              <a:t>k</a:t>
            </a:r>
            <a:r>
              <a:rPr lang="en-US" altLang="en-US" sz="1400" b="1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400" b="1">
                <a:latin typeface="Courier New" panose="02070309020205020404" pitchFamily="49" charset="0"/>
              </a:rPr>
              <a:t>d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k</a:t>
            </a:r>
            <a:endParaRPr lang="en-US" altLang="en-US" sz="1400" b="1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kumimoji="0" lang="en-US" altLang="en-US" sz="1400" b="1">
                <a:latin typeface="Courier New" panose="02070309020205020404" pitchFamily="49" charset="0"/>
              </a:rPr>
              <a:t>      y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k+n/2</a:t>
            </a:r>
            <a:r>
              <a:rPr lang="en-US" altLang="en-US" sz="1400" b="1">
                <a:latin typeface="Courier New" panose="02070309020205020404" pitchFamily="49" charset="0"/>
              </a:rPr>
              <a:t> 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en-US" sz="1400" b="1">
                <a:latin typeface="Courier New" panose="02070309020205020404" pitchFamily="49" charset="0"/>
              </a:rPr>
              <a:t> e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k</a:t>
            </a:r>
            <a:r>
              <a:rPr lang="en-US" altLang="en-US" sz="1400" b="1">
                <a:latin typeface="Courier New" panose="02070309020205020404" pitchFamily="49" charset="0"/>
              </a:rPr>
              <a:t> - </a:t>
            </a:r>
            <a:r>
              <a:rPr lang="en-US" altLang="en-US" sz="1400" b="1">
                <a:latin typeface="Courier New" panose="02070309020205020404" pitchFamily="49" charset="0"/>
                <a:sym typeface="Symbol" panose="05050102010706020507" pitchFamily="18" charset="2"/>
              </a:rPr>
              <a:t></a:t>
            </a:r>
            <a:r>
              <a:rPr lang="en-US" altLang="en-US" sz="1400" b="1" baseline="30000">
                <a:latin typeface="Courier New" panose="02070309020205020404" pitchFamily="49" charset="0"/>
                <a:sym typeface="Symbol" panose="05050102010706020507" pitchFamily="18" charset="2"/>
              </a:rPr>
              <a:t>k</a:t>
            </a:r>
            <a:r>
              <a:rPr lang="en-US" altLang="en-US" sz="1400" b="1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sz="1400" b="1">
                <a:latin typeface="Courier New" panose="02070309020205020404" pitchFamily="49" charset="0"/>
              </a:rPr>
              <a:t>d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k</a:t>
            </a:r>
            <a:endParaRPr lang="en-US" altLang="en-US" sz="1400" b="1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120000"/>
              </a:lnSpc>
            </a:pPr>
            <a:r>
              <a:rPr kumimoji="0" lang="en-US" altLang="en-US" sz="1400" b="1" smtClean="0">
                <a:solidFill>
                  <a:srgbClr val="003399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1400" b="1">
                <a:solidFill>
                  <a:srgbClr val="003399"/>
                </a:solidFill>
                <a:latin typeface="Courier New" panose="02070309020205020404" pitchFamily="49" charset="0"/>
              </a:rPr>
              <a:t>return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(y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0</a:t>
            </a:r>
            <a:r>
              <a:rPr lang="en-US" altLang="en-US" sz="1400" b="1">
                <a:latin typeface="Courier New" panose="02070309020205020404" pitchFamily="49" charset="0"/>
              </a:rPr>
              <a:t>,y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1</a:t>
            </a:r>
            <a:r>
              <a:rPr lang="en-US" altLang="en-US" sz="1400" b="1">
                <a:latin typeface="Courier New" panose="02070309020205020404" pitchFamily="49" charset="0"/>
              </a:rPr>
              <a:t>,…,y</a:t>
            </a:r>
            <a:r>
              <a:rPr lang="en-US" altLang="en-US" sz="1400" b="1" baseline="-25000">
                <a:latin typeface="Courier New" panose="02070309020205020404" pitchFamily="49" charset="0"/>
              </a:rPr>
              <a:t>n-1</a:t>
            </a: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kumimoji="0" lang="en-US" altLang="en-US" sz="1400" b="1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48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 - Copy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Copy</Template>
  <TotalTime>27726</TotalTime>
  <Words>4272</Words>
  <Application>Microsoft Office PowerPoint</Application>
  <PresentationFormat>On-screen Show (4:3)</PresentationFormat>
  <Paragraphs>220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Black</vt:lpstr>
      <vt:lpstr>Cambria Math</vt:lpstr>
      <vt:lpstr>Courier New</vt:lpstr>
      <vt:lpstr>Symbol</vt:lpstr>
      <vt:lpstr>Times New Roman</vt:lpstr>
      <vt:lpstr>Wingdings</vt:lpstr>
      <vt:lpstr>4 - Copy</vt:lpstr>
      <vt:lpstr>Equation</vt:lpstr>
      <vt:lpstr>Divide and conquer 3 Linear time sorting</vt:lpstr>
      <vt:lpstr>Polynomial multiplication</vt:lpstr>
      <vt:lpstr>Polynomial representations</vt:lpstr>
      <vt:lpstr>Fast polynomial multiplication</vt:lpstr>
      <vt:lpstr>Roots of unity</vt:lpstr>
      <vt:lpstr>Discrete Fourier Transform</vt:lpstr>
      <vt:lpstr>Fast Fourier Transform</vt:lpstr>
      <vt:lpstr>Fast Fourier Transform</vt:lpstr>
      <vt:lpstr>FFT algorithm</vt:lpstr>
      <vt:lpstr>Inverse FFT</vt:lpstr>
      <vt:lpstr>Inverse FFT</vt:lpstr>
      <vt:lpstr>Inverse FFT</vt:lpstr>
      <vt:lpstr>Comparison sorts</vt:lpstr>
      <vt:lpstr>Beyond comparison sorts</vt:lpstr>
      <vt:lpstr>Counting sort</vt:lpstr>
      <vt:lpstr>Counting sort</vt:lpstr>
      <vt:lpstr>Example</vt:lpstr>
      <vt:lpstr>Pseudocode and complexity</vt:lpstr>
      <vt:lpstr>Stability</vt:lpstr>
      <vt:lpstr>Radix sort</vt:lpstr>
      <vt:lpstr>Example</vt:lpstr>
      <vt:lpstr>Correctness</vt:lpstr>
      <vt:lpstr>Complexity </vt:lpstr>
      <vt:lpstr>Complexity </vt:lpstr>
      <vt:lpstr>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scheduling</dc:title>
  <dc:creator>MS_staff</dc:creator>
  <cp:lastModifiedBy>Rui</cp:lastModifiedBy>
  <cp:revision>1493</cp:revision>
  <cp:lastPrinted>2022-02-23T13:45:17Z</cp:lastPrinted>
  <dcterms:created xsi:type="dcterms:W3CDTF">2011-03-13T06:54:57Z</dcterms:created>
  <dcterms:modified xsi:type="dcterms:W3CDTF">2024-03-06T15:20:07Z</dcterms:modified>
</cp:coreProperties>
</file>