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63" r:id="rId2"/>
  </p:sldMasterIdLst>
  <p:notesMasterIdLst>
    <p:notesMasterId r:id="rId22"/>
  </p:notesMasterIdLst>
  <p:handoutMasterIdLst>
    <p:handoutMasterId r:id="rId23"/>
  </p:handoutMasterIdLst>
  <p:sldIdLst>
    <p:sldId id="256" r:id="rId3"/>
    <p:sldId id="279" r:id="rId4"/>
    <p:sldId id="313" r:id="rId5"/>
    <p:sldId id="319" r:id="rId6"/>
    <p:sldId id="320" r:id="rId7"/>
    <p:sldId id="321" r:id="rId8"/>
    <p:sldId id="322" r:id="rId9"/>
    <p:sldId id="323" r:id="rId10"/>
    <p:sldId id="324" r:id="rId11"/>
    <p:sldId id="325" r:id="rId12"/>
    <p:sldId id="314" r:id="rId13"/>
    <p:sldId id="315" r:id="rId14"/>
    <p:sldId id="316" r:id="rId15"/>
    <p:sldId id="317" r:id="rId16"/>
    <p:sldId id="318" r:id="rId17"/>
    <p:sldId id="307" r:id="rId18"/>
    <p:sldId id="308" r:id="rId19"/>
    <p:sldId id="312" r:id="rId20"/>
    <p:sldId id="311" r:id="rId21"/>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1503FB"/>
    <a:srgbClr val="33CC33"/>
    <a:srgbClr val="56FF21"/>
    <a:srgbClr val="66FF33"/>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5" autoAdjust="0"/>
    <p:restoredTop sz="96150" autoAdjust="0"/>
  </p:normalViewPr>
  <p:slideViewPr>
    <p:cSldViewPr snapToGrid="0">
      <p:cViewPr varScale="1">
        <p:scale>
          <a:sx n="120" d="100"/>
          <a:sy n="120" d="100"/>
        </p:scale>
        <p:origin x="1399" y="58"/>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714"/>
    </p:cViewPr>
  </p:sorterViewPr>
  <p:notesViewPr>
    <p:cSldViewPr snapToGrid="0">
      <p:cViewPr>
        <p:scale>
          <a:sx n="100" d="100"/>
          <a:sy n="100" d="100"/>
        </p:scale>
        <p:origin x="-366" y="1392"/>
      </p:cViewPr>
      <p:guideLst>
        <p:guide orient="horz" pos="2304"/>
        <p:guide pos="302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fld id="{A91FC4C7-534E-41DC-9829-CB4D0CAF5DD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fld id="{6EED9976-9671-43F6-ACB7-EAE0B94A062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r>
              <a:rPr lang="en-US" altLang="en-US" smtClean="0"/>
              <a:t>the term "regression" stems from the work of Sir Francis Galton (1822-1911), a famous geneticist, who studied the heights of fathers and their sons. He found that offspring of a parent of larger than average height tended to be smaller than their parents, and offspring of parents of smaller than average size tended to be larger than their parents. "regression toward mediocrity".</a:t>
            </a:r>
          </a:p>
          <a:p>
            <a:endParaRPr lang="en-US" altLang="en-US" smtClean="0"/>
          </a:p>
          <a:p>
            <a:r>
              <a:rPr lang="en-US" altLang="en-US" smtClean="0"/>
              <a:t>Gauss (1809-1811) used Gaussian elimination to solve multiple linear regression</a:t>
            </a:r>
          </a:p>
          <a:p>
            <a:r>
              <a:rPr lang="en-US" altLang="en-US" smtClean="0"/>
              <a:t>Gauss-Markov theorem (least squares estimates are uniformly minimum variance estimates (UMVUE) among all linear unbiased estimates)</a:t>
            </a:r>
          </a:p>
          <a:p>
            <a:endParaRPr lang="en-US" altLang="en-US" smtClean="0"/>
          </a:p>
        </p:txBody>
      </p:sp>
    </p:spTree>
    <p:extLst>
      <p:ext uri="{BB962C8B-B14F-4D97-AF65-F5344CB8AC3E}">
        <p14:creationId xmlns:p14="http://schemas.microsoft.com/office/powerpoint/2010/main" val="365467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8238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r>
              <a:rPr lang="en-US" altLang="en-US" smtClean="0"/>
              <a:t>In class: ask students to give a DP solution</a:t>
            </a:r>
          </a:p>
        </p:txBody>
      </p:sp>
    </p:spTree>
    <p:extLst>
      <p:ext uri="{BB962C8B-B14F-4D97-AF65-F5344CB8AC3E}">
        <p14:creationId xmlns:p14="http://schemas.microsoft.com/office/powerpoint/2010/main" val="346535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4110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r>
              <a:rPr lang="en-US" altLang="en-US" smtClean="0"/>
              <a:t>Book: can be improved to O(n</a:t>
            </a:r>
            <a:r>
              <a:rPr lang="en-US" altLang="en-US" baseline="30000" smtClean="0"/>
              <a:t>2</a:t>
            </a:r>
            <a:r>
              <a:rPr lang="en-US" altLang="en-US" smtClean="0"/>
              <a:t>) by pre-computing various statistics. How???</a:t>
            </a:r>
          </a:p>
          <a:p>
            <a:endParaRPr lang="en-US" altLang="en-US" smtClean="0"/>
          </a:p>
        </p:txBody>
      </p:sp>
    </p:spTree>
    <p:extLst>
      <p:ext uri="{BB962C8B-B14F-4D97-AF65-F5344CB8AC3E}">
        <p14:creationId xmlns:p14="http://schemas.microsoft.com/office/powerpoint/2010/main" val="215792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7534FE49-121F-43FC-8BDD-AA88B60426B2}" type="slidenum">
              <a:rPr lang="en-US" altLang="en-US"/>
              <a:pPr/>
              <a:t>‹#›</a:t>
            </a:fld>
            <a:endParaRPr lang="en-US" altLang="en-US"/>
          </a:p>
        </p:txBody>
      </p:sp>
    </p:spTree>
    <p:extLst>
      <p:ext uri="{BB962C8B-B14F-4D97-AF65-F5344CB8AC3E}">
        <p14:creationId xmlns:p14="http://schemas.microsoft.com/office/powerpoint/2010/main" val="362674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9E32445A-AF03-4D0C-B6C9-1914D82C81F0}"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4006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F26F7D71-1325-4BA0-92D7-9573BA6D53C2}"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75184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fld id="{C1D6C8A0-E252-44C4-9BB8-804D1A7869E0}" type="slidenum">
              <a:rPr lang="en-US" altLang="en-US"/>
              <a:pPr/>
              <a:t>‹#›</a:t>
            </a:fld>
            <a:endParaRPr lang="en-US" alt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335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BAB34382-1A13-4015-9DDB-5E1BB4E817F2}"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90650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664579"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en-US" altLang="en-US" noProof="0" smtClean="0"/>
              <a:t>Click to edit Master title style</a:t>
            </a:r>
          </a:p>
        </p:txBody>
      </p:sp>
      <p:sp>
        <p:nvSpPr>
          <p:cNvPr id="664580"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en-US" noProof="0" smtClean="0"/>
              <a:t>Click to edit Master subtitle style</a:t>
            </a:r>
          </a:p>
        </p:txBody>
      </p:sp>
    </p:spTree>
    <p:extLst>
      <p:ext uri="{BB962C8B-B14F-4D97-AF65-F5344CB8AC3E}">
        <p14:creationId xmlns:p14="http://schemas.microsoft.com/office/powerpoint/2010/main" val="369877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71933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4B54218-3AB7-42F6-B1A1-93052CE42BF1}"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24213335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02CEB20A-9631-4EA6-98AD-FA5E26DE9ADA}"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5306803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8398431-D1B5-48B9-9583-B382E2CA09AF}"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2564255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83B3246-1DB6-4032-85FC-30A80374FD99}"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144996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1755302B-1B33-4501-9830-B7544A54D161}"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7438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C938B9B-ACED-4576-8E44-2EA2A46E3CE8}"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2075713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B8962A6-066D-46CD-86B6-FD7D644A7147}"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421683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CA2DF8C-8229-4792-A5B0-146C76294533}"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163710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3B5DB19-3E2D-4822-BB87-380FAD1CF2EE}"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922335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0EA36D6-6009-4E2B-8232-937C3439035B}"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97433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0F010907-F14B-4152-A2F8-EAB74859BD61}"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1978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4ABF7C35-884D-4B06-8601-2FB5FABDC6D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2733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E1A0183B-54BA-41E1-9163-402F7207324E}"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9324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70BC7B56-1D01-477C-B12E-E54E0ED2154F}" type="slidenum">
              <a:rPr lang="en-US" altLang="en-US"/>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237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9DDD3BC4-0CE6-4D44-8B6A-7EAAF4A39B6A}" type="slidenum">
              <a:rPr lang="en-US" altLang="en-US"/>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1015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184EA280-EF5F-4CF9-8668-B61A2D283D9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985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2DD68144-D952-4B88-A647-A4C47637FE24}"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0096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95970894-FB1C-4946-A227-DFF27115E90D}" type="slidenum">
              <a:rPr lang="en-US" altLang="en-US"/>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7715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7715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17715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7716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63556"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3731B81-A786-4678-8FDA-64ACEFDFB645}" type="slidenum">
              <a:rPr kumimoji="1" lang="en-US" altLang="en-US" sz="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15643303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ftr="0" dt="0"/>
  <p:txStyles>
    <p:titleStyle>
      <a:lvl1pPr algn="ctr" rtl="0" eaLnBrk="0" fontAlgn="base" hangingPunct="0">
        <a:lnSpc>
          <a:spcPct val="70000"/>
        </a:lnSpc>
        <a:spcBef>
          <a:spcPct val="0"/>
        </a:spcBef>
        <a:spcAft>
          <a:spcPct val="0"/>
        </a:spcAft>
        <a:defRPr kumimoji="1" sz="2000" kern="12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9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3.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sz="4400" dirty="0" smtClean="0"/>
              <a:t>Dynamic Programming </a:t>
            </a:r>
            <a:br>
              <a:rPr lang="en-US" altLang="en-US" sz="4400" dirty="0" smtClean="0"/>
            </a:br>
            <a:r>
              <a:rPr lang="en-US" altLang="en-US" sz="4400" dirty="0" smtClean="0"/>
              <a:t>Part 1</a:t>
            </a:r>
          </a:p>
        </p:txBody>
      </p:sp>
      <p:sp>
        <p:nvSpPr>
          <p:cNvPr id="3075" name="Subtitle 2"/>
          <p:cNvSpPr>
            <a:spLocks noGrp="1"/>
          </p:cNvSpPr>
          <p:nvPr>
            <p:ph type="subTitle" idx="1"/>
          </p:nvPr>
        </p:nvSpPr>
        <p:spPr/>
        <p:txBody>
          <a:bodyPr/>
          <a:lstStyle/>
          <a:p>
            <a:pPr algn="just" eaLnBrk="1" hangingPunct="1"/>
            <a:r>
              <a:rPr lang="en-US" sz="3600" smtClean="0"/>
              <a:t>CS240</a:t>
            </a:r>
            <a:r>
              <a:rPr lang="en-US" sz="3600" dirty="0"/>
              <a:t>	</a:t>
            </a:r>
            <a:r>
              <a:rPr lang="en-US" sz="3600"/>
              <a:t>	</a:t>
            </a:r>
            <a:r>
              <a:rPr lang="en-US" sz="3600" smtClean="0"/>
              <a:t>Spring </a:t>
            </a:r>
            <a:r>
              <a:rPr lang="en-US" sz="3600" smtClean="0"/>
              <a:t>2024</a:t>
            </a:r>
            <a:endParaRPr lang="en-US" sz="3600" dirty="0"/>
          </a:p>
          <a:p>
            <a:pPr eaLnBrk="1" hangingPunct="1"/>
            <a:r>
              <a:rPr lang="en-US" sz="3600" i="1" dirty="0"/>
              <a:t>Rui Fan</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iterative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833007"/>
                <a:ext cx="4984296" cy="3796393"/>
              </a:xfrm>
            </p:spPr>
            <p:txBody>
              <a:bodyPr>
                <a:normAutofit fontScale="77500" lnSpcReduction="20000"/>
              </a:bodyPr>
              <a:lstStyle/>
              <a:p>
                <a:r>
                  <a:rPr lang="en-US" smtClean="0"/>
                  <a:t>Use an array </a:t>
                </a:r>
                <a14:m>
                  <m:oMath xmlns:m="http://schemas.openxmlformats.org/officeDocument/2006/math">
                    <m:r>
                      <a:rPr lang="en-US" i="1" smtClean="0">
                        <a:latin typeface="Cambria Math" panose="02040503050406030204" pitchFamily="18" charset="0"/>
                      </a:rPr>
                      <m:t>𝑀</m:t>
                    </m:r>
                  </m:oMath>
                </a14:m>
                <a:r>
                  <a:rPr lang="en-US" smtClean="0"/>
                  <a:t> to store the solutions of subproblems we’ve already solved.</a:t>
                </a:r>
              </a:p>
              <a:p>
                <a:r>
                  <a:rPr lang="en-US" smtClean="0"/>
                  <a:t>Solve the subproblems from smallest to largest, i.e. in increasing value of </a:t>
                </a:r>
                <a14:m>
                  <m:oMath xmlns:m="http://schemas.openxmlformats.org/officeDocument/2006/math">
                    <m:r>
                      <a:rPr lang="en-US" i="1" smtClean="0">
                        <a:latin typeface="Cambria Math" panose="02040503050406030204" pitchFamily="18" charset="0"/>
                      </a:rPr>
                      <m:t>𝑀</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a:t>
                </a:r>
              </a:p>
              <a:p>
                <a:r>
                  <a:rPr lang="en-US" smtClean="0"/>
                  <a:t>For </a:t>
                </a:r>
                <a14:m>
                  <m:oMath xmlns:m="http://schemas.openxmlformats.org/officeDocument/2006/math">
                    <m:r>
                      <a:rPr lang="en-US" i="1" smtClean="0">
                        <a:latin typeface="Cambria Math" panose="02040503050406030204" pitchFamily="18" charset="0"/>
                      </a:rPr>
                      <m:t>𝑛</m:t>
                    </m:r>
                  </m:oMath>
                </a14:m>
                <a:r>
                  <a:rPr lang="en-US" smtClean="0"/>
                  <a:t> intervals, takes </a:t>
                </a:r>
                <a14:m>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oMath>
                </a14:m>
                <a:r>
                  <a:rPr lang="en-US" smtClean="0"/>
                  <a:t> time if we know all the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values.</a:t>
                </a:r>
              </a:p>
              <a:p>
                <a:pPr lvl="1"/>
                <a:r>
                  <a:rPr lang="en-US" smtClean="0"/>
                  <a:t>Can compute all the </a:t>
                </a:r>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values by sorting and binary search in </a:t>
                </a:r>
                <a14:m>
                  <m:oMath xmlns:m="http://schemas.openxmlformats.org/officeDocument/2006/math">
                    <m:r>
                      <a:rPr lang="en-US" i="1" smtClean="0">
                        <a:latin typeface="Cambria Math" panose="02040503050406030204" pitchFamily="18" charset="0"/>
                      </a:rPr>
                      <m:t>𝑂</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 </m:t>
                    </m:r>
                    <m:r>
                      <m:rPr>
                        <m:sty m:val="p"/>
                      </m:rPr>
                      <a:rPr lang="en-US" i="1" smtClean="0">
                        <a:latin typeface="Cambria Math" panose="02040503050406030204" pitchFamily="18" charset="0"/>
                      </a:rPr>
                      <m:t>log</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oMath>
                </a14:m>
                <a:r>
                  <a:rPr lang="en-US" smtClean="0"/>
                  <a:t> time.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833007"/>
                <a:ext cx="4984296" cy="3796393"/>
              </a:xfrm>
              <a:blipFill>
                <a:blip r:embed="rId2"/>
                <a:stretch>
                  <a:fillRect l="-856" t="-3371" r="-268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612446" y="1466939"/>
            <a:ext cx="2673803" cy="1146903"/>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151530" y="3311884"/>
            <a:ext cx="2225027" cy="2912703"/>
          </a:xfrm>
          <a:prstGeom prst="rect">
            <a:avLst/>
          </a:prstGeom>
        </p:spPr>
      </p:pic>
      <p:pic>
        <p:nvPicPr>
          <p:cNvPr id="7" name="Picture 6"/>
          <p:cNvPicPr>
            <a:picLocks noChangeAspect="1"/>
          </p:cNvPicPr>
          <p:nvPr/>
        </p:nvPicPr>
        <p:blipFill>
          <a:blip r:embed="rId5"/>
          <a:stretch>
            <a:fillRect/>
          </a:stretch>
        </p:blipFill>
        <p:spPr>
          <a:xfrm>
            <a:off x="5602025" y="1176276"/>
            <a:ext cx="3359194" cy="1656731"/>
          </a:xfrm>
          <a:prstGeom prst="rect">
            <a:avLst/>
          </a:prstGeom>
        </p:spPr>
      </p:pic>
      <p:cxnSp>
        <p:nvCxnSpPr>
          <p:cNvPr id="8" name="Straight Connector 7"/>
          <p:cNvCxnSpPr/>
          <p:nvPr/>
        </p:nvCxnSpPr>
        <p:spPr bwMode="auto">
          <a:xfrm>
            <a:off x="5853792" y="1463535"/>
            <a:ext cx="934811"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6923314" y="1938424"/>
            <a:ext cx="73478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7745186" y="2396985"/>
            <a:ext cx="47216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26222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BDCFD5-8D9E-41AA-8974-2DB2F8CCB54F}"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1987" name="Rectangle 2"/>
          <p:cNvSpPr>
            <a:spLocks noGrp="1" noChangeArrowheads="1"/>
          </p:cNvSpPr>
          <p:nvPr>
            <p:ph type="title"/>
          </p:nvPr>
        </p:nvSpPr>
        <p:spPr/>
        <p:txBody>
          <a:bodyPr/>
          <a:lstStyle/>
          <a:p>
            <a:r>
              <a:rPr lang="en-US" altLang="en-US" smtClean="0"/>
              <a:t>Segmented Least Squares</a:t>
            </a:r>
          </a:p>
        </p:txBody>
      </p:sp>
      <p:sp>
        <p:nvSpPr>
          <p:cNvPr id="41988" name="Rectangle 3"/>
          <p:cNvSpPr>
            <a:spLocks noGrp="1" noChangeArrowheads="1"/>
          </p:cNvSpPr>
          <p:nvPr>
            <p:ph type="body" idx="1"/>
          </p:nvPr>
        </p:nvSpPr>
        <p:spPr/>
        <p:txBody>
          <a:bodyPr/>
          <a:lstStyle/>
          <a:p>
            <a:r>
              <a:rPr lang="en-US" altLang="en-US" smtClean="0"/>
              <a:t>Least squares.</a:t>
            </a:r>
          </a:p>
          <a:p>
            <a:pPr lvl="1"/>
            <a:r>
              <a:rPr lang="en-US" altLang="en-US" smtClean="0"/>
              <a:t>Foundational problem in statistic and numerical analysis.</a:t>
            </a:r>
          </a:p>
          <a:p>
            <a:pPr lvl="1"/>
            <a:r>
              <a:rPr lang="en-US" altLang="en-US" smtClean="0"/>
              <a:t>Given n points in the plane:  (x</a:t>
            </a:r>
            <a:r>
              <a:rPr lang="en-US" altLang="en-US" sz="2000" baseline="-25000" smtClean="0"/>
              <a:t>1</a:t>
            </a:r>
            <a:r>
              <a:rPr lang="en-US" altLang="en-US" smtClean="0"/>
              <a:t>, y</a:t>
            </a:r>
            <a:r>
              <a:rPr lang="en-US" altLang="en-US" sz="2000" baseline="-25000" smtClean="0"/>
              <a:t>1</a:t>
            </a:r>
            <a:r>
              <a:rPr lang="en-US" altLang="en-US" smtClean="0"/>
              <a:t>), (x</a:t>
            </a:r>
            <a:r>
              <a:rPr lang="en-US" altLang="en-US" sz="2000" baseline="-25000" smtClean="0"/>
              <a:t>2</a:t>
            </a:r>
            <a:r>
              <a:rPr lang="en-US" altLang="en-US" smtClean="0"/>
              <a:t>, y</a:t>
            </a:r>
            <a:r>
              <a:rPr lang="en-US" altLang="en-US" sz="2000" baseline="-25000" smtClean="0"/>
              <a:t>2</a:t>
            </a:r>
            <a:r>
              <a:rPr lang="en-US" altLang="en-US" smtClean="0"/>
              <a:t>) , . . . , (x</a:t>
            </a:r>
            <a:r>
              <a:rPr lang="en-US" altLang="en-US" sz="2000" baseline="-25000" smtClean="0"/>
              <a:t>n</a:t>
            </a:r>
            <a:r>
              <a:rPr lang="en-US" altLang="en-US" smtClean="0"/>
              <a:t>, y</a:t>
            </a:r>
            <a:r>
              <a:rPr lang="en-US" altLang="en-US" sz="2000" baseline="-25000" smtClean="0"/>
              <a:t>n</a:t>
            </a:r>
            <a:r>
              <a:rPr lang="en-US" altLang="en-US" smtClean="0"/>
              <a:t>).</a:t>
            </a:r>
          </a:p>
          <a:p>
            <a:pPr lvl="1"/>
            <a:r>
              <a:rPr lang="en-US" altLang="en-US" smtClean="0"/>
              <a:t>Find a line y = ax + b that minimizes the sum of the squared error: </a:t>
            </a:r>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r>
              <a:rPr lang="en-US" altLang="en-US" smtClean="0"/>
              <a:t>Solution.  </a:t>
            </a:r>
            <a:r>
              <a:rPr lang="en-US" altLang="en-US" smtClean="0">
                <a:solidFill>
                  <a:schemeClr val="tx1"/>
                </a:solidFill>
              </a:rPr>
              <a:t>Calculus  </a:t>
            </a:r>
            <a:r>
              <a:rPr lang="en-US" altLang="en-US" smtClean="0">
                <a:solidFill>
                  <a:schemeClr val="tx1"/>
                </a:solidFill>
                <a:sym typeface="Symbol" panose="05050102010706020507" pitchFamily="18" charset="2"/>
              </a:rPr>
              <a:t></a:t>
            </a:r>
            <a:r>
              <a:rPr lang="en-US" altLang="en-US" smtClean="0">
                <a:solidFill>
                  <a:schemeClr val="tx1"/>
                </a:solidFill>
              </a:rPr>
              <a:t>  min error is achieved when</a:t>
            </a:r>
          </a:p>
        </p:txBody>
      </p:sp>
      <p:graphicFrame>
        <p:nvGraphicFramePr>
          <p:cNvPr id="41989" name="Object 41"/>
          <p:cNvGraphicFramePr>
            <a:graphicFrameLocks noChangeAspect="1"/>
          </p:cNvGraphicFramePr>
          <p:nvPr/>
        </p:nvGraphicFramePr>
        <p:xfrm>
          <a:off x="1528763" y="2957513"/>
          <a:ext cx="2544762" cy="844550"/>
        </p:xfrm>
        <a:graphic>
          <a:graphicData uri="http://schemas.openxmlformats.org/presentationml/2006/ole">
            <mc:AlternateContent xmlns:mc="http://schemas.openxmlformats.org/markup-compatibility/2006">
              <mc:Choice xmlns:v="urn:schemas-microsoft-com:vml" Requires="v">
                <p:oleObj spid="_x0000_s1082" name="Equation" r:id="rId4" imgW="2273300" imgH="558800" progId="Equation.3">
                  <p:embed/>
                </p:oleObj>
              </mc:Choice>
              <mc:Fallback>
                <p:oleObj name="Equation" r:id="rId4" imgW="2273300" imgH="558800" progId="Equation.3">
                  <p:embed/>
                  <p:pic>
                    <p:nvPicPr>
                      <p:cNvPr id="41989" name="Object 41"/>
                      <p:cNvPicPr>
                        <a:picLocks noChangeAspect="1" noChangeArrowheads="1"/>
                      </p:cNvPicPr>
                      <p:nvPr/>
                    </p:nvPicPr>
                    <p:blipFill>
                      <a:blip r:embed="rId5">
                        <a:extLst>
                          <a:ext uri="{28A0092B-C50C-407E-A947-70E740481C1C}">
                            <a14:useLocalDpi xmlns:a14="http://schemas.microsoft.com/office/drawing/2010/main" val="0"/>
                          </a:ext>
                        </a:extLst>
                      </a:blip>
                      <a:srcRect l="-6102" t="-25726" r="-6102" b="-25726"/>
                      <a:stretch>
                        <a:fillRect/>
                      </a:stretch>
                    </p:blipFill>
                    <p:spPr bwMode="auto">
                      <a:xfrm>
                        <a:off x="1528763" y="2957513"/>
                        <a:ext cx="2544762" cy="844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0" name="Object 42"/>
          <p:cNvGraphicFramePr>
            <a:graphicFrameLocks noChangeAspect="1"/>
          </p:cNvGraphicFramePr>
          <p:nvPr/>
        </p:nvGraphicFramePr>
        <p:xfrm>
          <a:off x="1200150" y="5432425"/>
          <a:ext cx="4878388" cy="1006475"/>
        </p:xfrm>
        <a:graphic>
          <a:graphicData uri="http://schemas.openxmlformats.org/presentationml/2006/ole">
            <mc:AlternateContent xmlns:mc="http://schemas.openxmlformats.org/markup-compatibility/2006">
              <mc:Choice xmlns:v="urn:schemas-microsoft-com:vml" Requires="v">
                <p:oleObj spid="_x0000_s1083" name="Equation" r:id="rId6" imgW="4622800" imgH="685800" progId="Equation.3">
                  <p:embed/>
                </p:oleObj>
              </mc:Choice>
              <mc:Fallback>
                <p:oleObj name="Equation" r:id="rId6" imgW="4622800" imgH="685800" progId="Equation.3">
                  <p:embed/>
                  <p:pic>
                    <p:nvPicPr>
                      <p:cNvPr id="41990" name="Object 42"/>
                      <p:cNvPicPr>
                        <a:picLocks noChangeAspect="1" noChangeArrowheads="1"/>
                      </p:cNvPicPr>
                      <p:nvPr/>
                    </p:nvPicPr>
                    <p:blipFill>
                      <a:blip r:embed="rId7">
                        <a:extLst>
                          <a:ext uri="{28A0092B-C50C-407E-A947-70E740481C1C}">
                            <a14:useLocalDpi xmlns:a14="http://schemas.microsoft.com/office/drawing/2010/main" val="0"/>
                          </a:ext>
                        </a:extLst>
                      </a:blip>
                      <a:srcRect l="-2843" t="-23489" r="-2843" b="-23489"/>
                      <a:stretch>
                        <a:fillRect/>
                      </a:stretch>
                    </p:blipFill>
                    <p:spPr bwMode="auto">
                      <a:xfrm>
                        <a:off x="1200150" y="5432425"/>
                        <a:ext cx="4878388" cy="10064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91" name="Group 43"/>
          <p:cNvGrpSpPr>
            <a:grpSpLocks/>
          </p:cNvGrpSpPr>
          <p:nvPr/>
        </p:nvGrpSpPr>
        <p:grpSpPr bwMode="auto">
          <a:xfrm>
            <a:off x="5737225" y="2814638"/>
            <a:ext cx="2720975" cy="1909762"/>
            <a:chOff x="2987" y="1597"/>
            <a:chExt cx="2137" cy="1500"/>
          </a:xfrm>
        </p:grpSpPr>
        <p:sp>
          <p:nvSpPr>
            <p:cNvPr id="41994" name="Line 44"/>
            <p:cNvSpPr>
              <a:spLocks noChangeShapeType="1"/>
            </p:cNvSpPr>
            <p:nvPr/>
          </p:nvSpPr>
          <p:spPr bwMode="auto">
            <a:xfrm>
              <a:off x="3174" y="1597"/>
              <a:ext cx="0" cy="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1995" name="Line 45"/>
            <p:cNvSpPr>
              <a:spLocks noChangeShapeType="1"/>
            </p:cNvSpPr>
            <p:nvPr/>
          </p:nvSpPr>
          <p:spPr bwMode="auto">
            <a:xfrm>
              <a:off x="2987" y="2947"/>
              <a:ext cx="2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1996" name="Oval 46"/>
            <p:cNvSpPr>
              <a:spLocks noChangeArrowheads="1"/>
            </p:cNvSpPr>
            <p:nvPr/>
          </p:nvSpPr>
          <p:spPr bwMode="auto">
            <a:xfrm>
              <a:off x="3601" y="240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1997" name="Oval 47"/>
            <p:cNvSpPr>
              <a:spLocks noChangeArrowheads="1"/>
            </p:cNvSpPr>
            <p:nvPr/>
          </p:nvSpPr>
          <p:spPr bwMode="auto">
            <a:xfrm>
              <a:off x="3815" y="213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1998" name="Oval 48"/>
            <p:cNvSpPr>
              <a:spLocks noChangeArrowheads="1"/>
            </p:cNvSpPr>
            <p:nvPr/>
          </p:nvSpPr>
          <p:spPr bwMode="auto">
            <a:xfrm>
              <a:off x="4162" y="210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1999" name="Oval 49"/>
            <p:cNvSpPr>
              <a:spLocks noChangeArrowheads="1"/>
            </p:cNvSpPr>
            <p:nvPr/>
          </p:nvSpPr>
          <p:spPr bwMode="auto">
            <a:xfrm>
              <a:off x="3468" y="258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0" name="Oval 50"/>
            <p:cNvSpPr>
              <a:spLocks noChangeArrowheads="1"/>
            </p:cNvSpPr>
            <p:nvPr/>
          </p:nvSpPr>
          <p:spPr bwMode="auto">
            <a:xfrm>
              <a:off x="3762" y="234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1" name="Oval 51"/>
            <p:cNvSpPr>
              <a:spLocks noChangeArrowheads="1"/>
            </p:cNvSpPr>
            <p:nvPr/>
          </p:nvSpPr>
          <p:spPr bwMode="auto">
            <a:xfrm>
              <a:off x="4403" y="195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2" name="Oval 52"/>
            <p:cNvSpPr>
              <a:spLocks noChangeArrowheads="1"/>
            </p:cNvSpPr>
            <p:nvPr/>
          </p:nvSpPr>
          <p:spPr bwMode="auto">
            <a:xfrm>
              <a:off x="3922" y="228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3" name="Oval 53"/>
            <p:cNvSpPr>
              <a:spLocks noChangeArrowheads="1"/>
            </p:cNvSpPr>
            <p:nvPr/>
          </p:nvSpPr>
          <p:spPr bwMode="auto">
            <a:xfrm>
              <a:off x="4616" y="1867"/>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4" name="Oval 54"/>
            <p:cNvSpPr>
              <a:spLocks noChangeArrowheads="1"/>
            </p:cNvSpPr>
            <p:nvPr/>
          </p:nvSpPr>
          <p:spPr bwMode="auto">
            <a:xfrm>
              <a:off x="4033" y="1962"/>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5" name="Oval 55"/>
            <p:cNvSpPr>
              <a:spLocks noChangeArrowheads="1"/>
            </p:cNvSpPr>
            <p:nvPr/>
          </p:nvSpPr>
          <p:spPr bwMode="auto">
            <a:xfrm>
              <a:off x="4510" y="1777"/>
              <a:ext cx="53"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6" name="Line 56"/>
            <p:cNvSpPr>
              <a:spLocks noChangeShapeType="1"/>
            </p:cNvSpPr>
            <p:nvPr/>
          </p:nvSpPr>
          <p:spPr bwMode="auto">
            <a:xfrm flipV="1">
              <a:off x="3014" y="1597"/>
              <a:ext cx="1976" cy="1230"/>
            </a:xfrm>
            <a:prstGeom prst="line">
              <a:avLst/>
            </a:prstGeom>
            <a:noFill/>
            <a:ln w="952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2007" name="Line 57"/>
            <p:cNvSpPr>
              <a:spLocks noChangeShapeType="1"/>
            </p:cNvSpPr>
            <p:nvPr/>
          </p:nvSpPr>
          <p:spPr bwMode="auto">
            <a:xfrm>
              <a:off x="4063" y="2018"/>
              <a:ext cx="2" cy="1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2008" name="Oval 58"/>
            <p:cNvSpPr>
              <a:spLocks noChangeArrowheads="1"/>
            </p:cNvSpPr>
            <p:nvPr/>
          </p:nvSpPr>
          <p:spPr bwMode="auto">
            <a:xfrm>
              <a:off x="4275" y="2001"/>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2009" name="Oval 59"/>
            <p:cNvSpPr>
              <a:spLocks noChangeArrowheads="1"/>
            </p:cNvSpPr>
            <p:nvPr/>
          </p:nvSpPr>
          <p:spPr bwMode="auto">
            <a:xfrm>
              <a:off x="4722" y="1682"/>
              <a:ext cx="54" cy="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grpSp>
      <p:sp>
        <p:nvSpPr>
          <p:cNvPr id="41992" name="Rectangle 61"/>
          <p:cNvSpPr>
            <a:spLocks noChangeArrowheads="1"/>
          </p:cNvSpPr>
          <p:nvPr/>
        </p:nvSpPr>
        <p:spPr bwMode="auto">
          <a:xfrm>
            <a:off x="7705725" y="4484688"/>
            <a:ext cx="304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x</a:t>
            </a:r>
          </a:p>
        </p:txBody>
      </p:sp>
      <p:sp>
        <p:nvSpPr>
          <p:cNvPr id="41993" name="Rectangle 62"/>
          <p:cNvSpPr>
            <a:spLocks noChangeArrowheads="1"/>
          </p:cNvSpPr>
          <p:nvPr/>
        </p:nvSpPr>
        <p:spPr bwMode="auto">
          <a:xfrm>
            <a:off x="5611813" y="2895600"/>
            <a:ext cx="2905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y</a:t>
            </a:r>
          </a:p>
        </p:txBody>
      </p:sp>
    </p:spTree>
    <p:extLst>
      <p:ext uri="{BB962C8B-B14F-4D97-AF65-F5344CB8AC3E}">
        <p14:creationId xmlns:p14="http://schemas.microsoft.com/office/powerpoint/2010/main" val="2881557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6DB1F65-E634-4328-ADD9-22061F81373A}"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35" name="Rectangle 2"/>
          <p:cNvSpPr>
            <a:spLocks noGrp="1" noChangeArrowheads="1"/>
          </p:cNvSpPr>
          <p:nvPr>
            <p:ph type="title"/>
          </p:nvPr>
        </p:nvSpPr>
        <p:spPr/>
        <p:txBody>
          <a:bodyPr/>
          <a:lstStyle/>
          <a:p>
            <a:r>
              <a:rPr lang="en-US" altLang="en-US" smtClean="0"/>
              <a:t>Segmented Least Squares</a:t>
            </a:r>
          </a:p>
        </p:txBody>
      </p:sp>
      <p:sp>
        <p:nvSpPr>
          <p:cNvPr id="43012" name="Rectangle 3"/>
          <p:cNvSpPr>
            <a:spLocks noGrp="1" noChangeArrowheads="1"/>
          </p:cNvSpPr>
          <p:nvPr>
            <p:ph type="body" idx="1"/>
          </p:nvPr>
        </p:nvSpPr>
        <p:spPr/>
        <p:txBody>
          <a:bodyPr/>
          <a:lstStyle/>
          <a:p>
            <a:r>
              <a:rPr lang="en-US" altLang="en-US" smtClean="0"/>
              <a:t>Segmented least squares.</a:t>
            </a:r>
          </a:p>
          <a:p>
            <a:pPr lvl="1"/>
            <a:r>
              <a:rPr lang="en-US" altLang="en-US" smtClean="0"/>
              <a:t>Points lie roughly on a sequence of several line segments.</a:t>
            </a:r>
          </a:p>
          <a:p>
            <a:pPr lvl="1"/>
            <a:r>
              <a:rPr lang="en-US" altLang="en-US" smtClean="0"/>
              <a:t>Given n points in the plane (x</a:t>
            </a:r>
            <a:r>
              <a:rPr lang="en-US" altLang="en-US" sz="2000" baseline="-25000" smtClean="0"/>
              <a:t>1</a:t>
            </a:r>
            <a:r>
              <a:rPr lang="en-US" altLang="en-US" smtClean="0"/>
              <a:t>, y</a:t>
            </a:r>
            <a:r>
              <a:rPr lang="en-US" altLang="en-US" sz="2000" baseline="-25000" smtClean="0"/>
              <a:t>1</a:t>
            </a:r>
            <a:r>
              <a:rPr lang="en-US" altLang="en-US" smtClean="0"/>
              <a:t>), (x</a:t>
            </a:r>
            <a:r>
              <a:rPr lang="en-US" altLang="en-US" sz="2000" baseline="-25000" smtClean="0"/>
              <a:t>2</a:t>
            </a:r>
            <a:r>
              <a:rPr lang="en-US" altLang="en-US" smtClean="0"/>
              <a:t>, y</a:t>
            </a:r>
            <a:r>
              <a:rPr lang="en-US" altLang="en-US" sz="2000" baseline="-25000" smtClean="0"/>
              <a:t>2</a:t>
            </a:r>
            <a:r>
              <a:rPr lang="en-US" altLang="en-US" smtClean="0"/>
              <a:t>) , . . . , (x</a:t>
            </a:r>
            <a:r>
              <a:rPr lang="en-US" altLang="en-US" sz="2000" baseline="-25000" smtClean="0"/>
              <a:t>n</a:t>
            </a:r>
            <a:r>
              <a:rPr lang="en-US" altLang="en-US" smtClean="0"/>
              <a:t>, y</a:t>
            </a:r>
            <a:r>
              <a:rPr lang="en-US" altLang="en-US" sz="2000" baseline="-25000" smtClean="0"/>
              <a:t>n</a:t>
            </a:r>
            <a:r>
              <a:rPr lang="en-US" altLang="en-US" smtClean="0"/>
              <a:t>) with x</a:t>
            </a:r>
            <a:r>
              <a:rPr lang="en-US" altLang="en-US" sz="2000" baseline="-25000" smtClean="0"/>
              <a:t>1 </a:t>
            </a:r>
            <a:r>
              <a:rPr lang="en-US" altLang="en-US" smtClean="0"/>
              <a:t>&lt; x</a:t>
            </a:r>
            <a:r>
              <a:rPr lang="en-US" altLang="en-US" sz="2000" baseline="-25000" smtClean="0"/>
              <a:t>2 </a:t>
            </a:r>
            <a:r>
              <a:rPr lang="en-US" altLang="en-US" smtClean="0"/>
              <a:t>&lt; ... &lt; x</a:t>
            </a:r>
            <a:r>
              <a:rPr lang="en-US" altLang="en-US" sz="2000" baseline="-25000" smtClean="0"/>
              <a:t>n</a:t>
            </a:r>
            <a:r>
              <a:rPr lang="en-US" altLang="en-US" smtClean="0"/>
              <a:t>, find a sequence of lines that minimizes a cost function</a:t>
            </a:r>
          </a:p>
          <a:p>
            <a:pPr lvl="1"/>
            <a:endParaRPr lang="en-US" altLang="en-US" smtClean="0"/>
          </a:p>
          <a:p>
            <a:r>
              <a:rPr lang="en-US" altLang="en-US" smtClean="0"/>
              <a:t>Q.  </a:t>
            </a:r>
            <a:r>
              <a:rPr lang="en-US" altLang="en-US" smtClean="0">
                <a:solidFill>
                  <a:schemeClr val="tx1"/>
                </a:solidFill>
              </a:rPr>
              <a:t>What's a reasonable choice for the cost function? </a:t>
            </a:r>
          </a:p>
          <a:p>
            <a:pPr lvl="1"/>
            <a:r>
              <a:rPr lang="en-US" altLang="en-US" smtClean="0"/>
              <a:t>Shall balance accuracy and parsimony</a:t>
            </a:r>
          </a:p>
          <a:p>
            <a:endParaRPr lang="en-US" altLang="en-US" smtClean="0">
              <a:solidFill>
                <a:schemeClr val="tx1"/>
              </a:solidFill>
            </a:endParaRPr>
          </a:p>
        </p:txBody>
      </p:sp>
      <p:sp>
        <p:nvSpPr>
          <p:cNvPr id="44037" name="Line 4"/>
          <p:cNvSpPr>
            <a:spLocks noChangeShapeType="1"/>
          </p:cNvSpPr>
          <p:nvPr/>
        </p:nvSpPr>
        <p:spPr bwMode="auto">
          <a:xfrm>
            <a:off x="2601913" y="3919538"/>
            <a:ext cx="0" cy="263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38" name="Line 5"/>
          <p:cNvSpPr>
            <a:spLocks noChangeShapeType="1"/>
          </p:cNvSpPr>
          <p:nvPr/>
        </p:nvSpPr>
        <p:spPr bwMode="auto">
          <a:xfrm>
            <a:off x="2338388" y="6289675"/>
            <a:ext cx="42148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39" name="Oval 6"/>
          <p:cNvSpPr>
            <a:spLocks noChangeArrowheads="1"/>
          </p:cNvSpPr>
          <p:nvPr/>
        </p:nvSpPr>
        <p:spPr bwMode="auto">
          <a:xfrm>
            <a:off x="3919538" y="54467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0" name="Oval 7"/>
          <p:cNvSpPr>
            <a:spLocks noChangeArrowheads="1"/>
          </p:cNvSpPr>
          <p:nvPr/>
        </p:nvSpPr>
        <p:spPr bwMode="auto">
          <a:xfrm>
            <a:off x="3128963" y="57626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1" name="Oval 8"/>
          <p:cNvSpPr>
            <a:spLocks noChangeArrowheads="1"/>
          </p:cNvSpPr>
          <p:nvPr/>
        </p:nvSpPr>
        <p:spPr bwMode="auto">
          <a:xfrm>
            <a:off x="3708400" y="54991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2" name="Oval 9"/>
          <p:cNvSpPr>
            <a:spLocks noChangeArrowheads="1"/>
          </p:cNvSpPr>
          <p:nvPr/>
        </p:nvSpPr>
        <p:spPr bwMode="auto">
          <a:xfrm>
            <a:off x="3444875" y="56578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3" name="Oval 10"/>
          <p:cNvSpPr>
            <a:spLocks noChangeArrowheads="1"/>
          </p:cNvSpPr>
          <p:nvPr/>
        </p:nvSpPr>
        <p:spPr bwMode="auto">
          <a:xfrm>
            <a:off x="41290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4" name="Oval 11"/>
          <p:cNvSpPr>
            <a:spLocks noChangeArrowheads="1"/>
          </p:cNvSpPr>
          <p:nvPr/>
        </p:nvSpPr>
        <p:spPr bwMode="auto">
          <a:xfrm>
            <a:off x="5605463" y="5183188"/>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5" name="Oval 12"/>
          <p:cNvSpPr>
            <a:spLocks noChangeArrowheads="1"/>
          </p:cNvSpPr>
          <p:nvPr/>
        </p:nvSpPr>
        <p:spPr bwMode="auto">
          <a:xfrm>
            <a:off x="4551363"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6" name="Oval 13"/>
          <p:cNvSpPr>
            <a:spLocks noChangeArrowheads="1"/>
          </p:cNvSpPr>
          <p:nvPr/>
        </p:nvSpPr>
        <p:spPr bwMode="auto">
          <a:xfrm>
            <a:off x="6026150" y="4287838"/>
            <a:ext cx="106363"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7" name="Oval 14"/>
          <p:cNvSpPr>
            <a:spLocks noChangeArrowheads="1"/>
          </p:cNvSpPr>
          <p:nvPr/>
        </p:nvSpPr>
        <p:spPr bwMode="auto">
          <a:xfrm>
            <a:off x="5815013" y="4762500"/>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8" name="Oval 15"/>
          <p:cNvSpPr>
            <a:spLocks noChangeArrowheads="1"/>
          </p:cNvSpPr>
          <p:nvPr/>
        </p:nvSpPr>
        <p:spPr bwMode="auto">
          <a:xfrm>
            <a:off x="5762625" y="50260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49" name="Oval 16"/>
          <p:cNvSpPr>
            <a:spLocks noChangeArrowheads="1"/>
          </p:cNvSpPr>
          <p:nvPr/>
        </p:nvSpPr>
        <p:spPr bwMode="auto">
          <a:xfrm>
            <a:off x="5868988" y="4551363"/>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0" name="Oval 17"/>
          <p:cNvSpPr>
            <a:spLocks noChangeArrowheads="1"/>
          </p:cNvSpPr>
          <p:nvPr/>
        </p:nvSpPr>
        <p:spPr bwMode="auto">
          <a:xfrm>
            <a:off x="5973763" y="40767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1" name="Oval 18"/>
          <p:cNvSpPr>
            <a:spLocks noChangeArrowheads="1"/>
          </p:cNvSpPr>
          <p:nvPr/>
        </p:nvSpPr>
        <p:spPr bwMode="auto">
          <a:xfrm>
            <a:off x="5289550"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2" name="Oval 19"/>
          <p:cNvSpPr>
            <a:spLocks noChangeArrowheads="1"/>
          </p:cNvSpPr>
          <p:nvPr/>
        </p:nvSpPr>
        <p:spPr bwMode="auto">
          <a:xfrm>
            <a:off x="486727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3" name="Oval 20"/>
          <p:cNvSpPr>
            <a:spLocks noChangeArrowheads="1"/>
          </p:cNvSpPr>
          <p:nvPr/>
        </p:nvSpPr>
        <p:spPr bwMode="auto">
          <a:xfrm>
            <a:off x="4340225" y="53943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4" name="Oval 21"/>
          <p:cNvSpPr>
            <a:spLocks noChangeArrowheads="1"/>
          </p:cNvSpPr>
          <p:nvPr/>
        </p:nvSpPr>
        <p:spPr bwMode="auto">
          <a:xfrm>
            <a:off x="3024188" y="58150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5" name="Oval 22"/>
          <p:cNvSpPr>
            <a:spLocks noChangeArrowheads="1"/>
          </p:cNvSpPr>
          <p:nvPr/>
        </p:nvSpPr>
        <p:spPr bwMode="auto">
          <a:xfrm>
            <a:off x="3549650" y="55530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6" name="Oval 23"/>
          <p:cNvSpPr>
            <a:spLocks noChangeArrowheads="1"/>
          </p:cNvSpPr>
          <p:nvPr/>
        </p:nvSpPr>
        <p:spPr bwMode="auto">
          <a:xfrm>
            <a:off x="502602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7" name="Oval 24"/>
          <p:cNvSpPr>
            <a:spLocks noChangeArrowheads="1"/>
          </p:cNvSpPr>
          <p:nvPr/>
        </p:nvSpPr>
        <p:spPr bwMode="auto">
          <a:xfrm>
            <a:off x="6078538" y="39719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8" name="Oval 25"/>
          <p:cNvSpPr>
            <a:spLocks noChangeArrowheads="1"/>
          </p:cNvSpPr>
          <p:nvPr/>
        </p:nvSpPr>
        <p:spPr bwMode="auto">
          <a:xfrm>
            <a:off x="55514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59" name="Oval 26"/>
          <p:cNvSpPr>
            <a:spLocks noChangeArrowheads="1"/>
          </p:cNvSpPr>
          <p:nvPr/>
        </p:nvSpPr>
        <p:spPr bwMode="auto">
          <a:xfrm>
            <a:off x="4603750" y="5289550"/>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0" name="Oval 27"/>
          <p:cNvSpPr>
            <a:spLocks noChangeArrowheads="1"/>
          </p:cNvSpPr>
          <p:nvPr/>
        </p:nvSpPr>
        <p:spPr bwMode="auto">
          <a:xfrm>
            <a:off x="5868988" y="43402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1" name="Oval 28"/>
          <p:cNvSpPr>
            <a:spLocks noChangeArrowheads="1"/>
          </p:cNvSpPr>
          <p:nvPr/>
        </p:nvSpPr>
        <p:spPr bwMode="auto">
          <a:xfrm>
            <a:off x="5762625" y="44989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2" name="Oval 29"/>
          <p:cNvSpPr>
            <a:spLocks noChangeArrowheads="1"/>
          </p:cNvSpPr>
          <p:nvPr/>
        </p:nvSpPr>
        <p:spPr bwMode="auto">
          <a:xfrm>
            <a:off x="6184900" y="38671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4063" name="Oval 30"/>
          <p:cNvSpPr>
            <a:spLocks noChangeArrowheads="1"/>
          </p:cNvSpPr>
          <p:nvPr/>
        </p:nvSpPr>
        <p:spPr bwMode="auto">
          <a:xfrm>
            <a:off x="2865438" y="592137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grpSp>
        <p:nvGrpSpPr>
          <p:cNvPr id="44064" name="Group 32"/>
          <p:cNvGrpSpPr>
            <a:grpSpLocks/>
          </p:cNvGrpSpPr>
          <p:nvPr/>
        </p:nvGrpSpPr>
        <p:grpSpPr bwMode="auto">
          <a:xfrm>
            <a:off x="2286000" y="3656013"/>
            <a:ext cx="4003675" cy="2528887"/>
            <a:chOff x="1056" y="1104"/>
            <a:chExt cx="3648" cy="2304"/>
          </a:xfrm>
        </p:grpSpPr>
        <p:sp>
          <p:nvSpPr>
            <p:cNvPr id="44071" name="Line 33"/>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72" name="Line 34"/>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4073" name="Line 35"/>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grpSp>
      <p:sp>
        <p:nvSpPr>
          <p:cNvPr id="44065" name="Rectangle 37"/>
          <p:cNvSpPr>
            <a:spLocks noChangeArrowheads="1"/>
          </p:cNvSpPr>
          <p:nvPr/>
        </p:nvSpPr>
        <p:spPr bwMode="auto">
          <a:xfrm>
            <a:off x="5210175" y="6227763"/>
            <a:ext cx="304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x</a:t>
            </a:r>
          </a:p>
        </p:txBody>
      </p:sp>
      <p:sp>
        <p:nvSpPr>
          <p:cNvPr id="44066" name="Rectangle 38"/>
          <p:cNvSpPr>
            <a:spLocks noChangeArrowheads="1"/>
          </p:cNvSpPr>
          <p:nvPr/>
        </p:nvSpPr>
        <p:spPr bwMode="auto">
          <a:xfrm>
            <a:off x="2271713" y="4176713"/>
            <a:ext cx="2905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y</a:t>
            </a:r>
          </a:p>
        </p:txBody>
      </p:sp>
      <p:sp>
        <p:nvSpPr>
          <p:cNvPr id="43043" name="Rectangle 39"/>
          <p:cNvSpPr>
            <a:spLocks noChangeArrowheads="1"/>
          </p:cNvSpPr>
          <p:nvPr/>
        </p:nvSpPr>
        <p:spPr bwMode="auto">
          <a:xfrm>
            <a:off x="2279650" y="3478213"/>
            <a:ext cx="125095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goodness of fit</a:t>
            </a:r>
          </a:p>
        </p:txBody>
      </p:sp>
      <p:sp>
        <p:nvSpPr>
          <p:cNvPr id="43044" name="Line 40"/>
          <p:cNvSpPr>
            <a:spLocks noChangeShapeType="1"/>
          </p:cNvSpPr>
          <p:nvPr/>
        </p:nvSpPr>
        <p:spPr bwMode="auto">
          <a:xfrm flipV="1">
            <a:off x="2962275" y="3284538"/>
            <a:ext cx="0" cy="20796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3045" name="Rectangle 41"/>
          <p:cNvSpPr>
            <a:spLocks noChangeArrowheads="1"/>
          </p:cNvSpPr>
          <p:nvPr/>
        </p:nvSpPr>
        <p:spPr bwMode="auto">
          <a:xfrm>
            <a:off x="4059238" y="3482975"/>
            <a:ext cx="12509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number of lines</a:t>
            </a:r>
          </a:p>
        </p:txBody>
      </p:sp>
      <p:sp>
        <p:nvSpPr>
          <p:cNvPr id="43046" name="Line 42"/>
          <p:cNvSpPr>
            <a:spLocks noChangeShapeType="1"/>
          </p:cNvSpPr>
          <p:nvPr/>
        </p:nvSpPr>
        <p:spPr bwMode="auto">
          <a:xfrm flipV="1">
            <a:off x="4448175" y="3281363"/>
            <a:ext cx="0" cy="20796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Tree>
    <p:extLst>
      <p:ext uri="{BB962C8B-B14F-4D97-AF65-F5344CB8AC3E}">
        <p14:creationId xmlns:p14="http://schemas.microsoft.com/office/powerpoint/2010/main" val="3075285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3" grpId="0"/>
      <p:bldP spid="430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EFB857F-0F1B-41A3-A89E-023DCB9F97FC}"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083" name="Rectangle 2"/>
          <p:cNvSpPr>
            <a:spLocks noGrp="1" noChangeArrowheads="1"/>
          </p:cNvSpPr>
          <p:nvPr>
            <p:ph type="title"/>
          </p:nvPr>
        </p:nvSpPr>
        <p:spPr/>
        <p:txBody>
          <a:bodyPr/>
          <a:lstStyle/>
          <a:p>
            <a:r>
              <a:rPr lang="en-US" altLang="en-US" smtClean="0"/>
              <a:t>Segmented Least Squares</a:t>
            </a:r>
          </a:p>
        </p:txBody>
      </p:sp>
      <p:sp>
        <p:nvSpPr>
          <p:cNvPr id="46084" name="Rectangle 3"/>
          <p:cNvSpPr>
            <a:spLocks noGrp="1" noChangeArrowheads="1"/>
          </p:cNvSpPr>
          <p:nvPr>
            <p:ph type="body" idx="1"/>
          </p:nvPr>
        </p:nvSpPr>
        <p:spPr/>
        <p:txBody>
          <a:bodyPr/>
          <a:lstStyle/>
          <a:p>
            <a:r>
              <a:rPr lang="en-US" altLang="en-US" smtClean="0"/>
              <a:t>Segmented least squares.</a:t>
            </a:r>
          </a:p>
          <a:p>
            <a:pPr lvl="1"/>
            <a:r>
              <a:rPr lang="en-US" altLang="en-US" smtClean="0"/>
              <a:t>Points lie roughly on a sequence of several line segments.</a:t>
            </a:r>
          </a:p>
          <a:p>
            <a:pPr lvl="1"/>
            <a:r>
              <a:rPr lang="en-US" altLang="en-US" smtClean="0"/>
              <a:t>Given n points in the plane (x</a:t>
            </a:r>
            <a:r>
              <a:rPr lang="en-US" altLang="en-US" sz="2000" baseline="-25000" smtClean="0"/>
              <a:t>1</a:t>
            </a:r>
            <a:r>
              <a:rPr lang="en-US" altLang="en-US" smtClean="0"/>
              <a:t>, y</a:t>
            </a:r>
            <a:r>
              <a:rPr lang="en-US" altLang="en-US" sz="2000" baseline="-25000" smtClean="0"/>
              <a:t>1</a:t>
            </a:r>
            <a:r>
              <a:rPr lang="en-US" altLang="en-US" smtClean="0"/>
              <a:t>), (x</a:t>
            </a:r>
            <a:r>
              <a:rPr lang="en-US" altLang="en-US" sz="2000" baseline="-25000" smtClean="0"/>
              <a:t>2</a:t>
            </a:r>
            <a:r>
              <a:rPr lang="en-US" altLang="en-US" smtClean="0"/>
              <a:t>, y</a:t>
            </a:r>
            <a:r>
              <a:rPr lang="en-US" altLang="en-US" sz="2000" baseline="-25000" smtClean="0"/>
              <a:t>2</a:t>
            </a:r>
            <a:r>
              <a:rPr lang="en-US" altLang="en-US" smtClean="0"/>
              <a:t>) , . . . , (x</a:t>
            </a:r>
            <a:r>
              <a:rPr lang="en-US" altLang="en-US" sz="2000" baseline="-25000" smtClean="0"/>
              <a:t>n</a:t>
            </a:r>
            <a:r>
              <a:rPr lang="en-US" altLang="en-US" smtClean="0"/>
              <a:t>, y</a:t>
            </a:r>
            <a:r>
              <a:rPr lang="en-US" altLang="en-US" sz="2000" baseline="-25000" smtClean="0"/>
              <a:t>n</a:t>
            </a:r>
            <a:r>
              <a:rPr lang="en-US" altLang="en-US" smtClean="0"/>
              <a:t>) with x</a:t>
            </a:r>
            <a:r>
              <a:rPr lang="en-US" altLang="en-US" sz="2000" baseline="-25000" smtClean="0"/>
              <a:t>1 </a:t>
            </a:r>
            <a:r>
              <a:rPr lang="en-US" altLang="en-US" smtClean="0"/>
              <a:t>&lt; x</a:t>
            </a:r>
            <a:r>
              <a:rPr lang="en-US" altLang="en-US" sz="2000" baseline="-25000" smtClean="0"/>
              <a:t>2 </a:t>
            </a:r>
            <a:r>
              <a:rPr lang="en-US" altLang="en-US" smtClean="0"/>
              <a:t>&lt; ... &lt; x</a:t>
            </a:r>
            <a:r>
              <a:rPr lang="en-US" altLang="en-US" sz="2000" baseline="-25000" smtClean="0"/>
              <a:t>n</a:t>
            </a:r>
            <a:r>
              <a:rPr lang="en-US" altLang="en-US" smtClean="0"/>
              <a:t>, find a sequence of lines that minimizes </a:t>
            </a:r>
            <a:r>
              <a:rPr lang="en-US" altLang="en-US" smtClean="0">
                <a:solidFill>
                  <a:srgbClr val="C00000"/>
                </a:solidFill>
              </a:rPr>
              <a:t>E + c L</a:t>
            </a:r>
            <a:endParaRPr lang="en-US" altLang="en-US" smtClean="0"/>
          </a:p>
          <a:p>
            <a:pPr lvl="2"/>
            <a:r>
              <a:rPr lang="en-US" altLang="en-US" smtClean="0"/>
              <a:t>E: the sum of the sums of the squared errors in each segment</a:t>
            </a:r>
          </a:p>
          <a:p>
            <a:pPr lvl="2"/>
            <a:r>
              <a:rPr lang="en-US" altLang="en-US" smtClean="0"/>
              <a:t>L: the number of lines</a:t>
            </a:r>
          </a:p>
          <a:p>
            <a:pPr lvl="2"/>
            <a:r>
              <a:rPr lang="en-US" altLang="en-US" smtClean="0"/>
              <a:t>c: some positive constant</a:t>
            </a:r>
          </a:p>
          <a:p>
            <a:pPr lvl="1"/>
            <a:endParaRPr lang="en-US" altLang="en-US" smtClean="0"/>
          </a:p>
        </p:txBody>
      </p:sp>
      <p:sp>
        <p:nvSpPr>
          <p:cNvPr id="46085" name="Line 4"/>
          <p:cNvSpPr>
            <a:spLocks noChangeShapeType="1"/>
          </p:cNvSpPr>
          <p:nvPr/>
        </p:nvSpPr>
        <p:spPr bwMode="auto">
          <a:xfrm>
            <a:off x="2601913" y="3919538"/>
            <a:ext cx="0" cy="263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086" name="Line 5"/>
          <p:cNvSpPr>
            <a:spLocks noChangeShapeType="1"/>
          </p:cNvSpPr>
          <p:nvPr/>
        </p:nvSpPr>
        <p:spPr bwMode="auto">
          <a:xfrm>
            <a:off x="2338388" y="6289675"/>
            <a:ext cx="42148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087" name="Oval 6"/>
          <p:cNvSpPr>
            <a:spLocks noChangeArrowheads="1"/>
          </p:cNvSpPr>
          <p:nvPr/>
        </p:nvSpPr>
        <p:spPr bwMode="auto">
          <a:xfrm>
            <a:off x="3919538" y="54467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88" name="Oval 7"/>
          <p:cNvSpPr>
            <a:spLocks noChangeArrowheads="1"/>
          </p:cNvSpPr>
          <p:nvPr/>
        </p:nvSpPr>
        <p:spPr bwMode="auto">
          <a:xfrm>
            <a:off x="3128963" y="57626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89" name="Oval 8"/>
          <p:cNvSpPr>
            <a:spLocks noChangeArrowheads="1"/>
          </p:cNvSpPr>
          <p:nvPr/>
        </p:nvSpPr>
        <p:spPr bwMode="auto">
          <a:xfrm>
            <a:off x="3708400" y="54991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0" name="Oval 9"/>
          <p:cNvSpPr>
            <a:spLocks noChangeArrowheads="1"/>
          </p:cNvSpPr>
          <p:nvPr/>
        </p:nvSpPr>
        <p:spPr bwMode="auto">
          <a:xfrm>
            <a:off x="3444875" y="56578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1" name="Oval 10"/>
          <p:cNvSpPr>
            <a:spLocks noChangeArrowheads="1"/>
          </p:cNvSpPr>
          <p:nvPr/>
        </p:nvSpPr>
        <p:spPr bwMode="auto">
          <a:xfrm>
            <a:off x="41290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2" name="Oval 11"/>
          <p:cNvSpPr>
            <a:spLocks noChangeArrowheads="1"/>
          </p:cNvSpPr>
          <p:nvPr/>
        </p:nvSpPr>
        <p:spPr bwMode="auto">
          <a:xfrm>
            <a:off x="5605463" y="5183188"/>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3" name="Oval 12"/>
          <p:cNvSpPr>
            <a:spLocks noChangeArrowheads="1"/>
          </p:cNvSpPr>
          <p:nvPr/>
        </p:nvSpPr>
        <p:spPr bwMode="auto">
          <a:xfrm>
            <a:off x="4551363"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4" name="Oval 13"/>
          <p:cNvSpPr>
            <a:spLocks noChangeArrowheads="1"/>
          </p:cNvSpPr>
          <p:nvPr/>
        </p:nvSpPr>
        <p:spPr bwMode="auto">
          <a:xfrm>
            <a:off x="6026150" y="4287838"/>
            <a:ext cx="106363"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5" name="Oval 14"/>
          <p:cNvSpPr>
            <a:spLocks noChangeArrowheads="1"/>
          </p:cNvSpPr>
          <p:nvPr/>
        </p:nvSpPr>
        <p:spPr bwMode="auto">
          <a:xfrm>
            <a:off x="5815013" y="4762500"/>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6" name="Oval 15"/>
          <p:cNvSpPr>
            <a:spLocks noChangeArrowheads="1"/>
          </p:cNvSpPr>
          <p:nvPr/>
        </p:nvSpPr>
        <p:spPr bwMode="auto">
          <a:xfrm>
            <a:off x="5762625" y="50260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7" name="Oval 16"/>
          <p:cNvSpPr>
            <a:spLocks noChangeArrowheads="1"/>
          </p:cNvSpPr>
          <p:nvPr/>
        </p:nvSpPr>
        <p:spPr bwMode="auto">
          <a:xfrm>
            <a:off x="5868988" y="4551363"/>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8" name="Oval 17"/>
          <p:cNvSpPr>
            <a:spLocks noChangeArrowheads="1"/>
          </p:cNvSpPr>
          <p:nvPr/>
        </p:nvSpPr>
        <p:spPr bwMode="auto">
          <a:xfrm>
            <a:off x="5973763" y="4076700"/>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099" name="Oval 18"/>
          <p:cNvSpPr>
            <a:spLocks noChangeArrowheads="1"/>
          </p:cNvSpPr>
          <p:nvPr/>
        </p:nvSpPr>
        <p:spPr bwMode="auto">
          <a:xfrm>
            <a:off x="5289550" y="539432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0" name="Oval 19"/>
          <p:cNvSpPr>
            <a:spLocks noChangeArrowheads="1"/>
          </p:cNvSpPr>
          <p:nvPr/>
        </p:nvSpPr>
        <p:spPr bwMode="auto">
          <a:xfrm>
            <a:off x="486727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1" name="Oval 20"/>
          <p:cNvSpPr>
            <a:spLocks noChangeArrowheads="1"/>
          </p:cNvSpPr>
          <p:nvPr/>
        </p:nvSpPr>
        <p:spPr bwMode="auto">
          <a:xfrm>
            <a:off x="4340225" y="539432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2" name="Oval 21"/>
          <p:cNvSpPr>
            <a:spLocks noChangeArrowheads="1"/>
          </p:cNvSpPr>
          <p:nvPr/>
        </p:nvSpPr>
        <p:spPr bwMode="auto">
          <a:xfrm>
            <a:off x="3024188" y="5815013"/>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3" name="Oval 22"/>
          <p:cNvSpPr>
            <a:spLocks noChangeArrowheads="1"/>
          </p:cNvSpPr>
          <p:nvPr/>
        </p:nvSpPr>
        <p:spPr bwMode="auto">
          <a:xfrm>
            <a:off x="3549650" y="55530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4" name="Oval 23"/>
          <p:cNvSpPr>
            <a:spLocks noChangeArrowheads="1"/>
          </p:cNvSpPr>
          <p:nvPr/>
        </p:nvSpPr>
        <p:spPr bwMode="auto">
          <a:xfrm>
            <a:off x="5026025" y="5341938"/>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5" name="Oval 24"/>
          <p:cNvSpPr>
            <a:spLocks noChangeArrowheads="1"/>
          </p:cNvSpPr>
          <p:nvPr/>
        </p:nvSpPr>
        <p:spPr bwMode="auto">
          <a:xfrm>
            <a:off x="6078538" y="39719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6" name="Oval 25"/>
          <p:cNvSpPr>
            <a:spLocks noChangeArrowheads="1"/>
          </p:cNvSpPr>
          <p:nvPr/>
        </p:nvSpPr>
        <p:spPr bwMode="auto">
          <a:xfrm>
            <a:off x="5551488" y="5394325"/>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7" name="Oval 26"/>
          <p:cNvSpPr>
            <a:spLocks noChangeArrowheads="1"/>
          </p:cNvSpPr>
          <p:nvPr/>
        </p:nvSpPr>
        <p:spPr bwMode="auto">
          <a:xfrm>
            <a:off x="4603750" y="5289550"/>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8" name="Oval 27"/>
          <p:cNvSpPr>
            <a:spLocks noChangeArrowheads="1"/>
          </p:cNvSpPr>
          <p:nvPr/>
        </p:nvSpPr>
        <p:spPr bwMode="auto">
          <a:xfrm>
            <a:off x="5868988" y="4340225"/>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09" name="Oval 28"/>
          <p:cNvSpPr>
            <a:spLocks noChangeArrowheads="1"/>
          </p:cNvSpPr>
          <p:nvPr/>
        </p:nvSpPr>
        <p:spPr bwMode="auto">
          <a:xfrm>
            <a:off x="5762625" y="4498975"/>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10" name="Oval 29"/>
          <p:cNvSpPr>
            <a:spLocks noChangeArrowheads="1"/>
          </p:cNvSpPr>
          <p:nvPr/>
        </p:nvSpPr>
        <p:spPr bwMode="auto">
          <a:xfrm>
            <a:off x="6184900" y="386715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sp>
        <p:nvSpPr>
          <p:cNvPr id="46111" name="Oval 30"/>
          <p:cNvSpPr>
            <a:spLocks noChangeArrowheads="1"/>
          </p:cNvSpPr>
          <p:nvPr/>
        </p:nvSpPr>
        <p:spPr bwMode="auto">
          <a:xfrm>
            <a:off x="2865438" y="592137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zh-CN" sz="1600" b="0" i="0" u="none" strike="noStrike" kern="1200" cap="none" spc="0" normalizeH="0" baseline="0" noProof="0" smtClean="0">
              <a:ln>
                <a:noFill/>
              </a:ln>
              <a:solidFill>
                <a:srgbClr val="000000"/>
              </a:solidFill>
              <a:effectLst/>
              <a:uLnTx/>
              <a:uFillTx/>
              <a:latin typeface="Comic Sans MS" panose="030F0702030302020204" pitchFamily="66" charset="0"/>
              <a:ea typeface="SimSun" panose="02010600030101010101" pitchFamily="2" charset="-122"/>
              <a:cs typeface="+mn-cs"/>
            </a:endParaRPr>
          </a:p>
        </p:txBody>
      </p:sp>
      <p:grpSp>
        <p:nvGrpSpPr>
          <p:cNvPr id="46112" name="Group 31"/>
          <p:cNvGrpSpPr>
            <a:grpSpLocks/>
          </p:cNvGrpSpPr>
          <p:nvPr/>
        </p:nvGrpSpPr>
        <p:grpSpPr bwMode="auto">
          <a:xfrm>
            <a:off x="2286000" y="3656013"/>
            <a:ext cx="4003675" cy="2528887"/>
            <a:chOff x="1056" y="1104"/>
            <a:chExt cx="3648" cy="2304"/>
          </a:xfrm>
        </p:grpSpPr>
        <p:sp>
          <p:nvSpPr>
            <p:cNvPr id="46115" name="Line 32"/>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116" name="Line 33"/>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6117" name="Line 34"/>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grpSp>
      <p:sp>
        <p:nvSpPr>
          <p:cNvPr id="46113" name="Rectangle 35"/>
          <p:cNvSpPr>
            <a:spLocks noChangeArrowheads="1"/>
          </p:cNvSpPr>
          <p:nvPr/>
        </p:nvSpPr>
        <p:spPr bwMode="auto">
          <a:xfrm>
            <a:off x="5210175" y="6227763"/>
            <a:ext cx="304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x</a:t>
            </a:r>
          </a:p>
        </p:txBody>
      </p:sp>
      <p:sp>
        <p:nvSpPr>
          <p:cNvPr id="46114" name="Rectangle 36"/>
          <p:cNvSpPr>
            <a:spLocks noChangeArrowheads="1"/>
          </p:cNvSpPr>
          <p:nvPr/>
        </p:nvSpPr>
        <p:spPr bwMode="auto">
          <a:xfrm>
            <a:off x="2271713" y="4176713"/>
            <a:ext cx="29051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t>y</a:t>
            </a:r>
          </a:p>
        </p:txBody>
      </p:sp>
    </p:spTree>
    <p:extLst>
      <p:ext uri="{BB962C8B-B14F-4D97-AF65-F5344CB8AC3E}">
        <p14:creationId xmlns:p14="http://schemas.microsoft.com/office/powerpoint/2010/main" val="2143141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4B9F2F9-DD41-47E7-AB61-54FAC26FD8B6}"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48131" name="Rectangle 2"/>
          <p:cNvSpPr>
            <a:spLocks noGrp="1" noChangeArrowheads="1"/>
          </p:cNvSpPr>
          <p:nvPr>
            <p:ph type="title"/>
          </p:nvPr>
        </p:nvSpPr>
        <p:spPr/>
        <p:txBody>
          <a:bodyPr/>
          <a:lstStyle/>
          <a:p>
            <a:r>
              <a:rPr lang="en-US" altLang="en-US" smtClean="0"/>
              <a:t>Dynamic Programming:  Multiway Choice</a:t>
            </a:r>
          </a:p>
        </p:txBody>
      </p:sp>
      <p:sp>
        <p:nvSpPr>
          <p:cNvPr id="48132" name="Rectangle 3"/>
          <p:cNvSpPr>
            <a:spLocks noGrp="1" noChangeArrowheads="1"/>
          </p:cNvSpPr>
          <p:nvPr>
            <p:ph type="body" idx="1"/>
          </p:nvPr>
        </p:nvSpPr>
        <p:spPr/>
        <p:txBody>
          <a:bodyPr/>
          <a:lstStyle/>
          <a:p>
            <a:r>
              <a:rPr lang="en-US" altLang="en-US" smtClean="0"/>
              <a:t>Notation.</a:t>
            </a:r>
          </a:p>
          <a:p>
            <a:pPr lvl="1"/>
            <a:r>
              <a:rPr lang="en-US" altLang="en-US" smtClean="0"/>
              <a:t>OPT(j) = minimum cost for points p</a:t>
            </a:r>
            <a:r>
              <a:rPr lang="en-US" altLang="en-US" sz="2000" baseline="-25000" smtClean="0"/>
              <a:t>1</a:t>
            </a:r>
            <a:r>
              <a:rPr lang="en-US" altLang="en-US" smtClean="0"/>
              <a:t>, p</a:t>
            </a:r>
            <a:r>
              <a:rPr lang="en-US" altLang="en-US" sz="2000" baseline="-25000" smtClean="0"/>
              <a:t>i+1</a:t>
            </a:r>
            <a:r>
              <a:rPr lang="en-US" altLang="en-US" smtClean="0"/>
              <a:t> , . . . , p</a:t>
            </a:r>
            <a:r>
              <a:rPr lang="en-US" altLang="en-US" sz="2000" baseline="-25000" smtClean="0"/>
              <a:t>j</a:t>
            </a:r>
            <a:r>
              <a:rPr lang="en-US" altLang="en-US" smtClean="0"/>
              <a:t>.</a:t>
            </a:r>
          </a:p>
          <a:p>
            <a:pPr lvl="1"/>
            <a:r>
              <a:rPr lang="en-US" altLang="en-US" smtClean="0"/>
              <a:t>e(i, j)   = minimum sum of squares for points p</a:t>
            </a:r>
            <a:r>
              <a:rPr lang="en-US" altLang="en-US" sz="2000" baseline="-25000" smtClean="0"/>
              <a:t>i</a:t>
            </a:r>
            <a:r>
              <a:rPr lang="en-US" altLang="en-US" smtClean="0"/>
              <a:t>, p</a:t>
            </a:r>
            <a:r>
              <a:rPr lang="en-US" altLang="en-US" sz="2000" baseline="-25000" smtClean="0"/>
              <a:t>i+1</a:t>
            </a:r>
            <a:r>
              <a:rPr lang="en-US" altLang="en-US" smtClean="0"/>
              <a:t> , . . . , p</a:t>
            </a:r>
            <a:r>
              <a:rPr lang="en-US" altLang="en-US" sz="2000" baseline="-25000" smtClean="0"/>
              <a:t>j</a:t>
            </a:r>
            <a:r>
              <a:rPr lang="en-US" altLang="en-US" smtClean="0"/>
              <a:t>.</a:t>
            </a:r>
          </a:p>
          <a:p>
            <a:endParaRPr lang="en-US" altLang="en-US" smtClean="0"/>
          </a:p>
          <a:p>
            <a:r>
              <a:rPr lang="en-US" altLang="en-US" smtClean="0"/>
              <a:t>To compute OPT(j):</a:t>
            </a:r>
          </a:p>
          <a:p>
            <a:pPr lvl="1"/>
            <a:r>
              <a:rPr lang="en-US" altLang="en-US" smtClean="0"/>
              <a:t>If: last segment uses points p</a:t>
            </a:r>
            <a:r>
              <a:rPr lang="en-US" altLang="en-US" sz="2000" baseline="-25000" smtClean="0"/>
              <a:t>i</a:t>
            </a:r>
            <a:r>
              <a:rPr lang="en-US" altLang="en-US" smtClean="0"/>
              <a:t>, p</a:t>
            </a:r>
            <a:r>
              <a:rPr lang="en-US" altLang="en-US" sz="2000" baseline="-25000" smtClean="0"/>
              <a:t>i+1</a:t>
            </a:r>
            <a:r>
              <a:rPr lang="en-US" altLang="en-US" smtClean="0"/>
              <a:t> , . . . , p</a:t>
            </a:r>
            <a:r>
              <a:rPr lang="en-US" altLang="en-US" sz="2000" baseline="-25000" smtClean="0"/>
              <a:t>j</a:t>
            </a:r>
            <a:r>
              <a:rPr lang="en-US" altLang="en-US" smtClean="0"/>
              <a:t> for some i.</a:t>
            </a:r>
          </a:p>
          <a:p>
            <a:pPr lvl="1"/>
            <a:r>
              <a:rPr lang="en-US" altLang="en-US" smtClean="0"/>
              <a:t>Then: cost = e(i, j) + c + OPT(i-1).</a:t>
            </a:r>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p:txBody>
      </p:sp>
      <p:graphicFrame>
        <p:nvGraphicFramePr>
          <p:cNvPr id="48133" name="Object 4"/>
          <p:cNvGraphicFramePr>
            <a:graphicFrameLocks noChangeAspect="1"/>
          </p:cNvGraphicFramePr>
          <p:nvPr/>
        </p:nvGraphicFramePr>
        <p:xfrm>
          <a:off x="1752600" y="3832225"/>
          <a:ext cx="5414963" cy="1044575"/>
        </p:xfrm>
        <a:graphic>
          <a:graphicData uri="http://schemas.openxmlformats.org/presentationml/2006/ole">
            <mc:AlternateContent xmlns:mc="http://schemas.openxmlformats.org/markup-compatibility/2006">
              <mc:Choice xmlns:v="urn:schemas-microsoft-com:vml" Requires="v">
                <p:oleObj spid="_x0000_s2078" name="Equation" r:id="rId4" imgW="5143500" imgH="762000" progId="Equation.3">
                  <p:embed/>
                </p:oleObj>
              </mc:Choice>
              <mc:Fallback>
                <p:oleObj name="Equation" r:id="rId4" imgW="5143500" imgH="762000" progId="Equation.3">
                  <p:embed/>
                  <p:pic>
                    <p:nvPicPr>
                      <p:cNvPr id="48133" name="Object 4"/>
                      <p:cNvPicPr>
                        <a:picLocks noChangeAspect="1" noChangeArrowheads="1"/>
                      </p:cNvPicPr>
                      <p:nvPr/>
                    </p:nvPicPr>
                    <p:blipFill>
                      <a:blip r:embed="rId5">
                        <a:extLst>
                          <a:ext uri="{28A0092B-C50C-407E-A947-70E740481C1C}">
                            <a14:useLocalDpi xmlns:a14="http://schemas.microsoft.com/office/drawing/2010/main" val="0"/>
                          </a:ext>
                        </a:extLst>
                      </a:blip>
                      <a:srcRect l="-2693" t="-18622" r="-2693" b="-18622"/>
                      <a:stretch>
                        <a:fillRect/>
                      </a:stretch>
                    </p:blipFill>
                    <p:spPr bwMode="auto">
                      <a:xfrm>
                        <a:off x="1752600" y="3832225"/>
                        <a:ext cx="5414963" cy="10445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8539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4294967295"/>
          </p:nvPr>
        </p:nvSpPr>
        <p:spPr>
          <a:xfrm>
            <a:off x="7239000" y="66294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325D48A-5E3B-464C-A50F-E8E5B0CF93BB}" type="slidenum">
              <a:rPr kumimoji="1" lang="en-US" altLang="en-US" sz="8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1" lang="en-US" altLang="en-US" sz="1400" b="0" i="0" u="none" strike="noStrike" kern="1200" cap="none" spc="0" normalizeH="0" baseline="0" noProof="0" smtClean="0">
              <a:ln>
                <a:noFill/>
              </a:ln>
              <a:solidFill>
                <a:srgbClr val="000000"/>
              </a:solidFill>
              <a:effectLst/>
              <a:uLnTx/>
              <a:uFillTx/>
              <a:latin typeface="Comic Sans MS" panose="030F0702030302020204" pitchFamily="66" charset="0"/>
              <a:ea typeface="+mn-ea"/>
              <a:cs typeface="+mn-cs"/>
            </a:endParaRPr>
          </a:p>
        </p:txBody>
      </p:sp>
      <p:sp>
        <p:nvSpPr>
          <p:cNvPr id="50179" name="Rectangle 7"/>
          <p:cNvSpPr>
            <a:spLocks noGrp="1" noChangeArrowheads="1"/>
          </p:cNvSpPr>
          <p:nvPr>
            <p:ph type="title"/>
          </p:nvPr>
        </p:nvSpPr>
        <p:spPr/>
        <p:txBody>
          <a:bodyPr/>
          <a:lstStyle/>
          <a:p>
            <a:r>
              <a:rPr lang="en-US" altLang="en-US" smtClean="0"/>
              <a:t>Segmented Least Squares:  Algorithm</a:t>
            </a:r>
          </a:p>
        </p:txBody>
      </p:sp>
      <p:sp>
        <p:nvSpPr>
          <p:cNvPr id="50180" name="Rectangle 8"/>
          <p:cNvSpPr>
            <a:spLocks noGrp="1" noChangeArrowheads="1"/>
          </p:cNvSpPr>
          <p:nvPr>
            <p:ph type="body"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Running time.  </a:t>
            </a:r>
            <a:r>
              <a:rPr lang="en-US" altLang="en-US" smtClean="0">
                <a:solidFill>
                  <a:schemeClr val="tx1"/>
                </a:solidFill>
              </a:rPr>
              <a:t>O(n</a:t>
            </a:r>
            <a:r>
              <a:rPr lang="en-US" altLang="en-US" baseline="30000" smtClean="0">
                <a:solidFill>
                  <a:schemeClr val="tx1"/>
                </a:solidFill>
              </a:rPr>
              <a:t>3</a:t>
            </a:r>
            <a:r>
              <a:rPr lang="en-US" altLang="en-US" smtClean="0">
                <a:solidFill>
                  <a:schemeClr val="tx1"/>
                </a:solidFill>
              </a:rPr>
              <a:t>).</a:t>
            </a:r>
          </a:p>
          <a:p>
            <a:pPr lvl="1"/>
            <a:r>
              <a:rPr lang="en-US" altLang="en-US" smtClean="0"/>
              <a:t>Bottleneck = computing e(i, j) for O(n</a:t>
            </a:r>
            <a:r>
              <a:rPr lang="en-US" altLang="en-US" sz="2000" baseline="30000" smtClean="0"/>
              <a:t>2</a:t>
            </a:r>
            <a:r>
              <a:rPr lang="en-US" altLang="en-US" smtClean="0"/>
              <a:t>) pairs, O(n) per pair using previous formula.</a:t>
            </a:r>
          </a:p>
        </p:txBody>
      </p:sp>
      <p:sp>
        <p:nvSpPr>
          <p:cNvPr id="50181" name="Text Box 9"/>
          <p:cNvSpPr txBox="1">
            <a:spLocks noChangeArrowheads="1"/>
          </p:cNvSpPr>
          <p:nvPr/>
        </p:nvSpPr>
        <p:spPr bwMode="auto">
          <a:xfrm>
            <a:off x="1057275" y="1133475"/>
            <a:ext cx="7031038" cy="363220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INPUT</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n, 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1</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N , </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Segmented-Least-Squares()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   for</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j = 1 to 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a:t>
            </a: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for</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i = 1 to j</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a:t>
            </a: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compute</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the least square error e(i,j) for the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segment 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i</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p</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j</a:t>
            </a: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M[0] = 0</a:t>
            </a:r>
            <a:endPar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   for</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j = 1 to 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M[j] = min</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rPr>
              <a:t> 1 </a:t>
            </a:r>
            <a:r>
              <a:rPr kumimoji="1" lang="en-US" altLang="en-US" sz="1600" b="1" i="0" u="none" strike="noStrike" kern="1200" cap="none" spc="0" normalizeH="0" baseline="-25000" noProof="0" smtClean="0">
                <a:ln>
                  <a:noFill/>
                </a:ln>
                <a:solidFill>
                  <a:srgbClr val="000000"/>
                </a:solidFill>
                <a:effectLst/>
                <a:uLnTx/>
                <a:uFillTx/>
                <a:latin typeface="Courier New" panose="02070309020205020404" pitchFamily="49" charset="0"/>
                <a:ea typeface="+mn-ea"/>
                <a:cs typeface="+mn-cs"/>
                <a:sym typeface="Symbol" panose="05050102010706020507" pitchFamily="18" charset="2"/>
              </a:rPr>
              <a:t> i  j </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(e(i,j) + c + M[i-1])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3399"/>
                </a:solidFill>
                <a:effectLst/>
                <a:uLnTx/>
                <a:uFillTx/>
                <a:latin typeface="Courier New" panose="02070309020205020404" pitchFamily="49" charset="0"/>
                <a:ea typeface="+mn-ea"/>
                <a:cs typeface="+mn-cs"/>
              </a:rPr>
              <a:t>   return</a:t>
            </a: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 M[n]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1600" b="1" i="0" u="none" strike="noStrike" kern="1200" cap="none" spc="0" normalizeH="0" baseline="0" noProof="0" smtClean="0">
                <a:ln>
                  <a:noFill/>
                </a:ln>
                <a:solidFill>
                  <a:srgbClr val="000000"/>
                </a:solidFill>
                <a:effectLst/>
                <a:uLnTx/>
                <a:uFillTx/>
                <a:latin typeface="Courier New" panose="02070309020205020404" pitchFamily="49" charset="0"/>
                <a:ea typeface="+mn-ea"/>
                <a:cs typeface="+mn-cs"/>
              </a:rPr>
              <a:t>}</a:t>
            </a:r>
          </a:p>
        </p:txBody>
      </p:sp>
    </p:spTree>
    <p:extLst>
      <p:ext uri="{BB962C8B-B14F-4D97-AF65-F5344CB8AC3E}">
        <p14:creationId xmlns:p14="http://schemas.microsoft.com/office/powerpoint/2010/main" val="2164123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Subset Sum</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5"/>
                <a:ext cx="8396968" cy="4875742"/>
              </a:xfrm>
            </p:spPr>
            <p:txBody>
              <a:bodyPr>
                <a:normAutofit fontScale="70000" lnSpcReduction="20000"/>
              </a:bodyPr>
              <a:lstStyle/>
              <a:p>
                <a:r>
                  <a:rPr lang="en-US" smtClean="0"/>
                  <a:t>Consider a set of </a:t>
                </a:r>
                <a14:m>
                  <m:oMath xmlns:m="http://schemas.openxmlformats.org/officeDocument/2006/math">
                    <m:r>
                      <a:rPr lang="en-US" i="1" smtClean="0">
                        <a:latin typeface="Cambria Math" panose="02040503050406030204" pitchFamily="18" charset="0"/>
                      </a:rPr>
                      <m:t>𝑛</m:t>
                    </m:r>
                  </m:oMath>
                </a14:m>
                <a:r>
                  <a:rPr lang="en-US" smtClean="0"/>
                  <a:t> jobs, where job </a:t>
                </a:r>
                <a14:m>
                  <m:oMath xmlns:m="http://schemas.openxmlformats.org/officeDocument/2006/math">
                    <m:r>
                      <a:rPr lang="en-US" i="1" smtClean="0">
                        <a:latin typeface="Cambria Math" panose="02040503050406030204" pitchFamily="18" charset="0"/>
                      </a:rPr>
                      <m:t>𝑖</m:t>
                    </m:r>
                  </m:oMath>
                </a14:m>
                <a:r>
                  <a:rPr lang="en-US" smtClean="0"/>
                  <a:t> takes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smtClean="0"/>
                  <a:t> resource (e.g. time or memory) to process.</a:t>
                </a:r>
              </a:p>
              <a:p>
                <a:r>
                  <a:rPr lang="en-US" smtClean="0"/>
                  <a:t>We have </a:t>
                </a:r>
                <a14:m>
                  <m:oMath xmlns:m="http://schemas.openxmlformats.org/officeDocument/2006/math">
                    <m:r>
                      <a:rPr lang="en-US" i="1" smtClean="0">
                        <a:latin typeface="Cambria Math" panose="02040503050406030204" pitchFamily="18" charset="0"/>
                      </a:rPr>
                      <m:t>𝑊</m:t>
                    </m:r>
                  </m:oMath>
                </a14:m>
                <a:r>
                  <a:rPr lang="en-US" smtClean="0"/>
                  <a:t> resources total to run the jobs on a computer, and want to use as much resource as possible.</a:t>
                </a:r>
              </a:p>
              <a:p>
                <a:r>
                  <a:rPr lang="en-US" smtClean="0"/>
                  <a:t>Find a set of jobs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 …,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smtClean="0"/>
                  <a:t> to maximize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oMath>
                </a14:m>
                <a:r>
                  <a:rPr lang="en-US" smtClean="0"/>
                  <a:t>, subject to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𝑊</m:t>
                        </m:r>
                      </m:e>
                    </m:nary>
                  </m:oMath>
                </a14:m>
                <a:r>
                  <a:rPr lang="en-US" smtClean="0"/>
                  <a:t>.</a:t>
                </a:r>
              </a:p>
              <a:p>
                <a:r>
                  <a:rPr lang="en-US" smtClean="0"/>
                  <a:t>A related problem is Knapsack.</a:t>
                </a:r>
              </a:p>
              <a:p>
                <a:pPr lvl="1"/>
                <a:r>
                  <a:rPr lang="en-US" smtClean="0"/>
                  <a:t>Each item also has a value, and want to maximize total value of selected objects subject to weight constraint.</a:t>
                </a:r>
              </a:p>
              <a:p>
                <a:pPr lvl="1"/>
                <a:r>
                  <a:rPr lang="en-US" smtClean="0"/>
                  <a:t>Find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 …,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smtClean="0"/>
                  <a:t> to maximize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nary>
                  </m:oMath>
                </a14:m>
                <a:r>
                  <a:rPr lang="en-US" smtClean="0"/>
                  <a:t>, s.t.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𝑆</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𝑊</m:t>
                        </m:r>
                      </m:e>
                    </m:nary>
                  </m:oMath>
                </a14:m>
                <a:r>
                  <a:rPr lang="en-US" smtClean="0"/>
                  <a:t>.</a:t>
                </a:r>
              </a:p>
              <a:p>
                <a:r>
                  <a:rPr lang="en-US" smtClean="0">
                    <a:solidFill>
                      <a:srgbClr val="1503FB"/>
                    </a:solidFill>
                  </a:rPr>
                  <a:t>Greedy algorithm </a:t>
                </a:r>
                <a:r>
                  <a:rPr lang="en-US" smtClean="0"/>
                  <a:t>Sort items from largest to smallest.  Insert items sequentially, as many as possible.</a:t>
                </a:r>
              </a:p>
              <a:p>
                <a:pPr lvl="1"/>
                <a:r>
                  <a:rPr lang="en-US" smtClean="0"/>
                  <a:t>Always achieves at least 1/2 the max possible sum.</a:t>
                </a:r>
              </a:p>
              <a:p>
                <a:pPr lvl="1"/>
                <a:r>
                  <a:rPr lang="en-US" smtClean="0"/>
                  <a:t>Sometimes only </a:t>
                </a:r>
                <a:r>
                  <a:rPr lang="en-US" sz="2400"/>
                  <a:t>achieves</a:t>
                </a:r>
                <a:r>
                  <a:rPr lang="en-US" smtClean="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smtClean="0"/>
                  <a:t> fraction of max.  </a:t>
                </a:r>
              </a:p>
              <a:p>
                <a:pPr lvl="2"/>
                <a:r>
                  <a:rPr lang="en-US" smtClean="0">
                    <a:solidFill>
                      <a:srgbClr val="1503FB"/>
                    </a:solidFill>
                  </a:rPr>
                  <a:t>Ex</a:t>
                </a:r>
                <a:r>
                  <a:rPr lang="en-US" smtClean="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2</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a14:m>
                <a:r>
                  <a:rPr lang="en-US" smtClean="0"/>
                  <a:t>.</a:t>
                </a:r>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5"/>
                <a:ext cx="8396968" cy="4875742"/>
              </a:xfrm>
              <a:blipFill>
                <a:blip r:embed="rId2"/>
                <a:stretch>
                  <a:fillRect l="-944" t="-2125"/>
                </a:stretch>
              </a:blipFill>
            </p:spPr>
            <p:txBody>
              <a:bodyPr/>
              <a:lstStyle/>
              <a:p>
                <a:r>
                  <a:rPr lang="en-US">
                    <a:noFill/>
                  </a:rPr>
                  <a:t> </a:t>
                </a:r>
              </a:p>
            </p:txBody>
          </p:sp>
        </mc:Fallback>
      </mc:AlternateContent>
    </p:spTree>
    <p:extLst>
      <p:ext uri="{BB962C8B-B14F-4D97-AF65-F5344CB8AC3E}">
        <p14:creationId xmlns:p14="http://schemas.microsoft.com/office/powerpoint/2010/main" val="36225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Optimal substructure</a:t>
            </a:r>
            <a:endParaRPr lang="en-US" sz="40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smtClean="0"/>
                  <a:t>Order the items arbitrarily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smtClean="0"/>
                  <a:t>, and let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smtClean="0"/>
                  <a:t>be any solution.</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smtClean="0"/>
                  <a:t>. </a:t>
                </a:r>
              </a:p>
              <a:p>
                <a:pPr lvl="1"/>
                <a:r>
                  <a:rPr lang="en-US" smtClean="0"/>
                  <a:t>Sum increases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smtClean="0"/>
                  <a:t>.</a:t>
                </a:r>
              </a:p>
              <a:p>
                <a:pPr lvl="1"/>
                <a:r>
                  <a:rPr lang="en-US" smtClean="0"/>
                  <a:t>The remaining weight is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smtClean="0"/>
                  <a:t>.</a:t>
                </a:r>
              </a:p>
              <a:p>
                <a:pPr lvl="1"/>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0" smtClean="0">
                            <a:solidFill>
                              <a:schemeClr val="tx1"/>
                            </a:solidFill>
                            <a:latin typeface="Cambria Math" panose="02040503050406030204" pitchFamily="18" charset="0"/>
                          </a:rPr>
                          <m:t>′</m:t>
                        </m:r>
                      </m:sup>
                    </m:sSup>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a14:m>
                <a:r>
                  <a:rPr lang="en-US" smtClean="0">
                    <a:solidFill>
                      <a:schemeClr val="tx1"/>
                    </a:solidFill>
                  </a:rPr>
                  <a:t> should be a max weight subset of </a:t>
                </a:r>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oMath>
                </a14:m>
                <a:r>
                  <a:rPr lang="en-US" smtClean="0">
                    <a:solidFill>
                      <a:schemeClr val="tx1"/>
                    </a:solidFill>
                  </a:rPr>
                  <a:t> satisfying </a:t>
                </a:r>
                <a14:m>
                  <m:oMath xmlns:m="http://schemas.openxmlformats.org/officeDocument/2006/math">
                    <m:nary>
                      <m:naryPr>
                        <m:chr m:val="∑"/>
                        <m:supHide m:val="on"/>
                        <m:ctrlPr>
                          <a:rPr lang="en-US" b="0" i="1" smtClean="0">
                            <a:solidFill>
                              <a:schemeClr val="tx1"/>
                            </a:solidFill>
                            <a:latin typeface="Cambria Math" panose="02040503050406030204" pitchFamily="18" charset="0"/>
                          </a:rPr>
                        </m:ctrlPr>
                      </m:naryPr>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1" smtClean="0">
                                <a:solidFill>
                                  <a:schemeClr val="tx1"/>
                                </a:solidFill>
                                <a:latin typeface="Cambria Math" panose="02040503050406030204" pitchFamily="18" charset="0"/>
                              </a:rPr>
                              <m:t>′</m:t>
                            </m:r>
                          </m:sup>
                        </m:sSup>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sub>
                    </m:sSub>
                  </m:oMath>
                </a14:m>
                <a:r>
                  <a:rPr lang="en-US" smtClean="0">
                    <a:solidFill>
                      <a:schemeClr val="tx1"/>
                    </a:solidFill>
                  </a:rPr>
                  <a:t>, by optimal substructure.</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smtClean="0"/>
                  <a:t>.</a:t>
                </a:r>
              </a:p>
              <a:p>
                <a:pPr lvl="1"/>
                <a:r>
                  <a:rPr lang="en-US" smtClean="0"/>
                  <a:t>Sum doesn’t increase.</a:t>
                </a:r>
              </a:p>
              <a:p>
                <a:pPr lvl="1"/>
                <a:r>
                  <a:rPr lang="en-US" smtClean="0"/>
                  <a:t>The remaining weight is </a:t>
                </a:r>
                <a14:m>
                  <m:oMath xmlns:m="http://schemas.openxmlformats.org/officeDocument/2006/math">
                    <m:r>
                      <a:rPr lang="en-US" i="1" smtClean="0">
                        <a:latin typeface="Cambria Math" panose="02040503050406030204" pitchFamily="18" charset="0"/>
                      </a:rPr>
                      <m:t>𝑊</m:t>
                    </m:r>
                  </m:oMath>
                </a14:m>
                <a:r>
                  <a:rPr lang="en-US" smtClean="0"/>
                  <a:t>.</a:t>
                </a:r>
              </a:p>
              <a:p>
                <a:pPr lvl="1"/>
                <a14:m>
                  <m:oMath xmlns:m="http://schemas.openxmlformats.org/officeDocument/2006/math">
                    <m:r>
                      <a:rPr lang="en-US" b="0" i="1" smtClean="0">
                        <a:solidFill>
                          <a:schemeClr val="tx1"/>
                        </a:solidFill>
                        <a:latin typeface="Cambria Math" panose="02040503050406030204" pitchFamily="18" charset="0"/>
                      </a:rPr>
                      <m:t>𝑆</m:t>
                    </m:r>
                  </m:oMath>
                </a14:m>
                <a:r>
                  <a:rPr lang="en-US" smtClean="0">
                    <a:solidFill>
                      <a:schemeClr val="tx1"/>
                    </a:solidFill>
                  </a:rPr>
                  <a:t> should be a max weight subset of </a:t>
                </a:r>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oMath>
                </a14:m>
                <a:r>
                  <a:rPr lang="en-US" smtClean="0">
                    <a:solidFill>
                      <a:schemeClr val="tx1"/>
                    </a:solidFill>
                  </a:rPr>
                  <a:t> satisfying </a:t>
                </a:r>
                <a14:m>
                  <m:oMath xmlns:m="http://schemas.openxmlformats.org/officeDocument/2006/math">
                    <m:nary>
                      <m:naryPr>
                        <m:chr m:val="∑"/>
                        <m:supHide m:val="on"/>
                        <m:ctrlPr>
                          <a:rPr lang="en-US" b="0" i="1" smtClean="0">
                            <a:solidFill>
                              <a:schemeClr val="tx1"/>
                            </a:solidFill>
                            <a:latin typeface="Cambria Math" panose="02040503050406030204" pitchFamily="18" charset="0"/>
                          </a:rPr>
                        </m:ctrlPr>
                      </m:naryPr>
                      <m: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𝑊</m:t>
                    </m:r>
                  </m:oMath>
                </a14:m>
                <a:r>
                  <a:rPr lang="en-US" smtClean="0">
                    <a:solidFill>
                      <a:schemeClr val="tx1"/>
                    </a:solidFill>
                  </a:rPr>
                  <a:t>, by optimal substructure.</a:t>
                </a:r>
              </a:p>
              <a:p>
                <a:pPr lvl="3"/>
                <a:endParaRPr lang="en-US" smtClean="0"/>
              </a:p>
              <a:p>
                <a:pPr marL="0"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2934" b="-17602"/>
                </a:stretch>
              </a:blipFill>
            </p:spPr>
            <p:txBody>
              <a:bodyPr/>
              <a:lstStyle/>
              <a:p>
                <a:r>
                  <a:rPr lang="en-US">
                    <a:noFill/>
                  </a:rPr>
                  <a:t> </a:t>
                </a:r>
              </a:p>
            </p:txBody>
          </p:sp>
        </mc:Fallback>
      </mc:AlternateContent>
    </p:spTree>
    <p:extLst>
      <p:ext uri="{BB962C8B-B14F-4D97-AF65-F5344CB8AC3E}">
        <p14:creationId xmlns:p14="http://schemas.microsoft.com/office/powerpoint/2010/main" val="194585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Dynamic programming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smtClean="0"/>
                  <a:t>Let </a:t>
                </a:r>
                <a14:m>
                  <m:oMath xmlns:m="http://schemas.openxmlformats.org/officeDocument/2006/math">
                    <m:r>
                      <a:rPr lang="en-US" b="0" i="1" smtClean="0">
                        <a:latin typeface="Cambria Math" panose="02040503050406030204" pitchFamily="18" charset="0"/>
                      </a:rPr>
                      <m:t>𝑂𝑃𝑇</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smtClean="0"/>
                  <a:t> be max weight of a subset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smtClean="0"/>
                  <a:t>, subject to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𝑆</m:t>
                        </m:r>
                      </m:sub>
                      <m:sup/>
                      <m:e>
                        <m:r>
                          <a:rPr lang="en-US" b="0" i="1" smtClean="0">
                            <a:latin typeface="Cambria Math" panose="02040503050406030204" pitchFamily="18" charset="0"/>
                          </a:rPr>
                          <m:t>𝑤</m:t>
                        </m:r>
                      </m:e>
                    </m:nary>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smtClean="0"/>
                  <a:t>.  Then</a:t>
                </a:r>
              </a:p>
              <a:p>
                <a:pPr marL="0" indent="0">
                  <a:buNone/>
                </a:pPr>
                <a:endParaRPr lang="en-US" b="0" smtClean="0"/>
              </a:p>
              <a:p>
                <a:pPr marL="0" indent="0">
                  <a:buNone/>
                </a:pPr>
                <a:endParaRPr lang="en-US" b="0" smtClean="0"/>
              </a:p>
              <a:p>
                <a:r>
                  <a:rPr lang="en-US" b="0" smtClean="0"/>
                  <a:t>First term in max is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smtClean="0"/>
                  <a:t>.</a:t>
                </a:r>
              </a:p>
              <a:p>
                <a:pPr lvl="1"/>
                <a:r>
                  <a:rPr lang="en-US" smtClean="0"/>
                  <a:t>Then we want a max weight subset of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i="1">
                        <a:latin typeface="Cambria Math" panose="02040503050406030204" pitchFamily="18" charset="0"/>
                      </a:rPr>
                      <m:t>}</m:t>
                    </m:r>
                  </m:oMath>
                </a14:m>
                <a:r>
                  <a:rPr lang="en-US" b="0" smtClean="0"/>
                  <a:t> with total weight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b="0" smtClean="0"/>
                  <a:t>.</a:t>
                </a:r>
              </a:p>
              <a:p>
                <a:r>
                  <a:rPr lang="en-US" smtClean="0"/>
                  <a:t>The second term is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smtClean="0"/>
                  <a:t>.</a:t>
                </a:r>
              </a:p>
              <a:p>
                <a:pPr lvl="1"/>
                <a:r>
                  <a:rPr lang="en-US" smtClean="0"/>
                  <a:t>Then our sum increases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b="0" smtClean="0"/>
                  <a:t>, and we want </a:t>
                </a:r>
                <a:r>
                  <a:rPr lang="en-US"/>
                  <a:t>a max weight subset of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oMath>
                </a14:m>
                <a:r>
                  <a:rPr lang="en-US"/>
                  <a:t> with total weight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a:t>.</a:t>
                </a:r>
              </a:p>
              <a:p>
                <a:pPr lvl="1"/>
                <a:endParaRPr lang="en-US" b="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9100" y="2446866"/>
                <a:ext cx="8322733" cy="461665"/>
              </a:xfrm>
              <a:prstGeom prst="rect">
                <a:avLst/>
              </a:prstGeom>
              <a:noFill/>
              <a:ln>
                <a:solidFill>
                  <a:srgbClr val="00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𝑂𝑃𝑇</m:t>
                      </m:r>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m:t>
                              </m:r>
                            </m:sup>
                          </m:s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r>
                            <a:rPr lang="en-US" sz="2400" i="1">
                              <a:latin typeface="Cambria Math" panose="02040503050406030204" pitchFamily="18" charset="0"/>
                            </a:rPr>
                            <m:t>(</m:t>
                          </m:r>
                          <m:r>
                            <a:rPr lang="en-US" sz="2400" i="1">
                              <a:latin typeface="Cambria Math" panose="02040503050406030204" pitchFamily="18" charset="0"/>
                            </a:rPr>
                            <m:t>𝑂𝑃𝑇</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e>
                      </m:func>
                      <m:r>
                        <a:rPr lang="en-US" sz="2400">
                          <a:latin typeface="Cambria Math" panose="02040503050406030204" pitchFamily="18" charset="0"/>
                        </a:rPr>
                        <m:t>, </m:t>
                      </m:r>
                      <m:r>
                        <a:rPr lang="en-US" sz="2400" i="1">
                          <a:latin typeface="Cambria Math" panose="02040503050406030204" pitchFamily="18" charset="0"/>
                        </a:rPr>
                        <m:t>𝑊</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𝑂𝑃𝑇</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−1, </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r>
                        <a:rPr lang="en-US" sz="2400" i="1">
                          <a:latin typeface="Cambria Math" panose="02040503050406030204" pitchFamily="18" charset="0"/>
                        </a:rPr>
                        <m:t>))</m:t>
                      </m:r>
                    </m:oMath>
                  </m:oMathPara>
                </a14:m>
                <a:endParaRPr lang="en-US" sz="2400"/>
              </a:p>
            </p:txBody>
          </p:sp>
        </mc:Choice>
        <mc:Fallback xmlns="">
          <p:sp>
            <p:nvSpPr>
              <p:cNvPr id="5" name="TextBox 4"/>
              <p:cNvSpPr txBox="1">
                <a:spLocks noRot="1" noChangeAspect="1" noMove="1" noResize="1" noEditPoints="1" noAdjustHandles="1" noChangeArrowheads="1" noChangeShapeType="1" noTextEdit="1"/>
              </p:cNvSpPr>
              <p:nvPr/>
            </p:nvSpPr>
            <p:spPr>
              <a:xfrm>
                <a:off x="419100" y="2446866"/>
                <a:ext cx="8322733" cy="461665"/>
              </a:xfrm>
              <a:prstGeom prst="rect">
                <a:avLst/>
              </a:prstGeom>
              <a:blipFill>
                <a:blip r:embed="rId3"/>
                <a:stretch>
                  <a:fillRect r="-366" b="-17949"/>
                </a:stretch>
              </a:blipFill>
              <a:ln>
                <a:solidFill>
                  <a:srgbClr val="000000"/>
                </a:solidFill>
              </a:ln>
            </p:spPr>
            <p:txBody>
              <a:bodyPr/>
              <a:lstStyle/>
              <a:p>
                <a:r>
                  <a:rPr lang="en-US">
                    <a:noFill/>
                  </a:rPr>
                  <a:t> </a:t>
                </a:r>
              </a:p>
            </p:txBody>
          </p:sp>
        </mc:Fallback>
      </mc:AlternateContent>
    </p:spTree>
    <p:extLst>
      <p:ext uri="{BB962C8B-B14F-4D97-AF65-F5344CB8AC3E}">
        <p14:creationId xmlns:p14="http://schemas.microsoft.com/office/powerpoint/2010/main" val="200410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method for Subset Sum</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4487333" cy="5184775"/>
              </a:xfrm>
            </p:spPr>
            <p:txBody>
              <a:bodyPr>
                <a:normAutofit fontScale="62500" lnSpcReduction="20000"/>
              </a:bodyPr>
              <a:lstStyle/>
              <a:p>
                <a:r>
                  <a:rPr lang="en-US" smtClean="0">
                    <a:solidFill>
                      <a:schemeClr val="tx1"/>
                    </a:solidFill>
                  </a:rPr>
                  <a:t>Solve dynamic programming equation using an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𝑊</m:t>
                    </m:r>
                  </m:oMath>
                </a14:m>
                <a:r>
                  <a:rPr lang="en-US" smtClean="0">
                    <a:solidFill>
                      <a:schemeClr val="tx1"/>
                    </a:solidFill>
                  </a:rPr>
                  <a:t> table </a:t>
                </a:r>
                <a14:m>
                  <m:oMath xmlns:m="http://schemas.openxmlformats.org/officeDocument/2006/math">
                    <m:r>
                      <a:rPr lang="en-US" b="0" i="1" smtClean="0">
                        <a:solidFill>
                          <a:schemeClr val="tx1"/>
                        </a:solidFill>
                        <a:latin typeface="Cambria Math" panose="02040503050406030204" pitchFamily="18" charset="0"/>
                      </a:rPr>
                      <m:t>𝑀</m:t>
                    </m:r>
                  </m:oMath>
                </a14:m>
                <a:r>
                  <a:rPr lang="en-US" smtClean="0">
                    <a:solidFill>
                      <a:schemeClr val="tx1"/>
                    </a:solidFill>
                  </a:rPr>
                  <a:t>.</a:t>
                </a:r>
              </a:p>
              <a:p>
                <a:pPr lvl="1"/>
                <a14:m>
                  <m:oMath xmlns:m="http://schemas.openxmlformats.org/officeDocument/2006/math">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𝑂𝑃𝑇</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smtClean="0"/>
                  <a:t>.</a:t>
                </a:r>
              </a:p>
              <a:p>
                <a:pPr lvl="1"/>
                <a:r>
                  <a:rPr lang="en-US" smtClean="0"/>
                  <a:t>Base case </a:t>
                </a:r>
                <a14:m>
                  <m:oMath xmlns:m="http://schemas.openxmlformats.org/officeDocument/2006/math">
                    <m:r>
                      <a:rPr lang="en-US" b="0" i="1" smtClean="0">
                        <a:latin typeface="Cambria Math" panose="02040503050406030204" pitchFamily="18" charset="0"/>
                      </a:rPr>
                      <m:t>𝑀</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𝑤</m:t>
                        </m:r>
                      </m:e>
                    </m:d>
                    <m:r>
                      <a:rPr lang="en-US" b="0" i="1" smtClean="0">
                        <a:latin typeface="Cambria Math" panose="02040503050406030204" pitchFamily="18" charset="0"/>
                      </a:rPr>
                      <m:t>=0</m:t>
                    </m:r>
                  </m:oMath>
                </a14:m>
                <a:r>
                  <a:rPr lang="en-US" smtClean="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𝑊</m:t>
                    </m:r>
                  </m:oMath>
                </a14:m>
                <a:r>
                  <a:rPr lang="en-US" smtClean="0"/>
                  <a:t>.</a:t>
                </a:r>
              </a:p>
              <a:p>
                <a:pPr lvl="2"/>
                <a:r>
                  <a:rPr lang="en-US" smtClean="0"/>
                  <a:t>For no items, max sum is 0 regardless of weight limit </a:t>
                </a:r>
                <a14:m>
                  <m:oMath xmlns:m="http://schemas.openxmlformats.org/officeDocument/2006/math">
                    <m:r>
                      <a:rPr lang="en-US" b="0" i="1" smtClean="0">
                        <a:latin typeface="Cambria Math" panose="02040503050406030204" pitchFamily="18" charset="0"/>
                      </a:rPr>
                      <m:t>𝑤</m:t>
                    </m:r>
                  </m:oMath>
                </a14:m>
                <a:r>
                  <a:rPr lang="en-US" smtClean="0"/>
                  <a:t>.</a:t>
                </a:r>
              </a:p>
              <a:p>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smtClean="0"/>
                  <a:t> depends on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smtClean="0"/>
                  <a:t> for some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0" smtClean="0">
                        <a:latin typeface="Cambria Math" panose="02040503050406030204" pitchFamily="18" charset="0"/>
                      </a:rPr>
                      <m:t>.</m:t>
                    </m:r>
                  </m:oMath>
                </a14:m>
                <a:endParaRPr lang="en-US" b="0" smtClean="0"/>
              </a:p>
              <a:p>
                <a:pPr lvl="1"/>
                <a:r>
                  <a:rPr lang="en-US" smtClean="0"/>
                  <a:t>Fill in </a:t>
                </a:r>
                <a14:m>
                  <m:oMath xmlns:m="http://schemas.openxmlformats.org/officeDocument/2006/math">
                    <m:r>
                      <a:rPr lang="en-US" b="0" i="1" smtClean="0">
                        <a:latin typeface="Cambria Math" panose="02040503050406030204" pitchFamily="18" charset="0"/>
                      </a:rPr>
                      <m:t>𝑀</m:t>
                    </m:r>
                  </m:oMath>
                </a14:m>
                <a:r>
                  <a:rPr lang="en-US" smtClean="0"/>
                  <a:t> in order of increasing </a:t>
                </a:r>
                <a14:m>
                  <m:oMath xmlns:m="http://schemas.openxmlformats.org/officeDocument/2006/math">
                    <m:r>
                      <a:rPr lang="en-US" b="0" i="1" smtClean="0">
                        <a:latin typeface="Cambria Math" panose="02040503050406030204" pitchFamily="18" charset="0"/>
                      </a:rPr>
                      <m:t>𝑖</m:t>
                    </m:r>
                  </m:oMath>
                </a14:m>
                <a:r>
                  <a:rPr lang="en-US" smtClean="0"/>
                  <a:t> and </a:t>
                </a:r>
                <a14:m>
                  <m:oMath xmlns:m="http://schemas.openxmlformats.org/officeDocument/2006/math">
                    <m:r>
                      <a:rPr lang="en-US" b="0" i="1" smtClean="0">
                        <a:latin typeface="Cambria Math" panose="02040503050406030204" pitchFamily="18" charset="0"/>
                      </a:rPr>
                      <m:t>𝑤</m:t>
                    </m:r>
                  </m:oMath>
                </a14:m>
                <a:r>
                  <a:rPr lang="en-US" smtClean="0"/>
                  <a:t>.</a:t>
                </a:r>
              </a:p>
              <a:p>
                <a:r>
                  <a:rPr lang="en-US" smtClean="0"/>
                  <a:t>The solution to the overall problem is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smtClean="0"/>
                  <a:t>.</a:t>
                </a:r>
              </a:p>
              <a:p>
                <a:r>
                  <a:rPr lang="en-US" smtClean="0"/>
                  <a:t>Memory complexity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𝑛𝑊</m:t>
                    </m:r>
                    <m:r>
                      <a:rPr lang="en-US" b="0" i="1" smtClean="0">
                        <a:latin typeface="Cambria Math" panose="02040503050406030204" pitchFamily="18" charset="0"/>
                      </a:rPr>
                      <m:t>)</m:t>
                    </m:r>
                  </m:oMath>
                </a14:m>
                <a:r>
                  <a:rPr lang="en-US" smtClean="0"/>
                  <a:t>.</a:t>
                </a:r>
              </a:p>
              <a:p>
                <a:r>
                  <a:rPr lang="en-US" b="0" smtClean="0"/>
                  <a:t>Time complexity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𝑛𝑊</m:t>
                    </m:r>
                    <m:r>
                      <a:rPr lang="en-US" b="0" i="1" smtClean="0">
                        <a:latin typeface="Cambria Math" panose="02040503050406030204" pitchFamily="18" charset="0"/>
                      </a:rPr>
                      <m:t>)</m:t>
                    </m:r>
                  </m:oMath>
                </a14:m>
                <a:r>
                  <a:rPr lang="en-US" smtClean="0"/>
                  <a:t>.</a:t>
                </a:r>
              </a:p>
              <a:p>
                <a:pPr lvl="1"/>
                <a:r>
                  <a:rPr lang="en-US" smtClean="0"/>
                  <a:t>Filling each entry of </a:t>
                </a:r>
                <a14:m>
                  <m:oMath xmlns:m="http://schemas.openxmlformats.org/officeDocument/2006/math">
                    <m:r>
                      <a:rPr lang="en-US" b="0" i="1" smtClean="0">
                        <a:latin typeface="Cambria Math" panose="02040503050406030204" pitchFamily="18" charset="0"/>
                      </a:rPr>
                      <m:t>𝑀</m:t>
                    </m:r>
                  </m:oMath>
                </a14:m>
                <a:r>
                  <a:rPr lang="en-US" smtClean="0"/>
                  <a:t> requires looking at two other entries in </a:t>
                </a:r>
                <a14:m>
                  <m:oMath xmlns:m="http://schemas.openxmlformats.org/officeDocument/2006/math">
                    <m:r>
                      <a:rPr lang="en-US" b="0" i="1" smtClean="0">
                        <a:latin typeface="Cambria Math" panose="02040503050406030204" pitchFamily="18" charset="0"/>
                      </a:rPr>
                      <m:t>𝑀</m:t>
                    </m:r>
                  </m:oMath>
                </a14:m>
                <a:r>
                  <a:rPr lang="en-US" smtClean="0"/>
                  <a:t>, which takes O(1) time.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4487333" cy="5184775"/>
              </a:xfrm>
              <a:blipFill>
                <a:blip r:embed="rId2"/>
                <a:stretch>
                  <a:fillRect l="-408" t="-1765" r="-13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049526" y="2227024"/>
            <a:ext cx="3382735" cy="1623083"/>
          </a:xfrm>
          <a:prstGeom prst="rect">
            <a:avLst/>
          </a:prstGeom>
        </p:spPr>
      </p:pic>
      <p:pic>
        <p:nvPicPr>
          <p:cNvPr id="5" name="Picture 4"/>
          <p:cNvPicPr>
            <a:picLocks noChangeAspect="1"/>
          </p:cNvPicPr>
          <p:nvPr/>
        </p:nvPicPr>
        <p:blipFill>
          <a:blip r:embed="rId4"/>
          <a:stretch>
            <a:fillRect/>
          </a:stretch>
        </p:blipFill>
        <p:spPr>
          <a:xfrm>
            <a:off x="5049526" y="1419225"/>
            <a:ext cx="4094474" cy="564664"/>
          </a:xfrm>
          <a:prstGeom prst="rect">
            <a:avLst/>
          </a:prstGeom>
        </p:spPr>
      </p:pic>
      <p:pic>
        <p:nvPicPr>
          <p:cNvPr id="6" name="Picture 5"/>
          <p:cNvPicPr>
            <a:picLocks noChangeAspect="1"/>
          </p:cNvPicPr>
          <p:nvPr/>
        </p:nvPicPr>
        <p:blipFill>
          <a:blip r:embed="rId5"/>
          <a:stretch>
            <a:fillRect/>
          </a:stretch>
        </p:blipFill>
        <p:spPr>
          <a:xfrm>
            <a:off x="4858079" y="4093242"/>
            <a:ext cx="3457246" cy="2708468"/>
          </a:xfrm>
          <a:prstGeom prst="rect">
            <a:avLst/>
          </a:prstGeom>
        </p:spPr>
      </p:pic>
    </p:spTree>
    <p:extLst>
      <p:ext uri="{BB962C8B-B14F-4D97-AF65-F5344CB8AC3E}">
        <p14:creationId xmlns:p14="http://schemas.microsoft.com/office/powerpoint/2010/main" val="232722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Algorithmic </a:t>
            </a:r>
            <a:r>
              <a:rPr lang="en-US" altLang="en-US" smtClean="0"/>
              <a:t>paradigms</a:t>
            </a:r>
            <a:endParaRPr lang="en-US" altLang="en-US" dirty="0" smtClean="0"/>
          </a:p>
        </p:txBody>
      </p:sp>
      <p:sp>
        <p:nvSpPr>
          <p:cNvPr id="5123" name="Content Placeholder 2"/>
          <p:cNvSpPr>
            <a:spLocks noGrp="1"/>
          </p:cNvSpPr>
          <p:nvPr>
            <p:ph idx="1"/>
          </p:nvPr>
        </p:nvSpPr>
        <p:spPr>
          <a:xfrm>
            <a:off x="457200" y="1419225"/>
            <a:ext cx="8229600" cy="5138208"/>
          </a:xfrm>
        </p:spPr>
        <p:txBody>
          <a:bodyPr>
            <a:normAutofit fontScale="77500" lnSpcReduction="20000"/>
          </a:bodyPr>
          <a:lstStyle/>
          <a:p>
            <a:r>
              <a:rPr lang="en-US" altLang="en-US" smtClean="0">
                <a:solidFill>
                  <a:srgbClr val="1503FB"/>
                </a:solidFill>
              </a:rPr>
              <a:t>Greedy</a:t>
            </a:r>
            <a:r>
              <a:rPr lang="en-US" altLang="en-US" smtClean="0"/>
              <a:t>  </a:t>
            </a:r>
            <a:r>
              <a:rPr lang="en-US" altLang="en-US"/>
              <a:t>Build up a solution incrementally, myopically optimizing some local criterion</a:t>
            </a:r>
            <a:r>
              <a:rPr lang="en-US" altLang="en-US" smtClean="0"/>
              <a:t>.</a:t>
            </a:r>
            <a:endParaRPr lang="en-US" altLang="en-US"/>
          </a:p>
          <a:p>
            <a:r>
              <a:rPr lang="en-US" altLang="en-US" smtClean="0">
                <a:solidFill>
                  <a:srgbClr val="1503FB"/>
                </a:solidFill>
              </a:rPr>
              <a:t>Divide and conquer  </a:t>
            </a:r>
            <a:r>
              <a:rPr lang="en-US" altLang="en-US"/>
              <a:t>Break up a problem into a few sub-problems, solve each sub-problem independently and recursively, and combine solution to sub-problems to form solution to original problem. </a:t>
            </a:r>
            <a:endParaRPr lang="en-US" altLang="en-US">
              <a:solidFill>
                <a:schemeClr val="accent1"/>
              </a:solidFill>
            </a:endParaRPr>
          </a:p>
          <a:p>
            <a:r>
              <a:rPr lang="en-US" altLang="en-US">
                <a:solidFill>
                  <a:srgbClr val="1503FB"/>
                </a:solidFill>
              </a:rPr>
              <a:t>Dynamic </a:t>
            </a:r>
            <a:r>
              <a:rPr lang="en-US" altLang="en-US" smtClean="0">
                <a:solidFill>
                  <a:srgbClr val="1503FB"/>
                </a:solidFill>
              </a:rPr>
              <a:t>programming  </a:t>
            </a:r>
            <a:r>
              <a:rPr lang="en-US" altLang="en-US"/>
              <a:t>Break up a problem into a series of overlapping</a:t>
            </a:r>
            <a:r>
              <a:rPr lang="en-US" altLang="en-US">
                <a:solidFill>
                  <a:srgbClr val="C00000"/>
                </a:solidFill>
              </a:rPr>
              <a:t> </a:t>
            </a:r>
            <a:r>
              <a:rPr lang="en-US" altLang="en-US"/>
              <a:t>sub-problems, and build up solutions to larger and larger sub-problems</a:t>
            </a:r>
            <a:r>
              <a:rPr lang="en-US" altLang="en-US" smtClean="0"/>
              <a:t>.</a:t>
            </a:r>
            <a:endParaRPr lang="en-US" smtClean="0">
              <a:solidFill>
                <a:srgbClr val="FF0000"/>
              </a:solidFill>
            </a:endParaRPr>
          </a:p>
          <a:p>
            <a:pPr lvl="1">
              <a:defRPr/>
            </a:pPr>
            <a:r>
              <a:rPr lang="en-US" smtClean="0"/>
              <a:t>Very powerful and widely used technique in CS, OR, info and control theory.</a:t>
            </a:r>
            <a:endParaRPr lang="en-US" dirty="0" smtClean="0"/>
          </a:p>
          <a:p>
            <a:pPr lvl="1">
              <a:defRPr/>
            </a:pPr>
            <a:r>
              <a:rPr lang="en-US" smtClean="0"/>
              <a:t>Efficiently solves problems that otherwise seem intractable. </a:t>
            </a:r>
          </a:p>
          <a:p>
            <a:pPr lvl="1">
              <a:defRPr/>
            </a:pPr>
            <a:r>
              <a:rPr lang="en-US" smtClean="0"/>
              <a:t>Name comes from dynamic “schedule” of subproblems the algorithm produces.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Algorithmic paradigms</a:t>
            </a:r>
            <a:endParaRPr lang="zh-CN" altLang="en-US" smtClean="0">
              <a:ea typeface="SimSun" panose="02010600030101010101" pitchFamily="2" charset="-122"/>
            </a:endParaRPr>
          </a:p>
        </p:txBody>
      </p:sp>
      <p:sp>
        <p:nvSpPr>
          <p:cNvPr id="10243" name="Slide Number Placeholder 3"/>
          <p:cNvSpPr>
            <a:spLocks noGrp="1"/>
          </p:cNvSpPr>
          <p:nvPr>
            <p:ph type="sldNum" sz="quarter" idx="4294967295"/>
          </p:nvPr>
        </p:nvSpPr>
        <p:spPr>
          <a:xfrm>
            <a:off x="7319433" y="7124700"/>
            <a:ext cx="1905000" cy="228600"/>
          </a:xfrm>
          <a:noFill/>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F7A40B94-C5B7-437D-B6CA-E66E6F4D21A0}" type="slidenum">
              <a:rPr lang="en-US" altLang="en-US" sz="800" smtClean="0"/>
              <a:pPr/>
              <a:t>3</a:t>
            </a:fld>
            <a:endParaRPr lang="en-US" altLang="en-US" sz="1400" smtClean="0"/>
          </a:p>
        </p:txBody>
      </p:sp>
      <p:sp>
        <p:nvSpPr>
          <p:cNvPr id="10244" name="Text Box 3"/>
          <p:cNvSpPr txBox="1">
            <a:spLocks noChangeArrowheads="1"/>
          </p:cNvSpPr>
          <p:nvPr/>
        </p:nvSpPr>
        <p:spPr bwMode="auto">
          <a:xfrm>
            <a:off x="5176308" y="1658938"/>
            <a:ext cx="9525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10245" name="Text Box 4"/>
          <p:cNvSpPr txBox="1">
            <a:spLocks noChangeArrowheads="1"/>
          </p:cNvSpPr>
          <p:nvPr/>
        </p:nvSpPr>
        <p:spPr bwMode="auto">
          <a:xfrm>
            <a:off x="6536796" y="2462213"/>
            <a:ext cx="9144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10246" name="Text Box 5"/>
          <p:cNvSpPr txBox="1">
            <a:spLocks noChangeArrowheads="1"/>
          </p:cNvSpPr>
          <p:nvPr/>
        </p:nvSpPr>
        <p:spPr bwMode="auto">
          <a:xfrm>
            <a:off x="3884083" y="2474913"/>
            <a:ext cx="900113"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47" name="AutoShape 6"/>
          <p:cNvCxnSpPr>
            <a:cxnSpLocks noChangeShapeType="1"/>
            <a:stCxn id="10244" idx="2"/>
            <a:endCxn id="10246" idx="0"/>
          </p:cNvCxnSpPr>
          <p:nvPr/>
        </p:nvCxnSpPr>
        <p:spPr bwMode="auto">
          <a:xfrm flipH="1">
            <a:off x="4334933" y="1997075"/>
            <a:ext cx="1317625" cy="4778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8" name="AutoShape 7"/>
          <p:cNvCxnSpPr>
            <a:cxnSpLocks noChangeShapeType="1"/>
            <a:stCxn id="10244" idx="2"/>
            <a:endCxn id="10245" idx="0"/>
          </p:cNvCxnSpPr>
          <p:nvPr/>
        </p:nvCxnSpPr>
        <p:spPr bwMode="auto">
          <a:xfrm>
            <a:off x="5652558" y="1997075"/>
            <a:ext cx="1341438" cy="4651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49" name="Text Box 8"/>
          <p:cNvSpPr txBox="1">
            <a:spLocks noChangeArrowheads="1"/>
          </p:cNvSpPr>
          <p:nvPr/>
        </p:nvSpPr>
        <p:spPr bwMode="auto">
          <a:xfrm>
            <a:off x="7149571" y="3224213"/>
            <a:ext cx="911225"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10250" name="Text Box 9"/>
          <p:cNvSpPr txBox="1">
            <a:spLocks noChangeArrowheads="1"/>
          </p:cNvSpPr>
          <p:nvPr/>
        </p:nvSpPr>
        <p:spPr bwMode="auto">
          <a:xfrm>
            <a:off x="5850996" y="3236913"/>
            <a:ext cx="890587"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51" name="AutoShape 10"/>
          <p:cNvCxnSpPr>
            <a:cxnSpLocks noChangeShapeType="1"/>
            <a:stCxn id="10245" idx="2"/>
            <a:endCxn id="10250" idx="0"/>
          </p:cNvCxnSpPr>
          <p:nvPr/>
        </p:nvCxnSpPr>
        <p:spPr bwMode="auto">
          <a:xfrm flipH="1">
            <a:off x="6297083" y="2800350"/>
            <a:ext cx="696913" cy="4365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2" name="AutoShape 11"/>
          <p:cNvCxnSpPr>
            <a:cxnSpLocks noChangeShapeType="1"/>
            <a:stCxn id="10245" idx="2"/>
            <a:endCxn id="10249" idx="0"/>
          </p:cNvCxnSpPr>
          <p:nvPr/>
        </p:nvCxnSpPr>
        <p:spPr bwMode="auto">
          <a:xfrm>
            <a:off x="6993996" y="2800350"/>
            <a:ext cx="611187" cy="4238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2"/>
          <p:cNvSpPr txBox="1">
            <a:spLocks noChangeArrowheads="1"/>
          </p:cNvSpPr>
          <p:nvPr/>
        </p:nvSpPr>
        <p:spPr bwMode="auto">
          <a:xfrm>
            <a:off x="2955396" y="3224213"/>
            <a:ext cx="928687"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54" name="AutoShape 13"/>
          <p:cNvCxnSpPr>
            <a:cxnSpLocks noChangeShapeType="1"/>
            <a:stCxn id="10246" idx="2"/>
            <a:endCxn id="10253" idx="0"/>
          </p:cNvCxnSpPr>
          <p:nvPr/>
        </p:nvCxnSpPr>
        <p:spPr bwMode="auto">
          <a:xfrm flipH="1">
            <a:off x="3420533" y="2813050"/>
            <a:ext cx="914400" cy="4111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5" name="Text Box 14"/>
          <p:cNvSpPr txBox="1">
            <a:spLocks noChangeArrowheads="1"/>
          </p:cNvSpPr>
          <p:nvPr/>
        </p:nvSpPr>
        <p:spPr bwMode="auto">
          <a:xfrm>
            <a:off x="4495271" y="3224213"/>
            <a:ext cx="898525"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10256" name="AutoShape 15"/>
          <p:cNvCxnSpPr>
            <a:cxnSpLocks noChangeShapeType="1"/>
            <a:stCxn id="10246" idx="2"/>
            <a:endCxn id="10255" idx="0"/>
          </p:cNvCxnSpPr>
          <p:nvPr/>
        </p:nvCxnSpPr>
        <p:spPr bwMode="auto">
          <a:xfrm>
            <a:off x="4334933" y="2813050"/>
            <a:ext cx="609600" cy="4111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7" name="Rectangle 88"/>
          <p:cNvSpPr>
            <a:spLocks noChangeArrowheads="1"/>
          </p:cNvSpPr>
          <p:nvPr/>
        </p:nvSpPr>
        <p:spPr bwMode="auto">
          <a:xfrm>
            <a:off x="694796" y="1793875"/>
            <a:ext cx="218649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en-US" sz="1800" smtClean="0">
                <a:solidFill>
                  <a:srgbClr val="1503FB"/>
                </a:solidFill>
                <a:latin typeface="+mj-lt"/>
              </a:rPr>
              <a:t>Divide and conquer</a:t>
            </a:r>
            <a:endParaRPr lang="en-US" altLang="en-US" sz="1800">
              <a:solidFill>
                <a:srgbClr val="1503FB"/>
              </a:solidFill>
              <a:latin typeface="+mj-lt"/>
            </a:endParaRPr>
          </a:p>
        </p:txBody>
      </p:sp>
      <p:sp>
        <p:nvSpPr>
          <p:cNvPr id="9234" name="Text Box 3"/>
          <p:cNvSpPr txBox="1">
            <a:spLocks noChangeArrowheads="1"/>
          </p:cNvSpPr>
          <p:nvPr/>
        </p:nvSpPr>
        <p:spPr bwMode="auto">
          <a:xfrm>
            <a:off x="5176308" y="4522788"/>
            <a:ext cx="9525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9235" name="Text Box 4"/>
          <p:cNvSpPr txBox="1">
            <a:spLocks noChangeArrowheads="1"/>
          </p:cNvSpPr>
          <p:nvPr/>
        </p:nvSpPr>
        <p:spPr bwMode="auto">
          <a:xfrm>
            <a:off x="6536796" y="5326063"/>
            <a:ext cx="914400"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sp>
        <p:nvSpPr>
          <p:cNvPr id="9236" name="Text Box 5"/>
          <p:cNvSpPr txBox="1">
            <a:spLocks noChangeArrowheads="1"/>
          </p:cNvSpPr>
          <p:nvPr/>
        </p:nvSpPr>
        <p:spPr bwMode="auto">
          <a:xfrm>
            <a:off x="3884083" y="5338763"/>
            <a:ext cx="900113"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9237" name="AutoShape 6"/>
          <p:cNvCxnSpPr>
            <a:cxnSpLocks noChangeShapeType="1"/>
            <a:stCxn id="9234" idx="2"/>
            <a:endCxn id="9236" idx="0"/>
          </p:cNvCxnSpPr>
          <p:nvPr/>
        </p:nvCxnSpPr>
        <p:spPr bwMode="auto">
          <a:xfrm flipH="1">
            <a:off x="4334933" y="4860925"/>
            <a:ext cx="1317625" cy="4778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8" name="AutoShape 7"/>
          <p:cNvCxnSpPr>
            <a:cxnSpLocks noChangeShapeType="1"/>
            <a:stCxn id="9234" idx="2"/>
            <a:endCxn id="9235" idx="0"/>
          </p:cNvCxnSpPr>
          <p:nvPr/>
        </p:nvCxnSpPr>
        <p:spPr bwMode="auto">
          <a:xfrm>
            <a:off x="5652558" y="4860925"/>
            <a:ext cx="1341438" cy="465138"/>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9" name="Text Box 9"/>
          <p:cNvSpPr txBox="1">
            <a:spLocks noChangeArrowheads="1"/>
          </p:cNvSpPr>
          <p:nvPr/>
        </p:nvSpPr>
        <p:spPr bwMode="auto">
          <a:xfrm>
            <a:off x="6536796" y="6100763"/>
            <a:ext cx="890587"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9240" name="AutoShape 10"/>
          <p:cNvCxnSpPr>
            <a:cxnSpLocks noChangeShapeType="1"/>
            <a:stCxn id="9235" idx="2"/>
            <a:endCxn id="9239" idx="0"/>
          </p:cNvCxnSpPr>
          <p:nvPr/>
        </p:nvCxnSpPr>
        <p:spPr bwMode="auto">
          <a:xfrm flipH="1">
            <a:off x="6982883" y="5664200"/>
            <a:ext cx="11113" cy="4365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14"/>
          <p:cNvSpPr txBox="1">
            <a:spLocks noChangeArrowheads="1"/>
          </p:cNvSpPr>
          <p:nvPr/>
        </p:nvSpPr>
        <p:spPr bwMode="auto">
          <a:xfrm>
            <a:off x="3885671" y="6088063"/>
            <a:ext cx="898525" cy="3381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endParaRPr kumimoji="0" lang="en-US" altLang="zh-CN">
              <a:ea typeface="SimSun" panose="02010600030101010101" pitchFamily="2" charset="-122"/>
            </a:endParaRPr>
          </a:p>
        </p:txBody>
      </p:sp>
      <p:cxnSp>
        <p:nvCxnSpPr>
          <p:cNvPr id="9242" name="AutoShape 15"/>
          <p:cNvCxnSpPr>
            <a:cxnSpLocks noChangeShapeType="1"/>
            <a:stCxn id="9236" idx="2"/>
            <a:endCxn id="9241" idx="0"/>
          </p:cNvCxnSpPr>
          <p:nvPr/>
        </p:nvCxnSpPr>
        <p:spPr bwMode="auto">
          <a:xfrm>
            <a:off x="4334933" y="5676900"/>
            <a:ext cx="0" cy="4111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3" name="Rectangle 88"/>
          <p:cNvSpPr>
            <a:spLocks noChangeArrowheads="1"/>
          </p:cNvSpPr>
          <p:nvPr/>
        </p:nvSpPr>
        <p:spPr bwMode="auto">
          <a:xfrm>
            <a:off x="694796" y="4657725"/>
            <a:ext cx="2514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en-US" sz="1800">
                <a:solidFill>
                  <a:srgbClr val="1503FB"/>
                </a:solidFill>
                <a:latin typeface="+mj-lt"/>
              </a:rPr>
              <a:t>Dynamic programming</a:t>
            </a:r>
          </a:p>
        </p:txBody>
      </p:sp>
      <p:cxnSp>
        <p:nvCxnSpPr>
          <p:cNvPr id="9244" name="AutoShape 15"/>
          <p:cNvCxnSpPr>
            <a:cxnSpLocks noChangeShapeType="1"/>
            <a:stCxn id="9236" idx="2"/>
            <a:endCxn id="9239" idx="0"/>
          </p:cNvCxnSpPr>
          <p:nvPr/>
        </p:nvCxnSpPr>
        <p:spPr bwMode="auto">
          <a:xfrm>
            <a:off x="4334933" y="5676900"/>
            <a:ext cx="2647950" cy="4238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5" name="AutoShape 15"/>
          <p:cNvCxnSpPr>
            <a:cxnSpLocks noChangeShapeType="1"/>
            <a:stCxn id="9235" idx="2"/>
            <a:endCxn id="9241" idx="0"/>
          </p:cNvCxnSpPr>
          <p:nvPr/>
        </p:nvCxnSpPr>
        <p:spPr bwMode="auto">
          <a:xfrm flipH="1">
            <a:off x="4334933" y="5664200"/>
            <a:ext cx="2659063" cy="423863"/>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264363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animBg="1"/>
      <p:bldP spid="9235" grpId="0" animBg="1"/>
      <p:bldP spid="9236" grpId="0" animBg="1"/>
      <p:bldP spid="9239" grpId="0" animBg="1"/>
      <p:bldP spid="9241" grpId="0" animBg="1"/>
      <p:bldP spid="92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Weighted interval scheduling</a:t>
            </a:r>
            <a:endParaRPr lang="en-US"/>
          </a:p>
        </p:txBody>
      </p:sp>
      <p:sp>
        <p:nvSpPr>
          <p:cNvPr id="3" name="Content Placeholder 2"/>
          <p:cNvSpPr>
            <a:spLocks noGrp="1"/>
          </p:cNvSpPr>
          <p:nvPr>
            <p:ph idx="1"/>
          </p:nvPr>
        </p:nvSpPr>
        <p:spPr>
          <a:xfrm>
            <a:off x="457199" y="1419225"/>
            <a:ext cx="5304029" cy="5242832"/>
          </a:xfrm>
        </p:spPr>
        <p:txBody>
          <a:bodyPr>
            <a:normAutofit fontScale="77500" lnSpcReduction="20000"/>
          </a:bodyPr>
          <a:lstStyle/>
          <a:p>
            <a:r>
              <a:rPr lang="en-US" smtClean="0"/>
              <a:t>Recall the interval scheduling problem</a:t>
            </a:r>
          </a:p>
          <a:p>
            <a:pPr lvl="1"/>
            <a:r>
              <a:rPr lang="en-US" smtClean="0"/>
              <a:t>Given a set of intervals, pick the largest set of nonoverlapping intervals.</a:t>
            </a:r>
          </a:p>
          <a:p>
            <a:pPr lvl="1"/>
            <a:r>
              <a:rPr lang="en-US" smtClean="0"/>
              <a:t>For n intervals, solvable by a greedy algorithm in O(n log n) time.</a:t>
            </a:r>
          </a:p>
          <a:p>
            <a:r>
              <a:rPr lang="en-US" smtClean="0"/>
              <a:t>Weighted interval scheduling generalizes the problem so the intervals have weights.</a:t>
            </a:r>
          </a:p>
          <a:p>
            <a:pPr lvl="1"/>
            <a:r>
              <a:rPr lang="en-US" smtClean="0"/>
              <a:t>Pick a set of nonoverlapping intervals with the largest combined weight.</a:t>
            </a:r>
          </a:p>
          <a:p>
            <a:pPr lvl="1"/>
            <a:r>
              <a:rPr lang="en-US" smtClean="0"/>
              <a:t>No known natural greedy algorithm to solve this.</a:t>
            </a:r>
          </a:p>
          <a:p>
            <a:endParaRPr lang="en-US"/>
          </a:p>
        </p:txBody>
      </p:sp>
      <p:pic>
        <p:nvPicPr>
          <p:cNvPr id="5" name="Picture 4"/>
          <p:cNvPicPr>
            <a:picLocks noChangeAspect="1"/>
          </p:cNvPicPr>
          <p:nvPr/>
        </p:nvPicPr>
        <p:blipFill>
          <a:blip r:embed="rId2"/>
          <a:stretch>
            <a:fillRect/>
          </a:stretch>
        </p:blipFill>
        <p:spPr>
          <a:xfrm>
            <a:off x="5923189" y="1453039"/>
            <a:ext cx="3018516" cy="687437"/>
          </a:xfrm>
          <a:prstGeom prst="rect">
            <a:avLst/>
          </a:prstGeom>
        </p:spPr>
      </p:pic>
      <p:sp>
        <p:nvSpPr>
          <p:cNvPr id="6" name="TextBox 5"/>
          <p:cNvSpPr txBox="1"/>
          <p:nvPr/>
        </p:nvSpPr>
        <p:spPr>
          <a:xfrm>
            <a:off x="6984546" y="2492333"/>
            <a:ext cx="2060864" cy="461665"/>
          </a:xfrm>
          <a:prstGeom prst="rect">
            <a:avLst/>
          </a:prstGeom>
          <a:noFill/>
        </p:spPr>
        <p:txBody>
          <a:bodyPr wrap="square" rtlCol="0">
            <a:spAutoFit/>
          </a:bodyPr>
          <a:lstStyle/>
          <a:p>
            <a:r>
              <a:rPr lang="en-US" sz="1200" i="1" smtClean="0"/>
              <a:t>Source:  </a:t>
            </a:r>
            <a:r>
              <a:rPr lang="en-US" sz="1200" smtClean="0"/>
              <a:t>Algorithm Design.</a:t>
            </a:r>
          </a:p>
          <a:p>
            <a:r>
              <a:rPr lang="en-US" sz="1200" smtClean="0"/>
              <a:t>Kleinberg, Tardos</a:t>
            </a:r>
            <a:endParaRPr lang="en-US" sz="1200"/>
          </a:p>
        </p:txBody>
      </p:sp>
      <p:pic>
        <p:nvPicPr>
          <p:cNvPr id="7" name="Picture 6"/>
          <p:cNvPicPr>
            <a:picLocks noChangeAspect="1"/>
          </p:cNvPicPr>
          <p:nvPr/>
        </p:nvPicPr>
        <p:blipFill>
          <a:blip r:embed="rId3"/>
          <a:stretch>
            <a:fillRect/>
          </a:stretch>
        </p:blipFill>
        <p:spPr>
          <a:xfrm>
            <a:off x="5761229" y="3982662"/>
            <a:ext cx="3359194" cy="1656731"/>
          </a:xfrm>
          <a:prstGeom prst="rect">
            <a:avLst/>
          </a:prstGeom>
        </p:spPr>
      </p:pic>
      <p:cxnSp>
        <p:nvCxnSpPr>
          <p:cNvPr id="9" name="Straight Connector 8"/>
          <p:cNvCxnSpPr/>
          <p:nvPr/>
        </p:nvCxnSpPr>
        <p:spPr bwMode="auto">
          <a:xfrm>
            <a:off x="6012996" y="4269921"/>
            <a:ext cx="934811"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7082518" y="4744810"/>
            <a:ext cx="73478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7904390" y="5203371"/>
            <a:ext cx="47216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8298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Compatible intervals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5"/>
                <a:ext cx="5397500" cy="5227108"/>
              </a:xfrm>
            </p:spPr>
            <p:txBody>
              <a:bodyPr>
                <a:normAutofit fontScale="92500" lnSpcReduction="20000"/>
              </a:bodyPr>
              <a:lstStyle/>
              <a:p>
                <a:r>
                  <a:rPr lang="en-US" smtClean="0"/>
                  <a:t>Order the intervals by nondecreasing finishing times,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sub>
                    </m:sSub>
                    <m:r>
                      <a:rPr lang="en-US" i="1">
                        <a:latin typeface="Cambria Math" panose="02040503050406030204" pitchFamily="18" charset="0"/>
                      </a:rPr>
                      <m:t>.</m:t>
                    </m:r>
                  </m:oMath>
                </a14:m>
                <a:endParaRPr lang="en-US"/>
              </a:p>
              <a:p>
                <a:r>
                  <a:rPr lang="en-US" smtClean="0"/>
                  <a:t>Given </a:t>
                </a:r>
                <a:r>
                  <a:rPr lang="en-US"/>
                  <a:t>interval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oMath>
                </a14:m>
                <a:r>
                  <a:rPr lang="en-US"/>
                  <a:t>, let </a:t>
                </a:r>
                <a14:m>
                  <m:oMath xmlns:m="http://schemas.openxmlformats.org/officeDocument/2006/math">
                    <m:r>
                      <a:rPr lang="en-US" i="1" smtClean="0">
                        <a:solidFill>
                          <a:schemeClr val="tx1"/>
                        </a:solidFill>
                        <a:latin typeface="Cambria Math" panose="02040503050406030204" pitchFamily="18" charset="0"/>
                      </a:rPr>
                      <m:t>𝑝</m:t>
                    </m:r>
                    <m:r>
                      <a:rPr lang="en-US"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𝑗</m:t>
                    </m:r>
                    <m:r>
                      <a:rPr lang="en-US" i="1" smtClean="0">
                        <a:solidFill>
                          <a:schemeClr val="tx1"/>
                        </a:solidFill>
                        <a:latin typeface="Cambria Math" panose="02040503050406030204" pitchFamily="18" charset="0"/>
                      </a:rPr>
                      <m:t>)</m:t>
                    </m:r>
                  </m:oMath>
                </a14:m>
                <a:r>
                  <a:rPr lang="en-US">
                    <a:solidFill>
                      <a:schemeClr val="tx1"/>
                    </a:solidFill>
                  </a:rPr>
                  <a:t> </a:t>
                </a:r>
                <a:r>
                  <a:rPr lang="en-US"/>
                  <a:t>be the maximum index </a:t>
                </a:r>
                <a14:m>
                  <m:oMath xmlns:m="http://schemas.openxmlformats.org/officeDocument/2006/math">
                    <m:r>
                      <a:rPr lang="en-US" i="1">
                        <a:latin typeface="Cambria Math" panose="02040503050406030204" pitchFamily="18" charset="0"/>
                      </a:rPr>
                      <m:t>𝑘</m:t>
                    </m:r>
                  </m:oMath>
                </a14:m>
                <a:r>
                  <a:rPr lang="en-US"/>
                  <a:t> 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𝑘</m:t>
                        </m:r>
                      </m:sub>
                    </m:sSub>
                  </m:oMath>
                </a14:m>
                <a:r>
                  <a:rPr lang="en-US"/>
                  <a:t> finishes before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oMath>
                </a14:m>
                <a:r>
                  <a:rPr lang="en-US"/>
                  <a:t> starts.</a:t>
                </a:r>
              </a:p>
              <a:p>
                <a:pPr lvl="1"/>
                <a:r>
                  <a:rPr lang="en-US"/>
                  <a:t>If no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𝑘</m:t>
                        </m:r>
                      </m:sub>
                    </m:sSub>
                  </m:oMath>
                </a14:m>
                <a:r>
                  <a:rPr lang="en-US"/>
                  <a:t> finishes before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oMath>
                </a14:m>
                <a:r>
                  <a:rPr lang="en-US"/>
                  <a:t> starts, let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𝑗</m:t>
                        </m:r>
                      </m:e>
                    </m:d>
                    <m:r>
                      <a:rPr lang="en-US" i="1">
                        <a:latin typeface="Cambria Math" panose="02040503050406030204" pitchFamily="18" charset="0"/>
                      </a:rPr>
                      <m:t>=0</m:t>
                    </m:r>
                  </m:oMath>
                </a14:m>
                <a:r>
                  <a:rPr lang="en-US" smtClean="0"/>
                  <a:t>.</a:t>
                </a:r>
              </a:p>
              <a:p>
                <a:r>
                  <a:rPr lang="en-US" smtClean="0"/>
                  <a:t>Suppose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oMath>
                </a14:m>
                <a:r>
                  <a:rPr lang="en-US"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oMath>
                </a14:m>
                <a:r>
                  <a:rPr lang="en-US" smtClean="0"/>
                  <a:t> are both used in the schedule, and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𝑗</m:t>
                    </m:r>
                  </m:oMath>
                </a14:m>
                <a:r>
                  <a:rPr lang="en-US" smtClean="0"/>
                  <a:t>, then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a:t>
                </a:r>
              </a:p>
              <a:p>
                <a:pPr lvl="1"/>
                <a:r>
                  <a:rPr lang="en-US" smtClean="0"/>
                  <a:t>Otherwise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oMath>
                </a14:m>
                <a:r>
                  <a:rPr lang="en-US" smtClean="0"/>
                  <a:t> overlaps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oMath>
                </a14:m>
                <a:r>
                  <a:rPr lang="en-US" smtClean="0"/>
                  <a:t>.</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5"/>
                <a:ext cx="5397500" cy="5227108"/>
              </a:xfrm>
              <a:blipFill>
                <a:blip r:embed="rId2"/>
                <a:stretch>
                  <a:fillRect l="-1243" t="-32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735829" y="1387629"/>
            <a:ext cx="3359194" cy="1656731"/>
          </a:xfrm>
          <a:prstGeom prst="rect">
            <a:avLst/>
          </a:prstGeom>
        </p:spPr>
      </p:pic>
      <p:cxnSp>
        <p:nvCxnSpPr>
          <p:cNvPr id="5" name="Straight Connector 4"/>
          <p:cNvCxnSpPr/>
          <p:nvPr/>
        </p:nvCxnSpPr>
        <p:spPr bwMode="auto">
          <a:xfrm>
            <a:off x="5987596" y="1674888"/>
            <a:ext cx="934811"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7057118" y="2149777"/>
            <a:ext cx="73478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a:off x="7878990" y="2608338"/>
            <a:ext cx="47216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88847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recursive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5"/>
                <a:ext cx="5367868" cy="5028142"/>
              </a:xfrm>
            </p:spPr>
            <p:txBody>
              <a:bodyPr>
                <a:normAutofit fontScale="85000" lnSpcReduction="10000"/>
              </a:bodyPr>
              <a:lstStyle/>
              <a:p>
                <a:r>
                  <a:rPr lang="en-US" smtClean="0"/>
                  <a:t>Let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be an optimal solution.  Then either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endParaRPr lang="en-US"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 for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smtClean="0"/>
                  <a:t>.</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oMath>
                </a14:m>
                <a:r>
                  <a:rPr lang="en-US" smtClean="0"/>
                  <a:t>.</a:t>
                </a:r>
              </a:p>
              <a:p>
                <a:pPr lvl="2"/>
                <a:r>
                  <a:rPr lang="en-US" smtClean="0"/>
                  <a:t>I.e. the intervals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besides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oMath>
                </a14:m>
                <a:r>
                  <a:rPr lang="en-US" smtClean="0"/>
                  <a:t> are a max weight set of non-overlapping intervals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Sub>
                  </m:oMath>
                </a14:m>
                <a:r>
                  <a:rPr lang="en-US" smtClean="0"/>
                  <a:t>.</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endParaRPr lang="en-US" smtClean="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smtClean="0"/>
                  <a:t>.</a:t>
                </a:r>
              </a:p>
              <a:p>
                <a:pPr marL="457200" lvl="1" indent="0">
                  <a:buNone/>
                </a:pPr>
                <a:endParaRPr lang="en-US" smtClean="0"/>
              </a:p>
              <a:p>
                <a:pPr lvl="1"/>
                <a:endParaRPr lang="en-US" smtClean="0"/>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5"/>
                <a:ext cx="5367868" cy="5028142"/>
              </a:xfrm>
              <a:blipFill>
                <a:blip r:embed="rId2"/>
                <a:stretch>
                  <a:fillRect l="-1022" t="-1939"/>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619566" y="1480457"/>
            <a:ext cx="3524434" cy="1738226"/>
          </a:xfrm>
          <a:prstGeom prst="rect">
            <a:avLst/>
          </a:prstGeom>
        </p:spPr>
      </p:pic>
      <p:cxnSp>
        <p:nvCxnSpPr>
          <p:cNvPr id="8" name="Straight Connector 7"/>
          <p:cNvCxnSpPr/>
          <p:nvPr/>
        </p:nvCxnSpPr>
        <p:spPr bwMode="auto">
          <a:xfrm>
            <a:off x="7928883" y="2994932"/>
            <a:ext cx="545646"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5878286" y="1783895"/>
            <a:ext cx="98787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7004957" y="2275113"/>
            <a:ext cx="780043" cy="8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7875815" y="2750002"/>
            <a:ext cx="484414"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07214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Optimal substructure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8072967" cy="5214257"/>
              </a:xfrm>
            </p:spPr>
            <p:txBody>
              <a:bodyPr>
                <a:normAutofit fontScale="92500"/>
              </a:bodyPr>
              <a:lstStyle/>
              <a:p>
                <a:pPr marL="342900" lvl="1" indent="-342900">
                  <a:buClr>
                    <a:schemeClr val="bg2"/>
                  </a:buClr>
                  <a:buSzPct val="75000"/>
                  <a:buFont typeface="Wingdings" panose="05000000000000000000" pitchFamily="2" charset="2"/>
                  <a:buChar char="n"/>
                </a:pPr>
                <a:r>
                  <a:rPr lang="en-US"/>
                  <a:t>Optimal substructure </a:t>
                </a:r>
                <a:r>
                  <a:rPr lang="en-US" smtClean="0"/>
                  <a:t>property.</a:t>
                </a:r>
                <a:endParaRPr lang="en-US"/>
              </a:p>
              <a:p>
                <a:pPr marL="742950" lvl="2" indent="-342900">
                  <a:buSzPct val="75000"/>
                </a:pPr>
                <a:r>
                  <a:rPr lang="en-US"/>
                  <a:t>After making a decision, the rest of the solution should be optimal for the rest of the problem.</a:t>
                </a:r>
              </a:p>
              <a:p>
                <a:pPr marL="742950" lvl="2" indent="-342900">
                  <a:buSzPct val="75000"/>
                </a:pPr>
                <a:r>
                  <a:rPr lang="en-US">
                    <a:solidFill>
                      <a:srgbClr val="1503FB"/>
                    </a:solidFill>
                  </a:rPr>
                  <a:t>Ex</a:t>
                </a:r>
                <a:r>
                  <a:rPr lang="en-US"/>
                  <a:t> After deciding whether to include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sub>
                    </m:sSub>
                  </m:oMath>
                </a14:m>
                <a:r>
                  <a:rPr lang="en-US"/>
                  <a: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oMath>
                </a14:m>
                <a:r>
                  <a:rPr lang="en-US"/>
                  <a:t>, the remaining solution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smtClean="0"/>
                  <a:t> </a:t>
                </a:r>
                <a:r>
                  <a:rPr lang="en-US"/>
                  <a:t>is optimal for the remaining problem (either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𝑛</m:t>
                            </m:r>
                          </m:e>
                        </m:d>
                      </m:sub>
                    </m:sSub>
                  </m:oMath>
                </a14:m>
                <a:r>
                  <a:rPr lang="en-US"/>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𝑛</m:t>
                        </m:r>
                        <m:r>
                          <a:rPr lang="en-US" i="1">
                            <a:latin typeface="Cambria Math" panose="02040503050406030204" pitchFamily="18" charset="0"/>
                          </a:rPr>
                          <m:t>−1</m:t>
                        </m:r>
                      </m:sub>
                    </m:sSub>
                  </m:oMath>
                </a14:m>
                <a:r>
                  <a:rPr lang="en-US" smtClean="0"/>
                  <a:t>).</a:t>
                </a:r>
              </a:p>
              <a:p>
                <a:pPr marL="342900" lvl="1" indent="-342900">
                  <a:buClr>
                    <a:schemeClr val="bg2"/>
                  </a:buClr>
                  <a:buSzPct val="75000"/>
                  <a:buFont typeface="Wingdings" panose="05000000000000000000" pitchFamily="2" charset="2"/>
                  <a:buChar char="n"/>
                </a:pPr>
                <a:r>
                  <a:rPr lang="en-US" smtClean="0"/>
                  <a:t>Optimal substructure is the key feature of dynamic programming.</a:t>
                </a:r>
              </a:p>
              <a:p>
                <a:pPr marL="742950" lvl="2" indent="-342900">
                  <a:buSzPct val="75000"/>
                </a:pPr>
                <a:r>
                  <a:rPr lang="en-US" smtClean="0"/>
                  <a:t>Allows combining current partial solution and optimal subproblem solution to form optimal overall solution.</a:t>
                </a:r>
              </a:p>
              <a:p>
                <a:pPr marL="342900" lvl="1" indent="-342900">
                  <a:buClr>
                    <a:schemeClr val="bg2"/>
                  </a:buClr>
                  <a:buSzPct val="75000"/>
                  <a:buFont typeface="Wingdings" panose="05000000000000000000" pitchFamily="2" charset="2"/>
                  <a:buChar char="n"/>
                </a:pPr>
                <a:r>
                  <a:rPr lang="en-US" smtClean="0"/>
                  <a:t>Not all problems have optimal substructure.</a:t>
                </a:r>
              </a:p>
              <a:p>
                <a:pPr marL="742950" lvl="2" indent="-342900">
                  <a:buSzPct val="75000"/>
                </a:pPr>
                <a:r>
                  <a:rPr lang="en-US" smtClean="0"/>
                  <a:t>For some problems, the current solution can’t be combined with an optimal solution to a subproblem.  </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8072967" cy="5214257"/>
              </a:xfrm>
              <a:blipFill>
                <a:blip r:embed="rId2"/>
                <a:stretch>
                  <a:fillRect l="-604" t="-1053" r="-1435" b="-1170"/>
                </a:stretch>
              </a:blipFill>
            </p:spPr>
            <p:txBody>
              <a:bodyPr/>
              <a:lstStyle/>
              <a:p>
                <a:r>
                  <a:rPr lang="en-US">
                    <a:noFill/>
                  </a:rPr>
                  <a:t> </a:t>
                </a:r>
              </a:p>
            </p:txBody>
          </p:sp>
        </mc:Fallback>
      </mc:AlternateContent>
    </p:spTree>
    <p:extLst>
      <p:ext uri="{BB962C8B-B14F-4D97-AF65-F5344CB8AC3E}">
        <p14:creationId xmlns:p14="http://schemas.microsoft.com/office/powerpoint/2010/main" val="228663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recursive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4"/>
                <a:ext cx="8094132" cy="5049309"/>
              </a:xfrm>
            </p:spPr>
            <p:txBody>
              <a:bodyPr>
                <a:normAutofit fontScale="85000" lnSpcReduction="20000"/>
              </a:bodyPr>
              <a:lstStyle/>
              <a:p>
                <a:r>
                  <a:rPr lang="en-US" smtClean="0"/>
                  <a:t>Let </a:t>
                </a:r>
                <a14:m>
                  <m:oMath xmlns:m="http://schemas.openxmlformats.org/officeDocument/2006/math">
                    <m:r>
                      <a:rPr lang="en-US" i="1" smtClean="0">
                        <a:solidFill>
                          <a:schemeClr val="tx1"/>
                        </a:solidFill>
                        <a:latin typeface="Cambria Math" panose="02040503050406030204" pitchFamily="18" charset="0"/>
                      </a:rPr>
                      <m:t>𝑂𝑃𝑇</m:t>
                    </m:r>
                    <m:r>
                      <a:rPr lang="en-US"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𝑗</m:t>
                    </m:r>
                    <m:r>
                      <a:rPr lang="en-US" i="1" smtClean="0">
                        <a:solidFill>
                          <a:schemeClr val="tx1"/>
                        </a:solidFill>
                        <a:latin typeface="Cambria Math" panose="02040503050406030204" pitchFamily="18" charset="0"/>
                      </a:rPr>
                      <m:t>) </m:t>
                    </m:r>
                  </m:oMath>
                </a14:m>
                <a:r>
                  <a:rPr lang="en-US" smtClean="0"/>
                  <a:t>be the weight of a max weight non-overlapping subset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oMath>
                </a14:m>
                <a:r>
                  <a:rPr lang="en-US" smtClean="0"/>
                  <a:t>.</a:t>
                </a:r>
              </a:p>
              <a:p>
                <a:pPr lvl="1"/>
                <a:r>
                  <a:rPr lang="en-US" smtClean="0"/>
                  <a:t>We want to find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oMath>
                </a14:m>
                <a:endParaRPr lang="en-US" smtClean="0"/>
              </a:p>
              <a:p>
                <a:r>
                  <a:rPr lang="en-US" smtClean="0"/>
                  <a:t>Optimal substructure implies, for any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𝑛</m:t>
                    </m:r>
                  </m:oMath>
                </a14:m>
                <a:endParaRPr lang="en-US" smtClean="0"/>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then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sub>
                    </m:sSub>
                  </m:oMath>
                </a14:m>
                <a:r>
                  <a:rPr lang="en-US" smtClean="0"/>
                  <a:t>.</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 then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 is an optimal solution for the intervals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r>
                          <a:rPr lang="en-US" b="0" i="1" smtClean="0">
                            <a:latin typeface="Cambria Math" panose="02040503050406030204" pitchFamily="18" charset="0"/>
                          </a:rPr>
                          <m:t>−1</m:t>
                        </m:r>
                      </m:sub>
                    </m:sSub>
                  </m:oMath>
                </a14:m>
                <a:r>
                  <a:rPr lang="en-US" smtClean="0"/>
                  <a:t>.</a:t>
                </a:r>
              </a:p>
              <a:p>
                <a:r>
                  <a:rPr lang="en-US" smtClean="0"/>
                  <a:t>Write these as</a:t>
                </a:r>
              </a:p>
              <a:p>
                <a:pPr marL="0" indent="0">
                  <a:buNone/>
                </a:pPr>
                <a14:m>
                  <m:oMathPara xmlns:m="http://schemas.openxmlformats.org/officeDocument/2006/math">
                    <m:oMathParaPr>
                      <m:jc m:val="centerGroup"/>
                    </m:oMathParaPr>
                    <m:oMath xmlns:m="http://schemas.openxmlformats.org/officeDocument/2006/math">
                      <m:r>
                        <a:rPr lang="en-US" sz="2900" b="0" i="1" smtClean="0">
                          <a:latin typeface="Cambria Math" panose="02040503050406030204" pitchFamily="18" charset="0"/>
                        </a:rPr>
                        <m:t>𝑂𝑃𝑇</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𝑗</m:t>
                          </m:r>
                        </m:e>
                      </m:d>
                      <m:r>
                        <a:rPr lang="en-US" sz="2900" b="0" i="1" smtClean="0">
                          <a:latin typeface="Cambria Math" panose="02040503050406030204" pitchFamily="18" charset="0"/>
                        </a:rPr>
                        <m:t>=</m:t>
                      </m:r>
                      <m:func>
                        <m:funcPr>
                          <m:ctrlPr>
                            <a:rPr lang="en-US" sz="2900" b="0" i="1" smtClean="0">
                              <a:latin typeface="Cambria Math" panose="02040503050406030204" pitchFamily="18" charset="0"/>
                            </a:rPr>
                          </m:ctrlPr>
                        </m:funcPr>
                        <m:fName>
                          <m:r>
                            <m:rPr>
                              <m:sty m:val="p"/>
                            </m:rPr>
                            <a:rPr lang="en-US" sz="2900" b="0" i="0" smtClean="0">
                              <a:latin typeface="Cambria Math" panose="02040503050406030204" pitchFamily="18" charset="0"/>
                            </a:rPr>
                            <m:t>max</m:t>
                          </m:r>
                        </m:fName>
                        <m:e>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𝑗</m:t>
                                  </m:r>
                                </m:sub>
                              </m:sSub>
                              <m:r>
                                <a:rPr lang="en-US" sz="2900" b="0" i="1" smtClean="0">
                                  <a:latin typeface="Cambria Math" panose="02040503050406030204" pitchFamily="18" charset="0"/>
                                </a:rPr>
                                <m:t>+</m:t>
                              </m:r>
                              <m:r>
                                <a:rPr lang="en-US" sz="2900" b="0" i="1" smtClean="0">
                                  <a:latin typeface="Cambria Math" panose="02040503050406030204" pitchFamily="18" charset="0"/>
                                </a:rPr>
                                <m:t>𝑂𝑃𝑇</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𝑝</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𝑗</m:t>
                                      </m:r>
                                    </m:e>
                                  </m:d>
                                </m:e>
                              </m:d>
                              <m:r>
                                <a:rPr lang="en-US" sz="2900" b="0" i="1" smtClean="0">
                                  <a:latin typeface="Cambria Math" panose="02040503050406030204" pitchFamily="18" charset="0"/>
                                </a:rPr>
                                <m:t>, </m:t>
                              </m:r>
                              <m:r>
                                <a:rPr lang="en-US" sz="2900" b="0" i="1" smtClean="0">
                                  <a:latin typeface="Cambria Math" panose="02040503050406030204" pitchFamily="18" charset="0"/>
                                </a:rPr>
                                <m:t>𝑂𝑃𝑇</m:t>
                              </m:r>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𝑗</m:t>
                                  </m:r>
                                  <m:r>
                                    <a:rPr lang="en-US" sz="2900" b="0" i="1" smtClean="0">
                                      <a:latin typeface="Cambria Math" panose="02040503050406030204" pitchFamily="18" charset="0"/>
                                    </a:rPr>
                                    <m:t>−1</m:t>
                                  </m:r>
                                </m:e>
                              </m:d>
                            </m:e>
                          </m:d>
                        </m:e>
                      </m:func>
                    </m:oMath>
                  </m:oMathPara>
                </a14:m>
                <a:endParaRPr lang="en-US" smtClean="0"/>
              </a:p>
              <a:p>
                <a:pPr lvl="1"/>
                <a:r>
                  <a:rPr lang="en-US" smtClean="0"/>
                  <a:t>First part of expression is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smtClean="0"/>
                  <a:t>, and second part is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oMath>
                </a14:m>
                <a:r>
                  <a:rPr lang="en-US" smtClean="0"/>
                  <a:t>.</a:t>
                </a:r>
              </a:p>
              <a:p>
                <a:pPr marL="457200" lvl="1" indent="0">
                  <a:buNone/>
                </a:pPr>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4"/>
                <a:ext cx="8094132" cy="5049309"/>
              </a:xfrm>
              <a:blipFill>
                <a:blip r:embed="rId2"/>
                <a:stretch>
                  <a:fillRect l="-678" t="-2778"/>
                </a:stretch>
              </a:blipFill>
            </p:spPr>
            <p:txBody>
              <a:bodyPr/>
              <a:lstStyle/>
              <a:p>
                <a:r>
                  <a:rPr lang="en-US">
                    <a:noFill/>
                  </a:rPr>
                  <a:t> </a:t>
                </a:r>
              </a:p>
            </p:txBody>
          </p:sp>
        </mc:Fallback>
      </mc:AlternateContent>
    </p:spTree>
    <p:extLst>
      <p:ext uri="{BB962C8B-B14F-4D97-AF65-F5344CB8AC3E}">
        <p14:creationId xmlns:p14="http://schemas.microsoft.com/office/powerpoint/2010/main" val="598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recursive solution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162366" cy="5275489"/>
              </a:xfrm>
            </p:spPr>
            <p:txBody>
              <a:bodyPr>
                <a:normAutofit fontScale="62500" lnSpcReduction="20000"/>
              </a:bodyPr>
              <a:lstStyle/>
              <a:p>
                <a:r>
                  <a:rPr lang="en-US" smtClean="0"/>
                  <a:t>Can use following recursive algorithm.</a:t>
                </a:r>
              </a:p>
              <a:p>
                <a:pPr lvl="1"/>
                <a14:m>
                  <m:oMath xmlns:m="http://schemas.openxmlformats.org/officeDocument/2006/math">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e>
                            </m:d>
                            <m:r>
                              <a:rPr lang="en-US" b="0" i="1" smtClean="0">
                                <a:latin typeface="Cambria Math" panose="02040503050406030204" pitchFamily="18" charset="0"/>
                              </a:rPr>
                              <m:t>, </m:t>
                            </m:r>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−1</m:t>
                                </m:r>
                              </m:e>
                            </m:d>
                          </m:e>
                        </m:d>
                      </m:e>
                    </m:func>
                  </m:oMath>
                </a14:m>
                <a:r>
                  <a:rPr lang="en-US" smtClean="0"/>
                  <a:t>, for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oMath>
                </a14:m>
                <a:r>
                  <a:rPr lang="en-US" smtClean="0"/>
                  <a:t>.</a:t>
                </a:r>
              </a:p>
              <a:p>
                <a:pPr lvl="1"/>
                <a14:m>
                  <m:oMath xmlns:m="http://schemas.openxmlformats.org/officeDocument/2006/math">
                    <m:r>
                      <a:rPr lang="en-US" b="0" i="1" smtClean="0">
                        <a:latin typeface="Cambria Math" panose="02040503050406030204" pitchFamily="18" charset="0"/>
                      </a:rPr>
                      <m:t>𝑂𝑃𝑇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a14:m>
                <a:r>
                  <a:rPr lang="en-US" smtClean="0"/>
                  <a:t>.</a:t>
                </a:r>
              </a:p>
              <a:p>
                <a:r>
                  <a:rPr lang="en-US" smtClean="0"/>
                  <a:t>However, the number of subproblems increases exponentially, so this algorithm takes exponential time.</a:t>
                </a:r>
              </a:p>
              <a:p>
                <a:r>
                  <a:rPr lang="en-US" smtClean="0"/>
                  <a:t>But notice many of the calls are the same, e.g. we call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(1), </m:t>
                    </m:r>
                    <m:r>
                      <a:rPr lang="en-US" i="1" smtClean="0">
                        <a:latin typeface="Cambria Math" panose="02040503050406030204" pitchFamily="18" charset="0"/>
                      </a:rPr>
                      <m:t>𝑂𝑃𝑇</m:t>
                    </m:r>
                    <m:r>
                      <a:rPr lang="en-US" i="1" smtClean="0">
                        <a:latin typeface="Cambria Math" panose="02040503050406030204" pitchFamily="18" charset="0"/>
                      </a:rPr>
                      <m:t>(2),</m:t>
                    </m:r>
                  </m:oMath>
                </a14:m>
                <a:r>
                  <a:rPr lang="en-US" smtClean="0"/>
                  <a:t> ... multiple times.</a:t>
                </a:r>
              </a:p>
              <a:p>
                <a:r>
                  <a:rPr lang="en-US" smtClean="0"/>
                  <a:t>Instead of computing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(1), </m:t>
                    </m:r>
                    <m:r>
                      <a:rPr lang="en-US" i="1" smtClean="0">
                        <a:latin typeface="Cambria Math" panose="02040503050406030204" pitchFamily="18" charset="0"/>
                      </a:rPr>
                      <m:t>𝑂𝑃𝑇</m:t>
                    </m:r>
                    <m:r>
                      <a:rPr lang="en-US" i="1" smtClean="0">
                        <a:latin typeface="Cambria Math" panose="02040503050406030204" pitchFamily="18" charset="0"/>
                      </a:rPr>
                      <m:t>(2), </m:t>
                    </m:r>
                  </m:oMath>
                </a14:m>
                <a:r>
                  <a:rPr lang="en-US" smtClean="0"/>
                  <a:t>... multiple times, we can compute them once and store their values.  </a:t>
                </a:r>
              </a:p>
              <a:p>
                <a:pPr lvl="1"/>
                <a:r>
                  <a:rPr lang="en-US" smtClean="0"/>
                  <a:t>If already computed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then when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𝑘</m:t>
                    </m:r>
                    <m:r>
                      <a:rPr lang="en-US" i="1" smtClean="0">
                        <a:latin typeface="Cambria Math" panose="02040503050406030204" pitchFamily="18" charset="0"/>
                      </a:rPr>
                      <m:t>)</m:t>
                    </m:r>
                  </m:oMath>
                </a14:m>
                <a:r>
                  <a:rPr lang="en-US" smtClean="0"/>
                  <a:t> needs to use </a:t>
                </a:r>
                <a14:m>
                  <m:oMath xmlns:m="http://schemas.openxmlformats.org/officeDocument/2006/math">
                    <m:r>
                      <a:rPr lang="en-US" i="1" smtClean="0">
                        <a:latin typeface="Cambria Math" panose="02040503050406030204" pitchFamily="18" charset="0"/>
                      </a:rPr>
                      <m:t>𝑂𝑃𝑇</m:t>
                    </m:r>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m:t>
                    </m:r>
                  </m:oMath>
                </a14:m>
                <a:r>
                  <a:rPr lang="en-US" smtClean="0"/>
                  <a:t>, look up its value instead of running </a:t>
                </a:r>
                <a14:m>
                  <m:oMath xmlns:m="http://schemas.openxmlformats.org/officeDocument/2006/math">
                    <m:r>
                      <a:rPr lang="en-US" b="0" i="1" smtClean="0">
                        <a:latin typeface="Cambria Math" panose="02040503050406030204" pitchFamily="18" charset="0"/>
                      </a:rPr>
                      <m:t>𝑂𝑃𝑇</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smtClean="0"/>
                  <a:t>.</a:t>
                </a:r>
              </a:p>
              <a:p>
                <a:pPr lvl="1"/>
                <a:r>
                  <a:rPr lang="en-US" smtClean="0"/>
                  <a:t>This is called memoization</a:t>
                </a:r>
                <a:r>
                  <a:rPr lang="en-US"/>
                  <a:t> </a:t>
                </a:r>
                <a:r>
                  <a:rPr lang="en-US" smtClean="0"/>
                  <a:t>(notice there’s no “r”), or the table method.</a:t>
                </a:r>
              </a:p>
              <a:p>
                <a:pPr lvl="1"/>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162366" cy="5275489"/>
              </a:xfrm>
              <a:blipFill>
                <a:blip r:embed="rId2"/>
                <a:stretch>
                  <a:fillRect l="-354" t="-11561" r="-2243"/>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619566" y="1480457"/>
            <a:ext cx="3524434" cy="1738226"/>
          </a:xfrm>
          <a:prstGeom prst="rect">
            <a:avLst/>
          </a:prstGeom>
        </p:spPr>
      </p:pic>
      <p:pic>
        <p:nvPicPr>
          <p:cNvPr id="5" name="Picture 4"/>
          <p:cNvPicPr>
            <a:picLocks noChangeAspect="1"/>
          </p:cNvPicPr>
          <p:nvPr/>
        </p:nvPicPr>
        <p:blipFill>
          <a:blip r:embed="rId4"/>
          <a:stretch>
            <a:fillRect/>
          </a:stretch>
        </p:blipFill>
        <p:spPr>
          <a:xfrm>
            <a:off x="5670097" y="3775767"/>
            <a:ext cx="3327626" cy="2727087"/>
          </a:xfrm>
          <a:prstGeom prst="rect">
            <a:avLst/>
          </a:prstGeom>
        </p:spPr>
      </p:pic>
    </p:spTree>
    <p:extLst>
      <p:ext uri="{BB962C8B-B14F-4D97-AF65-F5344CB8AC3E}">
        <p14:creationId xmlns:p14="http://schemas.microsoft.com/office/powerpoint/2010/main" val="180141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23328</TotalTime>
  <Words>2536</Words>
  <Application>Microsoft Office PowerPoint</Application>
  <PresentationFormat>On-screen Show (4:3)</PresentationFormat>
  <Paragraphs>198</Paragraphs>
  <Slides>19</Slides>
  <Notes>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2" baseType="lpstr">
      <vt:lpstr>Monotype Sorts</vt:lpstr>
      <vt:lpstr>SimSun</vt:lpstr>
      <vt:lpstr>Arial</vt:lpstr>
      <vt:lpstr>Arial Black</vt:lpstr>
      <vt:lpstr>Cambria Math</vt:lpstr>
      <vt:lpstr>Comic Sans MS</vt:lpstr>
      <vt:lpstr>Courier New</vt:lpstr>
      <vt:lpstr>Symbol</vt:lpstr>
      <vt:lpstr>Times New Roman</vt:lpstr>
      <vt:lpstr>Wingdings</vt:lpstr>
      <vt:lpstr>Pixel</vt:lpstr>
      <vt:lpstr>alg-design</vt:lpstr>
      <vt:lpstr>Equation</vt:lpstr>
      <vt:lpstr>Dynamic Programming  Part 1</vt:lpstr>
      <vt:lpstr>Algorithmic paradigms</vt:lpstr>
      <vt:lpstr>Algorithmic paradigms</vt:lpstr>
      <vt:lpstr>Weighted interval scheduling</vt:lpstr>
      <vt:lpstr>Compatible intervals</vt:lpstr>
      <vt:lpstr>A recursive solution</vt:lpstr>
      <vt:lpstr>Optimal substructure</vt:lpstr>
      <vt:lpstr>A recursive solution</vt:lpstr>
      <vt:lpstr>A recursive solution</vt:lpstr>
      <vt:lpstr>An iterative solution</vt:lpstr>
      <vt:lpstr>Segmented Least Squares</vt:lpstr>
      <vt:lpstr>Segmented Least Squares</vt:lpstr>
      <vt:lpstr>Segmented Least Squares</vt:lpstr>
      <vt:lpstr>Dynamic Programming:  Multiway Choice</vt:lpstr>
      <vt:lpstr>Segmented Least Squares:  Algorithm</vt:lpstr>
      <vt:lpstr>Subset Sum</vt:lpstr>
      <vt:lpstr>Optimal substructure</vt:lpstr>
      <vt:lpstr>Dynamic programming solution</vt:lpstr>
      <vt:lpstr>Table method for Subset Sum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cp:lastModifiedBy>
  <cp:revision>1752</cp:revision>
  <cp:lastPrinted>2018-10-11T14:45:57Z</cp:lastPrinted>
  <dcterms:created xsi:type="dcterms:W3CDTF">2004-01-06T19:40:29Z</dcterms:created>
  <dcterms:modified xsi:type="dcterms:W3CDTF">2024-03-18T15:16:27Z</dcterms:modified>
</cp:coreProperties>
</file>