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4" r:id="rId16"/>
    <p:sldId id="275" r:id="rId17"/>
    <p:sldId id="276" r:id="rId18"/>
    <p:sldId id="277" r:id="rId19"/>
    <p:sldId id="286" r:id="rId20"/>
    <p:sldId id="287" r:id="rId21"/>
    <p:sldId id="288" r:id="rId22"/>
    <p:sldId id="289" r:id="rId23"/>
    <p:sldId id="290" r:id="rId24"/>
    <p:sldId id="291" r:id="rId25"/>
    <p:sldId id="292" r:id="rId2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  <a:srgbClr val="1503FB"/>
    <a:srgbClr val="000000"/>
    <a:srgbClr val="56FF21"/>
    <a:srgbClr val="66FF33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7" autoAdjust="0"/>
    <p:restoredTop sz="95980" autoAdjust="0"/>
  </p:normalViewPr>
  <p:slideViewPr>
    <p:cSldViewPr snapToGrid="0">
      <p:cViewPr varScale="1">
        <p:scale>
          <a:sx n="120" d="100"/>
          <a:sy n="120" d="100"/>
        </p:scale>
        <p:origin x="909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01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C9AF457-9364-4AC2-A1BA-5D16DAD4F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D0EEB1-62A0-408C-B50C-F6700675DB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D0EEB1-62A0-408C-B50C-F6700675DBA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7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93A51E-88AD-424E-8F35-E58E24B14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50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40806-6320-4411-92D0-033418133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7578B-2C13-433F-BA82-864DDE9E4E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B92E5-C3E4-44FD-9D95-4394759F8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5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FC80C-C25D-40B2-BF23-F037AC2343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BB048-5917-479C-A60D-EA87FAD68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83269-1DBF-4A5E-BDF4-B4DB1D799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27465-EF65-49B0-A497-F48446308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4AB41-0DF5-4EFA-A81D-5BC4ABBDA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9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C2637-BF36-42F5-9CD8-F3770D4F2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17EDD-96D6-4884-82EA-39D4C04063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2DBD3-35E3-4106-96D9-1667A7608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A06F4-56BE-458F-A2A7-9D2F61F29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F3F1227-DD12-495E-980D-6D9A2E6F6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Dynamic Programming</a:t>
            </a:r>
            <a:r>
              <a:rPr lang="en-US" altLang="en-US" sz="4000"/>
              <a:t/>
            </a:r>
            <a:br>
              <a:rPr lang="en-US" altLang="en-US" sz="4000"/>
            </a:br>
            <a:r>
              <a:rPr lang="en-US" altLang="en-US" sz="4000" smtClean="0"/>
              <a:t>Part 2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sz="3600" smtClean="0"/>
              <a:t>CS240</a:t>
            </a:r>
            <a:r>
              <a:rPr lang="en-US" sz="3600"/>
              <a:t>		</a:t>
            </a:r>
            <a:r>
              <a:rPr lang="en-US" sz="3600" smtClean="0"/>
              <a:t>Spring </a:t>
            </a:r>
            <a:r>
              <a:rPr lang="en-US" sz="3600" smtClean="0"/>
              <a:t>2024</a:t>
            </a:r>
            <a:endParaRPr lang="en-US" sz="3600"/>
          </a:p>
          <a:p>
            <a:pPr eaLnBrk="1" hangingPunct="1"/>
            <a:r>
              <a:rPr lang="en-US" sz="3600" i="1" dirty="0"/>
              <a:t>Rui Fan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Dynamic programming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20100" cy="216217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Let M(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i,j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) be the smallest time to multiply matrices </a:t>
                </a:r>
                <a:r>
                  <a:rPr lang="en-US" smtClean="0">
                    <a:solidFill>
                      <a:srgbClr val="000000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. Then</a:t>
                </a:r>
              </a:p>
              <a:p>
                <a:pPr>
                  <a:defRPr/>
                </a:pPr>
                <a:endParaRPr lang="en-US">
                  <a:solidFill>
                    <a:srgbClr val="000000"/>
                  </a:solidFill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r>
                  <a:rPr lang="en-US" dirty="0" smtClean="0">
                    <a:solidFill>
                      <a:srgbClr val="FF0000"/>
                    </a:solidFill>
                  </a:rPr>
                  <a:t>   </a:t>
                </a:r>
                <a:endParaRPr lang="en-US" sz="3600" dirty="0" smtClean="0">
                  <a:solidFill>
                    <a:srgbClr val="1503FB"/>
                  </a:solidFill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20100" cy="2162175"/>
              </a:xfrm>
              <a:blipFill>
                <a:blip r:embed="rId2"/>
                <a:stretch>
                  <a:fillRect l="-507" t="-5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25236" y="2978296"/>
            <a:ext cx="8696325" cy="1893971"/>
            <a:chOff x="447861" y="4965087"/>
            <a:chExt cx="8696139" cy="1892913"/>
          </a:xfrm>
        </p:grpSpPr>
        <p:sp>
          <p:nvSpPr>
            <p:cNvPr id="14342" name="TextBox 3"/>
            <p:cNvSpPr txBox="1">
              <a:spLocks noChangeArrowheads="1"/>
            </p:cNvSpPr>
            <p:nvPr/>
          </p:nvSpPr>
          <p:spPr bwMode="auto">
            <a:xfrm>
              <a:off x="2071314" y="5657850"/>
              <a:ext cx="1573212" cy="922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rgbClr val="FF0000"/>
                  </a:solidFill>
                </a:rPr>
                <a:t>Choose the best break point j</a:t>
              </a:r>
            </a:p>
          </p:txBody>
        </p:sp>
        <p:sp>
          <p:nvSpPr>
            <p:cNvPr id="14343" name="TextBox 4"/>
            <p:cNvSpPr txBox="1">
              <a:spLocks noChangeArrowheads="1"/>
            </p:cNvSpPr>
            <p:nvPr/>
          </p:nvSpPr>
          <p:spPr bwMode="auto">
            <a:xfrm>
              <a:off x="3490633" y="5657850"/>
              <a:ext cx="1573213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rgbClr val="FF0000"/>
                  </a:solidFill>
                </a:rPr>
                <a:t>Cost of the first part</a:t>
              </a:r>
            </a:p>
          </p:txBody>
        </p:sp>
        <p:sp>
          <p:nvSpPr>
            <p:cNvPr id="14344" name="TextBox 5"/>
            <p:cNvSpPr txBox="1">
              <a:spLocks noChangeArrowheads="1"/>
            </p:cNvSpPr>
            <p:nvPr/>
          </p:nvSpPr>
          <p:spPr bwMode="auto">
            <a:xfrm>
              <a:off x="4858216" y="5657850"/>
              <a:ext cx="1573212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rgbClr val="FF0000"/>
                  </a:solidFill>
                </a:rPr>
                <a:t>Cost of the second part</a:t>
              </a:r>
            </a:p>
          </p:txBody>
        </p:sp>
        <p:sp>
          <p:nvSpPr>
            <p:cNvPr id="14345" name="TextBox 6"/>
            <p:cNvSpPr txBox="1">
              <a:spLocks noChangeArrowheads="1"/>
            </p:cNvSpPr>
            <p:nvPr/>
          </p:nvSpPr>
          <p:spPr bwMode="auto">
            <a:xfrm>
              <a:off x="6338888" y="5657850"/>
              <a:ext cx="2805112" cy="922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rgbClr val="FF0000"/>
                  </a:solidFill>
                </a:rPr>
                <a:t>Cost of multiplying the matrices produced by the first and second parts</a:t>
              </a:r>
            </a:p>
          </p:txBody>
        </p:sp>
        <p:sp>
          <p:nvSpPr>
            <p:cNvPr id="14346" name="TextBox 7"/>
            <p:cNvSpPr txBox="1">
              <a:spLocks noChangeArrowheads="1"/>
            </p:cNvSpPr>
            <p:nvPr/>
          </p:nvSpPr>
          <p:spPr bwMode="auto">
            <a:xfrm>
              <a:off x="447861" y="5657850"/>
              <a:ext cx="1573213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rgbClr val="FF0000"/>
                  </a:solidFill>
                </a:rPr>
                <a:t>Cost of multiplying all the matrices A</a:t>
              </a:r>
              <a:r>
                <a:rPr lang="en-US" altLang="en-US" i="1" baseline="-25000">
                  <a:solidFill>
                    <a:srgbClr val="FF0000"/>
                  </a:solidFill>
                </a:rPr>
                <a:t>1</a:t>
              </a:r>
              <a:r>
                <a:rPr lang="en-US" altLang="en-US" i="1">
                  <a:solidFill>
                    <a:srgbClr val="FF0000"/>
                  </a:solidFill>
                </a:rPr>
                <a:t>,…,A</a:t>
              </a:r>
              <a:r>
                <a:rPr lang="en-US" altLang="en-US" i="1" baseline="-25000">
                  <a:solidFill>
                    <a:srgbClr val="FF0000"/>
                  </a:solidFill>
                </a:rPr>
                <a:t>n</a:t>
              </a:r>
              <a:r>
                <a:rPr lang="en-US" altLang="en-US" i="1">
                  <a:solidFill>
                    <a:srgbClr val="FF0000"/>
                  </a:solidFill>
                </a:rPr>
                <a:t>. </a:t>
              </a:r>
            </a:p>
          </p:txBody>
        </p:sp>
        <p:cxnSp>
          <p:nvCxnSpPr>
            <p:cNvPr id="14347" name="Straight Arrow Connector 19"/>
            <p:cNvCxnSpPr>
              <a:cxnSpLocks noChangeShapeType="1"/>
            </p:cNvCxnSpPr>
            <p:nvPr/>
          </p:nvCxnSpPr>
          <p:spPr bwMode="auto">
            <a:xfrm flipV="1">
              <a:off x="2568388" y="5102714"/>
              <a:ext cx="247229" cy="57493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8" name="Straight Arrow Connector 19"/>
            <p:cNvCxnSpPr>
              <a:cxnSpLocks noChangeShapeType="1"/>
            </p:cNvCxnSpPr>
            <p:nvPr/>
          </p:nvCxnSpPr>
          <p:spPr bwMode="auto">
            <a:xfrm rot="5400000" flipH="1" flipV="1">
              <a:off x="3926142" y="5314075"/>
              <a:ext cx="634737" cy="92416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9" name="Straight Arrow Connector 19"/>
            <p:cNvCxnSpPr>
              <a:cxnSpLocks noChangeShapeType="1"/>
            </p:cNvCxnSpPr>
            <p:nvPr/>
          </p:nvCxnSpPr>
          <p:spPr bwMode="auto">
            <a:xfrm flipH="1" flipV="1">
              <a:off x="5691853" y="5042915"/>
              <a:ext cx="90385" cy="634737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0" name="Straight Arrow Connector 19"/>
            <p:cNvCxnSpPr>
              <a:cxnSpLocks noChangeShapeType="1"/>
            </p:cNvCxnSpPr>
            <p:nvPr/>
          </p:nvCxnSpPr>
          <p:spPr bwMode="auto">
            <a:xfrm flipV="1">
              <a:off x="1117928" y="4965087"/>
              <a:ext cx="343644" cy="71256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1" name="Straight Arrow Connector 19"/>
            <p:cNvCxnSpPr>
              <a:cxnSpLocks noChangeShapeType="1"/>
            </p:cNvCxnSpPr>
            <p:nvPr/>
          </p:nvCxnSpPr>
          <p:spPr bwMode="auto">
            <a:xfrm flipH="1" flipV="1">
              <a:off x="7262910" y="5007553"/>
              <a:ext cx="186764" cy="670099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724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54100" y="3340100"/>
            <a:ext cx="7239000" cy="3517900"/>
            <a:chOff x="1054100" y="3068638"/>
            <a:chExt cx="7239000" cy="3518316"/>
          </a:xfrm>
        </p:grpSpPr>
        <p:pic>
          <p:nvPicPr>
            <p:cNvPr id="1536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100" y="3068638"/>
              <a:ext cx="7239000" cy="3205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" name="TextBox 5"/>
            <p:cNvSpPr txBox="1">
              <a:spLocks noChangeArrowheads="1"/>
            </p:cNvSpPr>
            <p:nvPr/>
          </p:nvSpPr>
          <p:spPr bwMode="auto">
            <a:xfrm>
              <a:off x="1663700" y="6248400"/>
              <a:ext cx="4648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i="1" smtClean="0"/>
                <a:t>Source</a:t>
              </a:r>
              <a:r>
                <a:rPr lang="en-US" altLang="en-US" sz="1600" smtClean="0"/>
                <a:t>: </a:t>
              </a:r>
              <a:r>
                <a:rPr lang="en-US" altLang="en-US" sz="1600"/>
                <a:t>Introduction to Algorithms, </a:t>
              </a:r>
              <a:r>
                <a:rPr lang="en-US" altLang="en-US" sz="1600" smtClean="0"/>
                <a:t>Cormen et al</a:t>
              </a:r>
              <a:endParaRPr lang="en-US" altLang="en-US" sz="1600"/>
            </a:p>
          </p:txBody>
        </p:sp>
      </p:grp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DP equation and subproblems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1494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Solving the main problem M(1,n)  requires solving </a:t>
            </a:r>
            <a:r>
              <a:rPr lang="en-US" dirty="0" err="1" smtClean="0">
                <a:solidFill>
                  <a:srgbClr val="000000"/>
                </a:solidFill>
              </a:rPr>
              <a:t>subproblems</a:t>
            </a:r>
            <a:r>
              <a:rPr lang="en-US" dirty="0" smtClean="0">
                <a:solidFill>
                  <a:srgbClr val="000000"/>
                </a:solidFill>
              </a:rPr>
              <a:t> M(</a:t>
            </a:r>
            <a:r>
              <a:rPr lang="en-US" dirty="0" err="1" smtClean="0">
                <a:solidFill>
                  <a:srgbClr val="000000"/>
                </a:solidFill>
              </a:rPr>
              <a:t>i,j</a:t>
            </a:r>
            <a:r>
              <a:rPr lang="en-US" dirty="0" smtClean="0">
                <a:solidFill>
                  <a:srgbClr val="000000"/>
                </a:solidFill>
              </a:rPr>
              <a:t>), for 1</a:t>
            </a:r>
            <a:r>
              <a:rPr lang="en-US" dirty="0" smtClean="0">
                <a:solidFill>
                  <a:srgbClr val="000000"/>
                </a:solidFill>
                <a:latin typeface="Symbol" pitchFamily="18" charset="2"/>
              </a:rPr>
              <a:t>£</a:t>
            </a:r>
            <a:r>
              <a:rPr lang="en-US" dirty="0" smtClean="0">
                <a:solidFill>
                  <a:srgbClr val="000000"/>
                </a:solidFill>
              </a:rPr>
              <a:t>i,j</a:t>
            </a:r>
            <a:r>
              <a:rPr lang="en-US" dirty="0" smtClean="0">
                <a:solidFill>
                  <a:srgbClr val="000000"/>
                </a:solidFill>
                <a:latin typeface="Symbol" pitchFamily="18" charset="2"/>
              </a:rPr>
              <a:t>£</a:t>
            </a:r>
            <a:r>
              <a:rPr lang="en-US" dirty="0" smtClean="0">
                <a:solidFill>
                  <a:srgbClr val="000000"/>
                </a:solidFill>
              </a:rPr>
              <a:t>n.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Solving each M(</a:t>
            </a:r>
            <a:r>
              <a:rPr lang="en-US" dirty="0" err="1" smtClean="0">
                <a:solidFill>
                  <a:srgbClr val="000000"/>
                </a:solidFill>
              </a:rPr>
              <a:t>i,j</a:t>
            </a:r>
            <a:r>
              <a:rPr lang="en-US" dirty="0" smtClean="0">
                <a:solidFill>
                  <a:srgbClr val="000000"/>
                </a:solidFill>
              </a:rPr>
              <a:t>) in turn requires solving smaller </a:t>
            </a:r>
            <a:r>
              <a:rPr lang="en-US" dirty="0" err="1" smtClean="0">
                <a:solidFill>
                  <a:srgbClr val="000000"/>
                </a:solidFill>
              </a:rPr>
              <a:t>subproblems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Work bottom up.  Solve smallest </a:t>
            </a:r>
            <a:r>
              <a:rPr lang="en-US" dirty="0" err="1" smtClean="0">
                <a:solidFill>
                  <a:srgbClr val="000000"/>
                </a:solidFill>
              </a:rPr>
              <a:t>subproblems</a:t>
            </a:r>
            <a:r>
              <a:rPr lang="en-US" dirty="0" smtClean="0">
                <a:solidFill>
                  <a:srgbClr val="000000"/>
                </a:solidFill>
              </a:rPr>
              <a:t> first, then combine the solutions to solutions of bigger </a:t>
            </a:r>
            <a:r>
              <a:rPr lang="en-US" dirty="0" err="1" smtClean="0">
                <a:solidFill>
                  <a:srgbClr val="000000"/>
                </a:solidFill>
              </a:rPr>
              <a:t>subproblems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In the base case we have M(</a:t>
            </a:r>
            <a:r>
              <a:rPr lang="en-US" dirty="0" err="1" smtClean="0">
                <a:solidFill>
                  <a:srgbClr val="000000"/>
                </a:solidFill>
              </a:rPr>
              <a:t>i,i</a:t>
            </a:r>
            <a:r>
              <a:rPr lang="en-US" dirty="0" smtClean="0">
                <a:solidFill>
                  <a:srgbClr val="000000"/>
                </a:solidFill>
              </a:rPr>
              <a:t>)=0, for all 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Because we just have matrix A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, with no multiplications.</a:t>
            </a:r>
          </a:p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3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38" y="1808163"/>
            <a:ext cx="5554662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table method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77925"/>
            <a:ext cx="7962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TextBox 5"/>
              <p:cNvSpPr txBox="1">
                <a:spLocks noChangeArrowheads="1"/>
              </p:cNvSpPr>
              <p:nvPr/>
            </p:nvSpPr>
            <p:spPr bwMode="auto">
              <a:xfrm>
                <a:off x="355600" y="2197100"/>
                <a:ext cx="3848100" cy="2585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  <a:tabLst>
                    <a:tab pos="114300" algn="l"/>
                    <a:tab pos="228600" algn="l"/>
                  </a:tabLst>
                </a:pPr>
                <a:r>
                  <a:rPr lang="en-US" altLang="en-US" smtClean="0">
                    <a:solidFill>
                      <a:srgbClr val="000000"/>
                    </a:solidFill>
                  </a:rPr>
                  <a:t>Compute bottom up, row by row.</a:t>
                </a:r>
              </a:p>
              <a:p>
                <a:pPr>
                  <a:buFont typeface="Wingdings" panose="05000000000000000000" pitchFamily="2" charset="2"/>
                  <a:buChar char="q"/>
                  <a:tabLst>
                    <a:tab pos="114300" algn="l"/>
                    <a:tab pos="228600" algn="l"/>
                  </a:tabLst>
                </a:pPr>
                <a:r>
                  <a:rPr lang="en-US" altLang="en-US">
                    <a:solidFill>
                      <a:srgbClr val="000000"/>
                    </a:solidFill>
                  </a:rPr>
                  <a:t>Final answer we want is M(1,6).</a:t>
                </a:r>
              </a:p>
              <a:p>
                <a:pPr>
                  <a:buFont typeface="Wingdings" panose="05000000000000000000" pitchFamily="2" charset="2"/>
                  <a:buChar char="q"/>
                  <a:tabLst>
                    <a:tab pos="114300" algn="l"/>
                    <a:tab pos="228600" algn="l"/>
                  </a:tabLst>
                </a:pPr>
                <a:r>
                  <a:rPr lang="en-US" altLang="en-US">
                    <a:solidFill>
                      <a:srgbClr val="000000"/>
                    </a:solidFill>
                  </a:rPr>
                  <a:t>Bottom row is all 0.</a:t>
                </a:r>
              </a:p>
              <a:p>
                <a:pPr>
                  <a:buFont typeface="Wingdings" panose="05000000000000000000" pitchFamily="2" charset="2"/>
                  <a:buChar char="q"/>
                  <a:tabLst>
                    <a:tab pos="114300" algn="l"/>
                    <a:tab pos="228600" algn="l"/>
                  </a:tabLst>
                </a:pPr>
                <a:r>
                  <a:rPr lang="en-US" altLang="en-US">
                    <a:solidFill>
                      <a:srgbClr val="000000"/>
                    </a:solidFill>
                  </a:rPr>
                  <a:t>In </a:t>
                </a:r>
                <a:r>
                  <a:rPr lang="en-US" altLang="en-US" smtClean="0">
                    <a:solidFill>
                      <a:srgbClr val="000000"/>
                    </a:solidFill>
                  </a:rPr>
                  <a:t>second </a:t>
                </a:r>
                <a:r>
                  <a:rPr lang="en-US" altLang="en-US">
                    <a:solidFill>
                      <a:srgbClr val="000000"/>
                    </a:solidFill>
                  </a:rPr>
                  <a:t>to bottom row</a:t>
                </a:r>
                <a:r>
                  <a:rPr lang="en-US" altLang="en-US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 because </a:t>
                </a:r>
                <a:r>
                  <a:rPr lang="en-US" altLang="en-US">
                    <a:solidFill>
                      <a:srgbClr val="000000"/>
                    </a:solidFill>
                  </a:rPr>
                  <a:t>we </a:t>
                </a:r>
                <a:r>
                  <a:rPr lang="en-US" altLang="en-US" smtClean="0">
                    <a:solidFill>
                      <a:srgbClr val="000000"/>
                    </a:solidFill>
                  </a:rPr>
                  <a:t>multiply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.</a:t>
                </a:r>
                <a:endParaRPr lang="en-US" altLang="en-US">
                  <a:solidFill>
                    <a:srgbClr val="0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  <a:tabLst>
                    <a:tab pos="114300" algn="l"/>
                    <a:tab pos="228600" algn="l"/>
                  </a:tabLst>
                </a:pPr>
                <a:r>
                  <a:rPr lang="en-US" altLang="en-US">
                    <a:solidFill>
                      <a:srgbClr val="000000"/>
                    </a:solidFill>
                  </a:rPr>
                  <a:t>Values in each row only depend </a:t>
                </a:r>
                <a:r>
                  <a:rPr lang="en-US" altLang="en-US" smtClean="0">
                    <a:solidFill>
                      <a:srgbClr val="000000"/>
                    </a:solidFill>
                  </a:rPr>
                  <a:t>on values </a:t>
                </a:r>
                <a:r>
                  <a:rPr lang="en-US" altLang="en-US">
                    <a:solidFill>
                      <a:srgbClr val="000000"/>
                    </a:solidFill>
                  </a:rPr>
                  <a:t>in rows below, which we’ve already computed.</a:t>
                </a:r>
              </a:p>
            </p:txBody>
          </p:sp>
        </mc:Choice>
        <mc:Fallback xmlns="">
          <p:sp>
            <p:nvSpPr>
              <p:cNvPr id="15365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600" y="2197100"/>
                <a:ext cx="3848100" cy="2585323"/>
              </a:xfrm>
              <a:prstGeom prst="rect">
                <a:avLst/>
              </a:prstGeom>
              <a:blipFill>
                <a:blip r:embed="rId4"/>
                <a:stretch>
                  <a:fillRect l="-1266" t="-1176" r="-791" b="-25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3149600"/>
            <a:ext cx="7874000" cy="3708400"/>
            <a:chOff x="0" y="3149600"/>
            <a:chExt cx="7874000" cy="3708400"/>
          </a:xfrm>
        </p:grpSpPr>
        <p:sp>
          <p:nvSpPr>
            <p:cNvPr id="16400" name="Diamond 11"/>
            <p:cNvSpPr>
              <a:spLocks noChangeArrowheads="1"/>
            </p:cNvSpPr>
            <p:nvPr/>
          </p:nvSpPr>
          <p:spPr bwMode="auto">
            <a:xfrm>
              <a:off x="6388100" y="3149600"/>
              <a:ext cx="723900" cy="711200"/>
            </a:xfrm>
            <a:prstGeom prst="diamond">
              <a:avLst/>
            </a:prstGeom>
            <a:solidFill>
              <a:srgbClr val="FF0000">
                <a:alpha val="45882"/>
              </a:srgb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1" name="Diamond 15"/>
            <p:cNvSpPr>
              <a:spLocks noChangeArrowheads="1"/>
            </p:cNvSpPr>
            <p:nvPr/>
          </p:nvSpPr>
          <p:spPr bwMode="auto">
            <a:xfrm>
              <a:off x="7150100" y="3898900"/>
              <a:ext cx="723900" cy="711200"/>
            </a:xfrm>
            <a:prstGeom prst="diamond">
              <a:avLst/>
            </a:prstGeom>
            <a:solidFill>
              <a:srgbClr val="1503FB">
                <a:alpha val="45882"/>
              </a:srgb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2" name="Diamond 16"/>
            <p:cNvSpPr>
              <a:spLocks noChangeArrowheads="1"/>
            </p:cNvSpPr>
            <p:nvPr/>
          </p:nvSpPr>
          <p:spPr bwMode="auto">
            <a:xfrm>
              <a:off x="6781800" y="3505200"/>
              <a:ext cx="723900" cy="711200"/>
            </a:xfrm>
            <a:prstGeom prst="diamond">
              <a:avLst/>
            </a:prstGeom>
            <a:solidFill>
              <a:srgbClr val="1503FB">
                <a:alpha val="45882"/>
              </a:srgb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640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356225"/>
              <a:ext cx="7843838" cy="150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4" name="Diamond 17"/>
            <p:cNvSpPr>
              <a:spLocks noChangeArrowheads="1"/>
            </p:cNvSpPr>
            <p:nvPr/>
          </p:nvSpPr>
          <p:spPr bwMode="auto">
            <a:xfrm>
              <a:off x="6019800" y="3517900"/>
              <a:ext cx="723900" cy="711200"/>
            </a:xfrm>
            <a:prstGeom prst="diamond">
              <a:avLst/>
            </a:prstGeom>
            <a:solidFill>
              <a:srgbClr val="1503FB">
                <a:alpha val="45882"/>
              </a:srgb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889500" y="3517900"/>
            <a:ext cx="1473200" cy="1079500"/>
            <a:chOff x="4889500" y="3517900"/>
            <a:chExt cx="1473200" cy="1079500"/>
          </a:xfrm>
        </p:grpSpPr>
        <p:sp>
          <p:nvSpPr>
            <p:cNvPr id="16393" name="Diamond 8"/>
            <p:cNvSpPr>
              <a:spLocks noChangeArrowheads="1"/>
            </p:cNvSpPr>
            <p:nvPr/>
          </p:nvSpPr>
          <p:spPr bwMode="auto">
            <a:xfrm>
              <a:off x="5270500" y="3517900"/>
              <a:ext cx="723900" cy="711200"/>
            </a:xfrm>
            <a:prstGeom prst="diamond">
              <a:avLst/>
            </a:prstGeom>
            <a:solidFill>
              <a:srgbClr val="FF0000">
                <a:alpha val="45882"/>
              </a:srgb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4" name="Diamond 12"/>
            <p:cNvSpPr>
              <a:spLocks noChangeArrowheads="1"/>
            </p:cNvSpPr>
            <p:nvPr/>
          </p:nvSpPr>
          <p:spPr bwMode="auto">
            <a:xfrm>
              <a:off x="4889500" y="3873500"/>
              <a:ext cx="723900" cy="711200"/>
            </a:xfrm>
            <a:prstGeom prst="diamond">
              <a:avLst/>
            </a:prstGeom>
            <a:solidFill>
              <a:srgbClr val="1503FB">
                <a:alpha val="45882"/>
              </a:srgb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5" name="Diamond 14"/>
            <p:cNvSpPr>
              <a:spLocks noChangeArrowheads="1"/>
            </p:cNvSpPr>
            <p:nvPr/>
          </p:nvSpPr>
          <p:spPr bwMode="auto">
            <a:xfrm>
              <a:off x="5638800" y="3886200"/>
              <a:ext cx="723900" cy="711200"/>
            </a:xfrm>
            <a:prstGeom prst="diamond">
              <a:avLst/>
            </a:prstGeom>
            <a:solidFill>
              <a:srgbClr val="1503FB">
                <a:alpha val="45882"/>
              </a:srgbClr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514350" y="5227408"/>
                <a:ext cx="6057900" cy="64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3,3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+30×15×5=18000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2,3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+30×35×5=7875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350" y="5227408"/>
                <a:ext cx="6057900" cy="641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45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uiExpand="1" build="p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table method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77925"/>
            <a:ext cx="7962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2108200"/>
            <a:ext cx="5335587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389" name="TextBox 5"/>
              <p:cNvSpPr txBox="1">
                <a:spLocks noChangeArrowheads="1"/>
              </p:cNvSpPr>
              <p:nvPr/>
            </p:nvSpPr>
            <p:spPr bwMode="auto">
              <a:xfrm>
                <a:off x="254000" y="2273300"/>
                <a:ext cx="4465638" cy="3539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 smtClean="0">
                    <a:solidFill>
                      <a:srgbClr val="000000"/>
                    </a:solidFill>
                  </a:rPr>
                  <a:t>The s table says where the breaks should happen.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This comes from which term produced the min cost in the m table.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 To 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compute m[2,5], we saw breaking at A</a:t>
                </a:r>
                <a:r>
                  <a:rPr lang="en-US" altLang="en-US" sz="1600" baseline="-25000">
                    <a:solidFill>
                      <a:srgbClr val="000000"/>
                    </a:solidFill>
                  </a:rPr>
                  <a:t>3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 gave the min cost.  So s[2,5]=3.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 To 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compute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m[1,6] first 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break at 3. 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So the subproblems are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m[1,3] 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and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m[4,6].</a:t>
                </a:r>
                <a:endParaRPr lang="en-US" altLang="en-US" sz="1600">
                  <a:solidFill>
                    <a:srgbClr val="0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To compute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m[1,3], 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break at 1.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So the subproblems are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m[1,1] 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and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m[2,3].</a:t>
                </a:r>
                <a:endParaRPr lang="en-US" altLang="en-US" sz="1600">
                  <a:solidFill>
                    <a:srgbClr val="0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To compute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m[4,6], 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break at 5.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>
                    <a:solidFill>
                      <a:srgbClr val="000000"/>
                    </a:solidFill>
                  </a:rPr>
                  <a:t>So the subproblems are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m[4,5] </a:t>
                </a:r>
                <a:r>
                  <a:rPr lang="en-US" altLang="en-US" sz="1600">
                    <a:solidFill>
                      <a:srgbClr val="000000"/>
                    </a:solidFill>
                  </a:rPr>
                  <a:t>and </a:t>
                </a:r>
                <a:r>
                  <a:rPr lang="en-US" altLang="en-US" sz="1600" smtClean="0">
                    <a:solidFill>
                      <a:srgbClr val="000000"/>
                    </a:solidFill>
                  </a:rPr>
                  <a:t>m[6,6].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1600" smtClean="0">
                    <a:solidFill>
                      <a:srgbClr val="000000"/>
                    </a:solidFill>
                  </a:rPr>
                  <a:t>So altogether the optimal sequence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ctrlPr>
                          <a:rPr lang="en-US" alt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600" smtClean="0">
                    <a:solidFill>
                      <a:srgbClr val="000000"/>
                    </a:solidFill>
                  </a:rPr>
                  <a:t>.</a:t>
                </a:r>
                <a:endParaRPr lang="en-US" altLang="en-US" sz="16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389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000" y="2273300"/>
                <a:ext cx="4465638" cy="3539430"/>
              </a:xfrm>
              <a:prstGeom prst="rect">
                <a:avLst/>
              </a:prstGeom>
              <a:blipFill>
                <a:blip r:embed="rId4"/>
                <a:stretch>
                  <a:fillRect l="-820" t="-516" b="-17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of the table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80614" cy="4752975"/>
              </a:xfrm>
            </p:spPr>
            <p:txBody>
              <a:bodyPr>
                <a:normAutofit lnSpcReduction="1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We have three nested loops, each of size O(n).  So the total time cost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More intuitively, we have n</a:t>
                </a:r>
                <a:r>
                  <a:rPr lang="en-US" baseline="30000" dirty="0" smtClean="0">
                    <a:solidFill>
                      <a:srgbClr val="000000"/>
                    </a:solidFill>
                  </a:rPr>
                  <a:t>2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table entries to fill in, where entry </a:t>
                </a:r>
              </a:p>
              <a:p>
                <a:pPr>
                  <a:buNone/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rgbClr val="000000"/>
                  </a:solidFill>
                </a:endParaRP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	involves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checking O(n) other table entries.  So the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Space complexity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, because we use two tables of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.</a:t>
                </a:r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80614" cy="4752975"/>
              </a:xfrm>
              <a:blipFill>
                <a:blip r:embed="rId2"/>
                <a:stretch>
                  <a:fillRect l="-969" t="-2692" r="-3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74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Problems without optimal substructure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Can we use dynamic programming to solve all problems efficiently?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No. There are many problems we don’t have any efficient solutions to.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One main reason is, not all problems have the optimal substructure property.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Sometimes, solving a problem optimally involves solving </a:t>
            </a:r>
            <a:r>
              <a:rPr lang="en-US" dirty="0" err="1" smtClean="0">
                <a:solidFill>
                  <a:srgbClr val="000000"/>
                </a:solidFill>
              </a:rPr>
              <a:t>subproblems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nonoptimally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How is this possible?  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One main </a:t>
            </a:r>
            <a:r>
              <a:rPr lang="en-US" smtClean="0">
                <a:solidFill>
                  <a:srgbClr val="000000"/>
                </a:solidFill>
              </a:rPr>
              <a:t>reason is </a:t>
            </a:r>
            <a:r>
              <a:rPr lang="en-US" dirty="0" smtClean="0">
                <a:solidFill>
                  <a:srgbClr val="000000"/>
                </a:solidFill>
              </a:rPr>
              <a:t>optimal solutions to </a:t>
            </a:r>
            <a:r>
              <a:rPr lang="en-US" dirty="0" err="1" smtClean="0">
                <a:solidFill>
                  <a:srgbClr val="000000"/>
                </a:solidFill>
              </a:rPr>
              <a:t>subproblems</a:t>
            </a:r>
            <a:r>
              <a:rPr lang="en-US" dirty="0" smtClean="0">
                <a:solidFill>
                  <a:srgbClr val="000000"/>
                </a:solidFill>
              </a:rPr>
              <a:t> might not be combinable to a solution for the original problem.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5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5293" cy="790575"/>
          </a:xfrm>
        </p:spPr>
        <p:txBody>
          <a:bodyPr/>
          <a:lstStyle/>
          <a:p>
            <a:r>
              <a:rPr lang="en-US" altLang="en-US" sz="3600" smtClean="0"/>
              <a:t>Problems with(out) optimal substructure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68675"/>
          </a:xfrm>
        </p:spPr>
        <p:txBody>
          <a:bodyPr/>
          <a:lstStyle/>
          <a:p>
            <a:r>
              <a:rPr lang="en-US" altLang="en-US" smtClean="0"/>
              <a:t>Given a graph, find</a:t>
            </a:r>
          </a:p>
          <a:p>
            <a:pPr lvl="1"/>
            <a:r>
              <a:rPr lang="en-US" altLang="en-US" smtClean="0"/>
              <a:t>The shortest path between two vertices.</a:t>
            </a:r>
          </a:p>
          <a:p>
            <a:pPr lvl="1"/>
            <a:r>
              <a:rPr lang="en-US" altLang="en-US" smtClean="0"/>
              <a:t>The longest simple path between two vertices.</a:t>
            </a:r>
          </a:p>
          <a:p>
            <a:pPr lvl="2"/>
            <a:r>
              <a:rPr lang="en-US" altLang="en-US" smtClean="0"/>
              <a:t>Simple path can’t use a node twice.  </a:t>
            </a:r>
          </a:p>
          <a:p>
            <a:pPr lvl="2"/>
            <a:r>
              <a:rPr lang="en-US" altLang="en-US" smtClean="0"/>
              <a:t>Without the restriction, longest path can be infinite.  Just go round and round forever.</a:t>
            </a: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3370263" y="5311775"/>
            <a:ext cx="658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33600" y="5033963"/>
            <a:ext cx="5499100" cy="1006475"/>
            <a:chOff x="2133600" y="5033963"/>
            <a:chExt cx="5499100" cy="1006475"/>
          </a:xfrm>
        </p:grpSpPr>
        <p:sp>
          <p:nvSpPr>
            <p:cNvPr id="8198" name="Freeform 3"/>
            <p:cNvSpPr>
              <a:spLocks/>
            </p:cNvSpPr>
            <p:nvPr/>
          </p:nvSpPr>
          <p:spPr bwMode="auto">
            <a:xfrm>
              <a:off x="2133600" y="5121275"/>
              <a:ext cx="3252788" cy="919163"/>
            </a:xfrm>
            <a:custGeom>
              <a:avLst/>
              <a:gdLst>
                <a:gd name="T0" fmla="*/ 0 w 3254188"/>
                <a:gd name="T1" fmla="*/ 365759 h 918881"/>
                <a:gd name="T2" fmla="*/ 1141035 w 3254188"/>
                <a:gd name="T3" fmla="*/ 163805 h 918881"/>
                <a:gd name="T4" fmla="*/ 2188101 w 3254188"/>
                <a:gd name="T5" fmla="*/ 567713 h 918881"/>
                <a:gd name="T6" fmla="*/ 1047067 w 3254188"/>
                <a:gd name="T7" fmla="*/ 877375 h 918881"/>
                <a:gd name="T8" fmla="*/ 1167882 w 3254188"/>
                <a:gd name="T9" fmla="*/ 311907 h 918881"/>
                <a:gd name="T10" fmla="*/ 2429732 w 3254188"/>
                <a:gd name="T11" fmla="*/ 29171 h 918881"/>
                <a:gd name="T12" fmla="*/ 3248590 w 3254188"/>
                <a:gd name="T13" fmla="*/ 136879 h 9188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4188"/>
                <a:gd name="T22" fmla="*/ 0 h 918881"/>
                <a:gd name="T23" fmla="*/ 3254188 w 3254188"/>
                <a:gd name="T24" fmla="*/ 918881 h 9188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4188" h="918881">
                  <a:moveTo>
                    <a:pt x="0" y="365311"/>
                  </a:moveTo>
                  <a:cubicBezTo>
                    <a:pt x="388844" y="247649"/>
                    <a:pt x="777688" y="129987"/>
                    <a:pt x="1143000" y="163605"/>
                  </a:cubicBezTo>
                  <a:cubicBezTo>
                    <a:pt x="1508312" y="197223"/>
                    <a:pt x="2207559" y="448235"/>
                    <a:pt x="2191871" y="567017"/>
                  </a:cubicBezTo>
                  <a:cubicBezTo>
                    <a:pt x="2176183" y="685799"/>
                    <a:pt x="1219201" y="918881"/>
                    <a:pt x="1048871" y="876299"/>
                  </a:cubicBezTo>
                  <a:cubicBezTo>
                    <a:pt x="878541" y="833717"/>
                    <a:pt x="939053" y="452717"/>
                    <a:pt x="1169894" y="311523"/>
                  </a:cubicBezTo>
                  <a:cubicBezTo>
                    <a:pt x="1400735" y="170329"/>
                    <a:pt x="2086536" y="58270"/>
                    <a:pt x="2433918" y="29135"/>
                  </a:cubicBezTo>
                  <a:cubicBezTo>
                    <a:pt x="2781300" y="0"/>
                    <a:pt x="3017744" y="68355"/>
                    <a:pt x="3254188" y="136711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TextBox 5"/>
            <p:cNvSpPr txBox="1">
              <a:spLocks noChangeArrowheads="1"/>
            </p:cNvSpPr>
            <p:nvPr/>
          </p:nvSpPr>
          <p:spPr bwMode="auto">
            <a:xfrm>
              <a:off x="5472113" y="5033963"/>
              <a:ext cx="216058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i="1">
                  <a:solidFill>
                    <a:srgbClr val="1503FB"/>
                  </a:solidFill>
                </a:rPr>
                <a:t>Not a simple path, cause there’s a cycle,  which uses p twice.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66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1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42300" cy="4968875"/>
              </a:xfr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2800" dirty="0" smtClean="0"/>
                  <a:t>Shortest paths has optimal substructure.</a:t>
                </a:r>
              </a:p>
              <a:p>
                <a:pPr>
                  <a:defRPr/>
                </a:pPr>
                <a:r>
                  <a:rPr lang="en-US" sz="2800" dirty="0" smtClean="0"/>
                  <a:t>Shortest path from x to y has to go through one of </a:t>
                </a:r>
                <a:r>
                  <a:rPr lang="en-US" sz="2800" dirty="0" err="1" smtClean="0"/>
                  <a:t>y’s</a:t>
                </a:r>
                <a:r>
                  <a:rPr lang="en-US" sz="2800" dirty="0" smtClean="0"/>
                  <a:t> neighbors.</a:t>
                </a:r>
                <a:endParaRPr lang="en-US" sz="2400" dirty="0" smtClean="0"/>
              </a:p>
              <a:p>
                <a:pPr lvl="1">
                  <a:defRPr/>
                </a:pPr>
                <a:r>
                  <a:rPr lang="en-US" sz="2400" dirty="0" err="1" smtClean="0"/>
                  <a:t>Subproblems</a:t>
                </a:r>
                <a:r>
                  <a:rPr lang="en-US" sz="2400" dirty="0" smtClean="0"/>
                  <a:t> are shortest paths from x to z, for every neighbor z of y.</a:t>
                </a:r>
              </a:p>
              <a:p>
                <a:pPr lvl="1">
                  <a:defRPr/>
                </a:pPr>
                <a:r>
                  <a:rPr lang="en-US" sz="2400" smtClean="0"/>
                  <a:t>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smtClean="0"/>
                  <a:t>.</a:t>
                </a:r>
              </a:p>
              <a:p>
                <a:pPr lvl="1">
                  <a:defRPr/>
                </a:pPr>
                <a:r>
                  <a:rPr lang="en-US" sz="2400" smtClean="0"/>
                  <a:t>I.e</a:t>
                </a:r>
                <a:r>
                  <a:rPr lang="en-US" sz="2400" dirty="0" smtClean="0"/>
                  <a:t>. shortest path from x to y is to take shortest path from x to one of </a:t>
                </a:r>
                <a:r>
                  <a:rPr lang="en-US" sz="2400" dirty="0" err="1" smtClean="0"/>
                  <a:t>y’s</a:t>
                </a:r>
                <a:r>
                  <a:rPr lang="en-US" sz="2400" dirty="0" smtClean="0"/>
                  <a:t> neighbors, </a:t>
                </a:r>
                <a:r>
                  <a:rPr lang="en-US" sz="2400" smtClean="0"/>
                  <a:t>then go </a:t>
                </a:r>
                <a:r>
                  <a:rPr lang="en-US" sz="2400" dirty="0" smtClean="0"/>
                  <a:t>to </a:t>
                </a:r>
                <a:r>
                  <a:rPr lang="en-US" sz="2400" smtClean="0"/>
                  <a:t>y.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819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42300" cy="4968875"/>
              </a:xfrm>
              <a:blipFill>
                <a:blip r:embed="rId2"/>
                <a:stretch>
                  <a:fillRect l="-740" t="-1350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81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118225" cy="522242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Longest simple path does not have </a:t>
            </a:r>
            <a:r>
              <a:rPr lang="en-US" smtClean="0"/>
              <a:t>optimal substructure.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I.e., you can’t get the longest simple paths (LSP) from x to y by piecing together LSP’s from x or y to other nodes.</a:t>
            </a:r>
          </a:p>
          <a:p>
            <a:pPr>
              <a:defRPr/>
            </a:pPr>
            <a:r>
              <a:rPr lang="en-US" dirty="0" smtClean="0"/>
              <a:t>LSP from q to t is </a:t>
            </a:r>
            <a:r>
              <a:rPr lang="en-US" dirty="0" err="1" smtClean="0"/>
              <a:t>q,r,t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LSP from q to r is </a:t>
            </a:r>
            <a:r>
              <a:rPr lang="en-US" dirty="0" err="1" smtClean="0"/>
              <a:t>q,s,t,r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LSP from r to t is </a:t>
            </a:r>
            <a:r>
              <a:rPr lang="en-US" dirty="0" err="1" smtClean="0"/>
              <a:t>r,q,s,t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But we can’t combine the simple paths from q to r, and from r to t, into another simple path.</a:t>
            </a:r>
          </a:p>
          <a:p>
            <a:pPr lvl="2">
              <a:defRPr/>
            </a:pPr>
            <a:r>
              <a:rPr lang="en-US" dirty="0" smtClean="0"/>
              <a:t>When </a:t>
            </a:r>
            <a:r>
              <a:rPr lang="en-US" dirty="0" err="1" smtClean="0"/>
              <a:t>subsolutions</a:t>
            </a:r>
            <a:r>
              <a:rPr lang="en-US" dirty="0" smtClean="0"/>
              <a:t> aren’t combinable</a:t>
            </a:r>
            <a:r>
              <a:rPr lang="en-US" smtClean="0"/>
              <a:t>, we say </a:t>
            </a:r>
            <a:r>
              <a:rPr lang="en-US" dirty="0" smtClean="0"/>
              <a:t>the </a:t>
            </a:r>
            <a:r>
              <a:rPr lang="en-US" dirty="0" err="1" smtClean="0"/>
              <a:t>subproblems</a:t>
            </a:r>
            <a:r>
              <a:rPr lang="en-US" dirty="0" smtClean="0"/>
              <a:t> aren’t independent.</a:t>
            </a:r>
          </a:p>
          <a:p>
            <a:pPr>
              <a:defRPr/>
            </a:pPr>
            <a:r>
              <a:rPr lang="en-US" dirty="0" smtClean="0"/>
              <a:t>Not only can’t we solve LSP using dynamic programming, LSP has no known efficient solution.</a:t>
            </a:r>
            <a:endParaRPr lang="en-US" dirty="0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Longest simple path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575425" y="1814513"/>
            <a:ext cx="1920837" cy="1756134"/>
            <a:chOff x="6575425" y="1814513"/>
            <a:chExt cx="1920875" cy="1755775"/>
          </a:xfrm>
        </p:grpSpPr>
        <p:pic>
          <p:nvPicPr>
            <p:cNvPr id="1024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5425" y="1814513"/>
              <a:ext cx="1920875" cy="175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46" name="Group 12"/>
            <p:cNvGrpSpPr>
              <a:grpSpLocks/>
            </p:cNvGrpSpPr>
            <p:nvPr/>
          </p:nvGrpSpPr>
          <p:grpSpPr bwMode="auto">
            <a:xfrm>
              <a:off x="6762750" y="1973263"/>
              <a:ext cx="1500188" cy="1387475"/>
              <a:chOff x="6762750" y="1973263"/>
              <a:chExt cx="1500188" cy="1387475"/>
            </a:xfrm>
          </p:grpSpPr>
          <p:sp>
            <p:nvSpPr>
              <p:cNvPr id="10247" name="Oval 5"/>
              <p:cNvSpPr>
                <a:spLocks noChangeArrowheads="1"/>
              </p:cNvSpPr>
              <p:nvPr/>
            </p:nvSpPr>
            <p:spPr bwMode="auto">
              <a:xfrm>
                <a:off x="6762750" y="1973263"/>
                <a:ext cx="422275" cy="401637"/>
              </a:xfrm>
              <a:prstGeom prst="ellipse">
                <a:avLst/>
              </a:prstGeom>
              <a:solidFill>
                <a:schemeClr val="accent1">
                  <a:alpha val="50195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48" name="Oval 6"/>
              <p:cNvSpPr>
                <a:spLocks noChangeArrowheads="1"/>
              </p:cNvSpPr>
              <p:nvPr/>
            </p:nvSpPr>
            <p:spPr bwMode="auto">
              <a:xfrm>
                <a:off x="7840663" y="2959100"/>
                <a:ext cx="422275" cy="401638"/>
              </a:xfrm>
              <a:prstGeom prst="ellipse">
                <a:avLst/>
              </a:prstGeom>
              <a:solidFill>
                <a:srgbClr val="FF0000">
                  <a:alpha val="50195"/>
                </a:srgbClr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474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2639"/>
            <a:ext cx="8229600" cy="5046436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Given a string X, a subsequence of X is any string formed by removing some letters of X.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“let</a:t>
            </a:r>
            <a:r>
              <a:rPr lang="en-US" dirty="0" smtClean="0"/>
              <a:t>” is a subsequence of “letters”.</a:t>
            </a:r>
          </a:p>
          <a:p>
            <a:pPr lvl="2">
              <a:defRPr/>
            </a:pPr>
            <a:r>
              <a:rPr lang="en-US" dirty="0" smtClean="0"/>
              <a:t>So are “les” and “</a:t>
            </a:r>
            <a:r>
              <a:rPr lang="en-US" dirty="0" err="1" smtClean="0"/>
              <a:t>ees</a:t>
            </a:r>
            <a:r>
              <a:rPr lang="en-US" dirty="0" smtClean="0"/>
              <a:t>”.</a:t>
            </a:r>
          </a:p>
          <a:p>
            <a:pPr lvl="1">
              <a:defRPr/>
            </a:pPr>
            <a:r>
              <a:rPr lang="en-US" smtClean="0"/>
              <a:t>Subsequence </a:t>
            </a:r>
            <a:r>
              <a:rPr lang="en-US" dirty="0" smtClean="0"/>
              <a:t>isn’t necessarily consecutive.</a:t>
            </a:r>
          </a:p>
          <a:p>
            <a:pPr>
              <a:defRPr/>
            </a:pPr>
            <a:r>
              <a:rPr lang="en-US" dirty="0" smtClean="0"/>
              <a:t>A common subsequence of strings X and Y is a subsequence of both X and Y.</a:t>
            </a:r>
          </a:p>
          <a:p>
            <a:pPr lvl="1">
              <a:defRPr/>
            </a:pPr>
            <a:r>
              <a:rPr lang="en-US" dirty="0" smtClean="0"/>
              <a:t>E.g. “</a:t>
            </a:r>
            <a:r>
              <a:rPr lang="en-US" dirty="0" err="1" smtClean="0"/>
              <a:t>ees</a:t>
            </a:r>
            <a:r>
              <a:rPr lang="en-US" dirty="0" smtClean="0"/>
              <a:t>” is a common subsequence of both “letters” and “cheers”.</a:t>
            </a:r>
          </a:p>
          <a:p>
            <a:pPr lvl="1">
              <a:defRPr/>
            </a:pPr>
            <a:r>
              <a:rPr lang="en-US" dirty="0" smtClean="0"/>
              <a:t>It’s not the longest common subsequence (LCS).</a:t>
            </a:r>
          </a:p>
          <a:p>
            <a:pPr lvl="1">
              <a:defRPr/>
            </a:pPr>
            <a:r>
              <a:rPr lang="en-US" smtClean="0"/>
              <a:t>The longest common subsequence (LCS) </a:t>
            </a:r>
            <a:r>
              <a:rPr lang="en-US" dirty="0" smtClean="0"/>
              <a:t>of “letters” and “cheers” is “</a:t>
            </a:r>
            <a:r>
              <a:rPr lang="en-US" dirty="0" err="1" smtClean="0"/>
              <a:t>eers</a:t>
            </a:r>
            <a:r>
              <a:rPr lang="en-US" dirty="0" smtClean="0"/>
              <a:t>”.</a:t>
            </a:r>
          </a:p>
          <a:p>
            <a:pPr lvl="1">
              <a:defRPr/>
            </a:pPr>
            <a:r>
              <a:rPr lang="en-US" dirty="0" smtClean="0"/>
              <a:t>There may be several LCS’s for some strings.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Longest common subsequence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4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124200"/>
                <a:ext cx="8229600" cy="358140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Let A be a p</a:t>
                </a:r>
                <a:r>
                  <a:rPr lang="en-US" dirty="0" smtClean="0">
                    <a:latin typeface="Symbol" pitchFamily="18" charset="2"/>
                  </a:rPr>
                  <a:t> ´ </a:t>
                </a:r>
                <a:r>
                  <a:rPr lang="en-US" dirty="0" smtClean="0"/>
                  <a:t>q matrix, B be a q</a:t>
                </a:r>
                <a:r>
                  <a:rPr lang="en-US" dirty="0" smtClean="0">
                    <a:latin typeface="Symbol" pitchFamily="18" charset="2"/>
                  </a:rPr>
                  <a:t> ´ </a:t>
                </a:r>
                <a:r>
                  <a:rPr lang="en-US" dirty="0" smtClean="0"/>
                  <a:t>r matrix.  Let C = A</a:t>
                </a:r>
                <a:r>
                  <a:rPr lang="en-US" dirty="0" smtClean="0">
                    <a:latin typeface="Symbol" pitchFamily="18" charset="2"/>
                  </a:rPr>
                  <a:t> ´ </a:t>
                </a:r>
                <a:r>
                  <a:rPr lang="en-US" dirty="0" smtClean="0"/>
                  <a:t>B.</a:t>
                </a:r>
              </a:p>
              <a:p>
                <a:pPr lvl="1">
                  <a:defRPr/>
                </a:pPr>
                <a:r>
                  <a:rPr lang="en-US" dirty="0" smtClean="0"/>
                  <a:t>C is a p</a:t>
                </a:r>
                <a:r>
                  <a:rPr lang="en-US" dirty="0" smtClean="0">
                    <a:latin typeface="Symbol" pitchFamily="18" charset="2"/>
                  </a:rPr>
                  <a:t> ´ </a:t>
                </a:r>
                <a:r>
                  <a:rPr lang="en-US" dirty="0" smtClean="0"/>
                  <a:t>r matrix.  </a:t>
                </a:r>
              </a:p>
              <a:p>
                <a:pPr>
                  <a:defRPr/>
                </a:pP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ij</a:t>
                </a:r>
                <a:r>
                  <a:rPr lang="en-US" baseline="-25000" dirty="0" smtClean="0"/>
                  <a:t>  </a:t>
                </a:r>
                <a:r>
                  <a:rPr lang="en-US" dirty="0" smtClean="0"/>
                  <a:t>is the entry in the </a:t>
                </a:r>
                <a:r>
                  <a:rPr lang="en-US" dirty="0" err="1" smtClean="0"/>
                  <a:t>i’th</a:t>
                </a:r>
                <a:r>
                  <a:rPr lang="en-US" dirty="0" smtClean="0"/>
                  <a:t> row and </a:t>
                </a:r>
                <a:r>
                  <a:rPr lang="en-US" dirty="0" err="1" smtClean="0"/>
                  <a:t>j’th</a:t>
                </a:r>
                <a:r>
                  <a:rPr lang="en-US" dirty="0" smtClean="0"/>
                  <a:t> column of C.</a:t>
                </a:r>
              </a:p>
              <a:p>
                <a:pPr lvl="1">
                  <a:defRPr/>
                </a:pPr>
                <a:r>
                  <a:rPr lang="en-US" smtClean="0"/>
                  <a:t>It’s the dot product of the i’th row of A and j’th column of B.</a:t>
                </a:r>
                <a:endParaRPr lang="en-US" dirty="0" smtClean="0"/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r>
                  <a:rPr lang="en-US" sz="3300" dirty="0" smtClean="0"/>
                  <a:t>  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900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900" b="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sz="29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90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900" i="1" baseline="-25000" dirty="0" err="1" smtClean="0">
                        <a:latin typeface="Cambria Math" panose="02040503050406030204" pitchFamily="18" charset="0"/>
                      </a:rPr>
                      <m:t>𝑖𝑘</m:t>
                    </m:r>
                    <m:r>
                      <a:rPr lang="en-US" sz="29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900" i="1" dirty="0" err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900" i="1" baseline="-25000" dirty="0" err="1" smtClean="0">
                        <a:latin typeface="Cambria Math" panose="02040503050406030204" pitchFamily="18" charset="0"/>
                      </a:rPr>
                      <m:t>𝑘𝑗</m:t>
                    </m:r>
                  </m:oMath>
                </a14:m>
                <a:endParaRPr lang="en-US" sz="3300" dirty="0" smtClean="0"/>
              </a:p>
              <a:p>
                <a:pPr>
                  <a:defRPr/>
                </a:pPr>
                <a:r>
                  <a:rPr lang="en-US" dirty="0" smtClean="0"/>
                  <a:t>Computing C takes O(</a:t>
                </a:r>
                <a:r>
                  <a:rPr lang="en-US" dirty="0" err="1" smtClean="0"/>
                  <a:t>pqr</a:t>
                </a:r>
                <a:r>
                  <a:rPr lang="en-US" dirty="0" smtClean="0"/>
                  <a:t>) time.</a:t>
                </a:r>
              </a:p>
              <a:p>
                <a:pPr lvl="1">
                  <a:defRPr/>
                </a:pPr>
                <a:r>
                  <a:rPr lang="en-US" dirty="0" smtClean="0"/>
                  <a:t>Time counted as number of multiplications.</a:t>
                </a:r>
              </a:p>
              <a:p>
                <a:pPr lvl="1">
                  <a:defRPr/>
                </a:pPr>
                <a:r>
                  <a:rPr lang="en-US" dirty="0" smtClean="0"/>
                  <a:t>C has pr entries.  </a:t>
                </a:r>
              </a:p>
              <a:p>
                <a:pPr lvl="1">
                  <a:defRPr/>
                </a:pPr>
                <a:r>
                  <a:rPr lang="en-US" dirty="0" smtClean="0"/>
                  <a:t>Each entry formed by computing q products, then summing.</a:t>
                </a:r>
                <a:endParaRPr lang="en-US" baseline="-25000" dirty="0">
                  <a:latin typeface="Arial (Body)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124200"/>
                <a:ext cx="8229600" cy="3581400"/>
              </a:xfrm>
              <a:blipFill>
                <a:blip r:embed="rId3"/>
                <a:stretch>
                  <a:fillRect l="-296" t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11600" y="1308100"/>
          <a:ext cx="1308100" cy="1608139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397952706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29350826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906702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19200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31704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8632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397000"/>
          <a:ext cx="1993900" cy="749300"/>
        </p:xfrm>
        <a:graphic>
          <a:graphicData uri="http://schemas.openxmlformats.org/drawingml/2006/table">
            <a:tbl>
              <a:tblPr/>
              <a:tblGrid>
                <a:gridCol w="498475">
                  <a:extLst>
                    <a:ext uri="{9D8B030D-6E8A-4147-A177-3AD203B41FA5}">
                      <a16:colId xmlns:a16="http://schemas.microsoft.com/office/drawing/2014/main" val="1081996739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3969234807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33533592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1566723737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20839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90044"/>
                  </a:ext>
                </a:extLst>
              </a:tr>
            </a:tbl>
          </a:graphicData>
        </a:graphic>
      </p:graphicFrame>
      <p:sp>
        <p:nvSpPr>
          <p:cNvPr id="6182" name="Left Bracket 7"/>
          <p:cNvSpPr>
            <a:spLocks/>
          </p:cNvSpPr>
          <p:nvPr/>
        </p:nvSpPr>
        <p:spPr bwMode="auto">
          <a:xfrm>
            <a:off x="1447800" y="1397000"/>
            <a:ext cx="152400" cy="749300"/>
          </a:xfrm>
          <a:prstGeom prst="leftBracket">
            <a:avLst>
              <a:gd name="adj" fmla="val 833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83" name="Left Bracket 8"/>
          <p:cNvSpPr>
            <a:spLocks/>
          </p:cNvSpPr>
          <p:nvPr/>
        </p:nvSpPr>
        <p:spPr bwMode="auto">
          <a:xfrm flipH="1">
            <a:off x="3302000" y="1397000"/>
            <a:ext cx="152400" cy="749300"/>
          </a:xfrm>
          <a:prstGeom prst="leftBracket">
            <a:avLst>
              <a:gd name="adj" fmla="val 833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84" name="Left Bracket 9"/>
          <p:cNvSpPr>
            <a:spLocks/>
          </p:cNvSpPr>
          <p:nvPr/>
        </p:nvSpPr>
        <p:spPr bwMode="auto">
          <a:xfrm flipH="1">
            <a:off x="4762500" y="1365250"/>
            <a:ext cx="215900" cy="1549400"/>
          </a:xfrm>
          <a:prstGeom prst="leftBracket">
            <a:avLst>
              <a:gd name="adj" fmla="val 8339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85" name="Left Bracket 10"/>
          <p:cNvSpPr>
            <a:spLocks/>
          </p:cNvSpPr>
          <p:nvPr/>
        </p:nvSpPr>
        <p:spPr bwMode="auto">
          <a:xfrm>
            <a:off x="3746500" y="1365250"/>
            <a:ext cx="215900" cy="1549400"/>
          </a:xfrm>
          <a:prstGeom prst="leftBracket">
            <a:avLst>
              <a:gd name="adj" fmla="val 8339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69000" y="1282700"/>
          <a:ext cx="1130300" cy="96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97" name="Left Bracket 12"/>
          <p:cNvSpPr>
            <a:spLocks/>
          </p:cNvSpPr>
          <p:nvPr/>
        </p:nvSpPr>
        <p:spPr bwMode="auto">
          <a:xfrm>
            <a:off x="5905500" y="1320800"/>
            <a:ext cx="152400" cy="749300"/>
          </a:xfrm>
          <a:prstGeom prst="leftBracket">
            <a:avLst>
              <a:gd name="adj" fmla="val 833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98" name="Left Bracket 13"/>
          <p:cNvSpPr>
            <a:spLocks/>
          </p:cNvSpPr>
          <p:nvPr/>
        </p:nvSpPr>
        <p:spPr bwMode="auto">
          <a:xfrm flipH="1">
            <a:off x="6858000" y="1320800"/>
            <a:ext cx="152400" cy="749300"/>
          </a:xfrm>
          <a:prstGeom prst="leftBracket">
            <a:avLst>
              <a:gd name="adj" fmla="val 833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99" name="TextBox 14"/>
          <p:cNvSpPr txBox="1">
            <a:spLocks noChangeArrowheads="1"/>
          </p:cNvSpPr>
          <p:nvPr/>
        </p:nvSpPr>
        <p:spPr bwMode="auto">
          <a:xfrm>
            <a:off x="5308600" y="1435100"/>
            <a:ext cx="93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/>
              <a:t>=</a:t>
            </a:r>
          </a:p>
        </p:txBody>
      </p:sp>
      <p:sp>
        <p:nvSpPr>
          <p:cNvPr id="6200" name="Rectangle 15"/>
          <p:cNvSpPr>
            <a:spLocks noChangeArrowheads="1"/>
          </p:cNvSpPr>
          <p:nvPr/>
        </p:nvSpPr>
        <p:spPr bwMode="auto">
          <a:xfrm>
            <a:off x="1562100" y="1447800"/>
            <a:ext cx="1816100" cy="2794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01" name="Rounded Rectangle 16"/>
          <p:cNvSpPr>
            <a:spLocks noChangeArrowheads="1"/>
          </p:cNvSpPr>
          <p:nvPr/>
        </p:nvSpPr>
        <p:spPr bwMode="auto">
          <a:xfrm>
            <a:off x="4572000" y="1371600"/>
            <a:ext cx="317500" cy="15367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02" name="Rounded Rectangle 17"/>
          <p:cNvSpPr>
            <a:spLocks noChangeArrowheads="1"/>
          </p:cNvSpPr>
          <p:nvPr/>
        </p:nvSpPr>
        <p:spPr bwMode="auto">
          <a:xfrm>
            <a:off x="6591300" y="1320800"/>
            <a:ext cx="368300" cy="2794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28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Given two DNA sequences X and Y, how similar are they?  This helps us understand</a:t>
            </a:r>
          </a:p>
          <a:p>
            <a:pPr lvl="1">
              <a:defRPr/>
            </a:pPr>
            <a:r>
              <a:rPr lang="en-US" dirty="0" smtClean="0"/>
              <a:t>Will a person get a disease?</a:t>
            </a:r>
          </a:p>
          <a:p>
            <a:pPr lvl="1">
              <a:defRPr/>
            </a:pPr>
            <a:r>
              <a:rPr lang="en-US" dirty="0" smtClean="0"/>
              <a:t>Are two people related?</a:t>
            </a:r>
          </a:p>
          <a:p>
            <a:pPr lvl="1">
              <a:defRPr/>
            </a:pPr>
            <a:r>
              <a:rPr lang="en-US" dirty="0" smtClean="0"/>
              <a:t>What is the function of a new protein?</a:t>
            </a:r>
          </a:p>
          <a:p>
            <a:pPr>
              <a:defRPr/>
            </a:pPr>
            <a:r>
              <a:rPr lang="en-US" dirty="0" smtClean="0"/>
              <a:t>One way is to look at the LCS of X and Y.</a:t>
            </a:r>
          </a:p>
          <a:p>
            <a:pPr lvl="1">
              <a:defRPr/>
            </a:pPr>
            <a:r>
              <a:rPr lang="en-US" dirty="0" smtClean="0"/>
              <a:t>If the LCS is very long, then X and Y are probably similar.</a:t>
            </a:r>
          </a:p>
          <a:p>
            <a:pPr>
              <a:defRPr/>
            </a:pPr>
            <a:r>
              <a:rPr lang="en-US" dirty="0" smtClean="0"/>
              <a:t>Many other ways to measure similarity.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2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Subproblems in LCS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1625" y="2212975"/>
            <a:ext cx="34417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spc="600" dirty="0">
                <a:latin typeface="+mn-lt"/>
                <a:cs typeface="Courier New" pitchFamily="49" charset="0"/>
              </a:rPr>
              <a:t>X	</a:t>
            </a:r>
            <a:r>
              <a:rPr lang="en-US" sz="3200" b="1" spc="600" dirty="0">
                <a:latin typeface="Courier New" pitchFamily="49" charset="0"/>
                <a:cs typeface="Courier New" pitchFamily="49" charset="0"/>
              </a:rPr>
              <a:t>BDCABA</a:t>
            </a:r>
          </a:p>
          <a:p>
            <a:pPr>
              <a:defRPr/>
            </a:pPr>
            <a:r>
              <a:rPr lang="en-US" sz="2000" spc="600" dirty="0">
                <a:latin typeface="Arial" charset="0"/>
                <a:cs typeface="Courier New" pitchFamily="49" charset="0"/>
              </a:rPr>
              <a:t>Y	</a:t>
            </a:r>
            <a:r>
              <a:rPr lang="en-US" sz="3200" b="1" spc="600" dirty="0">
                <a:latin typeface="Courier New" pitchFamily="49" charset="0"/>
                <a:cs typeface="Courier New" pitchFamily="49" charset="0"/>
              </a:rPr>
              <a:t>ABCBDA</a:t>
            </a:r>
          </a:p>
          <a:p>
            <a:pPr>
              <a:defRPr/>
            </a:pPr>
            <a:endParaRPr lang="en-US" sz="3200" b="1" spc="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3688" y="3740150"/>
            <a:ext cx="34417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X’</a:t>
            </a:r>
            <a:r>
              <a:rPr lang="en-US" sz="2000" spc="600" dirty="0">
                <a:latin typeface="+mn-lt"/>
                <a:cs typeface="Courier New" pitchFamily="49" charset="0"/>
              </a:rPr>
              <a:t>	</a:t>
            </a:r>
            <a:r>
              <a:rPr lang="en-US" sz="3200" b="1" spc="600" dirty="0">
                <a:latin typeface="Courier New" pitchFamily="49" charset="0"/>
                <a:cs typeface="Courier New" pitchFamily="49" charset="0"/>
              </a:rPr>
              <a:t>BDCAB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Courier New" pitchFamily="49" charset="0"/>
              </a:rPr>
              <a:t>Y’</a:t>
            </a:r>
            <a:r>
              <a:rPr lang="en-US" sz="2000" spc="600" dirty="0">
                <a:latin typeface="Arial" charset="0"/>
                <a:cs typeface="Courier New" pitchFamily="49" charset="0"/>
              </a:rPr>
              <a:t>	</a:t>
            </a:r>
            <a:r>
              <a:rPr lang="en-US" sz="3200" b="1" spc="600" dirty="0">
                <a:latin typeface="Courier New" pitchFamily="49" charset="0"/>
                <a:cs typeface="Courier New" pitchFamily="49" charset="0"/>
              </a:rPr>
              <a:t>ABCBD</a:t>
            </a:r>
          </a:p>
          <a:p>
            <a:pPr>
              <a:defRPr/>
            </a:pPr>
            <a:endParaRPr lang="en-US" sz="3200" b="1" spc="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21200" y="2327275"/>
            <a:ext cx="4622800" cy="1815882"/>
            <a:chOff x="4138820" y="2997201"/>
            <a:chExt cx="5233781" cy="1590141"/>
          </a:xfrm>
        </p:grpSpPr>
        <p:sp>
          <p:nvSpPr>
            <p:cNvPr id="8211" name="TextBox 7"/>
            <p:cNvSpPr txBox="1">
              <a:spLocks noChangeArrowheads="1"/>
            </p:cNvSpPr>
            <p:nvPr/>
          </p:nvSpPr>
          <p:spPr bwMode="auto">
            <a:xfrm>
              <a:off x="5549901" y="2997201"/>
              <a:ext cx="3822700" cy="1590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1503FB"/>
                  </a:solidFill>
                </a:rPr>
                <a:t>The last letter of X and Y are both ‘A’.  So, ‘A’ is definitely in </a:t>
              </a:r>
              <a:r>
                <a:rPr lang="en-US" altLang="en-US" sz="1600" smtClean="0">
                  <a:solidFill>
                    <a:srgbClr val="1503FB"/>
                  </a:solidFill>
                </a:rPr>
                <a:t>some </a:t>
              </a:r>
              <a:r>
                <a:rPr lang="en-US" altLang="en-US" sz="1600">
                  <a:solidFill>
                    <a:srgbClr val="1503FB"/>
                  </a:solidFill>
                </a:rPr>
                <a:t>LCS of X and Y.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1503FB"/>
                  </a:solidFill>
                </a:rPr>
                <a:t>Now, remove ‘A’ from X and Y to get X’ and Y’.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1503FB"/>
                  </a:solidFill>
                </a:rPr>
                <a:t>Then the LCS of X and Y, is the LCS of X’ and Y’, appended by ‘A</a:t>
              </a:r>
              <a:r>
                <a:rPr lang="en-US" altLang="en-US" sz="1600" smtClean="0">
                  <a:solidFill>
                    <a:srgbClr val="1503FB"/>
                  </a:solidFill>
                </a:rPr>
                <a:t>’.</a:t>
              </a:r>
            </a:p>
          </p:txBody>
        </p:sp>
        <p:cxnSp>
          <p:nvCxnSpPr>
            <p:cNvPr id="8212" name="Straight Arrow Connector 27"/>
            <p:cNvCxnSpPr>
              <a:cxnSpLocks noChangeShapeType="1"/>
            </p:cNvCxnSpPr>
            <p:nvPr/>
          </p:nvCxnSpPr>
          <p:spPr bwMode="auto">
            <a:xfrm rot="10800000">
              <a:off x="4138820" y="3428149"/>
              <a:ext cx="1487977" cy="485311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303213" y="4733925"/>
            <a:ext cx="3441700" cy="2517775"/>
            <a:chOff x="303214" y="3978553"/>
            <a:chExt cx="3441700" cy="2517912"/>
          </a:xfrm>
        </p:grpSpPr>
        <p:sp>
          <p:nvSpPr>
            <p:cNvPr id="13" name="TextBox 12"/>
            <p:cNvSpPr txBox="1"/>
            <p:nvPr/>
          </p:nvSpPr>
          <p:spPr>
            <a:xfrm>
              <a:off x="303214" y="4926343"/>
              <a:ext cx="3441700" cy="15701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Courier New" pitchFamily="49" charset="0"/>
                </a:rPr>
                <a:t>X’’</a:t>
              </a:r>
              <a:r>
                <a:rPr lang="en-US" sz="2000" spc="600" dirty="0">
                  <a:latin typeface="+mn-lt"/>
                  <a:cs typeface="Courier New" pitchFamily="49" charset="0"/>
                </a:rPr>
                <a:t>	</a:t>
              </a:r>
              <a:r>
                <a:rPr lang="en-US" sz="3200" b="1" spc="600" dirty="0">
                  <a:latin typeface="Courier New" pitchFamily="49" charset="0"/>
                  <a:cs typeface="Courier New" pitchFamily="49" charset="0"/>
                </a:rPr>
                <a:t>BDCA</a:t>
              </a:r>
            </a:p>
            <a:p>
              <a:pPr>
                <a:defRPr/>
              </a:pPr>
              <a:r>
                <a:rPr lang="en-US" sz="2000" dirty="0">
                  <a:latin typeface="Arial" charset="0"/>
                  <a:cs typeface="Courier New" pitchFamily="49" charset="0"/>
                </a:rPr>
                <a:t>Y’</a:t>
              </a:r>
              <a:r>
                <a:rPr lang="en-US" sz="2000" spc="600" dirty="0">
                  <a:latin typeface="Arial" charset="0"/>
                  <a:cs typeface="Courier New" pitchFamily="49" charset="0"/>
                </a:rPr>
                <a:t>	</a:t>
              </a:r>
              <a:r>
                <a:rPr lang="en-US" sz="3200" b="1" spc="600" dirty="0">
                  <a:latin typeface="Courier New" pitchFamily="49" charset="0"/>
                  <a:cs typeface="Courier New" pitchFamily="49" charset="0"/>
                </a:rPr>
                <a:t>ABCBD</a:t>
              </a:r>
            </a:p>
            <a:p>
              <a:pPr>
                <a:defRPr/>
              </a:pPr>
              <a:endParaRPr lang="en-US" sz="3200" b="1" spc="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210" name="Straight Arrow Connector 27"/>
            <p:cNvCxnSpPr>
              <a:cxnSpLocks noChangeShapeType="1"/>
              <a:endCxn id="13" idx="0"/>
            </p:cNvCxnSpPr>
            <p:nvPr/>
          </p:nvCxnSpPr>
          <p:spPr bwMode="auto">
            <a:xfrm rot="10800000" flipV="1">
              <a:off x="2024065" y="3978553"/>
              <a:ext cx="1059357" cy="947873"/>
            </a:xfrm>
            <a:prstGeom prst="straightConnector1">
              <a:avLst/>
            </a:prstGeom>
            <a:noFill/>
            <a:ln w="762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3119438" y="4740275"/>
            <a:ext cx="3441700" cy="2474913"/>
            <a:chOff x="3119646" y="3985180"/>
            <a:chExt cx="3441700" cy="2474774"/>
          </a:xfrm>
        </p:grpSpPr>
        <p:sp>
          <p:nvSpPr>
            <p:cNvPr id="14" name="TextBox 13"/>
            <p:cNvSpPr txBox="1"/>
            <p:nvPr/>
          </p:nvSpPr>
          <p:spPr>
            <a:xfrm>
              <a:off x="3119646" y="4890004"/>
              <a:ext cx="3441700" cy="15699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n-lt"/>
                  <a:cs typeface="Courier New" pitchFamily="49" charset="0"/>
                </a:rPr>
                <a:t>X’</a:t>
              </a:r>
              <a:r>
                <a:rPr lang="en-US" sz="2000" spc="600" dirty="0">
                  <a:latin typeface="+mn-lt"/>
                  <a:cs typeface="Courier New" pitchFamily="49" charset="0"/>
                </a:rPr>
                <a:t>	</a:t>
              </a:r>
              <a:r>
                <a:rPr lang="en-US" sz="3200" b="1" spc="600" dirty="0">
                  <a:latin typeface="Courier New" pitchFamily="49" charset="0"/>
                  <a:cs typeface="Courier New" pitchFamily="49" charset="0"/>
                </a:rPr>
                <a:t>BDCAB</a:t>
              </a:r>
            </a:p>
            <a:p>
              <a:pPr>
                <a:defRPr/>
              </a:pPr>
              <a:r>
                <a:rPr lang="en-US" sz="2000" dirty="0">
                  <a:latin typeface="Arial" charset="0"/>
                  <a:cs typeface="Courier New" pitchFamily="49" charset="0"/>
                </a:rPr>
                <a:t>Y’’</a:t>
              </a:r>
              <a:r>
                <a:rPr lang="en-US" sz="2000" spc="600" dirty="0">
                  <a:latin typeface="Arial" charset="0"/>
                  <a:cs typeface="Courier New" pitchFamily="49" charset="0"/>
                </a:rPr>
                <a:t>	</a:t>
              </a:r>
              <a:r>
                <a:rPr lang="en-US" sz="3200" b="1" spc="600" dirty="0">
                  <a:latin typeface="Courier New" pitchFamily="49" charset="0"/>
                  <a:cs typeface="Courier New" pitchFamily="49" charset="0"/>
                </a:rPr>
                <a:t>ABCB</a:t>
              </a:r>
            </a:p>
            <a:p>
              <a:pPr>
                <a:defRPr/>
              </a:pPr>
              <a:endParaRPr lang="en-US" sz="3200" b="1" spc="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208" name="Straight Arrow Connector 27"/>
            <p:cNvCxnSpPr>
              <a:cxnSpLocks noChangeShapeType="1"/>
            </p:cNvCxnSpPr>
            <p:nvPr/>
          </p:nvCxnSpPr>
          <p:spPr bwMode="auto">
            <a:xfrm>
              <a:off x="3487612" y="3985180"/>
              <a:ext cx="1137397" cy="931377"/>
            </a:xfrm>
            <a:prstGeom prst="straightConnector1">
              <a:avLst/>
            </a:prstGeom>
            <a:noFill/>
            <a:ln w="762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4165600" y="3852863"/>
            <a:ext cx="4978400" cy="1570037"/>
            <a:chOff x="4165952" y="3389966"/>
            <a:chExt cx="4978048" cy="1569024"/>
          </a:xfrm>
        </p:grpSpPr>
        <p:sp>
          <p:nvSpPr>
            <p:cNvPr id="8205" name="TextBox 10"/>
            <p:cNvSpPr txBox="1">
              <a:spLocks noChangeArrowheads="1"/>
            </p:cNvSpPr>
            <p:nvPr/>
          </p:nvSpPr>
          <p:spPr bwMode="auto">
            <a:xfrm>
              <a:off x="5767605" y="3389966"/>
              <a:ext cx="3376395" cy="1569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1503FB"/>
                  </a:solidFill>
                </a:rPr>
                <a:t>The last letters of X’ and Y’ don’t match.  So these two letters can’t both be in LCS of X and Y.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1503FB"/>
                  </a:solidFill>
                </a:rPr>
                <a:t>So either the last letter of X’ isn’t in the LCS, or the last letter of Y’ isn’t in the LCS.  </a:t>
              </a:r>
            </a:p>
          </p:txBody>
        </p:sp>
        <p:cxnSp>
          <p:nvCxnSpPr>
            <p:cNvPr id="8206" name="Straight Arrow Connector 27"/>
            <p:cNvCxnSpPr>
              <a:cxnSpLocks noChangeShapeType="1"/>
              <a:stCxn id="8205" idx="1"/>
            </p:cNvCxnSpPr>
            <p:nvPr/>
          </p:nvCxnSpPr>
          <p:spPr bwMode="auto">
            <a:xfrm rot="10800000">
              <a:off x="4165952" y="3823177"/>
              <a:ext cx="1601654" cy="351302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TextBox 10"/>
          <p:cNvSpPr txBox="1">
            <a:spLocks noChangeArrowheads="1"/>
          </p:cNvSpPr>
          <p:nvPr/>
        </p:nvSpPr>
        <p:spPr bwMode="auto">
          <a:xfrm>
            <a:off x="5767388" y="4964113"/>
            <a:ext cx="337661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</a:rPr>
              <a:t>If ‘B’ not in LCS, we remove ‘B’ from X’ to get X’’.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</a:rPr>
              <a:t>The LCS of X’ and Y’ is the LCS of X’’ and Y’.</a:t>
            </a:r>
          </a:p>
        </p:txBody>
      </p:sp>
      <p:sp>
        <p:nvSpPr>
          <p:cNvPr id="43" name="TextBox 10"/>
          <p:cNvSpPr txBox="1">
            <a:spLocks noChangeArrowheads="1"/>
          </p:cNvSpPr>
          <p:nvPr/>
        </p:nvSpPr>
        <p:spPr bwMode="auto">
          <a:xfrm>
            <a:off x="5767388" y="5719763"/>
            <a:ext cx="33766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1503FB"/>
                </a:solidFill>
              </a:rPr>
              <a:t>If ‘D’ not in LCS, we remove ‘D’ from Y’ to get Y’’, and the LCS of X’ and Y’ is the LCS of X’ and Y’’.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851400" y="4146550"/>
            <a:ext cx="401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1503FB"/>
                </a:solidFill>
              </a:rPr>
              <a:t>We don’t know which possibility is true, so the DP will </a:t>
            </a:r>
            <a:r>
              <a:rPr lang="en-US" altLang="en-US" sz="1800">
                <a:solidFill>
                  <a:srgbClr val="FF0000"/>
                </a:solidFill>
              </a:rPr>
              <a:t>try both</a:t>
            </a:r>
            <a:r>
              <a:rPr lang="en-US" altLang="en-US" sz="1800">
                <a:solidFill>
                  <a:srgbClr val="1503FB"/>
                </a:solidFill>
              </a:rPr>
              <a:t>.</a:t>
            </a:r>
          </a:p>
        </p:txBody>
      </p:sp>
      <p:sp>
        <p:nvSpPr>
          <p:cNvPr id="8204" name="TextBox 21"/>
          <p:cNvSpPr txBox="1">
            <a:spLocks noChangeArrowheads="1"/>
          </p:cNvSpPr>
          <p:nvPr/>
        </p:nvSpPr>
        <p:spPr bwMode="auto">
          <a:xfrm>
            <a:off x="406400" y="1219200"/>
            <a:ext cx="7848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 dynamic programming, we divide a problem into smaller subproblems.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For LCS, we divide the problem on a long string to the problem on a shorter string, by </a:t>
            </a:r>
            <a:r>
              <a:rPr lang="en-US" altLang="en-US" sz="1800">
                <a:solidFill>
                  <a:srgbClr val="FF0000"/>
                </a:solidFill>
              </a:rPr>
              <a:t>removing the last letter </a:t>
            </a:r>
            <a:r>
              <a:rPr lang="en-US" altLang="en-US" sz="1800"/>
              <a:t>of the long string.</a:t>
            </a:r>
          </a:p>
        </p:txBody>
      </p:sp>
    </p:spTree>
    <p:extLst>
      <p:ext uri="{BB962C8B-B14F-4D97-AF65-F5344CB8AC3E}">
        <p14:creationId xmlns:p14="http://schemas.microsoft.com/office/powerpoint/2010/main" val="334406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9" grpId="0"/>
      <p:bldP spid="39" grpId="1"/>
      <p:bldP spid="43" grpId="0"/>
      <p:bldP spid="4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dynamic program for LCS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2637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smtClean="0"/>
              <a:t>Let S[1,i] be the first i letters of a string S, and S[i] be the i’th letter of S.</a:t>
            </a:r>
          </a:p>
          <a:p>
            <a:pPr lvl="1"/>
            <a:r>
              <a:rPr lang="en-US" altLang="en-US" sz="2000" smtClean="0"/>
              <a:t>Let S[i,0] be the empty string, for any i.</a:t>
            </a:r>
          </a:p>
          <a:p>
            <a:r>
              <a:rPr lang="en-US" altLang="en-US" sz="2400" smtClean="0"/>
              <a:t>Let LCS(X[1,i], Y[1,j]) be the LCS of X[1,i] and Y[1,j].</a:t>
            </a:r>
          </a:p>
          <a:p>
            <a:r>
              <a:rPr lang="en-US" altLang="en-US" sz="2400" smtClean="0"/>
              <a:t>Let c(i,j) be the length of LCS(X[1,i], Y[1,j]).</a:t>
            </a:r>
          </a:p>
          <a:p>
            <a:r>
              <a:rPr lang="en-US" altLang="en-US" sz="2400" smtClean="0"/>
              <a:t>We have the following dynamic programming equations.</a:t>
            </a: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928688" y="3918734"/>
            <a:ext cx="29364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c[i,0] = 0 for all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smtClean="0"/>
              <a:t>c[0,j] = 0 for all j</a:t>
            </a:r>
            <a:endParaRPr lang="en-US" alt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8688" y="4824413"/>
            <a:ext cx="7059612" cy="830262"/>
            <a:chOff x="718671" y="1701796"/>
            <a:chExt cx="7058116" cy="831121"/>
          </a:xfrm>
        </p:grpSpPr>
        <p:sp>
          <p:nvSpPr>
            <p:cNvPr id="9228" name="TextBox 5"/>
            <p:cNvSpPr txBox="1">
              <a:spLocks noChangeArrowheads="1"/>
            </p:cNvSpPr>
            <p:nvPr/>
          </p:nvSpPr>
          <p:spPr bwMode="auto">
            <a:xfrm>
              <a:off x="718671" y="1866115"/>
              <a:ext cx="19094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c[i,j] =</a:t>
              </a:r>
            </a:p>
          </p:txBody>
        </p:sp>
        <p:sp>
          <p:nvSpPr>
            <p:cNvPr id="9229" name="TextBox 6"/>
            <p:cNvSpPr txBox="1">
              <a:spLocks noChangeArrowheads="1"/>
            </p:cNvSpPr>
            <p:nvPr/>
          </p:nvSpPr>
          <p:spPr bwMode="auto">
            <a:xfrm>
              <a:off x="1879716" y="1701796"/>
              <a:ext cx="5897071" cy="831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c[i-1,j-1] + 1			if X[i] = Y[j]	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max(c[i-1,j], c[i, j-1])		if X[i] </a:t>
              </a:r>
              <a:r>
                <a:rPr lang="en-US" altLang="en-US" sz="2400">
                  <a:latin typeface="Symbol" panose="05050102010706020507" pitchFamily="18" charset="2"/>
                </a:rPr>
                <a:t>¹ </a:t>
              </a:r>
              <a:r>
                <a:rPr lang="en-US" altLang="en-US" sz="2400"/>
                <a:t>Y[j]</a:t>
              </a:r>
            </a:p>
          </p:txBody>
        </p:sp>
        <p:sp>
          <p:nvSpPr>
            <p:cNvPr id="9230" name="Left Brace 7"/>
            <p:cNvSpPr>
              <a:spLocks/>
            </p:cNvSpPr>
            <p:nvPr/>
          </p:nvSpPr>
          <p:spPr bwMode="auto">
            <a:xfrm>
              <a:off x="1701922" y="1765282"/>
              <a:ext cx="208709" cy="687513"/>
            </a:xfrm>
            <a:prstGeom prst="leftBrace">
              <a:avLst>
                <a:gd name="adj1" fmla="val 8327"/>
                <a:gd name="adj2" fmla="val 50000"/>
              </a:avLst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240088" y="3636963"/>
            <a:ext cx="5254625" cy="1200150"/>
            <a:chOff x="4855317" y="3060272"/>
            <a:chExt cx="5253877" cy="1199177"/>
          </a:xfrm>
        </p:grpSpPr>
        <p:sp>
          <p:nvSpPr>
            <p:cNvPr id="9226" name="TextBox 8"/>
            <p:cNvSpPr txBox="1">
              <a:spLocks noChangeArrowheads="1"/>
            </p:cNvSpPr>
            <p:nvPr/>
          </p:nvSpPr>
          <p:spPr bwMode="auto">
            <a:xfrm>
              <a:off x="6606142" y="3060272"/>
              <a:ext cx="3503052" cy="119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c[i,0] is LCS of X[1,i] and Y[1,0].  Since Y[1,0] is empty string, it has no LCS with X[1,i].  Similarly for c[0,j].</a:t>
              </a:r>
            </a:p>
          </p:txBody>
        </p:sp>
        <p:cxnSp>
          <p:nvCxnSpPr>
            <p:cNvPr id="9227" name="Straight Arrow Connector 10"/>
            <p:cNvCxnSpPr>
              <a:cxnSpLocks noChangeShapeType="1"/>
              <a:stCxn id="9226" idx="1"/>
            </p:cNvCxnSpPr>
            <p:nvPr/>
          </p:nvCxnSpPr>
          <p:spPr bwMode="auto">
            <a:xfrm rot="10800000" flipV="1">
              <a:off x="4855317" y="3659860"/>
              <a:ext cx="1750825" cy="146752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87400" y="5524500"/>
            <a:ext cx="3898900" cy="1030288"/>
            <a:chOff x="6606141" y="2400727"/>
            <a:chExt cx="3898276" cy="1028397"/>
          </a:xfrm>
        </p:grpSpPr>
        <p:sp>
          <p:nvSpPr>
            <p:cNvPr id="9224" name="TextBox 8"/>
            <p:cNvSpPr txBox="1">
              <a:spLocks noChangeArrowheads="1"/>
            </p:cNvSpPr>
            <p:nvPr/>
          </p:nvSpPr>
          <p:spPr bwMode="auto">
            <a:xfrm>
              <a:off x="6606141" y="3060271"/>
              <a:ext cx="3898276" cy="368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smtClean="0">
                  <a:solidFill>
                    <a:srgbClr val="1503FB"/>
                  </a:solidFill>
                </a:rPr>
                <a:t>From </a:t>
              </a:r>
              <a:r>
                <a:rPr lang="en-US" altLang="en-US" sz="1800">
                  <a:solidFill>
                    <a:srgbClr val="1503FB"/>
                  </a:solidFill>
                </a:rPr>
                <a:t>argument on last slide.</a:t>
              </a:r>
            </a:p>
          </p:txBody>
        </p:sp>
        <p:cxnSp>
          <p:nvCxnSpPr>
            <p:cNvPr id="9225" name="Straight Arrow Connector 10"/>
            <p:cNvCxnSpPr>
              <a:cxnSpLocks noChangeShapeType="1"/>
            </p:cNvCxnSpPr>
            <p:nvPr/>
          </p:nvCxnSpPr>
          <p:spPr bwMode="auto">
            <a:xfrm rot="16200000" flipV="1">
              <a:off x="7228682" y="2540066"/>
              <a:ext cx="596127" cy="317450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99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table method for LCS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2589213"/>
            <a:ext cx="5287962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864100" cy="52228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Make a table to record  the c[</a:t>
            </a:r>
            <a:r>
              <a:rPr lang="en-US" dirty="0" err="1" smtClean="0"/>
              <a:t>i,j</a:t>
            </a:r>
            <a:r>
              <a:rPr lang="en-US" dirty="0" smtClean="0"/>
              <a:t>] values.</a:t>
            </a:r>
          </a:p>
          <a:p>
            <a:pPr>
              <a:defRPr/>
            </a:pPr>
            <a:r>
              <a:rPr lang="en-US" dirty="0" smtClean="0"/>
              <a:t>Row is prefixes of Y,     column is prefixes of X.</a:t>
            </a:r>
          </a:p>
          <a:p>
            <a:pPr>
              <a:defRPr/>
            </a:pPr>
            <a:r>
              <a:rPr lang="en-US" dirty="0" smtClean="0"/>
              <a:t>c[</a:t>
            </a:r>
            <a:r>
              <a:rPr lang="en-US" dirty="0" err="1" smtClean="0"/>
              <a:t>i,j</a:t>
            </a:r>
            <a:r>
              <a:rPr lang="en-US" dirty="0" smtClean="0"/>
              <a:t>] </a:t>
            </a:r>
            <a:r>
              <a:rPr lang="en-US" smtClean="0"/>
              <a:t>is length of LCS(X[1,i],Y[1,j</a:t>
            </a:r>
            <a:r>
              <a:rPr lang="en-US" dirty="0" smtClean="0"/>
              <a:t>]).</a:t>
            </a:r>
          </a:p>
          <a:p>
            <a:pPr>
              <a:defRPr/>
            </a:pPr>
            <a:r>
              <a:rPr lang="en-US" dirty="0" smtClean="0"/>
              <a:t>Start with the 0 column and 0 row.  Fill in all 0’s.</a:t>
            </a:r>
          </a:p>
          <a:p>
            <a:pPr>
              <a:defRPr/>
            </a:pPr>
            <a:r>
              <a:rPr lang="en-US" dirty="0" smtClean="0"/>
              <a:t>Fill in rest of table from left to right, and from top to bottom.  I.e</a:t>
            </a:r>
            <a:r>
              <a:rPr lang="en-US" smtClean="0"/>
              <a:t>. (1,1), (1,2),(1,3),…, (2,1),(2,2),…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Because a cell’s value depends on </a:t>
            </a:r>
            <a:r>
              <a:rPr lang="en-US" dirty="0" err="1" smtClean="0"/>
              <a:t>vals</a:t>
            </a:r>
            <a:r>
              <a:rPr lang="en-US" dirty="0" smtClean="0"/>
              <a:t> in cells to the left, left-up, and up.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4857750" y="6488113"/>
            <a:ext cx="42862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 smtClean="0"/>
              <a:t>Source: </a:t>
            </a:r>
            <a:r>
              <a:rPr lang="en-US" altLang="en-US" sz="1400" smtClean="0"/>
              <a:t>Introduction to Algorithms, Cormen et al.</a:t>
            </a:r>
            <a:endParaRPr lang="en-US" altLang="en-US" sz="1400" i="1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586538" y="3949700"/>
            <a:ext cx="1927225" cy="2332038"/>
          </a:xfrm>
          <a:custGeom>
            <a:avLst/>
            <a:gdLst>
              <a:gd name="T0" fmla="*/ 67807 w 1926166"/>
              <a:gd name="T1" fmla="*/ 76166 h 2332567"/>
              <a:gd name="T2" fmla="*/ 1860477 w 1926166"/>
              <a:gd name="T3" fmla="*/ 63472 h 2332567"/>
              <a:gd name="T4" fmla="*/ 42379 w 1926166"/>
              <a:gd name="T5" fmla="*/ 456992 h 2332567"/>
              <a:gd name="T6" fmla="*/ 1796907 w 1926166"/>
              <a:gd name="T7" fmla="*/ 418910 h 2332567"/>
              <a:gd name="T8" fmla="*/ 16951 w 1926166"/>
              <a:gd name="T9" fmla="*/ 863208 h 2332567"/>
              <a:gd name="T10" fmla="*/ 1860477 w 1926166"/>
              <a:gd name="T11" fmla="*/ 825126 h 2332567"/>
              <a:gd name="T12" fmla="*/ 93235 w 1926166"/>
              <a:gd name="T13" fmla="*/ 1180566 h 2332567"/>
              <a:gd name="T14" fmla="*/ 1898619 w 1926166"/>
              <a:gd name="T15" fmla="*/ 1167872 h 2332567"/>
              <a:gd name="T16" fmla="*/ 4237 w 1926166"/>
              <a:gd name="T17" fmla="*/ 1561393 h 2332567"/>
              <a:gd name="T18" fmla="*/ 1873191 w 1926166"/>
              <a:gd name="T19" fmla="*/ 1561393 h 2332567"/>
              <a:gd name="T20" fmla="*/ 55093 w 1926166"/>
              <a:gd name="T21" fmla="*/ 1942220 h 2332567"/>
              <a:gd name="T22" fmla="*/ 1924047 w 1926166"/>
              <a:gd name="T23" fmla="*/ 1942220 h 2332567"/>
              <a:gd name="T24" fmla="*/ 80521 w 1926166"/>
              <a:gd name="T25" fmla="*/ 2272270 h 2332567"/>
              <a:gd name="T26" fmla="*/ 1885905 w 1926166"/>
              <a:gd name="T27" fmla="*/ 2297659 h 233256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926166"/>
              <a:gd name="T43" fmla="*/ 0 h 2332567"/>
              <a:gd name="T44" fmla="*/ 1926166 w 1926166"/>
              <a:gd name="T45" fmla="*/ 2332567 h 233256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926166" h="2332567">
                <a:moveTo>
                  <a:pt x="67733" y="76200"/>
                </a:moveTo>
                <a:cubicBezTo>
                  <a:pt x="965199" y="38100"/>
                  <a:pt x="1862666" y="0"/>
                  <a:pt x="1858433" y="63500"/>
                </a:cubicBezTo>
                <a:cubicBezTo>
                  <a:pt x="1854200" y="127000"/>
                  <a:pt x="52916" y="397933"/>
                  <a:pt x="42333" y="457200"/>
                </a:cubicBezTo>
                <a:cubicBezTo>
                  <a:pt x="31750" y="516467"/>
                  <a:pt x="1799166" y="351367"/>
                  <a:pt x="1794933" y="419100"/>
                </a:cubicBezTo>
                <a:cubicBezTo>
                  <a:pt x="1790700" y="486833"/>
                  <a:pt x="6350" y="795867"/>
                  <a:pt x="16933" y="863600"/>
                </a:cubicBezTo>
                <a:cubicBezTo>
                  <a:pt x="27516" y="931333"/>
                  <a:pt x="1845733" y="772583"/>
                  <a:pt x="1858433" y="825500"/>
                </a:cubicBezTo>
                <a:cubicBezTo>
                  <a:pt x="1871133" y="878417"/>
                  <a:pt x="86783" y="1123950"/>
                  <a:pt x="93133" y="1181100"/>
                </a:cubicBezTo>
                <a:cubicBezTo>
                  <a:pt x="99483" y="1238250"/>
                  <a:pt x="1911350" y="1104900"/>
                  <a:pt x="1896533" y="1168400"/>
                </a:cubicBezTo>
                <a:cubicBezTo>
                  <a:pt x="1881716" y="1231900"/>
                  <a:pt x="8466" y="1496483"/>
                  <a:pt x="4233" y="1562100"/>
                </a:cubicBezTo>
                <a:cubicBezTo>
                  <a:pt x="0" y="1627717"/>
                  <a:pt x="1862666" y="1498600"/>
                  <a:pt x="1871133" y="1562100"/>
                </a:cubicBezTo>
                <a:cubicBezTo>
                  <a:pt x="1879600" y="1625600"/>
                  <a:pt x="46566" y="1879600"/>
                  <a:pt x="55033" y="1943100"/>
                </a:cubicBezTo>
                <a:cubicBezTo>
                  <a:pt x="63500" y="2006600"/>
                  <a:pt x="1917700" y="1888067"/>
                  <a:pt x="1921933" y="1943100"/>
                </a:cubicBezTo>
                <a:cubicBezTo>
                  <a:pt x="1926166" y="1998133"/>
                  <a:pt x="86783" y="2214033"/>
                  <a:pt x="80433" y="2273300"/>
                </a:cubicBezTo>
                <a:cubicBezTo>
                  <a:pt x="74083" y="2332567"/>
                  <a:pt x="978958" y="2315633"/>
                  <a:pt x="1883833" y="229870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47" name="Group 21"/>
          <p:cNvGrpSpPr>
            <a:grpSpLocks/>
          </p:cNvGrpSpPr>
          <p:nvPr/>
        </p:nvGrpSpPr>
        <p:grpSpPr bwMode="auto">
          <a:xfrm>
            <a:off x="4598988" y="1219200"/>
            <a:ext cx="4849812" cy="1343025"/>
            <a:chOff x="1373188" y="1092200"/>
            <a:chExt cx="4849812" cy="1343244"/>
          </a:xfrm>
        </p:grpSpPr>
        <p:grpSp>
          <p:nvGrpSpPr>
            <p:cNvPr id="10248" name="Group 4"/>
            <p:cNvGrpSpPr>
              <a:grpSpLocks/>
            </p:cNvGrpSpPr>
            <p:nvPr/>
          </p:nvGrpSpPr>
          <p:grpSpPr bwMode="auto">
            <a:xfrm>
              <a:off x="1373188" y="1789113"/>
              <a:ext cx="4849812" cy="646331"/>
              <a:chOff x="998012" y="1701795"/>
              <a:chExt cx="4848784" cy="646427"/>
            </a:xfrm>
          </p:grpSpPr>
          <p:sp>
            <p:nvSpPr>
              <p:cNvPr id="10250" name="TextBox 5"/>
              <p:cNvSpPr txBox="1">
                <a:spLocks noChangeArrowheads="1"/>
              </p:cNvSpPr>
              <p:nvPr/>
            </p:nvSpPr>
            <p:spPr bwMode="auto">
              <a:xfrm>
                <a:off x="998012" y="1802604"/>
                <a:ext cx="1909482" cy="369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1503FB"/>
                    </a:solidFill>
                  </a:rPr>
                  <a:t>c[i,j] =</a:t>
                </a:r>
              </a:p>
            </p:txBody>
          </p:sp>
          <p:sp>
            <p:nvSpPr>
              <p:cNvPr id="10251" name="TextBox 6"/>
              <p:cNvSpPr txBox="1">
                <a:spLocks noChangeArrowheads="1"/>
              </p:cNvSpPr>
              <p:nvPr/>
            </p:nvSpPr>
            <p:spPr bwMode="auto">
              <a:xfrm>
                <a:off x="1879716" y="1701795"/>
                <a:ext cx="3967080" cy="646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1503FB"/>
                    </a:solidFill>
                  </a:rPr>
                  <a:t>c[i-1,j-1] + 1	      if X[i] = Y[j]	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1503FB"/>
                    </a:solidFill>
                  </a:rPr>
                  <a:t>max(c[i-1,j], c[i, j-1])   if X[i] </a:t>
                </a:r>
                <a:r>
                  <a:rPr lang="en-US" altLang="en-US" sz="1800">
                    <a:solidFill>
                      <a:srgbClr val="1503FB"/>
                    </a:solidFill>
                    <a:latin typeface="Symbol" panose="05050102010706020507" pitchFamily="18" charset="2"/>
                  </a:rPr>
                  <a:t>¹ </a:t>
                </a:r>
                <a:r>
                  <a:rPr lang="en-US" altLang="en-US" sz="1800">
                    <a:solidFill>
                      <a:srgbClr val="1503FB"/>
                    </a:solidFill>
                  </a:rPr>
                  <a:t>Y[j]</a:t>
                </a:r>
              </a:p>
            </p:txBody>
          </p:sp>
          <p:sp>
            <p:nvSpPr>
              <p:cNvPr id="10252" name="Left Brace 7"/>
              <p:cNvSpPr>
                <a:spLocks/>
              </p:cNvSpPr>
              <p:nvPr/>
            </p:nvSpPr>
            <p:spPr bwMode="auto">
              <a:xfrm>
                <a:off x="1701922" y="1765282"/>
                <a:ext cx="208709" cy="471580"/>
              </a:xfrm>
              <a:prstGeom prst="leftBrace">
                <a:avLst>
                  <a:gd name="adj1" fmla="val 8327"/>
                  <a:gd name="adj2" fmla="val 50000"/>
                </a:avLst>
              </a:prstGeom>
              <a:noFill/>
              <a:ln w="38100" algn="ctr">
                <a:solidFill>
                  <a:srgbClr val="1503F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</p:grpSp>
        <p:sp>
          <p:nvSpPr>
            <p:cNvPr id="10249" name="TextBox 3"/>
            <p:cNvSpPr txBox="1">
              <a:spLocks noChangeArrowheads="1"/>
            </p:cNvSpPr>
            <p:nvPr/>
          </p:nvSpPr>
          <p:spPr bwMode="auto">
            <a:xfrm>
              <a:off x="1752600" y="1092200"/>
              <a:ext cx="3657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c[i,0] = 0 for all i.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c[0,j] = 0 for all j.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02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2589213"/>
            <a:ext cx="5287962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table method for LCS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06525"/>
            <a:ext cx="4826000" cy="52228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If the letters in row </a:t>
            </a:r>
            <a:r>
              <a:rPr lang="en-US" dirty="0" err="1" smtClean="0"/>
              <a:t>i</a:t>
            </a:r>
            <a:r>
              <a:rPr lang="en-US" dirty="0" smtClean="0"/>
              <a:t> and column j match, </a:t>
            </a:r>
            <a:r>
              <a:rPr lang="en-US" dirty="0" err="1" smtClean="0"/>
              <a:t>val</a:t>
            </a:r>
            <a:r>
              <a:rPr lang="en-US" dirty="0" smtClean="0"/>
              <a:t> of cell (</a:t>
            </a:r>
            <a:r>
              <a:rPr lang="en-US" dirty="0" err="1" smtClean="0"/>
              <a:t>i,j</a:t>
            </a:r>
            <a:r>
              <a:rPr lang="en-US" dirty="0" smtClean="0"/>
              <a:t>) = </a:t>
            </a:r>
            <a:r>
              <a:rPr lang="en-US" dirty="0" err="1" smtClean="0"/>
              <a:t>val</a:t>
            </a:r>
            <a:r>
              <a:rPr lang="en-US" dirty="0" smtClean="0"/>
              <a:t> of cell (i-1,j-1)+1.</a:t>
            </a:r>
          </a:p>
          <a:p>
            <a:pPr lvl="1">
              <a:defRPr/>
            </a:pPr>
            <a:r>
              <a:rPr lang="en-US" dirty="0" smtClean="0"/>
              <a:t>Also, make a diagonal arrow, indicating LCS(X[1,i],Y[1,j]) is LCS(X[1,i-1],Y[1,j-1]) plus X[</a:t>
            </a:r>
            <a:r>
              <a:rPr lang="en-US" dirty="0" err="1" smtClean="0"/>
              <a:t>i</a:t>
            </a:r>
            <a:r>
              <a:rPr lang="en-US" dirty="0" smtClean="0"/>
              <a:t>] (or Y[j]).</a:t>
            </a:r>
          </a:p>
          <a:p>
            <a:pPr>
              <a:defRPr/>
            </a:pPr>
            <a:r>
              <a:rPr lang="en-US" dirty="0" smtClean="0"/>
              <a:t>If letters don’t match, </a:t>
            </a:r>
            <a:r>
              <a:rPr lang="en-US" dirty="0" err="1" smtClean="0"/>
              <a:t>val</a:t>
            </a:r>
            <a:r>
              <a:rPr lang="en-US" dirty="0" smtClean="0"/>
              <a:t> of cell (</a:t>
            </a:r>
            <a:r>
              <a:rPr lang="en-US" dirty="0" err="1" smtClean="0"/>
              <a:t>i,j</a:t>
            </a:r>
            <a:r>
              <a:rPr lang="en-US" dirty="0" smtClean="0"/>
              <a:t>) = max of </a:t>
            </a:r>
            <a:r>
              <a:rPr lang="en-US" dirty="0" err="1" smtClean="0"/>
              <a:t>vals</a:t>
            </a:r>
            <a:r>
              <a:rPr lang="en-US" dirty="0" smtClean="0"/>
              <a:t> in cells (i-1,j), (i,j-1).</a:t>
            </a:r>
          </a:p>
          <a:p>
            <a:pPr lvl="1">
              <a:defRPr/>
            </a:pPr>
            <a:r>
              <a:rPr lang="en-US" dirty="0" smtClean="0"/>
              <a:t>Make an arrow to whichever cell gives has higher </a:t>
            </a:r>
            <a:r>
              <a:rPr lang="en-US" dirty="0" err="1" smtClean="0"/>
              <a:t>val</a:t>
            </a:r>
            <a:r>
              <a:rPr lang="en-US" dirty="0" smtClean="0"/>
              <a:t> (break ties arbitrarily).  </a:t>
            </a:r>
          </a:p>
          <a:p>
            <a:pPr lvl="1">
              <a:defRPr/>
            </a:pPr>
            <a:r>
              <a:rPr lang="en-US" dirty="0" smtClean="0"/>
              <a:t>Arrow indicates which way to go to find LCS.</a:t>
            </a:r>
          </a:p>
          <a:p>
            <a:pPr>
              <a:defRPr/>
            </a:pPr>
            <a:r>
              <a:rPr lang="en-US" dirty="0" smtClean="0"/>
              <a:t>Length of LCS is in bottom right cell (4 in the example).</a:t>
            </a:r>
          </a:p>
          <a:p>
            <a:pPr>
              <a:defRPr/>
            </a:pPr>
            <a:r>
              <a:rPr lang="en-US" dirty="0" smtClean="0"/>
              <a:t>LCS string given by following arrows starting from bottom right.</a:t>
            </a:r>
          </a:p>
          <a:p>
            <a:pPr lvl="1">
              <a:defRPr/>
            </a:pPr>
            <a:r>
              <a:rPr lang="en-US" dirty="0" smtClean="0"/>
              <a:t>Each diagonal arrow corresponds to a matching letter.</a:t>
            </a:r>
          </a:p>
          <a:p>
            <a:pPr lvl="1">
              <a:defRPr/>
            </a:pPr>
            <a:r>
              <a:rPr lang="en-US" dirty="0" smtClean="0"/>
              <a:t>The LCS is BCBA in the example.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11270" name="Group 13"/>
          <p:cNvGrpSpPr>
            <a:grpSpLocks/>
          </p:cNvGrpSpPr>
          <p:nvPr/>
        </p:nvGrpSpPr>
        <p:grpSpPr bwMode="auto">
          <a:xfrm>
            <a:off x="4598988" y="1219200"/>
            <a:ext cx="4849812" cy="1343025"/>
            <a:chOff x="1373188" y="1092200"/>
            <a:chExt cx="4849812" cy="1343244"/>
          </a:xfrm>
        </p:grpSpPr>
        <p:grpSp>
          <p:nvGrpSpPr>
            <p:cNvPr id="11271" name="Group 4"/>
            <p:cNvGrpSpPr>
              <a:grpSpLocks/>
            </p:cNvGrpSpPr>
            <p:nvPr/>
          </p:nvGrpSpPr>
          <p:grpSpPr bwMode="auto">
            <a:xfrm>
              <a:off x="1373188" y="1789113"/>
              <a:ext cx="4849812" cy="646331"/>
              <a:chOff x="998012" y="1701795"/>
              <a:chExt cx="4848784" cy="646427"/>
            </a:xfrm>
          </p:grpSpPr>
          <p:sp>
            <p:nvSpPr>
              <p:cNvPr id="11273" name="TextBox 5"/>
              <p:cNvSpPr txBox="1">
                <a:spLocks noChangeArrowheads="1"/>
              </p:cNvSpPr>
              <p:nvPr/>
            </p:nvSpPr>
            <p:spPr bwMode="auto">
              <a:xfrm>
                <a:off x="998012" y="1802604"/>
                <a:ext cx="1909482" cy="369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1503FB"/>
                    </a:solidFill>
                  </a:rPr>
                  <a:t>c[i,j] =</a:t>
                </a:r>
              </a:p>
            </p:txBody>
          </p:sp>
          <p:sp>
            <p:nvSpPr>
              <p:cNvPr id="11274" name="TextBox 6"/>
              <p:cNvSpPr txBox="1">
                <a:spLocks noChangeArrowheads="1"/>
              </p:cNvSpPr>
              <p:nvPr/>
            </p:nvSpPr>
            <p:spPr bwMode="auto">
              <a:xfrm>
                <a:off x="1879716" y="1701795"/>
                <a:ext cx="3967080" cy="646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1503FB"/>
                    </a:solidFill>
                  </a:rPr>
                  <a:t>c[i-1,j-1] + 1	      if X[i] = Y[j]	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1503FB"/>
                    </a:solidFill>
                  </a:rPr>
                  <a:t>max(c[i-1,j], c[i, j-1])   if X[i] </a:t>
                </a:r>
                <a:r>
                  <a:rPr lang="en-US" altLang="en-US" sz="1800">
                    <a:solidFill>
                      <a:srgbClr val="1503FB"/>
                    </a:solidFill>
                    <a:latin typeface="Symbol" panose="05050102010706020507" pitchFamily="18" charset="2"/>
                  </a:rPr>
                  <a:t>¹ </a:t>
                </a:r>
                <a:r>
                  <a:rPr lang="en-US" altLang="en-US" sz="1800">
                    <a:solidFill>
                      <a:srgbClr val="1503FB"/>
                    </a:solidFill>
                  </a:rPr>
                  <a:t>Y[j]</a:t>
                </a:r>
              </a:p>
            </p:txBody>
          </p:sp>
          <p:sp>
            <p:nvSpPr>
              <p:cNvPr id="11275" name="Left Brace 7"/>
              <p:cNvSpPr>
                <a:spLocks/>
              </p:cNvSpPr>
              <p:nvPr/>
            </p:nvSpPr>
            <p:spPr bwMode="auto">
              <a:xfrm>
                <a:off x="1701922" y="1765282"/>
                <a:ext cx="208709" cy="471580"/>
              </a:xfrm>
              <a:prstGeom prst="leftBrace">
                <a:avLst>
                  <a:gd name="adj1" fmla="val 8327"/>
                  <a:gd name="adj2" fmla="val 50000"/>
                </a:avLst>
              </a:prstGeom>
              <a:noFill/>
              <a:ln w="38100" algn="ctr">
                <a:solidFill>
                  <a:srgbClr val="1503F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272" name="TextBox 3"/>
            <p:cNvSpPr txBox="1">
              <a:spLocks noChangeArrowheads="1"/>
            </p:cNvSpPr>
            <p:nvPr/>
          </p:nvSpPr>
          <p:spPr bwMode="auto">
            <a:xfrm>
              <a:off x="1752600" y="1092200"/>
              <a:ext cx="3657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c[i,0] = 0 for all i.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c[0,j] = 0 for all j.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5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of the LCS 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mtClean="0"/>
                  <a:t>There are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mtClean="0"/>
                  <a:t>entries in the c table.</a:t>
                </a:r>
              </a:p>
              <a:p>
                <a:r>
                  <a:rPr lang="en-US" altLang="en-US" smtClean="0"/>
                  <a:t>Filling each entry requires looking at 1 or 2 adjacent entries.</a:t>
                </a:r>
              </a:p>
              <a:p>
                <a:r>
                  <a:rPr lang="en-US" altLang="en-US" smtClean="0"/>
                  <a:t>So running time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mtClean="0"/>
                  <a:t>.</a:t>
                </a:r>
              </a:p>
              <a:p>
                <a:r>
                  <a:rPr lang="en-US" altLang="en-US" smtClean="0"/>
                  <a:t>Amount of memory needed (space complexity) is also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mtClean="0"/>
                  <a:t>, since tables have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𝑚𝑛</m:t>
                    </m:r>
                  </m:oMath>
                </a14:m>
                <a:r>
                  <a:rPr lang="en-US" altLang="en-US" smtClean="0"/>
                  <a:t> entries.</a:t>
                </a:r>
              </a:p>
            </p:txBody>
          </p:sp>
        </mc:Choice>
        <mc:Fallback xmlns="">
          <p:sp>
            <p:nvSpPr>
              <p:cNvPr id="1126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658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4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Multiplying many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mtClean="0"/>
                  <a:t>Suppose we want to multiply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en-US" smtClean="0"/>
                  <a:t>.  This can be done in several ways.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))).</m:t>
                    </m:r>
                  </m:oMath>
                </a14:m>
                <a:endParaRPr lang="en-US" alt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alt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altLang="en-US" smtClean="0"/>
              </a:p>
              <a:p>
                <a:pPr lvl="1"/>
                <a:r>
                  <a:rPr lang="en-US" altLang="en-US" smtClean="0"/>
                  <a:t>…</a:t>
                </a:r>
              </a:p>
              <a:p>
                <a:pPr lvl="1"/>
                <a:r>
                  <a:rPr lang="en-US" altLang="en-US" smtClean="0"/>
                  <a:t>All give the same answer.</a:t>
                </a:r>
              </a:p>
              <a:p>
                <a:pPr lvl="2"/>
                <a:r>
                  <a:rPr lang="en-US" altLang="en-US" smtClean="0"/>
                  <a:t>Because matrix multiplication is </a:t>
                </a:r>
                <a:r>
                  <a:rPr lang="en-US" altLang="en-US" smtClean="0">
                    <a:solidFill>
                      <a:srgbClr val="FF0000"/>
                    </a:solidFill>
                  </a:rPr>
                  <a:t>associative</a:t>
                </a:r>
                <a:r>
                  <a:rPr lang="en-US" altLang="en-US" smtClean="0"/>
                  <a:t>.</a:t>
                </a:r>
              </a:p>
              <a:p>
                <a:pPr lvl="1"/>
                <a:r>
                  <a:rPr lang="en-US" altLang="en-US" smtClean="0"/>
                  <a:t>But they can take </a:t>
                </a:r>
                <a:r>
                  <a:rPr lang="en-US" altLang="en-US" smtClean="0">
                    <a:solidFill>
                      <a:srgbClr val="FF0000"/>
                    </a:solidFill>
                  </a:rPr>
                  <a:t>different amounts of time!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658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4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Same answer, different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8477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Multiplying 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matrix by 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matrix takes O(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pqr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time.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be 3 matrices with dimensions 10</a:t>
                </a:r>
                <a:r>
                  <a:rPr lang="en-US" dirty="0" smtClean="0">
                    <a:solidFill>
                      <a:schemeClr val="tx1"/>
                    </a:solidFill>
                    <a:latin typeface="Symbol" pitchFamily="18" charset="2"/>
                  </a:rPr>
                  <a:t>´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100, 100</a:t>
                </a:r>
                <a:r>
                  <a:rPr lang="en-US" dirty="0" smtClean="0">
                    <a:solidFill>
                      <a:schemeClr val="tx1"/>
                    </a:solidFill>
                    <a:latin typeface="Symbol" pitchFamily="18" charset="2"/>
                  </a:rPr>
                  <a:t>´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5, 5</a:t>
                </a:r>
                <a:r>
                  <a:rPr lang="en-US" dirty="0" smtClean="0">
                    <a:solidFill>
                      <a:schemeClr val="tx1"/>
                    </a:solidFill>
                    <a:latin typeface="Symbol" pitchFamily="18" charset="2"/>
                  </a:rPr>
                  <a:t>´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50.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Cost </a:t>
                </a:r>
                <a:r>
                  <a:rPr lang="en-US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7500.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10*100*5=5000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producing a 10</a:t>
                </a:r>
                <a:r>
                  <a:rPr lang="en-US" dirty="0" smtClean="0">
                    <a:solidFill>
                      <a:schemeClr val="tx1"/>
                    </a:solidFill>
                    <a:latin typeface="Symbol" pitchFamily="18" charset="2"/>
                  </a:rPr>
                  <a:t>´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5 matrix.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Then another 10*5*50=2500 to multiply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Cost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75,000.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100*5*50=25000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producing a 100</a:t>
                </a:r>
                <a:r>
                  <a:rPr lang="en-US" dirty="0" smtClean="0">
                    <a:solidFill>
                      <a:schemeClr val="tx1"/>
                    </a:solidFill>
                    <a:latin typeface="Symbol" pitchFamily="18" charset="2"/>
                  </a:rPr>
                  <a:t>´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50 matrix.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Then another 10*100*50=50000 to multiply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Same answer, but 10 times the cost!</a:t>
                </a:r>
              </a:p>
              <a:p>
                <a:pPr lvl="1">
                  <a:defRPr/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84775"/>
              </a:xfrm>
              <a:blipFill>
                <a:blip r:embed="rId2"/>
                <a:stretch>
                  <a:fillRect l="-667" t="-188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08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Matrix-chain multiplication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02613" cy="478155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800" smtClean="0"/>
                  <a:t>Given a sequence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smtClean="0"/>
                  <a:t>of matrices, where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800" baseline="-25000" smtClean="0"/>
                  <a:t> </a:t>
                </a:r>
                <a:r>
                  <a:rPr lang="en-US" altLang="en-US" sz="2800" smtClean="0"/>
                  <a:t>has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800" smtClean="0"/>
                  <a:t>, for i=1,…n, compute the product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×…×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smtClean="0"/>
                  <a:t> in a way that minimizes the cost.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8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800"/>
                  <a:t> has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800" smtClean="0"/>
                  <a:t>.</a:t>
                </a:r>
              </a:p>
              <a:p>
                <a:pPr lvl="1"/>
                <a:r>
                  <a:rPr lang="en-US" altLang="en-US" sz="2400" smtClean="0"/>
                  <a:t>Same as (((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…×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smtClean="0"/>
                  <a:t>.</a:t>
                </a:r>
                <a:r>
                  <a:rPr lang="en-US" altLang="en-US" sz="2400"/>
                  <a:t> </a:t>
                </a:r>
                <a:endParaRPr lang="en-US" altLang="en-US" sz="240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smtClean="0"/>
                  <a:t>has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smtClean="0"/>
                  <a:t> has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40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smtClean="0"/>
                  <a:t> has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en-US" sz="2400" smtClean="0"/>
                  <a:t>.</a:t>
                </a:r>
              </a:p>
              <a:p>
                <a:pPr lvl="1"/>
                <a:r>
                  <a:rPr lang="en-US" altLang="en-US" sz="2400" smtClean="0"/>
                  <a:t>Etc.</a:t>
                </a:r>
              </a:p>
            </p:txBody>
          </p:sp>
        </mc:Choice>
        <mc:Fallback xmlns="">
          <p:sp>
            <p:nvSpPr>
              <p:cNvPr id="819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02613" cy="4781550"/>
              </a:xfrm>
              <a:blipFill>
                <a:blip r:embed="rId2"/>
                <a:stretch>
                  <a:fillRect l="-743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7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Breaking into subproblems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07047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Suppose we want to multiply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efficiently. 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Say we first compute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B </a:t>
                </a:r>
                <a:r>
                  <a:rPr lang="en-US" smtClean="0">
                    <a:solidFill>
                      <a:schemeClr val="tx1"/>
                    </a:solidFill>
                  </a:rPr>
                  <a:t>has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C has </a:t>
                </a:r>
                <a:r>
                  <a:rPr lang="en-US" smtClean="0">
                    <a:solidFill>
                      <a:schemeClr val="tx1"/>
                    </a:solidFill>
                  </a:rPr>
                  <a:t>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so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time.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Let M(1,4) be the smallest cost to compute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and M(5,8) the smallest cost to compute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Then computing A by breaking it apart into B and C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(1,4) +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(5,8) +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Since we split A into two parts following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we call this breaking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070475"/>
              </a:xfrm>
              <a:blipFill>
                <a:blip r:embed="rId2"/>
                <a:stretch>
                  <a:fillRect l="-667" t="-2764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4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Breaking into subproblems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Alternatively, we can break at A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>
                    <a:solidFill>
                      <a:schemeClr val="tx1"/>
                    </a:solidFill>
                  </a:rPr>
                  <a:t>and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B’ </a:t>
                </a:r>
                <a:r>
                  <a:rPr lang="en-US" smtClean="0">
                    <a:solidFill>
                      <a:schemeClr val="tx1"/>
                    </a:solidFill>
                  </a:rPr>
                  <a:t>has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C’ has </a:t>
                </a:r>
                <a:r>
                  <a:rPr lang="en-US" smtClean="0">
                    <a:solidFill>
                      <a:schemeClr val="tx1"/>
                    </a:solidFill>
                  </a:rPr>
                  <a:t>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so computing B’</a:t>
                </a:r>
                <a:r>
                  <a:rPr lang="en-US" dirty="0" smtClean="0">
                    <a:solidFill>
                      <a:schemeClr val="tx1"/>
                    </a:solidFill>
                    <a:latin typeface="Symbol" pitchFamily="18" charset="2"/>
                  </a:rPr>
                  <a:t>´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smtClean="0">
                    <a:solidFill>
                      <a:schemeClr val="tx1"/>
                    </a:solidFill>
                  </a:rPr>
                  <a:t>’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Let M(1,3) be the smallest cost to compute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and M(4,8) the smallest cost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Then computing A by breaking it apart into B’ and C’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(1,3) +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(4,8) +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97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Breaking into subproblems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84721" cy="478155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dirty="0" smtClean="0"/>
                  <a:t>Since there are 8 matrices, there are 7 ways we can break A into </a:t>
                </a:r>
                <a:r>
                  <a:rPr lang="en-US" dirty="0" err="1" smtClean="0"/>
                  <a:t>subproblems</a:t>
                </a:r>
                <a:r>
                  <a:rPr lang="en-US" dirty="0" smtClean="0"/>
                  <a:t> this way.</a:t>
                </a:r>
              </a:p>
              <a:p>
                <a:pPr lvl="1">
                  <a:defRPr/>
                </a:pPr>
                <a:r>
                  <a:rPr lang="en-US" dirty="0" smtClean="0"/>
                  <a:t>Breaking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has cost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(2,8)+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Breaking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has cost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3,8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Breaking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en-US" dirty="0" smtClean="0"/>
                  <a:t>has 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(1,3)+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(4,8)+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Breaking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has 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(1,4)+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(5,8)+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Breaking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has 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(1,5)+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(6,8)+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Breaking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6 </m:t>
                    </m:r>
                  </m:oMath>
                </a14:m>
                <a:r>
                  <a:rPr lang="en-US" dirty="0" smtClean="0"/>
                  <a:t>has 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(1,6)+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(7,8)+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Breaking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 smtClean="0"/>
                  <a:t>has cost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(1,7)+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(8,8)+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84721" cy="4781550"/>
              </a:xfrm>
              <a:blipFill>
                <a:blip r:embed="rId2"/>
                <a:stretch>
                  <a:fillRect l="-655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4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Breaking into subproblems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8477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Which split is best?  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We don’t know.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But one of the splits gives the best way to multiply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.</a:t>
                </a:r>
                <a:r>
                  <a:rPr lang="en-US" altLang="en-US">
                    <a:solidFill>
                      <a:srgbClr val="000000"/>
                    </a:solidFill>
                  </a:rPr>
                  <a:t> </a:t>
                </a:r>
                <a:endParaRPr lang="en-US" altLang="en-US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Because no matter how we parenthesize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, there’s some multiplication that happens last.</a:t>
                </a:r>
              </a:p>
              <a:p>
                <a:pPr lvl="2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This corresponds to the split position.</a:t>
                </a:r>
              </a:p>
              <a:p>
                <a:pPr lvl="2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E.g. if we parenthesize </a:t>
                </a:r>
                <a:r>
                  <a:rPr lang="en-US" smtClean="0">
                    <a:solidFill>
                      <a:srgbClr val="000000"/>
                    </a:solidFill>
                  </a:rPr>
                  <a:t>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1503F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503F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1503F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1503F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503F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1503F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, the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split occurs after A</a:t>
                </a:r>
                <a:r>
                  <a:rPr lang="en-US" baseline="-25000" dirty="0" smtClean="0">
                    <a:solidFill>
                      <a:srgbClr val="000000"/>
                    </a:solidFill>
                  </a:rPr>
                  <a:t>3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So, </a:t>
                </a:r>
                <a:r>
                  <a:rPr lang="en-US" smtClean="0">
                    <a:solidFill>
                      <a:srgbClr val="000000"/>
                    </a:solidFill>
                  </a:rPr>
                  <a:t>the minimum cost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M(A) to multiply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is the minimum cost from one of the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splittings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  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84775"/>
              </a:xfrm>
              <a:blipFill>
                <a:blip r:embed="rId2"/>
                <a:stretch>
                  <a:fillRect l="-667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21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24040</TotalTime>
  <Words>3387</Words>
  <Application>Microsoft Office PowerPoint</Application>
  <PresentationFormat>On-screen Show (4:3)</PresentationFormat>
  <Paragraphs>250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 (Body)</vt:lpstr>
      <vt:lpstr>Arial</vt:lpstr>
      <vt:lpstr>Arial Black</vt:lpstr>
      <vt:lpstr>Cambria Math</vt:lpstr>
      <vt:lpstr>Courier New</vt:lpstr>
      <vt:lpstr>Symbol</vt:lpstr>
      <vt:lpstr>Times New Roman</vt:lpstr>
      <vt:lpstr>Wingdings</vt:lpstr>
      <vt:lpstr>Pixel</vt:lpstr>
      <vt:lpstr>Dynamic Programming Part 2</vt:lpstr>
      <vt:lpstr>Matrix multiplication</vt:lpstr>
      <vt:lpstr>Multiplying many matrices</vt:lpstr>
      <vt:lpstr>Same answer, different costs</vt:lpstr>
      <vt:lpstr>Matrix-chain multiplication problem</vt:lpstr>
      <vt:lpstr>Breaking into subproblems</vt:lpstr>
      <vt:lpstr>Breaking into subproblems</vt:lpstr>
      <vt:lpstr>Breaking into subproblems</vt:lpstr>
      <vt:lpstr>Breaking into subproblems</vt:lpstr>
      <vt:lpstr>Dynamic programming equation</vt:lpstr>
      <vt:lpstr>DP equation and subproblems</vt:lpstr>
      <vt:lpstr>The table method</vt:lpstr>
      <vt:lpstr>The table method</vt:lpstr>
      <vt:lpstr>Cost of the table method</vt:lpstr>
      <vt:lpstr>Problems without optimal substructure</vt:lpstr>
      <vt:lpstr>Problems with(out) optimal substructure</vt:lpstr>
      <vt:lpstr>Shortest path</vt:lpstr>
      <vt:lpstr>Longest simple path</vt:lpstr>
      <vt:lpstr>Longest common subsequence</vt:lpstr>
      <vt:lpstr>Application</vt:lpstr>
      <vt:lpstr>Subproblems in LCS</vt:lpstr>
      <vt:lpstr>A dynamic program for LCS</vt:lpstr>
      <vt:lpstr>The table method for LCS</vt:lpstr>
      <vt:lpstr>The table method for LCS</vt:lpstr>
      <vt:lpstr>Cost of the LCS DP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 Fan</dc:creator>
  <cp:lastModifiedBy>Rui</cp:lastModifiedBy>
  <cp:revision>1800</cp:revision>
  <cp:lastPrinted>2023-03-01T16:13:03Z</cp:lastPrinted>
  <dcterms:created xsi:type="dcterms:W3CDTF">2004-01-06T19:40:29Z</dcterms:created>
  <dcterms:modified xsi:type="dcterms:W3CDTF">2024-03-20T16:06:44Z</dcterms:modified>
</cp:coreProperties>
</file>