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 id="2147483863" r:id="rId2"/>
  </p:sldMasterIdLst>
  <p:notesMasterIdLst>
    <p:notesMasterId r:id="rId35"/>
  </p:notesMasterIdLst>
  <p:handoutMasterIdLst>
    <p:handoutMasterId r:id="rId36"/>
  </p:handoutMasterIdLst>
  <p:sldIdLst>
    <p:sldId id="256" r:id="rId3"/>
    <p:sldId id="266" r:id="rId4"/>
    <p:sldId id="271" r:id="rId5"/>
    <p:sldId id="267" r:id="rId6"/>
    <p:sldId id="268" r:id="rId7"/>
    <p:sldId id="269" r:id="rId8"/>
    <p:sldId id="270" r:id="rId9"/>
    <p:sldId id="272" r:id="rId10"/>
    <p:sldId id="281" r:id="rId11"/>
    <p:sldId id="274" r:id="rId12"/>
    <p:sldId id="275" r:id="rId13"/>
    <p:sldId id="282" r:id="rId14"/>
    <p:sldId id="283" r:id="rId15"/>
    <p:sldId id="285" r:id="rId16"/>
    <p:sldId id="286" r:id="rId17"/>
    <p:sldId id="289" r:id="rId18"/>
    <p:sldId id="288" r:id="rId19"/>
    <p:sldId id="290" r:id="rId20"/>
    <p:sldId id="308" r:id="rId21"/>
    <p:sldId id="292" r:id="rId22"/>
    <p:sldId id="293" r:id="rId23"/>
    <p:sldId id="294" r:id="rId24"/>
    <p:sldId id="298" r:id="rId25"/>
    <p:sldId id="299" r:id="rId26"/>
    <p:sldId id="300" r:id="rId27"/>
    <p:sldId id="301" r:id="rId28"/>
    <p:sldId id="302" r:id="rId29"/>
    <p:sldId id="303" r:id="rId30"/>
    <p:sldId id="304" r:id="rId31"/>
    <p:sldId id="305" r:id="rId32"/>
    <p:sldId id="306" r:id="rId33"/>
    <p:sldId id="307" r:id="rId34"/>
  </p:sldIdLst>
  <p:sldSz cx="9144000" cy="6858000" type="screen4x3"/>
  <p:notesSz cx="9601200" cy="7315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224">
          <p15:clr>
            <a:srgbClr val="A4A3A4"/>
          </p15:clr>
        </p15:guide>
        <p15:guide id="2" pos="2880">
          <p15:clr>
            <a:srgbClr val="A4A3A4"/>
          </p15:clr>
        </p15:guide>
      </p15:sldGuideLst>
    </p:ext>
    <p:ext uri="{2D200454-40CA-4A62-9FC3-DE9A4176ACB9}">
      <p15:notesGuideLst xmlns:p15="http://schemas.microsoft.com/office/powerpoint/2012/main">
        <p15:guide id="1" orient="horz" pos="2304" userDrawn="1">
          <p15:clr>
            <a:srgbClr val="A4A3A4"/>
          </p15:clr>
        </p15:guide>
        <p15:guide id="2" pos="302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03FB"/>
    <a:srgbClr val="000000"/>
    <a:srgbClr val="FF0000"/>
    <a:srgbClr val="FFFF00"/>
    <a:srgbClr val="33CC33"/>
    <a:srgbClr val="56FF21"/>
    <a:srgbClr val="66FF33"/>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6835" autoAdjust="0"/>
    <p:restoredTop sz="95909" autoAdjust="0"/>
  </p:normalViewPr>
  <p:slideViewPr>
    <p:cSldViewPr snapToGrid="0">
      <p:cViewPr varScale="1">
        <p:scale>
          <a:sx n="120" d="100"/>
          <a:sy n="120" d="100"/>
        </p:scale>
        <p:origin x="1399" y="58"/>
      </p:cViewPr>
      <p:guideLst>
        <p:guide orient="horz" pos="2224"/>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 d="5"/>
        <a:sy n="8" d="5"/>
      </p:scale>
      <p:origin x="0" y="0"/>
    </p:cViewPr>
  </p:sorterViewPr>
  <p:notesViewPr>
    <p:cSldViewPr snapToGrid="0">
      <p:cViewPr>
        <p:scale>
          <a:sx n="100" d="100"/>
          <a:sy n="100" d="100"/>
        </p:scale>
        <p:origin x="-366" y="1392"/>
      </p:cViewPr>
      <p:guideLst>
        <p:guide orient="horz" pos="2304"/>
        <p:guide pos="3024"/>
      </p:guideLst>
    </p:cSldViewPr>
  </p:notes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8354" name="Rectangle 2"/>
          <p:cNvSpPr>
            <a:spLocks noGrp="1" noChangeArrowheads="1"/>
          </p:cNvSpPr>
          <p:nvPr>
            <p:ph type="hdr" sz="quarter"/>
          </p:nvPr>
        </p:nvSpPr>
        <p:spPr bwMode="auto">
          <a:xfrm>
            <a:off x="0" y="0"/>
            <a:ext cx="4162187" cy="365760"/>
          </a:xfrm>
          <a:prstGeom prst="rect">
            <a:avLst/>
          </a:prstGeom>
          <a:noFill/>
          <a:ln w="9525">
            <a:noFill/>
            <a:miter lim="800000"/>
            <a:headEnd/>
            <a:tailEnd/>
          </a:ln>
          <a:effectLst/>
        </p:spPr>
        <p:txBody>
          <a:bodyPr vert="horz" wrap="square" lIns="95665" tIns="47833" rIns="95665" bIns="47833" numCol="1" anchor="t" anchorCtr="0" compatLnSpc="1">
            <a:prstTxWarp prst="textNoShape">
              <a:avLst/>
            </a:prstTxWarp>
          </a:bodyPr>
          <a:lstStyle>
            <a:lvl1pPr eaLnBrk="1" hangingPunct="1">
              <a:defRPr sz="1300">
                <a:latin typeface="Times New Roman" pitchFamily="18" charset="0"/>
              </a:defRPr>
            </a:lvl1pPr>
          </a:lstStyle>
          <a:p>
            <a:pPr>
              <a:defRPr/>
            </a:pPr>
            <a:endParaRPr lang="en-US"/>
          </a:p>
        </p:txBody>
      </p:sp>
      <p:sp>
        <p:nvSpPr>
          <p:cNvPr id="228355" name="Rectangle 3"/>
          <p:cNvSpPr>
            <a:spLocks noGrp="1" noChangeArrowheads="1"/>
          </p:cNvSpPr>
          <p:nvPr>
            <p:ph type="dt" sz="quarter" idx="1"/>
          </p:nvPr>
        </p:nvSpPr>
        <p:spPr bwMode="auto">
          <a:xfrm>
            <a:off x="5437346" y="0"/>
            <a:ext cx="4162187" cy="365760"/>
          </a:xfrm>
          <a:prstGeom prst="rect">
            <a:avLst/>
          </a:prstGeom>
          <a:noFill/>
          <a:ln w="9525">
            <a:noFill/>
            <a:miter lim="800000"/>
            <a:headEnd/>
            <a:tailEnd/>
          </a:ln>
          <a:effectLst/>
        </p:spPr>
        <p:txBody>
          <a:bodyPr vert="horz" wrap="square" lIns="95665" tIns="47833" rIns="95665" bIns="47833" numCol="1" anchor="t" anchorCtr="0" compatLnSpc="1">
            <a:prstTxWarp prst="textNoShape">
              <a:avLst/>
            </a:prstTxWarp>
          </a:bodyPr>
          <a:lstStyle>
            <a:lvl1pPr algn="r" eaLnBrk="1" hangingPunct="1">
              <a:defRPr sz="1300">
                <a:latin typeface="Times New Roman" pitchFamily="18" charset="0"/>
              </a:defRPr>
            </a:lvl1pPr>
          </a:lstStyle>
          <a:p>
            <a:pPr>
              <a:defRPr/>
            </a:pPr>
            <a:endParaRPr lang="en-US"/>
          </a:p>
        </p:txBody>
      </p:sp>
      <p:sp>
        <p:nvSpPr>
          <p:cNvPr id="228356" name="Rectangle 4"/>
          <p:cNvSpPr>
            <a:spLocks noGrp="1" noChangeArrowheads="1"/>
          </p:cNvSpPr>
          <p:nvPr>
            <p:ph type="ftr" sz="quarter" idx="2"/>
          </p:nvPr>
        </p:nvSpPr>
        <p:spPr bwMode="auto">
          <a:xfrm>
            <a:off x="0" y="6947747"/>
            <a:ext cx="4162187" cy="365760"/>
          </a:xfrm>
          <a:prstGeom prst="rect">
            <a:avLst/>
          </a:prstGeom>
          <a:noFill/>
          <a:ln w="9525">
            <a:noFill/>
            <a:miter lim="800000"/>
            <a:headEnd/>
            <a:tailEnd/>
          </a:ln>
          <a:effectLst/>
        </p:spPr>
        <p:txBody>
          <a:bodyPr vert="horz" wrap="square" lIns="95665" tIns="47833" rIns="95665" bIns="47833" numCol="1" anchor="b" anchorCtr="0" compatLnSpc="1">
            <a:prstTxWarp prst="textNoShape">
              <a:avLst/>
            </a:prstTxWarp>
          </a:bodyPr>
          <a:lstStyle>
            <a:lvl1pPr eaLnBrk="1" hangingPunct="1">
              <a:defRPr sz="1300">
                <a:latin typeface="Times New Roman" pitchFamily="18" charset="0"/>
              </a:defRPr>
            </a:lvl1pPr>
          </a:lstStyle>
          <a:p>
            <a:pPr>
              <a:defRPr/>
            </a:pPr>
            <a:endParaRPr lang="en-US"/>
          </a:p>
        </p:txBody>
      </p:sp>
      <p:sp>
        <p:nvSpPr>
          <p:cNvPr id="228357" name="Rectangle 5"/>
          <p:cNvSpPr>
            <a:spLocks noGrp="1" noChangeArrowheads="1"/>
          </p:cNvSpPr>
          <p:nvPr>
            <p:ph type="sldNum" sz="quarter" idx="3"/>
          </p:nvPr>
        </p:nvSpPr>
        <p:spPr bwMode="auto">
          <a:xfrm>
            <a:off x="5437346" y="6947747"/>
            <a:ext cx="4162187" cy="365760"/>
          </a:xfrm>
          <a:prstGeom prst="rect">
            <a:avLst/>
          </a:prstGeom>
          <a:noFill/>
          <a:ln w="9525">
            <a:noFill/>
            <a:miter lim="800000"/>
            <a:headEnd/>
            <a:tailEnd/>
          </a:ln>
          <a:effectLst/>
        </p:spPr>
        <p:txBody>
          <a:bodyPr vert="horz" wrap="square" lIns="95665" tIns="47833" rIns="95665" bIns="47833" numCol="1" anchor="b" anchorCtr="0" compatLnSpc="1">
            <a:prstTxWarp prst="textNoShape">
              <a:avLst/>
            </a:prstTxWarp>
          </a:bodyPr>
          <a:lstStyle>
            <a:lvl1pPr algn="r" eaLnBrk="1" hangingPunct="1">
              <a:defRPr sz="1300">
                <a:latin typeface="Times New Roman" panose="02020603050405020304" pitchFamily="18" charset="0"/>
              </a:defRPr>
            </a:lvl1pPr>
          </a:lstStyle>
          <a:p>
            <a:fld id="{C3B7DACC-451A-4206-84F0-992FEB2B22B9}"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4162187" cy="365760"/>
          </a:xfrm>
          <a:prstGeom prst="rect">
            <a:avLst/>
          </a:prstGeom>
          <a:noFill/>
          <a:ln w="9525">
            <a:noFill/>
            <a:miter lim="800000"/>
            <a:headEnd/>
            <a:tailEnd/>
          </a:ln>
          <a:effectLst/>
        </p:spPr>
        <p:txBody>
          <a:bodyPr vert="horz" wrap="square" lIns="96575" tIns="48286" rIns="96575" bIns="48286" numCol="1" anchor="t" anchorCtr="0" compatLnSpc="1">
            <a:prstTxWarp prst="textNoShape">
              <a:avLst/>
            </a:prstTxWarp>
          </a:bodyPr>
          <a:lstStyle>
            <a:lvl1pPr defTabSz="964956" eaLnBrk="1" hangingPunct="1">
              <a:defRPr sz="1300">
                <a:latin typeface="Times New Roman" pitchFamily="18" charset="0"/>
              </a:defRPr>
            </a:lvl1pPr>
          </a:lstStyle>
          <a:p>
            <a:pPr>
              <a:defRPr/>
            </a:pPr>
            <a:endParaRPr lang="en-US"/>
          </a:p>
        </p:txBody>
      </p:sp>
      <p:sp>
        <p:nvSpPr>
          <p:cNvPr id="7171" name="Rectangle 3"/>
          <p:cNvSpPr>
            <a:spLocks noGrp="1" noChangeArrowheads="1"/>
          </p:cNvSpPr>
          <p:nvPr>
            <p:ph type="dt" idx="1"/>
          </p:nvPr>
        </p:nvSpPr>
        <p:spPr bwMode="auto">
          <a:xfrm>
            <a:off x="5439014" y="0"/>
            <a:ext cx="4162186" cy="365760"/>
          </a:xfrm>
          <a:prstGeom prst="rect">
            <a:avLst/>
          </a:prstGeom>
          <a:noFill/>
          <a:ln w="9525">
            <a:noFill/>
            <a:miter lim="800000"/>
            <a:headEnd/>
            <a:tailEnd/>
          </a:ln>
          <a:effectLst/>
        </p:spPr>
        <p:txBody>
          <a:bodyPr vert="horz" wrap="square" lIns="96575" tIns="48286" rIns="96575" bIns="48286" numCol="1" anchor="t" anchorCtr="0" compatLnSpc="1">
            <a:prstTxWarp prst="textNoShape">
              <a:avLst/>
            </a:prstTxWarp>
          </a:bodyPr>
          <a:lstStyle>
            <a:lvl1pPr algn="r" defTabSz="964956" eaLnBrk="1" hangingPunct="1">
              <a:defRPr sz="1300">
                <a:latin typeface="Times New Roman" pitchFamily="18" charset="0"/>
              </a:defRPr>
            </a:lvl1pPr>
          </a:lstStyle>
          <a:p>
            <a:pPr>
              <a:defRPr/>
            </a:pPr>
            <a:endParaRPr lang="en-US"/>
          </a:p>
        </p:txBody>
      </p:sp>
      <p:sp>
        <p:nvSpPr>
          <p:cNvPr id="31748" name="Rectangle 4"/>
          <p:cNvSpPr>
            <a:spLocks noGrp="1" noRot="1" noChangeAspect="1" noChangeArrowheads="1" noTextEdit="1"/>
          </p:cNvSpPr>
          <p:nvPr>
            <p:ph type="sldImg" idx="2"/>
          </p:nvPr>
        </p:nvSpPr>
        <p:spPr bwMode="auto">
          <a:xfrm>
            <a:off x="2971800" y="549275"/>
            <a:ext cx="3657600" cy="2743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1280160" y="3474720"/>
            <a:ext cx="7040880" cy="3291840"/>
          </a:xfrm>
          <a:prstGeom prst="rect">
            <a:avLst/>
          </a:prstGeom>
          <a:noFill/>
          <a:ln w="9525">
            <a:noFill/>
            <a:miter lim="800000"/>
            <a:headEnd/>
            <a:tailEnd/>
          </a:ln>
          <a:effectLst/>
        </p:spPr>
        <p:txBody>
          <a:bodyPr vert="horz" wrap="square" lIns="96575" tIns="48286" rIns="96575" bIns="4828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74" name="Rectangle 6"/>
          <p:cNvSpPr>
            <a:spLocks noGrp="1" noChangeArrowheads="1"/>
          </p:cNvSpPr>
          <p:nvPr>
            <p:ph type="ftr" sz="quarter" idx="4"/>
          </p:nvPr>
        </p:nvSpPr>
        <p:spPr bwMode="auto">
          <a:xfrm>
            <a:off x="0" y="6949440"/>
            <a:ext cx="4162187" cy="365760"/>
          </a:xfrm>
          <a:prstGeom prst="rect">
            <a:avLst/>
          </a:prstGeom>
          <a:noFill/>
          <a:ln w="9525">
            <a:noFill/>
            <a:miter lim="800000"/>
            <a:headEnd/>
            <a:tailEnd/>
          </a:ln>
          <a:effectLst/>
        </p:spPr>
        <p:txBody>
          <a:bodyPr vert="horz" wrap="square" lIns="96575" tIns="48286" rIns="96575" bIns="48286" numCol="1" anchor="b" anchorCtr="0" compatLnSpc="1">
            <a:prstTxWarp prst="textNoShape">
              <a:avLst/>
            </a:prstTxWarp>
          </a:bodyPr>
          <a:lstStyle>
            <a:lvl1pPr defTabSz="964956" eaLnBrk="1" hangingPunct="1">
              <a:defRPr sz="1300">
                <a:latin typeface="Times New Roman" pitchFamily="18" charset="0"/>
              </a:defRPr>
            </a:lvl1pPr>
          </a:lstStyle>
          <a:p>
            <a:pPr>
              <a:defRPr/>
            </a:pPr>
            <a:endParaRPr lang="en-US"/>
          </a:p>
        </p:txBody>
      </p:sp>
      <p:sp>
        <p:nvSpPr>
          <p:cNvPr id="7175" name="Rectangle 7"/>
          <p:cNvSpPr>
            <a:spLocks noGrp="1" noChangeArrowheads="1"/>
          </p:cNvSpPr>
          <p:nvPr>
            <p:ph type="sldNum" sz="quarter" idx="5"/>
          </p:nvPr>
        </p:nvSpPr>
        <p:spPr bwMode="auto">
          <a:xfrm>
            <a:off x="5439014" y="6949440"/>
            <a:ext cx="4162186" cy="365760"/>
          </a:xfrm>
          <a:prstGeom prst="rect">
            <a:avLst/>
          </a:prstGeom>
          <a:noFill/>
          <a:ln w="9525">
            <a:noFill/>
            <a:miter lim="800000"/>
            <a:headEnd/>
            <a:tailEnd/>
          </a:ln>
          <a:effectLst/>
        </p:spPr>
        <p:txBody>
          <a:bodyPr vert="horz" wrap="square" lIns="96575" tIns="48286" rIns="96575" bIns="48286" numCol="1" anchor="b" anchorCtr="0" compatLnSpc="1">
            <a:prstTxWarp prst="textNoShape">
              <a:avLst/>
            </a:prstTxWarp>
          </a:bodyPr>
          <a:lstStyle>
            <a:lvl1pPr algn="r" defTabSz="964935" eaLnBrk="1" hangingPunct="1">
              <a:defRPr sz="1300">
                <a:latin typeface="Times New Roman" panose="02020603050405020304" pitchFamily="18" charset="0"/>
              </a:defRPr>
            </a:lvl1pPr>
          </a:lstStyle>
          <a:p>
            <a:fld id="{9742B6B8-0D35-4F69-BB9D-FB7EA3DCC63C}"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98E37848-4F0A-4E58-B882-3025CE0518BA}" type="slidenum">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21</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0531" name="Rectangle 2"/>
          <p:cNvSpPr>
            <a:spLocks noGrp="1" noRot="1" noChangeAspect="1" noChangeArrowheads="1" noTextEdit="1"/>
          </p:cNvSpPr>
          <p:nvPr>
            <p:ph type="sldImg"/>
          </p:nvPr>
        </p:nvSpPr>
        <p:spPr>
          <a:solidFill>
            <a:srgbClr val="FFFFFF"/>
          </a:solidFill>
          <a:ln/>
        </p:spPr>
      </p:sp>
      <p:sp>
        <p:nvSpPr>
          <p:cNvPr id="150532" name="Rectangle 3"/>
          <p:cNvSpPr>
            <a:spLocks noGrp="1" noChangeArrowheads="1"/>
          </p:cNvSpPr>
          <p:nvPr>
            <p:ph type="body" idx="1"/>
          </p:nvPr>
        </p:nvSpPr>
        <p:spPr>
          <a:xfrm>
            <a:off x="914400" y="4344988"/>
            <a:ext cx="5029200" cy="4113212"/>
          </a:xfrm>
          <a:solidFill>
            <a:srgbClr val="FFFFFF"/>
          </a:solidFill>
          <a:ln>
            <a:solidFill>
              <a:srgbClr val="000000"/>
            </a:solidFill>
            <a:miter lim="800000"/>
            <a:headEnd/>
            <a:tailEnd/>
          </a:ln>
        </p:spPr>
        <p:txBody>
          <a:bodyPr/>
          <a:lstStyle/>
          <a:p>
            <a:pPr eaLnBrk="1" hangingPunct="1"/>
            <a:endParaRPr lang="zh-CN" altLang="zh-CN" smtClean="0"/>
          </a:p>
        </p:txBody>
      </p:sp>
    </p:spTree>
    <p:extLst>
      <p:ext uri="{BB962C8B-B14F-4D97-AF65-F5344CB8AC3E}">
        <p14:creationId xmlns:p14="http://schemas.microsoft.com/office/powerpoint/2010/main" val="21724752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C0880BDF-8512-466A-BE58-7B654B0577D8}" type="slidenum">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30</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107" name="Rectangle 2"/>
          <p:cNvSpPr>
            <a:spLocks noGrp="1" noRot="1" noChangeAspect="1" noChangeArrowheads="1" noTextEdit="1"/>
          </p:cNvSpPr>
          <p:nvPr>
            <p:ph type="sldImg"/>
          </p:nvPr>
        </p:nvSpPr>
        <p:spPr>
          <a:solidFill>
            <a:srgbClr val="FFFFFF"/>
          </a:solidFill>
          <a:ln/>
        </p:spPr>
      </p:sp>
      <p:sp>
        <p:nvSpPr>
          <p:cNvPr id="175108" name="Rectangle 3"/>
          <p:cNvSpPr>
            <a:spLocks noGrp="1" noChangeArrowheads="1"/>
          </p:cNvSpPr>
          <p:nvPr>
            <p:ph type="body" idx="1"/>
          </p:nvPr>
        </p:nvSpPr>
        <p:spPr>
          <a:xfrm>
            <a:off x="914400" y="4344988"/>
            <a:ext cx="5029200" cy="4113212"/>
          </a:xfrm>
          <a:solidFill>
            <a:srgbClr val="FFFFFF"/>
          </a:solidFill>
          <a:ln>
            <a:solidFill>
              <a:srgbClr val="000000"/>
            </a:solidFill>
            <a:miter lim="800000"/>
            <a:headEnd/>
            <a:tailEnd/>
          </a:ln>
        </p:spPr>
        <p:txBody>
          <a:bodyPr/>
          <a:lstStyle/>
          <a:p>
            <a:pPr eaLnBrk="1" hangingPunct="1"/>
            <a:endParaRPr lang="zh-CN" altLang="zh-CN" smtClean="0"/>
          </a:p>
        </p:txBody>
      </p:sp>
    </p:spTree>
    <p:extLst>
      <p:ext uri="{BB962C8B-B14F-4D97-AF65-F5344CB8AC3E}">
        <p14:creationId xmlns:p14="http://schemas.microsoft.com/office/powerpoint/2010/main" val="13329003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D36BCE13-BF01-4876-A52D-2C74757727DE}" type="slidenum">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31</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7155" name="Rectangle 2"/>
          <p:cNvSpPr>
            <a:spLocks noGrp="1" noRot="1" noChangeAspect="1" noChangeArrowheads="1" noTextEdit="1"/>
          </p:cNvSpPr>
          <p:nvPr>
            <p:ph type="sldImg"/>
          </p:nvPr>
        </p:nvSpPr>
        <p:spPr>
          <a:solidFill>
            <a:srgbClr val="FFFFFF"/>
          </a:solidFill>
          <a:ln/>
        </p:spPr>
      </p:sp>
      <p:sp>
        <p:nvSpPr>
          <p:cNvPr id="177156" name="Rectangle 3"/>
          <p:cNvSpPr>
            <a:spLocks noGrp="1" noChangeArrowheads="1"/>
          </p:cNvSpPr>
          <p:nvPr>
            <p:ph type="body" idx="1"/>
          </p:nvPr>
        </p:nvSpPr>
        <p:spPr>
          <a:xfrm>
            <a:off x="914400" y="4344988"/>
            <a:ext cx="5029200" cy="4113212"/>
          </a:xfrm>
          <a:solidFill>
            <a:srgbClr val="FFFFFF"/>
          </a:solidFill>
          <a:ln>
            <a:solidFill>
              <a:srgbClr val="000000"/>
            </a:solidFill>
            <a:miter lim="800000"/>
            <a:headEnd/>
            <a:tailEnd/>
          </a:ln>
        </p:spPr>
        <p:txBody>
          <a:bodyPr/>
          <a:lstStyle/>
          <a:p>
            <a:pPr eaLnBrk="1" hangingPunct="1"/>
            <a:endParaRPr lang="zh-CN" altLang="zh-CN" smtClean="0"/>
          </a:p>
        </p:txBody>
      </p:sp>
    </p:spTree>
    <p:extLst>
      <p:ext uri="{BB962C8B-B14F-4D97-AF65-F5344CB8AC3E}">
        <p14:creationId xmlns:p14="http://schemas.microsoft.com/office/powerpoint/2010/main" val="29796722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D283AFCE-AAFB-4E75-B7CB-C3A6C68E5090}" type="slidenum">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32</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9203" name="Rectangle 2"/>
          <p:cNvSpPr>
            <a:spLocks noGrp="1" noRot="1" noChangeAspect="1" noChangeArrowheads="1" noTextEdit="1"/>
          </p:cNvSpPr>
          <p:nvPr>
            <p:ph type="sldImg"/>
          </p:nvPr>
        </p:nvSpPr>
        <p:spPr>
          <a:solidFill>
            <a:srgbClr val="FFFFFF"/>
          </a:solidFill>
          <a:ln/>
        </p:spPr>
      </p:sp>
      <p:sp>
        <p:nvSpPr>
          <p:cNvPr id="179204" name="Rectangle 3"/>
          <p:cNvSpPr>
            <a:spLocks noGrp="1" noChangeArrowheads="1"/>
          </p:cNvSpPr>
          <p:nvPr>
            <p:ph type="body" idx="1"/>
          </p:nvPr>
        </p:nvSpPr>
        <p:spPr>
          <a:xfrm>
            <a:off x="914400" y="4344988"/>
            <a:ext cx="5029200" cy="4113212"/>
          </a:xfrm>
          <a:solidFill>
            <a:srgbClr val="FFFFFF"/>
          </a:solidFill>
          <a:ln>
            <a:solidFill>
              <a:srgbClr val="000000"/>
            </a:solidFill>
            <a:miter lim="800000"/>
            <a:headEnd/>
            <a:tailEnd/>
          </a:ln>
        </p:spPr>
        <p:txBody>
          <a:bodyPr/>
          <a:lstStyle/>
          <a:p>
            <a:pPr eaLnBrk="1" hangingPunct="1"/>
            <a:r>
              <a:rPr lang="en-US" altLang="zh-CN" smtClean="0">
                <a:ea typeface="宋体" panose="02010600030101010101" pitchFamily="2" charset="-122"/>
              </a:rPr>
              <a:t>Remark.  TSP instance in reduction satisfies </a:t>
            </a:r>
            <a:r>
              <a:rPr lang="en-US" altLang="zh-CN" smtClean="0">
                <a:ea typeface="宋体" panose="02010600030101010101" pitchFamily="2" charset="-122"/>
                <a:sym typeface="Symbol" panose="05050102010706020507" pitchFamily="18" charset="2"/>
              </a:rPr>
              <a:t>triangle </a:t>
            </a:r>
            <a:r>
              <a:rPr lang="en-US" altLang="zh-CN" smtClean="0">
                <a:ea typeface="宋体" panose="02010600030101010101" pitchFamily="2" charset="-122"/>
              </a:rPr>
              <a:t>inequality.</a:t>
            </a:r>
          </a:p>
          <a:p>
            <a:pPr eaLnBrk="1" hangingPunct="1"/>
            <a:endParaRPr lang="zh-CN" altLang="zh-CN" smtClean="0"/>
          </a:p>
        </p:txBody>
      </p:sp>
    </p:spTree>
    <p:extLst>
      <p:ext uri="{BB962C8B-B14F-4D97-AF65-F5344CB8AC3E}">
        <p14:creationId xmlns:p14="http://schemas.microsoft.com/office/powerpoint/2010/main" val="19236455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06F1D492-2892-49A1-B49C-6D60B5A9C706}" type="slidenum">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22</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2579" name="Rectangle 2"/>
          <p:cNvSpPr>
            <a:spLocks noGrp="1" noRot="1" noChangeAspect="1" noChangeArrowheads="1" noTextEdit="1"/>
          </p:cNvSpPr>
          <p:nvPr>
            <p:ph type="sldImg"/>
          </p:nvPr>
        </p:nvSpPr>
        <p:spPr>
          <a:solidFill>
            <a:srgbClr val="FFFFFF"/>
          </a:solidFill>
          <a:ln/>
        </p:spPr>
      </p:sp>
      <p:sp>
        <p:nvSpPr>
          <p:cNvPr id="152580" name="Rectangle 3"/>
          <p:cNvSpPr>
            <a:spLocks noGrp="1" noChangeArrowheads="1"/>
          </p:cNvSpPr>
          <p:nvPr>
            <p:ph type="body" idx="1"/>
          </p:nvPr>
        </p:nvSpPr>
        <p:spPr>
          <a:xfrm>
            <a:off x="914400" y="4344988"/>
            <a:ext cx="5029200" cy="4113212"/>
          </a:xfrm>
          <a:solidFill>
            <a:srgbClr val="FFFFFF"/>
          </a:solidFill>
          <a:ln>
            <a:solidFill>
              <a:srgbClr val="000000"/>
            </a:solidFill>
            <a:miter lim="800000"/>
            <a:headEnd/>
            <a:tailEnd/>
          </a:ln>
        </p:spPr>
        <p:txBody>
          <a:bodyPr/>
          <a:lstStyle/>
          <a:p>
            <a:pPr eaLnBrk="1" hangingPunct="1"/>
            <a:endParaRPr lang="zh-CN" altLang="zh-CN" smtClean="0"/>
          </a:p>
        </p:txBody>
      </p:sp>
    </p:spTree>
    <p:extLst>
      <p:ext uri="{BB962C8B-B14F-4D97-AF65-F5344CB8AC3E}">
        <p14:creationId xmlns:p14="http://schemas.microsoft.com/office/powerpoint/2010/main" val="3850169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CB8D348C-7E07-481E-B30B-DDE5FBECD0A1}" type="slidenum">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23</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60771" name="Rectangle 2"/>
          <p:cNvSpPr>
            <a:spLocks noGrp="1" noRot="1" noChangeAspect="1" noChangeArrowheads="1" noTextEdit="1"/>
          </p:cNvSpPr>
          <p:nvPr>
            <p:ph type="sldImg"/>
          </p:nvPr>
        </p:nvSpPr>
        <p:spPr>
          <a:solidFill>
            <a:srgbClr val="FFFFFF"/>
          </a:solidFill>
          <a:ln/>
        </p:spPr>
      </p:sp>
      <p:sp>
        <p:nvSpPr>
          <p:cNvPr id="160772" name="Rectangle 3"/>
          <p:cNvSpPr>
            <a:spLocks noGrp="1" noChangeArrowheads="1"/>
          </p:cNvSpPr>
          <p:nvPr>
            <p:ph type="body" idx="1"/>
          </p:nvPr>
        </p:nvSpPr>
        <p:spPr>
          <a:xfrm>
            <a:off x="914400" y="4344988"/>
            <a:ext cx="5029200" cy="4113212"/>
          </a:xfrm>
          <a:solidFill>
            <a:srgbClr val="FFFFFF"/>
          </a:solidFill>
          <a:ln>
            <a:solidFill>
              <a:srgbClr val="000000"/>
            </a:solidFill>
            <a:miter lim="800000"/>
            <a:headEnd/>
            <a:tailEnd/>
          </a:ln>
        </p:spPr>
        <p:txBody>
          <a:bodyPr/>
          <a:lstStyle/>
          <a:p>
            <a:pPr eaLnBrk="1" hangingPunct="1"/>
            <a:endParaRPr lang="zh-CN" altLang="zh-CN" smtClean="0"/>
          </a:p>
        </p:txBody>
      </p:sp>
    </p:spTree>
    <p:extLst>
      <p:ext uri="{BB962C8B-B14F-4D97-AF65-F5344CB8AC3E}">
        <p14:creationId xmlns:p14="http://schemas.microsoft.com/office/powerpoint/2010/main" val="1373398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AC93728-E426-4D51-A54E-E2DD969663DE}" type="slidenum">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24</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62819" name="Rectangle 2"/>
          <p:cNvSpPr>
            <a:spLocks noGrp="1" noRot="1" noChangeAspect="1" noChangeArrowheads="1" noTextEdit="1"/>
          </p:cNvSpPr>
          <p:nvPr>
            <p:ph type="sldImg"/>
          </p:nvPr>
        </p:nvSpPr>
        <p:spPr>
          <a:solidFill>
            <a:srgbClr val="FFFFFF"/>
          </a:solidFill>
          <a:ln/>
        </p:spPr>
      </p:sp>
      <p:sp>
        <p:nvSpPr>
          <p:cNvPr id="162820" name="Rectangle 3"/>
          <p:cNvSpPr>
            <a:spLocks noGrp="1" noChangeArrowheads="1"/>
          </p:cNvSpPr>
          <p:nvPr>
            <p:ph type="body" idx="1"/>
          </p:nvPr>
        </p:nvSpPr>
        <p:spPr>
          <a:xfrm>
            <a:off x="914400" y="4344988"/>
            <a:ext cx="5029200" cy="4113212"/>
          </a:xfrm>
          <a:solidFill>
            <a:srgbClr val="FFFFFF"/>
          </a:solidFill>
          <a:ln>
            <a:solidFill>
              <a:srgbClr val="000000"/>
            </a:solidFill>
            <a:miter lim="800000"/>
            <a:headEnd/>
            <a:tailEnd/>
          </a:ln>
        </p:spPr>
        <p:txBody>
          <a:bodyPr/>
          <a:lstStyle/>
          <a:p>
            <a:pPr eaLnBrk="1" hangingPunct="1"/>
            <a:r>
              <a:rPr lang="en-US" altLang="zh-CN" smtClean="0"/>
              <a:t>the bi-directed edge represents two anti-parallel directed edges</a:t>
            </a:r>
          </a:p>
        </p:txBody>
      </p:sp>
    </p:spTree>
    <p:extLst>
      <p:ext uri="{BB962C8B-B14F-4D97-AF65-F5344CB8AC3E}">
        <p14:creationId xmlns:p14="http://schemas.microsoft.com/office/powerpoint/2010/main" val="4268242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20A26C89-19DF-46F1-B76F-C6016005A6CF}" type="slidenum">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25</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64867" name="Rectangle 2"/>
          <p:cNvSpPr>
            <a:spLocks noGrp="1" noRot="1" noChangeAspect="1" noChangeArrowheads="1" noTextEdit="1"/>
          </p:cNvSpPr>
          <p:nvPr>
            <p:ph type="sldImg"/>
          </p:nvPr>
        </p:nvSpPr>
        <p:spPr>
          <a:solidFill>
            <a:srgbClr val="FFFFFF"/>
          </a:solidFill>
          <a:ln/>
        </p:spPr>
      </p:sp>
      <p:sp>
        <p:nvSpPr>
          <p:cNvPr id="164868" name="Rectangle 3"/>
          <p:cNvSpPr>
            <a:spLocks noGrp="1" noChangeArrowheads="1"/>
          </p:cNvSpPr>
          <p:nvPr>
            <p:ph type="body" idx="1"/>
          </p:nvPr>
        </p:nvSpPr>
        <p:spPr>
          <a:xfrm>
            <a:off x="914400" y="4344988"/>
            <a:ext cx="5029200" cy="4113212"/>
          </a:xfrm>
          <a:solidFill>
            <a:srgbClr val="FFFFFF"/>
          </a:solidFill>
          <a:ln>
            <a:solidFill>
              <a:srgbClr val="000000"/>
            </a:solidFill>
            <a:miter lim="800000"/>
            <a:headEnd/>
            <a:tailEnd/>
          </a:ln>
        </p:spPr>
        <p:txBody>
          <a:bodyPr/>
          <a:lstStyle/>
          <a:p>
            <a:pPr eaLnBrk="1" hangingPunct="1"/>
            <a:r>
              <a:rPr lang="en-US" altLang="zh-CN" dirty="0" smtClean="0"/>
              <a:t>Explaining why 3k+3: see the last paragraph of textbook p.477</a:t>
            </a:r>
          </a:p>
          <a:p>
            <a:pPr eaLnBrk="1" hangingPunct="1"/>
            <a:r>
              <a:rPr lang="en-US" altLang="zh-CN" dirty="0" smtClean="0"/>
              <a:t>If 2k+2: We may go left-to-right</a:t>
            </a:r>
            <a:r>
              <a:rPr lang="en-US" altLang="zh-CN" baseline="0" dirty="0" smtClean="0"/>
              <a:t> in x2 and go up to C1, then go down to x3 and go left-to-right and up to C2, then go down to x2 and continue to the right. Those unvisited nodes in x3 might be visited if we have more clauses and repeat similar routes, and it becomes complicated to rule out such possibilities.</a:t>
            </a:r>
            <a:endParaRPr lang="zh-CN" altLang="zh-CN" dirty="0" smtClean="0"/>
          </a:p>
        </p:txBody>
      </p:sp>
    </p:spTree>
    <p:extLst>
      <p:ext uri="{BB962C8B-B14F-4D97-AF65-F5344CB8AC3E}">
        <p14:creationId xmlns:p14="http://schemas.microsoft.com/office/powerpoint/2010/main" val="2833365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9F3E87C8-E724-4A11-BAD1-25F5C0A84957}" type="slidenum">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26</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66915" name="Rectangle 2"/>
          <p:cNvSpPr>
            <a:spLocks noGrp="1" noRot="1" noChangeAspect="1" noChangeArrowheads="1" noTextEdit="1"/>
          </p:cNvSpPr>
          <p:nvPr>
            <p:ph type="sldImg"/>
          </p:nvPr>
        </p:nvSpPr>
        <p:spPr>
          <a:solidFill>
            <a:srgbClr val="FFFFFF"/>
          </a:solidFill>
          <a:ln/>
        </p:spPr>
      </p:sp>
      <p:sp>
        <p:nvSpPr>
          <p:cNvPr id="166916" name="Rectangle 3"/>
          <p:cNvSpPr>
            <a:spLocks noGrp="1" noChangeArrowheads="1"/>
          </p:cNvSpPr>
          <p:nvPr>
            <p:ph type="body" idx="1"/>
          </p:nvPr>
        </p:nvSpPr>
        <p:spPr>
          <a:xfrm>
            <a:off x="914400" y="4344988"/>
            <a:ext cx="5029200" cy="4113212"/>
          </a:xfrm>
          <a:solidFill>
            <a:srgbClr val="FFFFFF"/>
          </a:solidFill>
          <a:ln>
            <a:solidFill>
              <a:srgbClr val="000000"/>
            </a:solidFill>
            <a:miter lim="800000"/>
            <a:headEnd/>
            <a:tailEnd/>
          </a:ln>
        </p:spPr>
        <p:txBody>
          <a:bodyPr/>
          <a:lstStyle/>
          <a:p>
            <a:pPr eaLnBrk="1" hangingPunct="1"/>
            <a:endParaRPr lang="zh-CN" altLang="zh-CN" smtClean="0"/>
          </a:p>
        </p:txBody>
      </p:sp>
    </p:spTree>
    <p:extLst>
      <p:ext uri="{BB962C8B-B14F-4D97-AF65-F5344CB8AC3E}">
        <p14:creationId xmlns:p14="http://schemas.microsoft.com/office/powerpoint/2010/main" val="3125238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DAA968E1-841F-499A-8ACD-133C27C42B3B}" type="slidenum">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27</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68963" name="Rectangle 2"/>
          <p:cNvSpPr>
            <a:spLocks noGrp="1" noRot="1" noChangeAspect="1" noChangeArrowheads="1" noTextEdit="1"/>
          </p:cNvSpPr>
          <p:nvPr>
            <p:ph type="sldImg"/>
          </p:nvPr>
        </p:nvSpPr>
        <p:spPr>
          <a:solidFill>
            <a:srgbClr val="FFFFFF"/>
          </a:solidFill>
          <a:ln/>
        </p:spPr>
      </p:sp>
      <p:sp>
        <p:nvSpPr>
          <p:cNvPr id="168964" name="Rectangle 3"/>
          <p:cNvSpPr>
            <a:spLocks noGrp="1" noChangeArrowheads="1"/>
          </p:cNvSpPr>
          <p:nvPr>
            <p:ph type="body" idx="1"/>
          </p:nvPr>
        </p:nvSpPr>
        <p:spPr>
          <a:xfrm>
            <a:off x="914400" y="4344988"/>
            <a:ext cx="5029200" cy="4113212"/>
          </a:xfrm>
          <a:solidFill>
            <a:srgbClr val="FFFFFF"/>
          </a:solidFill>
          <a:ln>
            <a:solidFill>
              <a:srgbClr val="000000"/>
            </a:solidFill>
            <a:miter lim="800000"/>
            <a:headEnd/>
            <a:tailEnd/>
          </a:ln>
        </p:spPr>
        <p:txBody>
          <a:bodyPr/>
          <a:lstStyle/>
          <a:p>
            <a:pPr eaLnBrk="1" hangingPunct="1"/>
            <a:endParaRPr lang="zh-CN" altLang="zh-CN" smtClean="0"/>
          </a:p>
        </p:txBody>
      </p:sp>
    </p:spTree>
    <p:extLst>
      <p:ext uri="{BB962C8B-B14F-4D97-AF65-F5344CB8AC3E}">
        <p14:creationId xmlns:p14="http://schemas.microsoft.com/office/powerpoint/2010/main" val="19517785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40E3BAB3-9470-48EC-A74C-0F167024F018}" type="slidenum">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28</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1011" name="Rectangle 2"/>
          <p:cNvSpPr>
            <a:spLocks noGrp="1" noRot="1" noChangeAspect="1" noChangeArrowheads="1" noTextEdit="1"/>
          </p:cNvSpPr>
          <p:nvPr>
            <p:ph type="sldImg"/>
          </p:nvPr>
        </p:nvSpPr>
        <p:spPr>
          <a:solidFill>
            <a:srgbClr val="FFFFFF"/>
          </a:solidFill>
          <a:ln/>
        </p:spPr>
      </p:sp>
      <p:sp>
        <p:nvSpPr>
          <p:cNvPr id="171012" name="Rectangle 3"/>
          <p:cNvSpPr>
            <a:spLocks noGrp="1" noChangeArrowheads="1"/>
          </p:cNvSpPr>
          <p:nvPr>
            <p:ph type="body" idx="1"/>
          </p:nvPr>
        </p:nvSpPr>
        <p:spPr>
          <a:xfrm>
            <a:off x="914400" y="4344988"/>
            <a:ext cx="5029200" cy="4113212"/>
          </a:xfrm>
          <a:solidFill>
            <a:srgbClr val="FFFFFF"/>
          </a:solidFill>
          <a:ln>
            <a:solidFill>
              <a:srgbClr val="000000"/>
            </a:solidFill>
            <a:miter lim="800000"/>
            <a:headEnd/>
            <a:tailEnd/>
          </a:ln>
        </p:spPr>
        <p:txBody>
          <a:bodyPr/>
          <a:lstStyle/>
          <a:p>
            <a:pPr eaLnBrk="1" hangingPunct="1"/>
            <a:r>
              <a:rPr lang="en-US" altLang="zh-CN" smtClean="0"/>
              <a:t>Tour = cycle</a:t>
            </a:r>
            <a:endParaRPr lang="zh-CN" altLang="zh-CN" smtClean="0"/>
          </a:p>
        </p:txBody>
      </p:sp>
    </p:spTree>
    <p:extLst>
      <p:ext uri="{BB962C8B-B14F-4D97-AF65-F5344CB8AC3E}">
        <p14:creationId xmlns:p14="http://schemas.microsoft.com/office/powerpoint/2010/main" val="2083556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63E1A5F7-4B4F-4B31-A657-C87E0B8C226F}" type="slidenum">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29</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3059" name="Rectangle 2"/>
          <p:cNvSpPr>
            <a:spLocks noGrp="1" noRot="1" noChangeAspect="1" noChangeArrowheads="1" noTextEdit="1"/>
          </p:cNvSpPr>
          <p:nvPr>
            <p:ph type="sldImg"/>
          </p:nvPr>
        </p:nvSpPr>
        <p:spPr>
          <a:solidFill>
            <a:srgbClr val="FFFFFF"/>
          </a:solidFill>
          <a:ln/>
        </p:spPr>
      </p:sp>
      <p:sp>
        <p:nvSpPr>
          <p:cNvPr id="173060" name="Rectangle 3"/>
          <p:cNvSpPr>
            <a:spLocks noGrp="1" noChangeArrowheads="1"/>
          </p:cNvSpPr>
          <p:nvPr>
            <p:ph type="body" idx="1"/>
          </p:nvPr>
        </p:nvSpPr>
        <p:spPr>
          <a:xfrm>
            <a:off x="914400" y="4344988"/>
            <a:ext cx="5029200" cy="4113212"/>
          </a:xfrm>
          <a:solidFill>
            <a:srgbClr val="FFFFFF"/>
          </a:solidFill>
          <a:ln>
            <a:solidFill>
              <a:srgbClr val="000000"/>
            </a:solidFill>
            <a:miter lim="800000"/>
            <a:headEnd/>
            <a:tailEnd/>
          </a:ln>
        </p:spPr>
        <p:txBody>
          <a:bodyPr/>
          <a:lstStyle/>
          <a:p>
            <a:pPr eaLnBrk="1" hangingPunct="1"/>
            <a:endParaRPr lang="zh-CN" altLang="zh-CN" smtClean="0"/>
          </a:p>
        </p:txBody>
      </p:sp>
    </p:spTree>
    <p:extLst>
      <p:ext uri="{BB962C8B-B14F-4D97-AF65-F5344CB8AC3E}">
        <p14:creationId xmlns:p14="http://schemas.microsoft.com/office/powerpoint/2010/main" val="2625936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defRPr/>
              </a:pPr>
              <a:endParaRPr lang="en-US" sz="2400">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eaLnBrk="1" hangingPunct="1">
                <a:defRPr/>
              </a:pPr>
              <a:endParaRPr lang="en-US" sz="2400">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eaLnBrk="1" hangingPunct="1">
                  <a:defRPr/>
                </a:pPr>
                <a:endParaRPr lang="en-US" sz="2400">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eaLnBrk="1" hangingPunct="1">
                  <a:defRPr/>
                </a:pPr>
                <a:endParaRPr lang="en-US" sz="2400">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eaLnBrk="1" hangingPunct="1">
                  <a:defRPr/>
                </a:pPr>
                <a:endParaRPr lang="en-US" sz="2400">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eaLnBrk="1" hangingPunct="1">
                  <a:defRPr/>
                </a:pPr>
                <a:endParaRPr lang="en-US" sz="2400">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eaLnBrk="1" hangingPunct="1">
                  <a:defRPr/>
                </a:pPr>
                <a:endParaRPr lang="en-US" sz="2400">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eaLnBrk="1" hangingPunct="1">
                  <a:defRPr/>
                </a:pPr>
                <a:endParaRPr lang="en-US" sz="2400">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eaLnBrk="1" hangingPunct="1">
                  <a:defRPr/>
                </a:pPr>
                <a:endParaRPr lang="en-US" sz="2400">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eaLnBrk="1" hangingPunct="1">
                  <a:defRPr/>
                </a:pPr>
                <a:endParaRPr lang="en-US" sz="2400">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eaLnBrk="1" hangingPunct="1">
                  <a:defRPr/>
                </a:pPr>
                <a:endParaRPr lang="en-US" sz="2400">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eaLnBrk="1" hangingPunct="1">
                  <a:defRPr/>
                </a:pPr>
                <a:endParaRPr lang="en-US" sz="2400">
                  <a:latin typeface="Times New Roman" pitchFamily="18" charset="0"/>
                </a:endParaRPr>
              </a:p>
            </p:txBody>
          </p:sp>
        </p:grpSp>
      </p:grpSp>
      <p:sp>
        <p:nvSpPr>
          <p:cNvPr id="178195"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t>Click to edit Master title style</a:t>
            </a:r>
          </a:p>
        </p:txBody>
      </p:sp>
      <p:sp>
        <p:nvSpPr>
          <p:cNvPr id="178196"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n-US"/>
          </a:p>
        </p:txBody>
      </p:sp>
      <p:sp>
        <p:nvSpPr>
          <p:cNvPr id="19" name="Rectangle 17"/>
          <p:cNvSpPr>
            <a:spLocks noGrp="1" noChangeArrowheads="1"/>
          </p:cNvSpPr>
          <p:nvPr>
            <p:ph type="ftr" sz="quarter" idx="11"/>
          </p:nvPr>
        </p:nvSpPr>
        <p:spPr/>
        <p:txBody>
          <a:bodyPr/>
          <a:lstStyle>
            <a:lvl1pPr>
              <a:defRPr/>
            </a:lvl1pPr>
          </a:lstStyle>
          <a:p>
            <a:pPr>
              <a:defRPr/>
            </a:pPr>
            <a:endParaRPr lang="en-US"/>
          </a:p>
        </p:txBody>
      </p:sp>
      <p:sp>
        <p:nvSpPr>
          <p:cNvPr id="20" name="Rectangle 18"/>
          <p:cNvSpPr>
            <a:spLocks noGrp="1" noChangeArrowheads="1"/>
          </p:cNvSpPr>
          <p:nvPr>
            <p:ph type="sldNum" sz="quarter" idx="12"/>
          </p:nvPr>
        </p:nvSpPr>
        <p:spPr/>
        <p:txBody>
          <a:bodyPr/>
          <a:lstStyle>
            <a:lvl1pPr>
              <a:defRPr/>
            </a:lvl1pPr>
          </a:lstStyle>
          <a:p>
            <a:fld id="{40878741-A522-40E2-889E-28901C46C778}" type="slidenum">
              <a:rPr lang="en-US" altLang="en-US"/>
              <a:pPr/>
              <a:t>‹#›</a:t>
            </a:fld>
            <a:endParaRPr lang="en-US" altLang="en-US"/>
          </a:p>
        </p:txBody>
      </p:sp>
    </p:spTree>
    <p:extLst>
      <p:ext uri="{BB962C8B-B14F-4D97-AF65-F5344CB8AC3E}">
        <p14:creationId xmlns:p14="http://schemas.microsoft.com/office/powerpoint/2010/main" val="2938734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fld id="{FBF5B1AE-4CB9-4D1E-9FA6-F5659C12A397}" type="slidenum">
              <a:rPr lang="en-US" altLang="en-US"/>
              <a:pPr/>
              <a:t>‹#›</a:t>
            </a:fld>
            <a:endParaRPr lang="en-US" alt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321468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7435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57435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fld id="{6C1079D8-2EDB-4B63-A1FD-6E59132A3076}" type="slidenum">
              <a:rPr lang="en-US" altLang="en-US"/>
              <a:pPr/>
              <a:t>‹#›</a:t>
            </a:fld>
            <a:endParaRPr lang="en-US" alt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689627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905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419225"/>
            <a:ext cx="4038600" cy="47815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419225"/>
            <a:ext cx="4038600" cy="2314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886200"/>
            <a:ext cx="4038600" cy="2314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2"/>
          <p:cNvSpPr>
            <a:spLocks noGrp="1" noChangeArrowheads="1"/>
          </p:cNvSpPr>
          <p:nvPr>
            <p:ph type="ftr" sz="quarter" idx="10"/>
          </p:nvPr>
        </p:nvSpPr>
        <p:spPr>
          <a:ln/>
        </p:spPr>
        <p:txBody>
          <a:bodyPr/>
          <a:lstStyle>
            <a:lvl1pPr>
              <a:defRPr/>
            </a:lvl1pPr>
          </a:lstStyle>
          <a:p>
            <a:pPr>
              <a:defRPr/>
            </a:pPr>
            <a:endParaRPr lang="en-US"/>
          </a:p>
        </p:txBody>
      </p:sp>
      <p:sp>
        <p:nvSpPr>
          <p:cNvPr id="7" name="Rectangle 3"/>
          <p:cNvSpPr>
            <a:spLocks noGrp="1" noChangeArrowheads="1"/>
          </p:cNvSpPr>
          <p:nvPr>
            <p:ph type="sldNum" sz="quarter" idx="11"/>
          </p:nvPr>
        </p:nvSpPr>
        <p:spPr>
          <a:ln/>
        </p:spPr>
        <p:txBody>
          <a:bodyPr/>
          <a:lstStyle>
            <a:lvl1pPr>
              <a:defRPr/>
            </a:lvl1pPr>
          </a:lstStyle>
          <a:p>
            <a:fld id="{621FF279-4171-4289-AE9E-DA974BD10C79}" type="slidenum">
              <a:rPr lang="en-US" altLang="en-US"/>
              <a:pPr/>
              <a:t>‹#›</a:t>
            </a:fld>
            <a:endParaRPr lang="en-US" altLang="en-US"/>
          </a:p>
        </p:txBody>
      </p:sp>
      <p:sp>
        <p:nvSpPr>
          <p:cNvPr id="8"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7706571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457200"/>
            <a:ext cx="8229600" cy="790575"/>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419225"/>
            <a:ext cx="4038600" cy="2314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419225"/>
            <a:ext cx="4038600" cy="2314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 y="3886200"/>
            <a:ext cx="4038600" cy="2314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886200"/>
            <a:ext cx="4038600" cy="2314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ftr" sz="quarter" idx="10"/>
          </p:nvPr>
        </p:nvSpPr>
        <p:spPr>
          <a:ln/>
        </p:spPr>
        <p:txBody>
          <a:bodyPr/>
          <a:lstStyle>
            <a:lvl1pPr>
              <a:defRPr/>
            </a:lvl1pPr>
          </a:lstStyle>
          <a:p>
            <a:pPr>
              <a:defRPr/>
            </a:pPr>
            <a:endParaRPr lang="en-US"/>
          </a:p>
        </p:txBody>
      </p:sp>
      <p:sp>
        <p:nvSpPr>
          <p:cNvPr id="8" name="Rectangle 3"/>
          <p:cNvSpPr>
            <a:spLocks noGrp="1" noChangeArrowheads="1"/>
          </p:cNvSpPr>
          <p:nvPr>
            <p:ph type="sldNum" sz="quarter" idx="11"/>
          </p:nvPr>
        </p:nvSpPr>
        <p:spPr>
          <a:ln/>
        </p:spPr>
        <p:txBody>
          <a:bodyPr/>
          <a:lstStyle>
            <a:lvl1pPr>
              <a:defRPr/>
            </a:lvl1pPr>
          </a:lstStyle>
          <a:p>
            <a:fld id="{28F3C521-A82A-4EE1-A1B5-3D89D7ECB3DD}" type="slidenum">
              <a:rPr lang="en-US" altLang="en-US"/>
              <a:pPr/>
              <a:t>‹#›</a:t>
            </a:fld>
            <a:endParaRPr lang="en-US" altLang="en-US"/>
          </a:p>
        </p:txBody>
      </p:sp>
      <p:sp>
        <p:nvSpPr>
          <p:cNvPr id="9"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8697703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 name="Line 2"/>
          <p:cNvSpPr>
            <a:spLocks noChangeShapeType="1"/>
          </p:cNvSpPr>
          <p:nvPr/>
        </p:nvSpPr>
        <p:spPr bwMode="auto">
          <a:xfrm>
            <a:off x="0" y="1708150"/>
            <a:ext cx="9147175" cy="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0659" name="Rectangle 3"/>
          <p:cNvSpPr>
            <a:spLocks noGrp="1" noChangeArrowheads="1"/>
          </p:cNvSpPr>
          <p:nvPr>
            <p:ph type="ctrTitle" sz="quarter"/>
          </p:nvPr>
        </p:nvSpPr>
        <p:spPr>
          <a:xfrm>
            <a:off x="0" y="0"/>
            <a:ext cx="9144000" cy="1524000"/>
          </a:xfrm>
        </p:spPr>
        <p:txBody>
          <a:bodyPr anchor="b"/>
          <a:lstStyle>
            <a:lvl1pPr>
              <a:lnSpc>
                <a:spcPct val="80000"/>
              </a:lnSpc>
              <a:defRPr sz="3200"/>
            </a:lvl1pPr>
          </a:lstStyle>
          <a:p>
            <a:pPr lvl="0"/>
            <a:r>
              <a:rPr lang="en-US" altLang="zh-CN" noProof="0" smtClean="0"/>
              <a:t>Click to edit Master title style</a:t>
            </a:r>
          </a:p>
        </p:txBody>
      </p:sp>
      <p:sp>
        <p:nvSpPr>
          <p:cNvPr id="70660" name="Rectangle 4"/>
          <p:cNvSpPr>
            <a:spLocks noGrp="1" noChangeArrowheads="1"/>
          </p:cNvSpPr>
          <p:nvPr>
            <p:ph type="subTitle" sz="quarter" idx="1"/>
          </p:nvPr>
        </p:nvSpPr>
        <p:spPr>
          <a:xfrm>
            <a:off x="1220788" y="2671763"/>
            <a:ext cx="7162800" cy="3094037"/>
          </a:xfrm>
          <a:extLst>
            <a:ext uri="{91240B29-F687-4F45-9708-019B960494DF}">
              <a14:hiddenLine xmlns:a14="http://schemas.microsoft.com/office/drawing/2010/main" w="9525">
                <a:solidFill>
                  <a:schemeClr val="tx1"/>
                </a:solidFill>
                <a:miter lim="800000"/>
                <a:headEnd/>
                <a:tailEnd type="none" w="sm" len="sm"/>
              </a14:hiddenLine>
            </a:ext>
          </a:extLst>
        </p:spPr>
        <p:txBody>
          <a:bodyPr/>
          <a:lstStyle>
            <a:lvl1pPr defTabSz="915988">
              <a:defRPr sz="1600"/>
            </a:lvl1pPr>
          </a:lstStyle>
          <a:p>
            <a:pPr lvl="0"/>
            <a:r>
              <a:rPr lang="en-US" altLang="zh-CN" noProof="0" smtClean="0"/>
              <a:t>Click to edit Master subtitle style</a:t>
            </a:r>
          </a:p>
        </p:txBody>
      </p:sp>
    </p:spTree>
    <p:extLst>
      <p:ext uri="{BB962C8B-B14F-4D97-AF65-F5344CB8AC3E}">
        <p14:creationId xmlns:p14="http://schemas.microsoft.com/office/powerpoint/2010/main" val="42815042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4"/>
          <p:cNvSpPr>
            <a:spLocks noGrp="1" noChangeArrowheads="1"/>
          </p:cNvSpPr>
          <p:nvPr>
            <p:ph type="sldNum" sz="quarter" idx="10"/>
          </p:nvPr>
        </p:nvSpPr>
        <p:spPr>
          <a:ln/>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A65314BD-EAB5-4770-9D0A-9F17EAF23C9D}" type="slidenum">
              <a:rPr kumimoji="1" lang="en-US" altLang="zh-CN" sz="800" b="0" i="0" u="none" strike="noStrike" kern="1200" cap="none" spc="0" normalizeH="0" baseline="0" noProof="0">
                <a:ln>
                  <a:noFill/>
                </a:ln>
                <a:solidFill>
                  <a:srgbClr val="000000"/>
                </a:solidFill>
                <a:effectLst/>
                <a:uLnTx/>
                <a:uFillTx/>
                <a:latin typeface="Comic Sans MS"/>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Comic Sans MS"/>
              <a:ea typeface="宋体" panose="02010600030101010101" pitchFamily="2" charset="-122"/>
              <a:cs typeface="+mn-cs"/>
            </a:endParaRPr>
          </a:p>
        </p:txBody>
      </p:sp>
    </p:spTree>
    <p:extLst>
      <p:ext uri="{BB962C8B-B14F-4D97-AF65-F5344CB8AC3E}">
        <p14:creationId xmlns:p14="http://schemas.microsoft.com/office/powerpoint/2010/main" val="201542423"/>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smtClean="0"/>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16012427-502D-4D78-8753-6012CE13894F}" type="slidenum">
              <a:rPr kumimoji="1" lang="en-US" altLang="zh-CN" sz="800" b="0" i="0" u="none" strike="noStrike" kern="1200" cap="none" spc="0" normalizeH="0" baseline="0" noProof="0">
                <a:ln>
                  <a:noFill/>
                </a:ln>
                <a:solidFill>
                  <a:srgbClr val="000000"/>
                </a:solidFill>
                <a:effectLst/>
                <a:uLnTx/>
                <a:uFillTx/>
                <a:latin typeface="Comic Sans MS"/>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Comic Sans MS"/>
              <a:ea typeface="宋体" panose="02010600030101010101" pitchFamily="2" charset="-122"/>
              <a:cs typeface="+mn-cs"/>
            </a:endParaRPr>
          </a:p>
        </p:txBody>
      </p:sp>
    </p:spTree>
    <p:extLst>
      <p:ext uri="{BB962C8B-B14F-4D97-AF65-F5344CB8AC3E}">
        <p14:creationId xmlns:p14="http://schemas.microsoft.com/office/powerpoint/2010/main" val="40290367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609600" y="914400"/>
            <a:ext cx="3848100" cy="54102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10100" y="914400"/>
            <a:ext cx="3848100" cy="54102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Rectangle 4"/>
          <p:cNvSpPr>
            <a:spLocks noGrp="1" noChangeArrowheads="1"/>
          </p:cNvSpPr>
          <p:nvPr>
            <p:ph type="sldNum" sz="quarter" idx="10"/>
          </p:nvPr>
        </p:nvSpPr>
        <p:spPr>
          <a:ln/>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E8A1623A-0947-4F75-B609-5CBDAC4ED1B4}" type="slidenum">
              <a:rPr kumimoji="1" lang="en-US" altLang="zh-CN" sz="800" b="0" i="0" u="none" strike="noStrike" kern="1200" cap="none" spc="0" normalizeH="0" baseline="0" noProof="0">
                <a:ln>
                  <a:noFill/>
                </a:ln>
                <a:solidFill>
                  <a:srgbClr val="000000"/>
                </a:solidFill>
                <a:effectLst/>
                <a:uLnTx/>
                <a:uFillTx/>
                <a:latin typeface="Comic Sans MS"/>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Comic Sans MS"/>
              <a:ea typeface="宋体" panose="02010600030101010101" pitchFamily="2" charset="-122"/>
              <a:cs typeface="+mn-cs"/>
            </a:endParaRPr>
          </a:p>
        </p:txBody>
      </p:sp>
    </p:spTree>
    <p:extLst>
      <p:ext uri="{BB962C8B-B14F-4D97-AF65-F5344CB8AC3E}">
        <p14:creationId xmlns:p14="http://schemas.microsoft.com/office/powerpoint/2010/main" val="18942783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Rectangle 4"/>
          <p:cNvSpPr>
            <a:spLocks noGrp="1" noChangeArrowheads="1"/>
          </p:cNvSpPr>
          <p:nvPr>
            <p:ph type="sldNum" sz="quarter" idx="10"/>
          </p:nvPr>
        </p:nvSpPr>
        <p:spPr>
          <a:ln/>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67E465D2-65A7-4163-BDAC-9571CB3970BB}" type="slidenum">
              <a:rPr kumimoji="1" lang="en-US" altLang="zh-CN" sz="800" b="0" i="0" u="none" strike="noStrike" kern="1200" cap="none" spc="0" normalizeH="0" baseline="0" noProof="0">
                <a:ln>
                  <a:noFill/>
                </a:ln>
                <a:solidFill>
                  <a:srgbClr val="000000"/>
                </a:solidFill>
                <a:effectLst/>
                <a:uLnTx/>
                <a:uFillTx/>
                <a:latin typeface="Comic Sans MS"/>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Comic Sans MS"/>
              <a:ea typeface="宋体" panose="02010600030101010101" pitchFamily="2" charset="-122"/>
              <a:cs typeface="+mn-cs"/>
            </a:endParaRPr>
          </a:p>
        </p:txBody>
      </p:sp>
    </p:spTree>
    <p:extLst>
      <p:ext uri="{BB962C8B-B14F-4D97-AF65-F5344CB8AC3E}">
        <p14:creationId xmlns:p14="http://schemas.microsoft.com/office/powerpoint/2010/main" val="13630246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Rectangle 4"/>
          <p:cNvSpPr>
            <a:spLocks noGrp="1" noChangeArrowheads="1"/>
          </p:cNvSpPr>
          <p:nvPr>
            <p:ph type="sldNum" sz="quarter" idx="10"/>
          </p:nvPr>
        </p:nvSpPr>
        <p:spPr>
          <a:ln/>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8277998A-8FE0-4934-9A7C-CC195B854808}" type="slidenum">
              <a:rPr kumimoji="1" lang="en-US" altLang="zh-CN" sz="800" b="0" i="0" u="none" strike="noStrike" kern="1200" cap="none" spc="0" normalizeH="0" baseline="0" noProof="0">
                <a:ln>
                  <a:noFill/>
                </a:ln>
                <a:solidFill>
                  <a:srgbClr val="000000"/>
                </a:solidFill>
                <a:effectLst/>
                <a:uLnTx/>
                <a:uFillTx/>
                <a:latin typeface="Comic Sans MS"/>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Comic Sans MS"/>
              <a:ea typeface="宋体" panose="02010600030101010101" pitchFamily="2" charset="-122"/>
              <a:cs typeface="+mn-cs"/>
            </a:endParaRPr>
          </a:p>
        </p:txBody>
      </p:sp>
    </p:spTree>
    <p:extLst>
      <p:ext uri="{BB962C8B-B14F-4D97-AF65-F5344CB8AC3E}">
        <p14:creationId xmlns:p14="http://schemas.microsoft.com/office/powerpoint/2010/main" val="3700957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fld id="{BC8CA2B9-340F-48B2-BBD2-1DAF1A1C56FB}" type="slidenum">
              <a:rPr lang="en-US" altLang="en-US"/>
              <a:pPr/>
              <a:t>‹#›</a:t>
            </a:fld>
            <a:endParaRPr lang="en-US" alt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712767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06D13E33-CADE-46D5-BCED-FE4A1B67F558}" type="slidenum">
              <a:rPr kumimoji="1" lang="en-US" altLang="zh-CN" sz="800" b="0" i="0" u="none" strike="noStrike" kern="1200" cap="none" spc="0" normalizeH="0" baseline="0" noProof="0">
                <a:ln>
                  <a:noFill/>
                </a:ln>
                <a:solidFill>
                  <a:srgbClr val="000000"/>
                </a:solidFill>
                <a:effectLst/>
                <a:uLnTx/>
                <a:uFillTx/>
                <a:latin typeface="Comic Sans MS"/>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Comic Sans MS"/>
              <a:ea typeface="宋体" panose="02010600030101010101" pitchFamily="2" charset="-122"/>
              <a:cs typeface="+mn-cs"/>
            </a:endParaRPr>
          </a:p>
        </p:txBody>
      </p:sp>
    </p:spTree>
    <p:extLst>
      <p:ext uri="{BB962C8B-B14F-4D97-AF65-F5344CB8AC3E}">
        <p14:creationId xmlns:p14="http://schemas.microsoft.com/office/powerpoint/2010/main" val="35337100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98861DC2-0EBF-477F-BFD3-B5B4C6DE66D3}" type="slidenum">
              <a:rPr kumimoji="1" lang="en-US" altLang="zh-CN" sz="800" b="0" i="0" u="none" strike="noStrike" kern="1200" cap="none" spc="0" normalizeH="0" baseline="0" noProof="0">
                <a:ln>
                  <a:noFill/>
                </a:ln>
                <a:solidFill>
                  <a:srgbClr val="000000"/>
                </a:solidFill>
                <a:effectLst/>
                <a:uLnTx/>
                <a:uFillTx/>
                <a:latin typeface="Comic Sans MS"/>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Comic Sans MS"/>
              <a:ea typeface="宋体" panose="02010600030101010101" pitchFamily="2" charset="-122"/>
              <a:cs typeface="+mn-cs"/>
            </a:endParaRPr>
          </a:p>
        </p:txBody>
      </p:sp>
    </p:spTree>
    <p:extLst>
      <p:ext uri="{BB962C8B-B14F-4D97-AF65-F5344CB8AC3E}">
        <p14:creationId xmlns:p14="http://schemas.microsoft.com/office/powerpoint/2010/main" val="750032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2E5BCC64-C5F4-4E2C-B009-5045428800A2}" type="slidenum">
              <a:rPr kumimoji="1" lang="en-US" altLang="zh-CN" sz="800" b="0" i="0" u="none" strike="noStrike" kern="1200" cap="none" spc="0" normalizeH="0" baseline="0" noProof="0">
                <a:ln>
                  <a:noFill/>
                </a:ln>
                <a:solidFill>
                  <a:srgbClr val="000000"/>
                </a:solidFill>
                <a:effectLst/>
                <a:uLnTx/>
                <a:uFillTx/>
                <a:latin typeface="Comic Sans MS"/>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Comic Sans MS"/>
              <a:ea typeface="宋体" panose="02010600030101010101" pitchFamily="2" charset="-122"/>
              <a:cs typeface="+mn-cs"/>
            </a:endParaRPr>
          </a:p>
        </p:txBody>
      </p:sp>
    </p:spTree>
    <p:extLst>
      <p:ext uri="{BB962C8B-B14F-4D97-AF65-F5344CB8AC3E}">
        <p14:creationId xmlns:p14="http://schemas.microsoft.com/office/powerpoint/2010/main" val="26387710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4"/>
          <p:cNvSpPr>
            <a:spLocks noGrp="1" noChangeArrowheads="1"/>
          </p:cNvSpPr>
          <p:nvPr>
            <p:ph type="sldNum" sz="quarter" idx="10"/>
          </p:nvPr>
        </p:nvSpPr>
        <p:spPr>
          <a:ln/>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B01219F0-66D8-47F1-845C-945A69F77D4A}" type="slidenum">
              <a:rPr kumimoji="1" lang="en-US" altLang="zh-CN" sz="800" b="0" i="0" u="none" strike="noStrike" kern="1200" cap="none" spc="0" normalizeH="0" baseline="0" noProof="0">
                <a:ln>
                  <a:noFill/>
                </a:ln>
                <a:solidFill>
                  <a:srgbClr val="000000"/>
                </a:solidFill>
                <a:effectLst/>
                <a:uLnTx/>
                <a:uFillTx/>
                <a:latin typeface="Comic Sans MS"/>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Comic Sans MS"/>
              <a:ea typeface="宋体" panose="02010600030101010101" pitchFamily="2" charset="-122"/>
              <a:cs typeface="+mn-cs"/>
            </a:endParaRPr>
          </a:p>
        </p:txBody>
      </p:sp>
    </p:spTree>
    <p:extLst>
      <p:ext uri="{BB962C8B-B14F-4D97-AF65-F5344CB8AC3E}">
        <p14:creationId xmlns:p14="http://schemas.microsoft.com/office/powerpoint/2010/main" val="19360127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152400"/>
            <a:ext cx="2286000" cy="6172200"/>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0" y="152400"/>
            <a:ext cx="6705600" cy="6172200"/>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Rectangle 4"/>
          <p:cNvSpPr>
            <a:spLocks noGrp="1" noChangeArrowheads="1"/>
          </p:cNvSpPr>
          <p:nvPr>
            <p:ph type="sldNum" sz="quarter" idx="10"/>
          </p:nvPr>
        </p:nvSpPr>
        <p:spPr>
          <a:ln/>
        </p:spPr>
        <p:txBody>
          <a:bodyP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30C20AD3-D58F-4A8E-9A47-B41FC5D5F258}" type="slidenum">
              <a:rPr kumimoji="1" lang="en-US" altLang="zh-CN" sz="800" b="0" i="0" u="none" strike="noStrike" kern="1200" cap="none" spc="0" normalizeH="0" baseline="0" noProof="0">
                <a:ln>
                  <a:noFill/>
                </a:ln>
                <a:solidFill>
                  <a:srgbClr val="000000"/>
                </a:solidFill>
                <a:effectLst/>
                <a:uLnTx/>
                <a:uFillTx/>
                <a:latin typeface="Comic Sans MS"/>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Comic Sans MS"/>
              <a:ea typeface="宋体" panose="02010600030101010101" pitchFamily="2" charset="-122"/>
              <a:cs typeface="+mn-cs"/>
            </a:endParaRPr>
          </a:p>
        </p:txBody>
      </p:sp>
    </p:spTree>
    <p:extLst>
      <p:ext uri="{BB962C8B-B14F-4D97-AF65-F5344CB8AC3E}">
        <p14:creationId xmlns:p14="http://schemas.microsoft.com/office/powerpoint/2010/main" val="2114645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fld id="{DF26D728-2F75-4F3F-A659-C5D3A189D96A}" type="slidenum">
              <a:rPr lang="en-US" altLang="en-US"/>
              <a:pPr/>
              <a:t>‹#›</a:t>
            </a:fld>
            <a:endParaRPr lang="en-US" altLang="en-US"/>
          </a:p>
        </p:txBody>
      </p:sp>
      <p:sp>
        <p:nvSpPr>
          <p:cNvPr id="6"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014151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19225"/>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19225"/>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fld id="{92654B72-43BF-44C6-8700-1225A0F868CD}" type="slidenum">
              <a:rPr lang="en-US" altLang="en-US"/>
              <a:pPr/>
              <a:t>‹#›</a:t>
            </a:fld>
            <a:endParaRPr lang="en-US" alt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241064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ftr" sz="quarter" idx="10"/>
          </p:nvPr>
        </p:nvSpPr>
        <p:spPr>
          <a:ln/>
        </p:spPr>
        <p:txBody>
          <a:bodyPr/>
          <a:lstStyle>
            <a:lvl1pPr>
              <a:defRPr/>
            </a:lvl1pPr>
          </a:lstStyle>
          <a:p>
            <a:pPr>
              <a:defRPr/>
            </a:pPr>
            <a:endParaRPr lang="en-US"/>
          </a:p>
        </p:txBody>
      </p:sp>
      <p:sp>
        <p:nvSpPr>
          <p:cNvPr id="8" name="Rectangle 3"/>
          <p:cNvSpPr>
            <a:spLocks noGrp="1" noChangeArrowheads="1"/>
          </p:cNvSpPr>
          <p:nvPr>
            <p:ph type="sldNum" sz="quarter" idx="11"/>
          </p:nvPr>
        </p:nvSpPr>
        <p:spPr>
          <a:ln/>
        </p:spPr>
        <p:txBody>
          <a:bodyPr/>
          <a:lstStyle>
            <a:lvl1pPr>
              <a:defRPr/>
            </a:lvl1pPr>
          </a:lstStyle>
          <a:p>
            <a:fld id="{AD00E172-F3EE-4273-A5B4-AE32EFBA82C4}" type="slidenum">
              <a:rPr lang="en-US" altLang="en-US"/>
              <a:pPr/>
              <a:t>‹#›</a:t>
            </a:fld>
            <a:endParaRPr lang="en-US" altLang="en-US"/>
          </a:p>
        </p:txBody>
      </p:sp>
      <p:sp>
        <p:nvSpPr>
          <p:cNvPr id="9"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039727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ftr" sz="quarter" idx="10"/>
          </p:nvPr>
        </p:nvSpPr>
        <p:spPr>
          <a:ln/>
        </p:spPr>
        <p:txBody>
          <a:bodyPr/>
          <a:lstStyle>
            <a:lvl1pPr>
              <a:defRPr/>
            </a:lvl1pPr>
          </a:lstStyle>
          <a:p>
            <a:pPr>
              <a:defRPr/>
            </a:pPr>
            <a:endParaRPr lang="en-US"/>
          </a:p>
        </p:txBody>
      </p:sp>
      <p:sp>
        <p:nvSpPr>
          <p:cNvPr id="4" name="Rectangle 3"/>
          <p:cNvSpPr>
            <a:spLocks noGrp="1" noChangeArrowheads="1"/>
          </p:cNvSpPr>
          <p:nvPr>
            <p:ph type="sldNum" sz="quarter" idx="11"/>
          </p:nvPr>
        </p:nvSpPr>
        <p:spPr>
          <a:ln/>
        </p:spPr>
        <p:txBody>
          <a:bodyPr/>
          <a:lstStyle>
            <a:lvl1pPr>
              <a:defRPr/>
            </a:lvl1pPr>
          </a:lstStyle>
          <a:p>
            <a:fld id="{28A9E26D-716C-4009-91F6-0EC8A869C13C}" type="slidenum">
              <a:rPr lang="en-US" altLang="en-US"/>
              <a:pPr/>
              <a:t>‹#›</a:t>
            </a:fld>
            <a:endParaRPr lang="en-US" altLang="en-US"/>
          </a:p>
        </p:txBody>
      </p:sp>
      <p:sp>
        <p:nvSpPr>
          <p:cNvPr id="5"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726794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p>
        </p:txBody>
      </p:sp>
      <p:sp>
        <p:nvSpPr>
          <p:cNvPr id="3" name="Rectangle 3"/>
          <p:cNvSpPr>
            <a:spLocks noGrp="1" noChangeArrowheads="1"/>
          </p:cNvSpPr>
          <p:nvPr>
            <p:ph type="sldNum" sz="quarter" idx="11"/>
          </p:nvPr>
        </p:nvSpPr>
        <p:spPr>
          <a:ln/>
        </p:spPr>
        <p:txBody>
          <a:bodyPr/>
          <a:lstStyle>
            <a:lvl1pPr>
              <a:defRPr/>
            </a:lvl1pPr>
          </a:lstStyle>
          <a:p>
            <a:fld id="{D7BE60E9-8818-4DEF-A8DA-643E6D0D31B0}" type="slidenum">
              <a:rPr lang="en-US" altLang="en-US"/>
              <a:pPr/>
              <a:t>‹#›</a:t>
            </a:fld>
            <a:endParaRPr lang="en-US" altLang="en-US"/>
          </a:p>
        </p:txBody>
      </p:sp>
      <p:sp>
        <p:nvSpPr>
          <p:cNvPr id="4"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346231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fld id="{F7023342-05A0-472D-AAA4-BD095B541DF8}" type="slidenum">
              <a:rPr lang="en-US" altLang="en-US"/>
              <a:pPr/>
              <a:t>‹#›</a:t>
            </a:fld>
            <a:endParaRPr lang="en-US" alt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572926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fld id="{1A1965C6-69D5-4F58-8F8F-F87BFDA76B77}" type="slidenum">
              <a:rPr lang="en-US" altLang="en-US"/>
              <a:pPr/>
              <a:t>‹#›</a:t>
            </a:fld>
            <a:endParaRPr lang="en-US" altLang="en-US"/>
          </a:p>
        </p:txBody>
      </p:sp>
      <p:sp>
        <p:nvSpPr>
          <p:cNvPr id="7"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61013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7154"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Arial" charset="0"/>
              </a:defRPr>
            </a:lvl1pPr>
          </a:lstStyle>
          <a:p>
            <a:pPr>
              <a:defRPr/>
            </a:pPr>
            <a:endParaRPr lang="en-US"/>
          </a:p>
        </p:txBody>
      </p:sp>
      <p:sp>
        <p:nvSpPr>
          <p:cNvPr id="177155"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defRPr>
            </a:lvl1pPr>
          </a:lstStyle>
          <a:p>
            <a:fld id="{D5377396-54A8-4085-B14D-A19ACB55E9E5}" type="slidenum">
              <a:rPr lang="en-US" altLang="en-US"/>
              <a:pPr/>
              <a:t>‹#›</a:t>
            </a:fld>
            <a:endParaRPr lang="en-US" altLang="en-US"/>
          </a:p>
        </p:txBody>
      </p:sp>
      <p:grpSp>
        <p:nvGrpSpPr>
          <p:cNvPr id="1028" name="Group 4"/>
          <p:cNvGrpSpPr>
            <a:grpSpLocks/>
          </p:cNvGrpSpPr>
          <p:nvPr/>
        </p:nvGrpSpPr>
        <p:grpSpPr bwMode="auto">
          <a:xfrm>
            <a:off x="0" y="0"/>
            <a:ext cx="9144000" cy="546100"/>
            <a:chOff x="0" y="0"/>
            <a:chExt cx="5760" cy="344"/>
          </a:xfrm>
        </p:grpSpPr>
        <p:sp>
          <p:nvSpPr>
            <p:cNvPr id="177157"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defRPr/>
              </a:pPr>
              <a:endParaRPr lang="en-US" sz="2400">
                <a:latin typeface="Times New Roman" pitchFamily="18" charset="0"/>
              </a:endParaRPr>
            </a:p>
          </p:txBody>
        </p:sp>
        <p:sp>
          <p:nvSpPr>
            <p:cNvPr id="177158"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eaLnBrk="1" hangingPunct="1">
                <a:defRPr/>
              </a:pPr>
              <a:endParaRPr lang="en-US" sz="2400">
                <a:latin typeface="Times New Roman" pitchFamily="18" charset="0"/>
              </a:endParaRPr>
            </a:p>
          </p:txBody>
        </p:sp>
        <p:sp>
          <p:nvSpPr>
            <p:cNvPr id="177159"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eaLnBrk="1" hangingPunct="1">
                <a:defRPr/>
              </a:pPr>
              <a:endParaRPr lang="en-US">
                <a:solidFill>
                  <a:schemeClr val="hlink"/>
                </a:solidFill>
                <a:latin typeface="Arial" charset="0"/>
              </a:endParaRPr>
            </a:p>
          </p:txBody>
        </p:sp>
        <p:sp>
          <p:nvSpPr>
            <p:cNvPr id="177160"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eaLnBrk="1" hangingPunct="1">
                <a:defRPr/>
              </a:pPr>
              <a:endParaRPr lang="en-US">
                <a:solidFill>
                  <a:schemeClr val="hlink"/>
                </a:solidFill>
                <a:latin typeface="Arial" charset="0"/>
              </a:endParaRPr>
            </a:p>
          </p:txBody>
        </p:sp>
        <p:sp>
          <p:nvSpPr>
            <p:cNvPr id="177161"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eaLnBrk="1" hangingPunct="1">
                <a:defRPr/>
              </a:pPr>
              <a:endParaRPr lang="en-US">
                <a:solidFill>
                  <a:schemeClr val="accent2"/>
                </a:solidFill>
                <a:latin typeface="Arial" charset="0"/>
              </a:endParaRPr>
            </a:p>
          </p:txBody>
        </p:sp>
        <p:sp>
          <p:nvSpPr>
            <p:cNvPr id="177162"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eaLnBrk="1" hangingPunct="1">
                <a:defRPr/>
              </a:pPr>
              <a:endParaRPr lang="en-US">
                <a:solidFill>
                  <a:schemeClr val="hlink"/>
                </a:solidFill>
                <a:latin typeface="Arial" charset="0"/>
              </a:endParaRPr>
            </a:p>
          </p:txBody>
        </p:sp>
        <p:sp>
          <p:nvSpPr>
            <p:cNvPr id="177163"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eaLnBrk="1" hangingPunct="1">
                <a:defRPr/>
              </a:pPr>
              <a:endParaRPr lang="en-US" sz="2400">
                <a:latin typeface="Times New Roman" pitchFamily="18" charset="0"/>
              </a:endParaRPr>
            </a:p>
          </p:txBody>
        </p:sp>
        <p:sp>
          <p:nvSpPr>
            <p:cNvPr id="177164"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eaLnBrk="1" hangingPunct="1">
                <a:defRPr/>
              </a:pPr>
              <a:endParaRPr lang="en-US">
                <a:solidFill>
                  <a:schemeClr val="accent2"/>
                </a:solidFill>
                <a:latin typeface="Arial" charset="0"/>
              </a:endParaRPr>
            </a:p>
          </p:txBody>
        </p:sp>
        <p:sp>
          <p:nvSpPr>
            <p:cNvPr id="177165"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eaLnBrk="1" hangingPunct="1">
                <a:defRPr/>
              </a:pPr>
              <a:endParaRPr lang="en-US">
                <a:solidFill>
                  <a:schemeClr val="accent2"/>
                </a:solidFill>
                <a:latin typeface="Arial" charset="0"/>
              </a:endParaRPr>
            </a:p>
          </p:txBody>
        </p:sp>
      </p:grpSp>
      <p:sp>
        <p:nvSpPr>
          <p:cNvPr id="1029" name="Rectangle 14"/>
          <p:cNvSpPr>
            <a:spLocks noGrp="1" noChangeArrowheads="1"/>
          </p:cNvSpPr>
          <p:nvPr>
            <p:ph type="title"/>
          </p:nvPr>
        </p:nvSpPr>
        <p:spPr bwMode="auto">
          <a:xfrm>
            <a:off x="457200" y="457200"/>
            <a:ext cx="822960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30" name="Rectangle 15"/>
          <p:cNvSpPr>
            <a:spLocks noGrp="1" noChangeArrowheads="1"/>
          </p:cNvSpPr>
          <p:nvPr>
            <p:ph type="body" idx="1"/>
          </p:nvPr>
        </p:nvSpPr>
        <p:spPr bwMode="auto">
          <a:xfrm>
            <a:off x="457200" y="1419225"/>
            <a:ext cx="82296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77168"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862"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 id="2147483860" r:id="rId12"/>
    <p:sldLayoutId id="2147483861" r:id="rId13"/>
  </p:sldLayoutIdLst>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defRPr>
      </a:lvl2pPr>
      <a:lvl3pPr algn="l" rtl="0" eaLnBrk="0" fontAlgn="base" hangingPunct="0">
        <a:spcBef>
          <a:spcPct val="0"/>
        </a:spcBef>
        <a:spcAft>
          <a:spcPct val="0"/>
        </a:spcAft>
        <a:defRPr sz="4400">
          <a:solidFill>
            <a:schemeClr val="tx1"/>
          </a:solidFill>
          <a:latin typeface="Arial" charset="0"/>
        </a:defRPr>
      </a:lvl3pPr>
      <a:lvl4pPr algn="l" rtl="0" eaLnBrk="0" fontAlgn="base" hangingPunct="0">
        <a:spcBef>
          <a:spcPct val="0"/>
        </a:spcBef>
        <a:spcAft>
          <a:spcPct val="0"/>
        </a:spcAft>
        <a:defRPr sz="4400">
          <a:solidFill>
            <a:schemeClr val="tx1"/>
          </a:solidFill>
          <a:latin typeface="Arial" charset="0"/>
        </a:defRPr>
      </a:lvl4pPr>
      <a:lvl5pPr algn="l" rtl="0" eaLnBrk="0" fontAlgn="base" hangingPunct="0">
        <a:spcBef>
          <a:spcPct val="0"/>
        </a:spcBef>
        <a:spcAft>
          <a:spcPct val="0"/>
        </a:spcAft>
        <a:defRPr sz="4400">
          <a:solidFill>
            <a:schemeClr val="tx1"/>
          </a:solidFill>
          <a:latin typeface="Arial" charset="0"/>
        </a:defRPr>
      </a:lvl5pPr>
      <a:lvl6pPr marL="457200" algn="l" rtl="0" fontAlgn="base">
        <a:spcBef>
          <a:spcPct val="0"/>
        </a:spcBef>
        <a:spcAft>
          <a:spcPct val="0"/>
        </a:spcAft>
        <a:defRPr sz="4400">
          <a:solidFill>
            <a:schemeClr val="tx1"/>
          </a:solidFill>
          <a:latin typeface="Arial" charset="0"/>
        </a:defRPr>
      </a:lvl6pPr>
      <a:lvl7pPr marL="914400" algn="l" rtl="0" fontAlgn="base">
        <a:spcBef>
          <a:spcPct val="0"/>
        </a:spcBef>
        <a:spcAft>
          <a:spcPct val="0"/>
        </a:spcAft>
        <a:defRPr sz="4400">
          <a:solidFill>
            <a:schemeClr val="tx1"/>
          </a:solidFill>
          <a:latin typeface="Arial" charset="0"/>
        </a:defRPr>
      </a:lvl7pPr>
      <a:lvl8pPr marL="1371600" algn="l" rtl="0" fontAlgn="base">
        <a:spcBef>
          <a:spcPct val="0"/>
        </a:spcBef>
        <a:spcAft>
          <a:spcPct val="0"/>
        </a:spcAft>
        <a:defRPr sz="4400">
          <a:solidFill>
            <a:schemeClr val="tx1"/>
          </a:solidFill>
          <a:latin typeface="Arial" charset="0"/>
        </a:defRPr>
      </a:lvl8pPr>
      <a:lvl9pPr marL="1828800" algn="l"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lvl="0"/>
            <a:r>
              <a:rPr lang="en-US" altLang="zh-CN" smtClean="0"/>
              <a:t>Click to edit Master title style</a:t>
            </a:r>
          </a:p>
        </p:txBody>
      </p:sp>
      <p:sp>
        <p:nvSpPr>
          <p:cNvPr id="1027" name="Rectangle 3"/>
          <p:cNvSpPr>
            <a:spLocks noGrp="1" noChangeArrowheads="1"/>
          </p:cNvSpPr>
          <p:nvPr>
            <p:ph type="body" idx="1"/>
          </p:nvPr>
        </p:nvSpPr>
        <p:spPr bwMode="auto">
          <a:xfrm>
            <a:off x="609600" y="914400"/>
            <a:ext cx="78486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69636" name="Rectangle 4"/>
          <p:cNvSpPr>
            <a:spLocks noGrp="1" noChangeArrowheads="1"/>
          </p:cNvSpPr>
          <p:nvPr>
            <p:ph type="sldNum" sz="quarter" idx="4"/>
          </p:nvPr>
        </p:nvSpPr>
        <p:spPr bwMode="auto">
          <a:xfrm>
            <a:off x="7239000" y="6629400"/>
            <a:ext cx="19050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a:defRPr kumimoji="1" sz="800">
                <a:latin typeface="+mn-lt"/>
                <a:ea typeface="宋体" panose="02010600030101010101" pitchFamily="2" charset="-122"/>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CC7BB4A4-9454-4CE4-B054-137E615A1EAE}" type="slidenum">
              <a:rPr kumimoji="1" lang="en-US" altLang="zh-CN" sz="800" b="0" i="0" u="none" strike="noStrike" kern="1200" cap="none" spc="0" normalizeH="0" baseline="0" noProof="0">
                <a:ln>
                  <a:noFill/>
                </a:ln>
                <a:solidFill>
                  <a:srgbClr val="000000"/>
                </a:solidFill>
                <a:effectLst/>
                <a:uLnTx/>
                <a:uFillTx/>
                <a:latin typeface="Comic Sans MS"/>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1" lang="en-US" altLang="zh-CN" sz="1400" b="0" i="0" u="none" strike="noStrike" kern="1200" cap="none" spc="0" normalizeH="0" baseline="0" noProof="0">
              <a:ln>
                <a:noFill/>
              </a:ln>
              <a:solidFill>
                <a:srgbClr val="000000"/>
              </a:solidFill>
              <a:effectLst/>
              <a:uLnTx/>
              <a:uFillTx/>
              <a:latin typeface="Comic Sans MS"/>
              <a:ea typeface="宋体" panose="02010600030101010101" pitchFamily="2" charset="-122"/>
              <a:cs typeface="+mn-cs"/>
            </a:endParaRPr>
          </a:p>
        </p:txBody>
      </p:sp>
    </p:spTree>
    <p:extLst>
      <p:ext uri="{BB962C8B-B14F-4D97-AF65-F5344CB8AC3E}">
        <p14:creationId xmlns:p14="http://schemas.microsoft.com/office/powerpoint/2010/main" val="3970449588"/>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Lst>
  <p:hf hdr="0" ftr="0" dt="0"/>
  <p:txStyles>
    <p:titleStyle>
      <a:lvl1pPr algn="ctr" rtl="0" eaLnBrk="0" fontAlgn="base" hangingPunct="0">
        <a:lnSpc>
          <a:spcPct val="70000"/>
        </a:lnSpc>
        <a:spcBef>
          <a:spcPct val="0"/>
        </a:spcBef>
        <a:spcAft>
          <a:spcPct val="0"/>
        </a:spcAft>
        <a:defRPr kumimoji="1" sz="2000" kern="1200">
          <a:solidFill>
            <a:schemeClr val="folHlink"/>
          </a:solidFill>
          <a:latin typeface="+mj-lt"/>
          <a:ea typeface="+mj-ea"/>
          <a:cs typeface="+mj-cs"/>
        </a:defRPr>
      </a:lvl1pPr>
      <a:lvl2pPr algn="ctr" rtl="0" eaLnBrk="0" fontAlgn="base" hangingPunct="0">
        <a:lnSpc>
          <a:spcPct val="70000"/>
        </a:lnSpc>
        <a:spcBef>
          <a:spcPct val="0"/>
        </a:spcBef>
        <a:spcAft>
          <a:spcPct val="0"/>
        </a:spcAft>
        <a:defRPr kumimoji="1" sz="2000">
          <a:solidFill>
            <a:schemeClr val="folHlink"/>
          </a:solidFill>
          <a:latin typeface="Comic Sans MS" panose="030F0702030302020204" pitchFamily="66" charset="0"/>
        </a:defRPr>
      </a:lvl2pPr>
      <a:lvl3pPr algn="ctr" rtl="0" eaLnBrk="0" fontAlgn="base" hangingPunct="0">
        <a:lnSpc>
          <a:spcPct val="70000"/>
        </a:lnSpc>
        <a:spcBef>
          <a:spcPct val="0"/>
        </a:spcBef>
        <a:spcAft>
          <a:spcPct val="0"/>
        </a:spcAft>
        <a:defRPr kumimoji="1" sz="2000">
          <a:solidFill>
            <a:schemeClr val="folHlink"/>
          </a:solidFill>
          <a:latin typeface="Comic Sans MS" panose="030F0702030302020204" pitchFamily="66" charset="0"/>
        </a:defRPr>
      </a:lvl3pPr>
      <a:lvl4pPr algn="ctr" rtl="0" eaLnBrk="0" fontAlgn="base" hangingPunct="0">
        <a:lnSpc>
          <a:spcPct val="70000"/>
        </a:lnSpc>
        <a:spcBef>
          <a:spcPct val="0"/>
        </a:spcBef>
        <a:spcAft>
          <a:spcPct val="0"/>
        </a:spcAft>
        <a:defRPr kumimoji="1" sz="2000">
          <a:solidFill>
            <a:schemeClr val="folHlink"/>
          </a:solidFill>
          <a:latin typeface="Comic Sans MS" panose="030F0702030302020204" pitchFamily="66" charset="0"/>
        </a:defRPr>
      </a:lvl4pPr>
      <a:lvl5pPr algn="ctr" rtl="0" eaLnBrk="0" fontAlgn="base" hangingPunct="0">
        <a:lnSpc>
          <a:spcPct val="70000"/>
        </a:lnSpc>
        <a:spcBef>
          <a:spcPct val="0"/>
        </a:spcBef>
        <a:spcAft>
          <a:spcPct val="0"/>
        </a:spcAft>
        <a:defRPr kumimoji="1" sz="2000">
          <a:solidFill>
            <a:schemeClr val="folHlink"/>
          </a:solidFill>
          <a:latin typeface="Comic Sans MS" panose="030F0702030302020204" pitchFamily="66" charset="0"/>
        </a:defRPr>
      </a:lvl5pPr>
      <a:lvl6pPr marL="457200" algn="ctr" rtl="0" eaLnBrk="0" fontAlgn="base" hangingPunct="0">
        <a:lnSpc>
          <a:spcPct val="70000"/>
        </a:lnSpc>
        <a:spcBef>
          <a:spcPct val="0"/>
        </a:spcBef>
        <a:spcAft>
          <a:spcPct val="0"/>
        </a:spcAft>
        <a:defRPr kumimoji="1" sz="2000">
          <a:solidFill>
            <a:schemeClr val="folHlink"/>
          </a:solidFill>
          <a:latin typeface="Comic Sans MS" panose="030F0702030302020204" pitchFamily="66" charset="0"/>
        </a:defRPr>
      </a:lvl6pPr>
      <a:lvl7pPr marL="914400" algn="ctr" rtl="0" eaLnBrk="0" fontAlgn="base" hangingPunct="0">
        <a:lnSpc>
          <a:spcPct val="70000"/>
        </a:lnSpc>
        <a:spcBef>
          <a:spcPct val="0"/>
        </a:spcBef>
        <a:spcAft>
          <a:spcPct val="0"/>
        </a:spcAft>
        <a:defRPr kumimoji="1" sz="2000">
          <a:solidFill>
            <a:schemeClr val="folHlink"/>
          </a:solidFill>
          <a:latin typeface="Comic Sans MS" panose="030F0702030302020204" pitchFamily="66" charset="0"/>
        </a:defRPr>
      </a:lvl7pPr>
      <a:lvl8pPr marL="1371600" algn="ctr" rtl="0" eaLnBrk="0" fontAlgn="base" hangingPunct="0">
        <a:lnSpc>
          <a:spcPct val="70000"/>
        </a:lnSpc>
        <a:spcBef>
          <a:spcPct val="0"/>
        </a:spcBef>
        <a:spcAft>
          <a:spcPct val="0"/>
        </a:spcAft>
        <a:defRPr kumimoji="1" sz="2000">
          <a:solidFill>
            <a:schemeClr val="folHlink"/>
          </a:solidFill>
          <a:latin typeface="Comic Sans MS" panose="030F0702030302020204" pitchFamily="66" charset="0"/>
        </a:defRPr>
      </a:lvl8pPr>
      <a:lvl9pPr marL="1828800" algn="ctr" rtl="0" eaLnBrk="0" fontAlgn="base" hangingPunct="0">
        <a:lnSpc>
          <a:spcPct val="70000"/>
        </a:lnSpc>
        <a:spcBef>
          <a:spcPct val="0"/>
        </a:spcBef>
        <a:spcAft>
          <a:spcPct val="0"/>
        </a:spcAft>
        <a:defRPr kumimoji="1" sz="2000">
          <a:solidFill>
            <a:schemeClr val="folHlink"/>
          </a:solidFill>
          <a:latin typeface="Comic Sans MS" panose="030F0702030302020204" pitchFamily="66" charset="0"/>
        </a:defRPr>
      </a:lvl9pPr>
    </p:titleStyle>
    <p:bodyStyle>
      <a:lvl1pPr algn="l" rtl="0" eaLnBrk="0" fontAlgn="base" hangingPunct="0">
        <a:lnSpc>
          <a:spcPts val="2600"/>
        </a:lnSpc>
        <a:spcBef>
          <a:spcPct val="0"/>
        </a:spcBef>
        <a:spcAft>
          <a:spcPct val="0"/>
        </a:spcAft>
        <a:buClr>
          <a:srgbClr val="003399"/>
        </a:buClr>
        <a:buSzPct val="50000"/>
        <a:buFont typeface="Monotype Sorts" pitchFamily="92" charset="2"/>
        <a:defRPr kumimoji="1" kern="1200">
          <a:solidFill>
            <a:srgbClr val="003399"/>
          </a:solidFill>
          <a:latin typeface="+mn-lt"/>
          <a:ea typeface="+mn-ea"/>
          <a:cs typeface="+mn-cs"/>
        </a:defRPr>
      </a:lvl1pPr>
      <a:lvl2pPr marL="346075" indent="-231775" algn="l" rtl="0" eaLnBrk="0" fontAlgn="base" hangingPunct="0">
        <a:lnSpc>
          <a:spcPts val="2600"/>
        </a:lnSpc>
        <a:spcBef>
          <a:spcPct val="0"/>
        </a:spcBef>
        <a:spcAft>
          <a:spcPct val="0"/>
        </a:spcAft>
        <a:buClr>
          <a:schemeClr val="tx1"/>
        </a:buClr>
        <a:buSzPct val="35000"/>
        <a:buFont typeface="Monotype Sorts" pitchFamily="92" charset="2"/>
        <a:buChar char="n"/>
        <a:defRPr kumimoji="1" kern="1200">
          <a:solidFill>
            <a:schemeClr val="tx1"/>
          </a:solidFill>
          <a:latin typeface="+mn-lt"/>
          <a:ea typeface="+mn-ea"/>
          <a:cs typeface="+mn-cs"/>
        </a:defRPr>
      </a:lvl2pPr>
      <a:lvl3pPr marL="627063" indent="-166688" algn="l" rtl="0" eaLnBrk="0" fontAlgn="base" hangingPunct="0">
        <a:lnSpc>
          <a:spcPts val="2600"/>
        </a:lnSpc>
        <a:spcBef>
          <a:spcPct val="0"/>
        </a:spcBef>
        <a:spcAft>
          <a:spcPct val="0"/>
        </a:spcAft>
        <a:buClr>
          <a:schemeClr val="tx1"/>
        </a:buClr>
        <a:buSzPct val="80000"/>
        <a:buChar char="–"/>
        <a:defRPr kumimoji="1" kern="1200">
          <a:solidFill>
            <a:schemeClr val="tx1"/>
          </a:solidFill>
          <a:latin typeface="+mn-lt"/>
          <a:ea typeface="+mn-ea"/>
          <a:cs typeface="+mn-cs"/>
        </a:defRPr>
      </a:lvl3pPr>
      <a:lvl4pPr marL="1147763" indent="-404813" algn="l" rtl="0" eaLnBrk="0" fontAlgn="base" hangingPunct="0">
        <a:lnSpc>
          <a:spcPts val="2600"/>
        </a:lnSpc>
        <a:spcBef>
          <a:spcPct val="0"/>
        </a:spcBef>
        <a:spcAft>
          <a:spcPct val="0"/>
        </a:spcAft>
        <a:buClr>
          <a:schemeClr val="tx1"/>
        </a:buClr>
        <a:buFont typeface="Wingdings" panose="05000000000000000000" pitchFamily="2" charset="2"/>
        <a:buChar char="!"/>
        <a:defRPr kumimoji="1" kern="1200">
          <a:solidFill>
            <a:schemeClr val="tx1"/>
          </a:solidFill>
          <a:latin typeface="+mn-lt"/>
          <a:ea typeface="+mn-ea"/>
          <a:cs typeface="+mn-cs"/>
        </a:defRPr>
      </a:lvl4pPr>
      <a:lvl5pPr marL="1539875" indent="-169863" algn="l" rtl="0" eaLnBrk="0" fontAlgn="base" hangingPunct="0">
        <a:lnSpc>
          <a:spcPts val="2600"/>
        </a:lnSpc>
        <a:spcBef>
          <a:spcPct val="0"/>
        </a:spcBef>
        <a:spcAft>
          <a:spcPct val="0"/>
        </a:spcAft>
        <a:buClr>
          <a:schemeClr val="tx1"/>
        </a:buClr>
        <a:buSzPct val="100000"/>
        <a:buChar char="–"/>
        <a:defRPr kumimoji="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0.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0.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0.png"/><Relationship Id="rId1" Type="http://schemas.openxmlformats.org/officeDocument/2006/relationships/slideLayout" Target="../slideLayouts/slideLayout2.xml"/><Relationship Id="rId5" Type="http://schemas.openxmlformats.org/officeDocument/2006/relationships/image" Target="../media/image140.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40.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40.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2.wmf"/><Relationship Id="rId2" Type="http://schemas.openxmlformats.org/officeDocument/2006/relationships/slideLayout" Target="../slideLayouts/slideLayout15.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1.wmf"/><Relationship Id="rId4" Type="http://schemas.openxmlformats.org/officeDocument/2006/relationships/oleObject" Target="../embeddings/oleObject1.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5.xml"/><Relationship Id="rId1" Type="http://schemas.openxmlformats.org/officeDocument/2006/relationships/vmlDrawing" Target="../drawings/vmlDrawing2.vml"/><Relationship Id="rId5" Type="http://schemas.openxmlformats.org/officeDocument/2006/relationships/image" Target="../media/image25.wmf"/><Relationship Id="rId4" Type="http://schemas.openxmlformats.org/officeDocument/2006/relationships/oleObject" Target="../embeddings/oleObject3.bin"/></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p:txBody>
          <a:bodyPr/>
          <a:lstStyle/>
          <a:p>
            <a:pPr eaLnBrk="1" hangingPunct="1"/>
            <a:r>
              <a:rPr lang="en-US" altLang="en-US" sz="4000" smtClean="0"/>
              <a:t>NP-Completeness</a:t>
            </a:r>
            <a:br>
              <a:rPr lang="en-US" altLang="en-US" sz="4000" smtClean="0"/>
            </a:br>
            <a:r>
              <a:rPr lang="en-US" altLang="en-US" sz="4000" smtClean="0"/>
              <a:t>Reductions</a:t>
            </a:r>
          </a:p>
        </p:txBody>
      </p:sp>
      <p:sp>
        <p:nvSpPr>
          <p:cNvPr id="3075" name="Subtitle 2"/>
          <p:cNvSpPr>
            <a:spLocks noGrp="1"/>
          </p:cNvSpPr>
          <p:nvPr>
            <p:ph type="subTitle" idx="1"/>
          </p:nvPr>
        </p:nvSpPr>
        <p:spPr/>
        <p:txBody>
          <a:bodyPr/>
          <a:lstStyle/>
          <a:p>
            <a:pPr algn="just" eaLnBrk="1" hangingPunct="1"/>
            <a:r>
              <a:rPr lang="en-US" sz="3200" dirty="0" smtClean="0"/>
              <a:t>CS240</a:t>
            </a:r>
            <a:r>
              <a:rPr lang="en-US" sz="3200" dirty="0"/>
              <a:t>		</a:t>
            </a:r>
            <a:r>
              <a:rPr lang="en-US" sz="3200" dirty="0" smtClean="0"/>
              <a:t>Spring </a:t>
            </a:r>
            <a:r>
              <a:rPr lang="en-US" sz="3200" dirty="0" smtClean="0"/>
              <a:t>2024</a:t>
            </a:r>
            <a:endParaRPr lang="en-US" sz="3200" dirty="0"/>
          </a:p>
          <a:p>
            <a:pPr eaLnBrk="1" hangingPunct="1"/>
            <a:r>
              <a:rPr lang="en-US" sz="3200" i="1" dirty="0"/>
              <a:t>Rui Fan</a:t>
            </a:r>
          </a:p>
          <a:p>
            <a:pPr eaLnBrk="1" hangingPunct="1"/>
            <a:endParaRPr lang="en-US"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smtClean="0">
                <a:latin typeface="Symbol" panose="05050102010706020507" pitchFamily="18" charset="2"/>
              </a:rPr>
              <a:t>$</a:t>
            </a:r>
            <a:r>
              <a:rPr lang="en-US" altLang="en-US" smtClean="0"/>
              <a:t> m clique </a:t>
            </a:r>
            <a:r>
              <a:rPr lang="en-US" altLang="en-US" smtClean="0">
                <a:latin typeface="Symbol" panose="05050102010706020507" pitchFamily="18" charset="2"/>
              </a:rPr>
              <a:t>Þ $ </a:t>
            </a:r>
            <a:r>
              <a:rPr lang="en-US" altLang="en-US" smtClean="0"/>
              <a:t>sat. assignment </a:t>
            </a:r>
          </a:p>
        </p:txBody>
      </p:sp>
      <p:sp>
        <p:nvSpPr>
          <p:cNvPr id="3" name="Content Placeholder 2"/>
          <p:cNvSpPr>
            <a:spLocks noGrp="1"/>
          </p:cNvSpPr>
          <p:nvPr>
            <p:ph idx="1"/>
          </p:nvPr>
        </p:nvSpPr>
        <p:spPr>
          <a:xfrm>
            <a:off x="457200" y="1419226"/>
            <a:ext cx="8229600" cy="5014232"/>
          </a:xfrm>
        </p:spPr>
        <p:txBody>
          <a:bodyPr>
            <a:normAutofit fontScale="70000" lnSpcReduction="20000"/>
          </a:bodyPr>
          <a:lstStyle/>
          <a:p>
            <a:pPr>
              <a:defRPr/>
            </a:pPr>
            <a:r>
              <a:rPr lang="en-US" dirty="0" smtClean="0"/>
              <a:t>Consider the </a:t>
            </a:r>
            <a:r>
              <a:rPr lang="en-US" dirty="0" smtClean="0">
                <a:solidFill>
                  <a:srgbClr val="000000"/>
                </a:solidFill>
              </a:rPr>
              <a:t>m vertices in the clique.</a:t>
            </a:r>
          </a:p>
          <a:p>
            <a:pPr marL="342900" lvl="1" indent="-342900">
              <a:buClr>
                <a:schemeClr val="bg2"/>
              </a:buClr>
              <a:buSzPct val="75000"/>
              <a:buFont typeface="Wingdings" panose="05000000000000000000" pitchFamily="2" charset="2"/>
              <a:buChar char="n"/>
              <a:defRPr/>
            </a:pPr>
            <a:r>
              <a:rPr lang="en-US" sz="3200" dirty="0" smtClean="0">
                <a:solidFill>
                  <a:srgbClr val="000000"/>
                </a:solidFill>
              </a:rPr>
              <a:t>None of the vertices come </a:t>
            </a:r>
            <a:r>
              <a:rPr lang="en-US" sz="3200" smtClean="0">
                <a:solidFill>
                  <a:srgbClr val="000000"/>
                </a:solidFill>
              </a:rPr>
              <a:t>from literals </a:t>
            </a:r>
            <a:r>
              <a:rPr lang="en-US" sz="3200" dirty="0" smtClean="0">
                <a:solidFill>
                  <a:srgbClr val="000000"/>
                </a:solidFill>
              </a:rPr>
              <a:t>in the same clause in </a:t>
            </a:r>
            <a:r>
              <a:rPr lang="en-US" sz="3200" dirty="0" smtClean="0">
                <a:solidFill>
                  <a:srgbClr val="000000"/>
                </a:solidFill>
                <a:latin typeface="Symbol" pitchFamily="18" charset="2"/>
              </a:rPr>
              <a:t>f</a:t>
            </a:r>
            <a:r>
              <a:rPr lang="en-US" sz="3200" dirty="0" smtClean="0">
                <a:solidFill>
                  <a:srgbClr val="000000"/>
                </a:solidFill>
              </a:rPr>
              <a:t>.</a:t>
            </a:r>
          </a:p>
          <a:p>
            <a:pPr lvl="1">
              <a:defRPr/>
            </a:pPr>
            <a:r>
              <a:rPr lang="en-US" dirty="0" smtClean="0">
                <a:solidFill>
                  <a:srgbClr val="000000"/>
                </a:solidFill>
              </a:rPr>
              <a:t>For any pair of vertices, they’re connected.</a:t>
            </a:r>
          </a:p>
          <a:p>
            <a:pPr lvl="1">
              <a:defRPr/>
            </a:pPr>
            <a:r>
              <a:rPr lang="en-US" dirty="0" smtClean="0">
                <a:solidFill>
                  <a:srgbClr val="000000"/>
                </a:solidFill>
              </a:rPr>
              <a:t>There are no edges between vertices from the same clause.</a:t>
            </a:r>
          </a:p>
          <a:p>
            <a:pPr>
              <a:defRPr/>
            </a:pPr>
            <a:r>
              <a:rPr lang="en-US" dirty="0" smtClean="0">
                <a:solidFill>
                  <a:srgbClr val="000000"/>
                </a:solidFill>
              </a:rPr>
              <a:t>None of the vertices correspond to </a:t>
            </a:r>
            <a:r>
              <a:rPr lang="en-US" smtClean="0">
                <a:solidFill>
                  <a:srgbClr val="000000"/>
                </a:solidFill>
              </a:rPr>
              <a:t>a literal </a:t>
            </a:r>
            <a:r>
              <a:rPr lang="en-US" dirty="0" smtClean="0">
                <a:solidFill>
                  <a:srgbClr val="000000"/>
                </a:solidFill>
              </a:rPr>
              <a:t>and its negation in </a:t>
            </a:r>
            <a:r>
              <a:rPr lang="en-US" dirty="0" smtClean="0">
                <a:solidFill>
                  <a:srgbClr val="000000"/>
                </a:solidFill>
                <a:latin typeface="Symbol" pitchFamily="18" charset="2"/>
              </a:rPr>
              <a:t>f</a:t>
            </a:r>
            <a:r>
              <a:rPr lang="en-US" dirty="0" smtClean="0">
                <a:solidFill>
                  <a:srgbClr val="000000"/>
                </a:solidFill>
              </a:rPr>
              <a:t>.</a:t>
            </a:r>
          </a:p>
          <a:p>
            <a:pPr lvl="1">
              <a:defRPr/>
            </a:pPr>
            <a:r>
              <a:rPr lang="en-US" dirty="0" smtClean="0">
                <a:solidFill>
                  <a:srgbClr val="000000"/>
                </a:solidFill>
              </a:rPr>
              <a:t>We don’t add edges between such vertices.</a:t>
            </a:r>
          </a:p>
          <a:p>
            <a:pPr>
              <a:defRPr/>
            </a:pPr>
            <a:r>
              <a:rPr lang="en-US" dirty="0" smtClean="0">
                <a:solidFill>
                  <a:srgbClr val="000000"/>
                </a:solidFill>
              </a:rPr>
              <a:t>For </a:t>
            </a:r>
            <a:r>
              <a:rPr lang="en-US" smtClean="0">
                <a:solidFill>
                  <a:srgbClr val="000000"/>
                </a:solidFill>
              </a:rPr>
              <a:t>the literals corresponding </a:t>
            </a:r>
            <a:r>
              <a:rPr lang="en-US" dirty="0" smtClean="0">
                <a:solidFill>
                  <a:srgbClr val="000000"/>
                </a:solidFill>
              </a:rPr>
              <a:t>to the clique vertices, set all of them to be true in the </a:t>
            </a:r>
            <a:r>
              <a:rPr lang="en-US" smtClean="0">
                <a:solidFill>
                  <a:srgbClr val="000000"/>
                </a:solidFill>
              </a:rPr>
              <a:t>formula.</a:t>
            </a:r>
          </a:p>
          <a:p>
            <a:pPr lvl="1">
              <a:defRPr/>
            </a:pPr>
            <a:r>
              <a:rPr lang="en-US" smtClean="0">
                <a:solidFill>
                  <a:srgbClr val="000000"/>
                </a:solidFill>
              </a:rPr>
              <a:t>This is a valid assignment, since we never set a literal and its negation both to true.</a:t>
            </a:r>
            <a:endParaRPr lang="en-US" dirty="0" smtClean="0">
              <a:solidFill>
                <a:srgbClr val="000000"/>
              </a:solidFill>
            </a:endParaRPr>
          </a:p>
          <a:p>
            <a:pPr lvl="1">
              <a:defRPr/>
            </a:pPr>
            <a:r>
              <a:rPr lang="en-US" dirty="0" smtClean="0">
                <a:solidFill>
                  <a:srgbClr val="000000"/>
                </a:solidFill>
              </a:rPr>
              <a:t>We have one </a:t>
            </a:r>
            <a:r>
              <a:rPr lang="en-US" smtClean="0">
                <a:solidFill>
                  <a:srgbClr val="000000"/>
                </a:solidFill>
              </a:rPr>
              <a:t>true literal </a:t>
            </a:r>
            <a:r>
              <a:rPr lang="en-US" dirty="0" smtClean="0">
                <a:solidFill>
                  <a:srgbClr val="000000"/>
                </a:solidFill>
              </a:rPr>
              <a:t>per clause.</a:t>
            </a:r>
          </a:p>
          <a:p>
            <a:pPr lvl="1">
              <a:defRPr/>
            </a:pPr>
            <a:r>
              <a:rPr lang="en-US" dirty="0" smtClean="0">
                <a:solidFill>
                  <a:srgbClr val="000000"/>
                </a:solidFill>
              </a:rPr>
              <a:t>So every clause is true.</a:t>
            </a:r>
          </a:p>
          <a:p>
            <a:pPr lvl="1">
              <a:defRPr/>
            </a:pPr>
            <a:r>
              <a:rPr lang="en-US" dirty="0" smtClean="0">
                <a:solidFill>
                  <a:srgbClr val="000000"/>
                </a:solidFill>
              </a:rPr>
              <a:t>So the formula is true.</a:t>
            </a:r>
          </a:p>
          <a:p>
            <a:pPr lvl="1">
              <a:defRPr/>
            </a:pPr>
            <a:endParaRPr lang="en-US" dirty="0" smtClean="0"/>
          </a:p>
          <a:p>
            <a:pPr marL="742950" lvl="2" indent="-342900">
              <a:buSzPct val="75000"/>
              <a:defRPr/>
            </a:pPr>
            <a:endParaRPr lang="en-US" dirty="0" smtClean="0"/>
          </a:p>
          <a:p>
            <a:pPr>
              <a:defRPr/>
            </a:pPr>
            <a:endParaRPr lang="en-US" dirty="0" smtClean="0"/>
          </a:p>
          <a:p>
            <a:pPr lvl="1">
              <a:defRPr/>
            </a:pPr>
            <a:endParaRPr lang="en-US" b="1" dirty="0" smtClean="0"/>
          </a:p>
          <a:p>
            <a:pPr>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en-US" smtClean="0"/>
              <a:t>CLIQUE is NP-complete</a:t>
            </a:r>
          </a:p>
        </p:txBody>
      </p:sp>
      <p:sp>
        <p:nvSpPr>
          <p:cNvPr id="3" name="Content Placeholder 2"/>
          <p:cNvSpPr>
            <a:spLocks noGrp="1"/>
          </p:cNvSpPr>
          <p:nvPr>
            <p:ph idx="1"/>
          </p:nvPr>
        </p:nvSpPr>
        <p:spPr/>
        <p:txBody>
          <a:bodyPr/>
          <a:lstStyle/>
          <a:p>
            <a:r>
              <a:rPr lang="en-US" altLang="en-US" smtClean="0">
                <a:solidFill>
                  <a:srgbClr val="000000"/>
                </a:solidFill>
              </a:rPr>
              <a:t>We’ve shown CLIQUE</a:t>
            </a:r>
            <a:r>
              <a:rPr lang="en-US" altLang="en-US" smtClean="0">
                <a:solidFill>
                  <a:srgbClr val="000000"/>
                </a:solidFill>
                <a:latin typeface="Symbol" panose="05050102010706020507" pitchFamily="18" charset="2"/>
              </a:rPr>
              <a:t>Î</a:t>
            </a:r>
            <a:r>
              <a:rPr lang="en-US" altLang="en-US" smtClean="0">
                <a:solidFill>
                  <a:srgbClr val="000000"/>
                </a:solidFill>
              </a:rPr>
              <a:t>NP.</a:t>
            </a:r>
          </a:p>
          <a:p>
            <a:r>
              <a:rPr lang="en-US" altLang="en-US" smtClean="0">
                <a:solidFill>
                  <a:srgbClr val="000000"/>
                </a:solidFill>
              </a:rPr>
              <a:t>We’ve shown 3-CNF-SAT</a:t>
            </a:r>
            <a:r>
              <a:rPr lang="en-US" altLang="en-US" smtClean="0">
                <a:solidFill>
                  <a:srgbClr val="000000"/>
                </a:solidFill>
                <a:latin typeface="Symbol" panose="05050102010706020507" pitchFamily="18" charset="2"/>
              </a:rPr>
              <a:t> £</a:t>
            </a:r>
            <a:r>
              <a:rPr lang="en-US" altLang="en-US" baseline="-25000" smtClean="0">
                <a:solidFill>
                  <a:srgbClr val="000000"/>
                </a:solidFill>
              </a:rPr>
              <a:t>P</a:t>
            </a:r>
            <a:r>
              <a:rPr lang="en-US" altLang="en-US" smtClean="0">
                <a:solidFill>
                  <a:srgbClr val="000000"/>
                </a:solidFill>
              </a:rPr>
              <a:t> CLIQUE.</a:t>
            </a:r>
          </a:p>
          <a:p>
            <a:pPr lvl="1"/>
            <a:r>
              <a:rPr lang="en-US" altLang="en-US" smtClean="0">
                <a:solidFill>
                  <a:srgbClr val="000000"/>
                </a:solidFill>
              </a:rPr>
              <a:t>We found a polytime reduction, constructing a graph G s.t. for every 3-CNF-SAT formula </a:t>
            </a:r>
            <a:r>
              <a:rPr lang="en-US" altLang="en-US" smtClean="0">
                <a:solidFill>
                  <a:srgbClr val="000000"/>
                </a:solidFill>
                <a:latin typeface="Symbol" panose="05050102010706020507" pitchFamily="18" charset="2"/>
              </a:rPr>
              <a:t>f</a:t>
            </a:r>
          </a:p>
          <a:p>
            <a:pPr lvl="2"/>
            <a:r>
              <a:rPr lang="en-US" altLang="en-US" smtClean="0">
                <a:solidFill>
                  <a:srgbClr val="000000"/>
                </a:solidFill>
              </a:rPr>
              <a:t>If </a:t>
            </a:r>
            <a:r>
              <a:rPr lang="en-US" altLang="en-US" smtClean="0">
                <a:solidFill>
                  <a:srgbClr val="000000"/>
                </a:solidFill>
                <a:latin typeface="Symbol" panose="05050102010706020507" pitchFamily="18" charset="2"/>
              </a:rPr>
              <a:t>f </a:t>
            </a:r>
            <a:r>
              <a:rPr lang="en-US" altLang="en-US" smtClean="0">
                <a:solidFill>
                  <a:srgbClr val="000000"/>
                </a:solidFill>
              </a:rPr>
              <a:t>is satisfiable, G has an n/3-clique.</a:t>
            </a:r>
          </a:p>
          <a:p>
            <a:pPr lvl="2"/>
            <a:r>
              <a:rPr lang="en-US" altLang="en-US" smtClean="0">
                <a:solidFill>
                  <a:srgbClr val="000000"/>
                </a:solidFill>
              </a:rPr>
              <a:t>If G has an n/3-clique, then</a:t>
            </a:r>
            <a:r>
              <a:rPr lang="en-US" altLang="en-US" smtClean="0">
                <a:solidFill>
                  <a:srgbClr val="000000"/>
                </a:solidFill>
                <a:latin typeface="Symbol" panose="05050102010706020507" pitchFamily="18" charset="2"/>
              </a:rPr>
              <a:t> f</a:t>
            </a:r>
            <a:r>
              <a:rPr lang="en-US" altLang="en-US" smtClean="0">
                <a:solidFill>
                  <a:srgbClr val="000000"/>
                </a:solidFill>
              </a:rPr>
              <a:t> is satisfiable.</a:t>
            </a:r>
          </a:p>
          <a:p>
            <a:r>
              <a:rPr lang="en-US" altLang="en-US" smtClean="0">
                <a:solidFill>
                  <a:srgbClr val="000000"/>
                </a:solidFill>
              </a:rPr>
              <a:t>So CLIQUE is NP-complete.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SUBSET-SUM is NP-complete</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10988" y="1134148"/>
                <a:ext cx="8172450" cy="4875440"/>
              </a:xfrm>
            </p:spPr>
            <p:txBody>
              <a:bodyPr>
                <a:normAutofit fontScale="70000" lnSpcReduction="20000"/>
              </a:bodyPr>
              <a:lstStyle/>
              <a:p>
                <a:r>
                  <a:rPr lang="en-US" smtClean="0"/>
                  <a:t>Recall that in SUBSET-SUM, we are given a set of numbers </a:t>
                </a:r>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𝑛</m:t>
                        </m:r>
                      </m:sub>
                    </m:sSub>
                    <m:r>
                      <a:rPr lang="en-US" b="0" i="1" smtClean="0">
                        <a:latin typeface="Cambria Math" panose="02040503050406030204" pitchFamily="18" charset="0"/>
                      </a:rPr>
                      <m:t>}</m:t>
                    </m:r>
                  </m:oMath>
                </a14:m>
                <a:r>
                  <a:rPr lang="en-US" smtClean="0"/>
                  <a:t> and a target value </a:t>
                </a:r>
                <a14:m>
                  <m:oMath xmlns:m="http://schemas.openxmlformats.org/officeDocument/2006/math">
                    <m:r>
                      <a:rPr lang="en-US" b="0" i="1" smtClean="0">
                        <a:latin typeface="Cambria Math" panose="02040503050406030204" pitchFamily="18" charset="0"/>
                      </a:rPr>
                      <m:t>𝑡</m:t>
                    </m:r>
                  </m:oMath>
                </a14:m>
                <a:r>
                  <a:rPr lang="en-US" smtClean="0"/>
                  <a:t>, and we want to find a subset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𝑆</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𝑆</m:t>
                    </m:r>
                  </m:oMath>
                </a14:m>
                <a:r>
                  <a:rPr lang="en-US" smtClean="0"/>
                  <a:t> summing to </a:t>
                </a:r>
                <a14:m>
                  <m:oMath xmlns:m="http://schemas.openxmlformats.org/officeDocument/2006/math">
                    <m:r>
                      <a:rPr lang="en-US" b="0" i="1" smtClean="0">
                        <a:latin typeface="Cambria Math" panose="02040503050406030204" pitchFamily="18" charset="0"/>
                      </a:rPr>
                      <m:t>𝑡</m:t>
                    </m:r>
                  </m:oMath>
                </a14:m>
                <a:r>
                  <a:rPr lang="en-US" smtClean="0"/>
                  <a:t>, i.e. </a:t>
                </a:r>
                <a14:m>
                  <m:oMath xmlns:m="http://schemas.openxmlformats.org/officeDocument/2006/math">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𝑆</m:t>
                            </m:r>
                          </m:e>
                          <m:sup>
                            <m:r>
                              <a:rPr lang="en-US" b="0" i="1" smtClean="0">
                                <a:latin typeface="Cambria Math" panose="02040503050406030204" pitchFamily="18" charset="0"/>
                              </a:rPr>
                              <m:t>′</m:t>
                            </m:r>
                          </m:sup>
                        </m:sSup>
                      </m:sub>
                      <m:sup/>
                      <m:e>
                        <m:r>
                          <a:rPr lang="en-US" b="0" i="1" smtClean="0">
                            <a:latin typeface="Cambria Math" panose="02040503050406030204" pitchFamily="18" charset="0"/>
                          </a:rPr>
                          <m:t>𝑠</m:t>
                        </m:r>
                      </m:e>
                    </m:nary>
                    <m:r>
                      <a:rPr lang="en-US" b="0" i="1" smtClean="0">
                        <a:latin typeface="Cambria Math" panose="02040503050406030204" pitchFamily="18" charset="0"/>
                      </a:rPr>
                      <m:t>=</m:t>
                    </m:r>
                    <m:r>
                      <a:rPr lang="en-US" b="0" i="1" smtClean="0">
                        <a:latin typeface="Cambria Math" panose="02040503050406030204" pitchFamily="18" charset="0"/>
                      </a:rPr>
                      <m:t>𝑡</m:t>
                    </m:r>
                  </m:oMath>
                </a14:m>
                <a:r>
                  <a:rPr lang="en-US" smtClean="0"/>
                  <a:t>.</a:t>
                </a:r>
              </a:p>
              <a:p>
                <a:r>
                  <a:rPr lang="en-US" smtClean="0"/>
                  <a:t>SUBSET-SUM</a:t>
                </a:r>
                <a14:m>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m:t>
                    </m:r>
                  </m:oMath>
                </a14:m>
                <a:r>
                  <a:rPr lang="en-US" smtClean="0"/>
                  <a:t> NP.</a:t>
                </a:r>
              </a:p>
              <a:p>
                <a:pPr lvl="1"/>
                <a:r>
                  <a:rPr lang="en-US" smtClean="0"/>
                  <a:t>The witness is a subset S’ of S.</a:t>
                </a:r>
              </a:p>
              <a:p>
                <a:pPr lvl="1"/>
                <a:r>
                  <a:rPr lang="en-US" smtClean="0"/>
                  <a:t>The verifier simply checks that S’ sums up to t.</a:t>
                </a:r>
              </a:p>
              <a:p>
                <a:r>
                  <a:rPr lang="en-US" smtClean="0"/>
                  <a:t>To show SUBSET-SUM is NP-complete, we show 3-CNF-SAT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𝑃</m:t>
                        </m:r>
                      </m:sub>
                    </m:sSub>
                  </m:oMath>
                </a14:m>
                <a:r>
                  <a:rPr lang="en-US" smtClean="0"/>
                  <a:t> SUBSET-SUM.</a:t>
                </a:r>
              </a:p>
              <a:p>
                <a:pPr lvl="1"/>
                <a:r>
                  <a:rPr lang="en-US" smtClean="0"/>
                  <a:t>3-CNF-SAT is a flexible problem used in many reductions.</a:t>
                </a:r>
              </a:p>
              <a:p>
                <a:r>
                  <a:rPr lang="en-US" smtClean="0"/>
                  <a:t>Given a 3-CNF formula </a:t>
                </a:r>
                <a14:m>
                  <m:oMath xmlns:m="http://schemas.openxmlformats.org/officeDocument/2006/math">
                    <m:r>
                      <a:rPr lang="en-US" b="0" i="1" smtClean="0">
                        <a:latin typeface="Cambria Math" panose="02040503050406030204" pitchFamily="18" charset="0"/>
                      </a:rPr>
                      <m:t>𝜙</m:t>
                    </m:r>
                  </m:oMath>
                </a14:m>
                <a:r>
                  <a:rPr lang="en-US" smtClean="0"/>
                  <a:t>, we construct in polytime a set S and target t s.t.</a:t>
                </a:r>
              </a:p>
              <a:p>
                <a:pPr lvl="1"/>
                <a14:m>
                  <m:oMath xmlns:m="http://schemas.openxmlformats.org/officeDocument/2006/math">
                    <m:r>
                      <a:rPr lang="en-US" b="0" i="1" smtClean="0">
                        <a:latin typeface="Cambria Math" panose="02040503050406030204" pitchFamily="18" charset="0"/>
                      </a:rPr>
                      <m:t>𝜙</m:t>
                    </m:r>
                  </m:oMath>
                </a14:m>
                <a:r>
                  <a:rPr lang="en-US" smtClean="0"/>
                  <a:t> is satisfiable implies there’s a subset of S summing to t.</a:t>
                </a:r>
              </a:p>
              <a:p>
                <a:pPr lvl="1"/>
                <a:r>
                  <a:rPr lang="en-US" smtClean="0"/>
                  <a:t>If there’s a subset of S summing to t, then </a:t>
                </a:r>
                <a14:m>
                  <m:oMath xmlns:m="http://schemas.openxmlformats.org/officeDocument/2006/math">
                    <m:r>
                      <a:rPr lang="en-US" b="0" i="1" smtClean="0">
                        <a:latin typeface="Cambria Math" panose="02040503050406030204" pitchFamily="18" charset="0"/>
                      </a:rPr>
                      <m:t>𝜙</m:t>
                    </m:r>
                  </m:oMath>
                </a14:m>
                <a:r>
                  <a:rPr lang="en-US" smtClean="0"/>
                  <a:t> is satisfiable.</a:t>
                </a:r>
              </a:p>
              <a:p>
                <a:pPr lvl="1"/>
                <a:r>
                  <a:rPr lang="en-US" smtClean="0"/>
                  <a:t>This construction is the polytime reduction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𝑃</m:t>
                        </m:r>
                      </m:sub>
                    </m:sSub>
                  </m:oMath>
                </a14:m>
                <a:r>
                  <a:rPr lang="en-US" smtClean="0"/>
                  <a:t>.</a:t>
                </a:r>
                <a:endParaRPr lang="en-US"/>
              </a:p>
              <a:p>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10988" y="1134148"/>
                <a:ext cx="8172450" cy="4875440"/>
              </a:xfrm>
              <a:blipFill>
                <a:blip r:embed="rId2"/>
                <a:stretch>
                  <a:fillRect l="-373" t="-2125"/>
                </a:stretch>
              </a:blipFill>
            </p:spPr>
            <p:txBody>
              <a:bodyPr/>
              <a:lstStyle/>
              <a:p>
                <a:r>
                  <a:rPr lang="en-US">
                    <a:noFill/>
                  </a:rPr>
                  <a:t> </a:t>
                </a:r>
              </a:p>
            </p:txBody>
          </p:sp>
        </mc:Fallback>
      </mc:AlternateContent>
    </p:spTree>
    <p:extLst>
      <p:ext uri="{BB962C8B-B14F-4D97-AF65-F5344CB8AC3E}">
        <p14:creationId xmlns:p14="http://schemas.microsoft.com/office/powerpoint/2010/main" val="245605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reduction</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1" y="1419225"/>
                <a:ext cx="4865914" cy="4781550"/>
              </a:xfrm>
            </p:spPr>
            <p:txBody>
              <a:bodyPr>
                <a:normAutofit fontScale="77500" lnSpcReduction="20000"/>
              </a:bodyPr>
              <a:lstStyle/>
              <a:p>
                <a:r>
                  <a:rPr lang="en-US" smtClean="0"/>
                  <a:t>Suppose </a:t>
                </a:r>
                <a14:m>
                  <m:oMath xmlns:m="http://schemas.openxmlformats.org/officeDocument/2006/math">
                    <m:r>
                      <a:rPr lang="en-US" b="0" i="1" smtClean="0">
                        <a:latin typeface="Cambria Math" panose="02040503050406030204" pitchFamily="18" charset="0"/>
                      </a:rPr>
                      <m:t>𝜙</m:t>
                    </m:r>
                  </m:oMath>
                </a14:m>
                <a:r>
                  <a:rPr lang="en-US" smtClean="0"/>
                  <a:t> contains n variables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oMath>
                </a14:m>
                <a:r>
                  <a:rPr lang="en-US" smtClean="0"/>
                  <a:t> and k clauses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𝑘</m:t>
                        </m:r>
                      </m:sub>
                    </m:sSub>
                  </m:oMath>
                </a14:m>
                <a:r>
                  <a:rPr lang="en-US" smtClean="0"/>
                  <a:t>.</a:t>
                </a:r>
              </a:p>
              <a:p>
                <a:pPr lvl="1"/>
                <a:r>
                  <a:rPr lang="en-US" smtClean="0"/>
                  <a:t>Assume WLOG that no clause contains a variable and its negation, since those clauses are automatically satisfied.</a:t>
                </a:r>
              </a:p>
              <a:p>
                <a:r>
                  <a:rPr lang="en-US" smtClean="0"/>
                  <a:t>The reduction creates a set S with 2n+2k numbers, two for each variable and clause.</a:t>
                </a:r>
              </a:p>
              <a:p>
                <a:pPr lvl="1"/>
                <a:r>
                  <a:rPr lang="en-US" smtClean="0"/>
                  <a:t>Each number has n+k digits, with one digit corresponding to each variable and each clause.</a:t>
                </a:r>
              </a:p>
              <a:p>
                <a:pPr lvl="1"/>
                <a:r>
                  <a:rPr lang="en-US" smtClean="0"/>
                  <a:t>The numbers are in base 10.</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1" y="1419225"/>
                <a:ext cx="4865914" cy="4781550"/>
              </a:xfrm>
              <a:blipFill>
                <a:blip r:embed="rId2"/>
                <a:stretch>
                  <a:fillRect l="-877" t="-2679" r="-251"/>
                </a:stretch>
              </a:blipFill>
            </p:spPr>
            <p:txBody>
              <a:bodyPr/>
              <a:lstStyle/>
              <a:p>
                <a:r>
                  <a:rPr lang="en-US">
                    <a:noFill/>
                  </a:rPr>
                  <a:t> </a:t>
                </a:r>
              </a:p>
            </p:txBody>
          </p:sp>
        </mc:Fallback>
      </mc:AlternateContent>
      <p:pic>
        <p:nvPicPr>
          <p:cNvPr id="6" name="Picture 5"/>
          <p:cNvPicPr>
            <a:picLocks noChangeAspect="1"/>
          </p:cNvPicPr>
          <p:nvPr/>
        </p:nvPicPr>
        <p:blipFill>
          <a:blip r:embed="rId3"/>
          <a:stretch>
            <a:fillRect/>
          </a:stretch>
        </p:blipFill>
        <p:spPr>
          <a:xfrm>
            <a:off x="5747657" y="1162050"/>
            <a:ext cx="3169206" cy="3758970"/>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5817054" y="5034018"/>
                <a:ext cx="3167742" cy="1196097"/>
              </a:xfrm>
              <a:prstGeom prst="rect">
                <a:avLst/>
              </a:prstGeom>
              <a:noFill/>
            </p:spPr>
            <p:txBody>
              <a:bodyPr wrap="square" rtlCol="0">
                <a:spAutoFit/>
              </a:bodyPr>
              <a:lstStyle/>
              <a:p>
                <a:pPr marL="285750" indent="-285750">
                  <a:buFont typeface="Wingdings" panose="05000000000000000000" pitchFamily="2" charset="2"/>
                  <a:buChar char="q"/>
                </a:pPr>
                <a:r>
                  <a:rPr lang="en-US" sz="1200" smtClean="0">
                    <a:solidFill>
                      <a:srgbClr val="1503FB"/>
                    </a:solidFill>
                  </a:rPr>
                  <a:t>SUBSET-SUM instance for </a:t>
                </a:r>
                <a14:m>
                  <m:oMath xmlns:m="http://schemas.openxmlformats.org/officeDocument/2006/math">
                    <m:r>
                      <a:rPr lang="en-US" sz="1200" b="0" i="1" smtClean="0">
                        <a:solidFill>
                          <a:srgbClr val="1503FB"/>
                        </a:solidFill>
                        <a:latin typeface="Cambria Math" panose="02040503050406030204" pitchFamily="18" charset="0"/>
                      </a:rPr>
                      <m:t>𝜙</m:t>
                    </m:r>
                    <m:r>
                      <a:rPr lang="en-US" sz="1200" b="0" i="1" smtClean="0">
                        <a:solidFill>
                          <a:srgbClr val="1503FB"/>
                        </a:solidFill>
                        <a:latin typeface="Cambria Math" panose="02040503050406030204" pitchFamily="18" charset="0"/>
                      </a:rPr>
                      <m:t>=</m:t>
                    </m:r>
                    <m:d>
                      <m:dPr>
                        <m:ctrlPr>
                          <a:rPr lang="en-US" sz="1200" b="0" i="1" smtClean="0">
                            <a:solidFill>
                              <a:srgbClr val="1503FB"/>
                            </a:solidFill>
                            <a:latin typeface="Cambria Math" panose="02040503050406030204" pitchFamily="18" charset="0"/>
                          </a:rPr>
                        </m:ctrlPr>
                      </m:dPr>
                      <m:e>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1</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2</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3</m:t>
                            </m:r>
                          </m:sub>
                        </m:sSub>
                      </m:e>
                    </m:d>
                    <m:r>
                      <a:rPr lang="en-US" sz="1200" b="0" i="1" smtClean="0">
                        <a:solidFill>
                          <a:srgbClr val="1503FB"/>
                        </a:solidFill>
                        <a:latin typeface="Cambria Math" panose="02040503050406030204" pitchFamily="18" charset="0"/>
                      </a:rPr>
                      <m:t>∧</m:t>
                    </m:r>
                    <m:d>
                      <m:dPr>
                        <m:ctrlPr>
                          <a:rPr lang="en-US" sz="1200" b="0" i="1" smtClean="0">
                            <a:solidFill>
                              <a:srgbClr val="1503FB"/>
                            </a:solidFill>
                            <a:latin typeface="Cambria Math" panose="02040503050406030204" pitchFamily="18" charset="0"/>
                          </a:rPr>
                        </m:ctrlPr>
                      </m:dPr>
                      <m:e>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1</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2</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3</m:t>
                            </m:r>
                          </m:sub>
                        </m:sSub>
                      </m:e>
                    </m:d>
                    <m:r>
                      <a:rPr lang="en-US" sz="1200" b="0" i="1" smtClean="0">
                        <a:solidFill>
                          <a:srgbClr val="1503FB"/>
                        </a:solidFill>
                        <a:latin typeface="Cambria Math" panose="02040503050406030204" pitchFamily="18" charset="0"/>
                      </a:rPr>
                      <m:t>∧</m:t>
                    </m:r>
                    <m:d>
                      <m:dPr>
                        <m:ctrlPr>
                          <a:rPr lang="en-US" sz="1200" b="0" i="1" smtClean="0">
                            <a:solidFill>
                              <a:srgbClr val="1503FB"/>
                            </a:solidFill>
                            <a:latin typeface="Cambria Math" panose="02040503050406030204" pitchFamily="18" charset="0"/>
                          </a:rPr>
                        </m:ctrlPr>
                      </m:dPr>
                      <m:e>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1</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2</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3</m:t>
                            </m:r>
                          </m:sub>
                        </m:sSub>
                      </m:e>
                    </m:d>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1</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2</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3</m:t>
                        </m:r>
                      </m:sub>
                    </m:sSub>
                    <m:r>
                      <a:rPr lang="en-US" sz="1200" b="0" i="1" smtClean="0">
                        <a:solidFill>
                          <a:srgbClr val="1503FB"/>
                        </a:solidFill>
                        <a:latin typeface="Cambria Math" panose="02040503050406030204" pitchFamily="18" charset="0"/>
                      </a:rPr>
                      <m:t>)</m:t>
                    </m:r>
                  </m:oMath>
                </a14:m>
                <a:r>
                  <a:rPr lang="en-US" sz="1200" smtClean="0">
                    <a:solidFill>
                      <a:srgbClr val="1503FB"/>
                    </a:solidFill>
                  </a:rPr>
                  <a:t>.</a:t>
                </a:r>
              </a:p>
              <a:p>
                <a:pPr marL="285750" indent="-285750">
                  <a:buFont typeface="Wingdings" panose="05000000000000000000" pitchFamily="2" charset="2"/>
                  <a:buChar char="q"/>
                </a:pPr>
                <a:r>
                  <a:rPr lang="en-US" sz="1200" smtClean="0">
                    <a:solidFill>
                      <a:srgbClr val="1503FB"/>
                    </a:solidFill>
                  </a:rPr>
                  <a:t>Each row except last represents a base-10 number in S.  Last row is target t.</a:t>
                </a:r>
              </a:p>
            </p:txBody>
          </p:sp>
        </mc:Choice>
        <mc:Fallback xmlns="">
          <p:sp>
            <p:nvSpPr>
              <p:cNvPr id="7" name="TextBox 6"/>
              <p:cNvSpPr txBox="1">
                <a:spLocks noRot="1" noChangeAspect="1" noMove="1" noResize="1" noEditPoints="1" noAdjustHandles="1" noChangeArrowheads="1" noChangeShapeType="1" noTextEdit="1"/>
              </p:cNvSpPr>
              <p:nvPr/>
            </p:nvSpPr>
            <p:spPr>
              <a:xfrm>
                <a:off x="5817054" y="5034018"/>
                <a:ext cx="3167742" cy="1196097"/>
              </a:xfrm>
              <a:prstGeom prst="rect">
                <a:avLst/>
              </a:prstGeom>
              <a:blipFill>
                <a:blip r:embed="rId4"/>
                <a:stretch>
                  <a:fillRect t="-1020" r="-1346" b="-3061"/>
                </a:stretch>
              </a:blipFill>
            </p:spPr>
            <p:txBody>
              <a:bodyPr/>
              <a:lstStyle/>
              <a:p>
                <a:r>
                  <a:rPr lang="en-US">
                    <a:noFill/>
                  </a:rPr>
                  <a:t> </a:t>
                </a:r>
              </a:p>
            </p:txBody>
          </p:sp>
        </mc:Fallback>
      </mc:AlternateContent>
    </p:spTree>
    <p:extLst>
      <p:ext uri="{BB962C8B-B14F-4D97-AF65-F5344CB8AC3E}">
        <p14:creationId xmlns:p14="http://schemas.microsoft.com/office/powerpoint/2010/main" val="3200482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reduction</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1" y="1419225"/>
                <a:ext cx="5102678" cy="5185682"/>
              </a:xfrm>
            </p:spPr>
            <p:txBody>
              <a:bodyPr>
                <a:normAutofit fontScale="70000" lnSpcReduction="20000"/>
              </a:bodyPr>
              <a:lstStyle/>
              <a:p>
                <a:r>
                  <a:rPr lang="en-US" smtClean="0"/>
                  <a:t>For each variable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smtClean="0"/>
                  <a:t>, S contains two numbers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oMath>
                </a14:m>
                <a:r>
                  <a:rPr lang="en-US" smtClean="0"/>
                  <a:t> and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𝑣</m:t>
                        </m:r>
                      </m:e>
                      <m:sub>
                        <m:r>
                          <a:rPr lang="en-US" b="0" i="1" smtClean="0">
                            <a:latin typeface="Cambria Math" panose="02040503050406030204" pitchFamily="18" charset="0"/>
                          </a:rPr>
                          <m:t>𝑖</m:t>
                        </m:r>
                      </m:sub>
                      <m:sup>
                        <m:r>
                          <a:rPr lang="en-US" b="0" i="1" smtClean="0">
                            <a:latin typeface="Cambria Math" panose="02040503050406030204" pitchFamily="18" charset="0"/>
                          </a:rPr>
                          <m:t>′</m:t>
                        </m:r>
                      </m:sup>
                    </m:sSubSup>
                  </m:oMath>
                </a14:m>
                <a:r>
                  <a:rPr lang="en-US" smtClean="0"/>
                  <a:t>.</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oMath>
                </a14:m>
                <a:r>
                  <a:rPr lang="en-US" smtClean="0"/>
                  <a:t> and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𝑣</m:t>
                        </m:r>
                      </m:e>
                      <m:sub>
                        <m:r>
                          <a:rPr lang="en-US" b="0" i="1" smtClean="0">
                            <a:latin typeface="Cambria Math" panose="02040503050406030204" pitchFamily="18" charset="0"/>
                          </a:rPr>
                          <m:t>𝑖</m:t>
                        </m:r>
                      </m:sub>
                      <m:sup>
                        <m:r>
                          <a:rPr lang="en-US" b="0" i="1" smtClean="0">
                            <a:latin typeface="Cambria Math" panose="02040503050406030204" pitchFamily="18" charset="0"/>
                          </a:rPr>
                          <m:t>′</m:t>
                        </m:r>
                      </m:sup>
                    </m:sSubSup>
                  </m:oMath>
                </a14:m>
                <a:r>
                  <a:rPr lang="en-US" smtClean="0"/>
                  <a:t> both have a 1 in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smtClean="0"/>
                  <a:t>’s digit, and 0’s in all the other variable digits.</a:t>
                </a:r>
              </a:p>
              <a:p>
                <a:pPr lvl="1"/>
                <a:r>
                  <a:rPr lang="en-US" smtClean="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smtClean="0"/>
                  <a:t> appears in clause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𝑗</m:t>
                        </m:r>
                      </m:sub>
                    </m:sSub>
                  </m:oMath>
                </a14:m>
                <a:r>
                  <a:rPr lang="en-US" smtClean="0"/>
                  <a:t>, then the j’th clause digit in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oMath>
                </a14:m>
                <a:r>
                  <a:rPr lang="en-US" smtClean="0"/>
                  <a:t> is 1.  </a:t>
                </a:r>
              </a:p>
              <a:p>
                <a:pPr lvl="1"/>
                <a:r>
                  <a:rPr lang="en-US" b="0" smtClean="0"/>
                  <a:t>If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smtClean="0"/>
                  <a:t> appears in clause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𝑗</m:t>
                        </m:r>
                      </m:sub>
                    </m:sSub>
                  </m:oMath>
                </a14:m>
                <a:r>
                  <a:rPr lang="en-US" smtClean="0"/>
                  <a:t>, then the j’th clause digit in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𝑣</m:t>
                        </m:r>
                      </m:e>
                      <m:sub>
                        <m:r>
                          <a:rPr lang="en-US" b="0" i="1" smtClean="0">
                            <a:latin typeface="Cambria Math" panose="02040503050406030204" pitchFamily="18" charset="0"/>
                          </a:rPr>
                          <m:t>𝑖</m:t>
                        </m:r>
                      </m:sub>
                      <m:sup>
                        <m:r>
                          <a:rPr lang="en-US" b="0" i="1" smtClean="0">
                            <a:latin typeface="Cambria Math" panose="02040503050406030204" pitchFamily="18" charset="0"/>
                          </a:rPr>
                          <m:t>′</m:t>
                        </m:r>
                      </m:sup>
                    </m:sSubSup>
                  </m:oMath>
                </a14:m>
                <a:r>
                  <a:rPr lang="en-US" smtClean="0"/>
                  <a:t> is 1.</a:t>
                </a:r>
              </a:p>
              <a:p>
                <a:pPr lvl="1"/>
                <a:r>
                  <a:rPr lang="en-US" smtClean="0"/>
                  <a:t>All other clause digits in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oMath>
                </a14:m>
                <a:r>
                  <a:rPr lang="en-US" smtClean="0"/>
                  <a:t> and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𝑣</m:t>
                        </m:r>
                      </m:e>
                      <m:sub>
                        <m:r>
                          <a:rPr lang="en-US" b="0" i="1" smtClean="0">
                            <a:latin typeface="Cambria Math" panose="02040503050406030204" pitchFamily="18" charset="0"/>
                          </a:rPr>
                          <m:t>𝑖</m:t>
                        </m:r>
                      </m:sub>
                      <m:sup>
                        <m:r>
                          <a:rPr lang="en-US" b="0" i="1" smtClean="0">
                            <a:latin typeface="Cambria Math" panose="02040503050406030204" pitchFamily="18" charset="0"/>
                          </a:rPr>
                          <m:t>′</m:t>
                        </m:r>
                      </m:sup>
                    </m:sSubSup>
                  </m:oMath>
                </a14:m>
                <a:r>
                  <a:rPr lang="en-US" smtClean="0"/>
                  <a:t> are 0. </a:t>
                </a:r>
              </a:p>
              <a:p>
                <a:r>
                  <a:rPr lang="en-US" smtClean="0"/>
                  <a:t>For each clause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𝑗</m:t>
                        </m:r>
                      </m:sub>
                    </m:sSub>
                  </m:oMath>
                </a14:m>
                <a:r>
                  <a:rPr lang="en-US" smtClean="0"/>
                  <a:t>, S contains two numbers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𝑗</m:t>
                        </m:r>
                      </m:sub>
                    </m:sSub>
                  </m:oMath>
                </a14:m>
                <a:r>
                  <a:rPr lang="en-US" smtClean="0"/>
                  <a:t> and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𝑠</m:t>
                        </m:r>
                      </m:e>
                      <m:sub>
                        <m:r>
                          <a:rPr lang="en-US" b="0" i="1" smtClean="0">
                            <a:latin typeface="Cambria Math" panose="02040503050406030204" pitchFamily="18" charset="0"/>
                          </a:rPr>
                          <m:t>𝑗</m:t>
                        </m:r>
                      </m:sub>
                      <m:sup>
                        <m:r>
                          <a:rPr lang="en-US" b="0" i="1" smtClean="0">
                            <a:latin typeface="Cambria Math" panose="02040503050406030204" pitchFamily="18" charset="0"/>
                          </a:rPr>
                          <m:t>′</m:t>
                        </m:r>
                      </m:sup>
                    </m:sSubSup>
                  </m:oMath>
                </a14:m>
                <a:r>
                  <a:rPr lang="en-US" smtClean="0"/>
                  <a:t>.</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𝑗</m:t>
                        </m:r>
                      </m:sub>
                    </m:sSub>
                  </m:oMath>
                </a14:m>
                <a:r>
                  <a:rPr lang="en-US" smtClean="0"/>
                  <a:t> has a 1 in the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𝑗</m:t>
                        </m:r>
                      </m:sub>
                    </m:sSub>
                  </m:oMath>
                </a14:m>
                <a:r>
                  <a:rPr lang="en-US" smtClean="0"/>
                  <a:t> digit, and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𝑠</m:t>
                        </m:r>
                      </m:e>
                      <m:sub>
                        <m:r>
                          <a:rPr lang="en-US" b="0" i="1" smtClean="0">
                            <a:latin typeface="Cambria Math" panose="02040503050406030204" pitchFamily="18" charset="0"/>
                          </a:rPr>
                          <m:t>𝑗</m:t>
                        </m:r>
                      </m:sub>
                      <m:sup>
                        <m:r>
                          <a:rPr lang="en-US" b="0" i="1" smtClean="0">
                            <a:latin typeface="Cambria Math" panose="02040503050406030204" pitchFamily="18" charset="0"/>
                          </a:rPr>
                          <m:t>′</m:t>
                        </m:r>
                      </m:sup>
                    </m:sSubSup>
                  </m:oMath>
                </a14:m>
                <a:r>
                  <a:rPr lang="en-US" smtClean="0"/>
                  <a:t> has a 2 in this digit.  </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𝑗</m:t>
                        </m:r>
                      </m:sub>
                    </m:sSub>
                  </m:oMath>
                </a14:m>
                <a:r>
                  <a:rPr lang="en-US" smtClean="0"/>
                  <a:t> and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𝑠</m:t>
                        </m:r>
                      </m:e>
                      <m:sub>
                        <m:r>
                          <a:rPr lang="en-US" b="0" i="1" smtClean="0">
                            <a:latin typeface="Cambria Math" panose="02040503050406030204" pitchFamily="18" charset="0"/>
                          </a:rPr>
                          <m:t>𝑗</m:t>
                        </m:r>
                      </m:sub>
                      <m:sup>
                        <m:r>
                          <a:rPr lang="en-US" b="0" i="1" smtClean="0">
                            <a:latin typeface="Cambria Math" panose="02040503050406030204" pitchFamily="18" charset="0"/>
                          </a:rPr>
                          <m:t>′</m:t>
                        </m:r>
                      </m:sup>
                    </m:sSubSup>
                  </m:oMath>
                </a14:m>
                <a:r>
                  <a:rPr lang="en-US" smtClean="0"/>
                  <a:t> are 0’s elsewhere.</a:t>
                </a:r>
              </a:p>
              <a:p>
                <a:r>
                  <a:rPr lang="en-US" smtClean="0"/>
                  <a:t>Target t is 1 in all the variable digits and 4 in all the clause digits.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1" y="1419225"/>
                <a:ext cx="5102678" cy="5185682"/>
              </a:xfrm>
              <a:blipFill>
                <a:blip r:embed="rId2"/>
                <a:stretch>
                  <a:fillRect l="-478" t="-2000" r="-1912"/>
                </a:stretch>
              </a:blipFill>
            </p:spPr>
            <p:txBody>
              <a:bodyPr/>
              <a:lstStyle/>
              <a:p>
                <a:r>
                  <a:rPr lang="en-US">
                    <a:noFill/>
                  </a:rPr>
                  <a:t> </a:t>
                </a:r>
              </a:p>
            </p:txBody>
          </p:sp>
        </mc:Fallback>
      </mc:AlternateContent>
      <p:pic>
        <p:nvPicPr>
          <p:cNvPr id="6" name="Picture 5"/>
          <p:cNvPicPr>
            <a:picLocks noChangeAspect="1"/>
          </p:cNvPicPr>
          <p:nvPr/>
        </p:nvPicPr>
        <p:blipFill>
          <a:blip r:embed="rId3"/>
          <a:stretch>
            <a:fillRect/>
          </a:stretch>
        </p:blipFill>
        <p:spPr>
          <a:xfrm>
            <a:off x="5747657" y="1162050"/>
            <a:ext cx="3169206" cy="3758970"/>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5817054" y="5034018"/>
                <a:ext cx="3167742" cy="1196097"/>
              </a:xfrm>
              <a:prstGeom prst="rect">
                <a:avLst/>
              </a:prstGeom>
              <a:noFill/>
            </p:spPr>
            <p:txBody>
              <a:bodyPr wrap="square" rtlCol="0">
                <a:spAutoFit/>
              </a:bodyPr>
              <a:lstStyle/>
              <a:p>
                <a:pPr marL="285750" indent="-285750">
                  <a:buFont typeface="Wingdings" panose="05000000000000000000" pitchFamily="2" charset="2"/>
                  <a:buChar char="q"/>
                </a:pPr>
                <a:r>
                  <a:rPr lang="en-US" sz="1200" smtClean="0">
                    <a:solidFill>
                      <a:srgbClr val="1503FB"/>
                    </a:solidFill>
                  </a:rPr>
                  <a:t>SUBSET-SUM instance for </a:t>
                </a:r>
                <a14:m>
                  <m:oMath xmlns:m="http://schemas.openxmlformats.org/officeDocument/2006/math">
                    <m:r>
                      <a:rPr lang="en-US" sz="1200" b="0" i="1" smtClean="0">
                        <a:solidFill>
                          <a:srgbClr val="1503FB"/>
                        </a:solidFill>
                        <a:latin typeface="Cambria Math" panose="02040503050406030204" pitchFamily="18" charset="0"/>
                      </a:rPr>
                      <m:t>𝜙</m:t>
                    </m:r>
                    <m:r>
                      <a:rPr lang="en-US" sz="1200" b="0" i="1" smtClean="0">
                        <a:solidFill>
                          <a:srgbClr val="1503FB"/>
                        </a:solidFill>
                        <a:latin typeface="Cambria Math" panose="02040503050406030204" pitchFamily="18" charset="0"/>
                      </a:rPr>
                      <m:t>=</m:t>
                    </m:r>
                    <m:d>
                      <m:dPr>
                        <m:ctrlPr>
                          <a:rPr lang="en-US" sz="1200" b="0" i="1" smtClean="0">
                            <a:solidFill>
                              <a:srgbClr val="1503FB"/>
                            </a:solidFill>
                            <a:latin typeface="Cambria Math" panose="02040503050406030204" pitchFamily="18" charset="0"/>
                          </a:rPr>
                        </m:ctrlPr>
                      </m:dPr>
                      <m:e>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1</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2</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3</m:t>
                            </m:r>
                          </m:sub>
                        </m:sSub>
                      </m:e>
                    </m:d>
                    <m:r>
                      <a:rPr lang="en-US" sz="1200" b="0" i="1" smtClean="0">
                        <a:solidFill>
                          <a:srgbClr val="1503FB"/>
                        </a:solidFill>
                        <a:latin typeface="Cambria Math" panose="02040503050406030204" pitchFamily="18" charset="0"/>
                      </a:rPr>
                      <m:t>∧</m:t>
                    </m:r>
                    <m:d>
                      <m:dPr>
                        <m:ctrlPr>
                          <a:rPr lang="en-US" sz="1200" b="0" i="1" smtClean="0">
                            <a:solidFill>
                              <a:srgbClr val="1503FB"/>
                            </a:solidFill>
                            <a:latin typeface="Cambria Math" panose="02040503050406030204" pitchFamily="18" charset="0"/>
                          </a:rPr>
                        </m:ctrlPr>
                      </m:dPr>
                      <m:e>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1</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2</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3</m:t>
                            </m:r>
                          </m:sub>
                        </m:sSub>
                      </m:e>
                    </m:d>
                    <m:r>
                      <a:rPr lang="en-US" sz="1200" b="0" i="1" smtClean="0">
                        <a:solidFill>
                          <a:srgbClr val="1503FB"/>
                        </a:solidFill>
                        <a:latin typeface="Cambria Math" panose="02040503050406030204" pitchFamily="18" charset="0"/>
                      </a:rPr>
                      <m:t>∧</m:t>
                    </m:r>
                    <m:d>
                      <m:dPr>
                        <m:ctrlPr>
                          <a:rPr lang="en-US" sz="1200" b="0" i="1" smtClean="0">
                            <a:solidFill>
                              <a:srgbClr val="1503FB"/>
                            </a:solidFill>
                            <a:latin typeface="Cambria Math" panose="02040503050406030204" pitchFamily="18" charset="0"/>
                          </a:rPr>
                        </m:ctrlPr>
                      </m:dPr>
                      <m:e>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1</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2</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3</m:t>
                            </m:r>
                          </m:sub>
                        </m:sSub>
                      </m:e>
                    </m:d>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1</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2</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3</m:t>
                        </m:r>
                      </m:sub>
                    </m:sSub>
                    <m:r>
                      <a:rPr lang="en-US" sz="1200" b="0" i="1" smtClean="0">
                        <a:solidFill>
                          <a:srgbClr val="1503FB"/>
                        </a:solidFill>
                        <a:latin typeface="Cambria Math" panose="02040503050406030204" pitchFamily="18" charset="0"/>
                      </a:rPr>
                      <m:t>)</m:t>
                    </m:r>
                  </m:oMath>
                </a14:m>
                <a:r>
                  <a:rPr lang="en-US" sz="1200" smtClean="0">
                    <a:solidFill>
                      <a:srgbClr val="1503FB"/>
                    </a:solidFill>
                  </a:rPr>
                  <a:t>.</a:t>
                </a:r>
              </a:p>
              <a:p>
                <a:pPr marL="285750" indent="-285750">
                  <a:buFont typeface="Wingdings" panose="05000000000000000000" pitchFamily="2" charset="2"/>
                  <a:buChar char="q"/>
                </a:pPr>
                <a:r>
                  <a:rPr lang="en-US" sz="1200" smtClean="0">
                    <a:solidFill>
                      <a:srgbClr val="1503FB"/>
                    </a:solidFill>
                  </a:rPr>
                  <a:t>Each row except last represents a base-10 number in S.  Last row is target t.</a:t>
                </a:r>
              </a:p>
            </p:txBody>
          </p:sp>
        </mc:Choice>
        <mc:Fallback xmlns="">
          <p:sp>
            <p:nvSpPr>
              <p:cNvPr id="7" name="TextBox 6"/>
              <p:cNvSpPr txBox="1">
                <a:spLocks noRot="1" noChangeAspect="1" noMove="1" noResize="1" noEditPoints="1" noAdjustHandles="1" noChangeArrowheads="1" noChangeShapeType="1" noTextEdit="1"/>
              </p:cNvSpPr>
              <p:nvPr/>
            </p:nvSpPr>
            <p:spPr>
              <a:xfrm>
                <a:off x="5817054" y="5034018"/>
                <a:ext cx="3167742" cy="1196097"/>
              </a:xfrm>
              <a:prstGeom prst="rect">
                <a:avLst/>
              </a:prstGeom>
              <a:blipFill>
                <a:blip r:embed="rId4"/>
                <a:stretch>
                  <a:fillRect t="-1020" r="-1346" b="-3061"/>
                </a:stretch>
              </a:blipFill>
            </p:spPr>
            <p:txBody>
              <a:bodyPr/>
              <a:lstStyle/>
              <a:p>
                <a:r>
                  <a:rPr lang="en-US">
                    <a:noFill/>
                  </a:rPr>
                  <a:t> </a:t>
                </a:r>
              </a:p>
            </p:txBody>
          </p:sp>
        </mc:Fallback>
      </mc:AlternateContent>
    </p:spTree>
    <p:extLst>
      <p:ext uri="{BB962C8B-B14F-4D97-AF65-F5344CB8AC3E}">
        <p14:creationId xmlns:p14="http://schemas.microsoft.com/office/powerpoint/2010/main" val="3303339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pPr/>
                <a14:m>
                  <m:oMathPara xmlns:m="http://schemas.openxmlformats.org/officeDocument/2006/math">
                    <m:oMathParaPr>
                      <m:jc m:val="left"/>
                    </m:oMathParaPr>
                    <m:oMath xmlns:m="http://schemas.openxmlformats.org/officeDocument/2006/math">
                      <m:r>
                        <a:rPr lang="en-US" sz="3200" b="0" i="1" smtClean="0">
                          <a:latin typeface="Cambria Math" panose="02040503050406030204" pitchFamily="18" charset="0"/>
                        </a:rPr>
                        <m:t>𝜙</m:t>
                      </m:r>
                      <m:r>
                        <a:rPr lang="en-US" sz="3200" b="0" i="1" smtClean="0">
                          <a:latin typeface="Cambria Math" panose="02040503050406030204" pitchFamily="18" charset="0"/>
                        </a:rPr>
                        <m:t>∈3</m:t>
                      </m:r>
                      <m:r>
                        <m:rPr>
                          <m:nor/>
                        </m:rPr>
                        <a:rPr lang="en-US" sz="3200" smtClean="0"/>
                        <m:t>−</m:t>
                      </m:r>
                      <m:r>
                        <a:rPr lang="en-US" sz="3200" b="0" i="1" smtClean="0">
                          <a:latin typeface="Cambria Math" panose="02040503050406030204" pitchFamily="18" charset="0"/>
                        </a:rPr>
                        <m:t>𝐶𝑁𝐹</m:t>
                      </m:r>
                      <m:r>
                        <m:rPr>
                          <m:nor/>
                        </m:rPr>
                        <a:rPr lang="en-US" sz="3200" smtClean="0"/>
                        <m:t>−</m:t>
                      </m:r>
                      <m:r>
                        <a:rPr lang="en-US" sz="3200" b="0" i="1" smtClean="0">
                          <a:latin typeface="Cambria Math" panose="02040503050406030204" pitchFamily="18" charset="0"/>
                        </a:rPr>
                        <m:t>𝑆𝐴𝑇</m:t>
                      </m:r>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𝑆</m:t>
                          </m:r>
                          <m:r>
                            <a:rPr lang="en-US" sz="3200" b="0" i="1" smtClean="0">
                              <a:latin typeface="Cambria Math" panose="02040503050406030204" pitchFamily="18" charset="0"/>
                            </a:rPr>
                            <m:t>,</m:t>
                          </m:r>
                          <m:r>
                            <a:rPr lang="en-US" sz="3200" b="0" i="1" smtClean="0">
                              <a:latin typeface="Cambria Math" panose="02040503050406030204" pitchFamily="18" charset="0"/>
                            </a:rPr>
                            <m:t>𝑡</m:t>
                          </m:r>
                        </m:e>
                      </m:d>
                      <m:r>
                        <a:rPr lang="en-US" sz="3200" b="0" i="1" smtClean="0">
                          <a:latin typeface="Cambria Math" panose="02040503050406030204" pitchFamily="18" charset="0"/>
                        </a:rPr>
                        <m:t>∈</m:t>
                      </m:r>
                      <m:r>
                        <a:rPr lang="en-US" sz="3200" b="0" i="1" smtClean="0">
                          <a:latin typeface="Cambria Math" panose="02040503050406030204" pitchFamily="18" charset="0"/>
                        </a:rPr>
                        <m:t>𝑆𝑈𝐵𝑆𝐸𝑇</m:t>
                      </m:r>
                      <m:r>
                        <m:rPr>
                          <m:nor/>
                        </m:rPr>
                        <a:rPr lang="en-US" sz="3200" smtClean="0"/>
                        <m:t>−</m:t>
                      </m:r>
                      <m:r>
                        <a:rPr lang="en-US" sz="3200" b="0" i="1" smtClean="0">
                          <a:latin typeface="Cambria Math" panose="02040503050406030204" pitchFamily="18" charset="0"/>
                        </a:rPr>
                        <m:t>𝑆𝑈𝑀</m:t>
                      </m:r>
                    </m:oMath>
                  </m:oMathPara>
                </a14:m>
                <a:endParaRPr lang="en-US" sz="320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419225"/>
                <a:ext cx="5290457" cy="4781550"/>
              </a:xfrm>
            </p:spPr>
            <p:txBody>
              <a:bodyPr>
                <a:normAutofit fontScale="92500" lnSpcReduction="20000"/>
              </a:bodyPr>
              <a:lstStyle/>
              <a:p>
                <a:r>
                  <a:rPr lang="en-US" smtClean="0"/>
                  <a:t>Suppose there’s a satisfying assignment </a:t>
                </a:r>
                <a14:m>
                  <m:oMath xmlns:m="http://schemas.openxmlformats.org/officeDocument/2006/math">
                    <m:r>
                      <a:rPr lang="en-US" b="0" i="1" smtClean="0">
                        <a:latin typeface="Cambria Math" panose="02040503050406030204" pitchFamily="18" charset="0"/>
                      </a:rPr>
                      <m:t>𝜌</m:t>
                    </m:r>
                  </m:oMath>
                </a14:m>
                <a:r>
                  <a:rPr lang="en-US" smtClean="0"/>
                  <a:t> to </a:t>
                </a:r>
                <a14:m>
                  <m:oMath xmlns:m="http://schemas.openxmlformats.org/officeDocument/2006/math">
                    <m:r>
                      <a:rPr lang="en-US" b="0" i="1" smtClean="0">
                        <a:latin typeface="Cambria Math" panose="02040503050406030204" pitchFamily="18" charset="0"/>
                      </a:rPr>
                      <m:t>𝜙</m:t>
                    </m:r>
                    <m:r>
                      <a:rPr lang="en-US" b="0" i="1" smtClean="0">
                        <a:latin typeface="Cambria Math" panose="02040503050406030204" pitchFamily="18" charset="0"/>
                      </a:rPr>
                      <m:t>.</m:t>
                    </m:r>
                  </m:oMath>
                </a14:m>
                <a:endParaRPr lang="en-US" smtClean="0"/>
              </a:p>
              <a:p>
                <a:r>
                  <a:rPr lang="en-US" smtClean="0"/>
                  <a:t>We form a subset S’ of S summing to t based on </a:t>
                </a:r>
                <a14:m>
                  <m:oMath xmlns:m="http://schemas.openxmlformats.org/officeDocument/2006/math">
                    <m:r>
                      <a:rPr lang="en-US" b="0" i="1" smtClean="0">
                        <a:latin typeface="Cambria Math" panose="02040503050406030204" pitchFamily="18" charset="0"/>
                      </a:rPr>
                      <m:t>𝜌</m:t>
                    </m:r>
                  </m:oMath>
                </a14:m>
                <a:r>
                  <a:rPr lang="en-US" smtClean="0"/>
                  <a:t>.</a:t>
                </a:r>
              </a:p>
              <a:p>
                <a:pPr lvl="1"/>
                <a:r>
                  <a:rPr lang="en-US" smtClean="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𝑇</m:t>
                    </m:r>
                  </m:oMath>
                </a14:m>
                <a:r>
                  <a:rPr lang="en-US" smtClean="0"/>
                  <a:t> in </a:t>
                </a:r>
                <a14:m>
                  <m:oMath xmlns:m="http://schemas.openxmlformats.org/officeDocument/2006/math">
                    <m:r>
                      <a:rPr lang="en-US" b="0" i="1" smtClean="0">
                        <a:latin typeface="Cambria Math" panose="02040503050406030204" pitchFamily="18" charset="0"/>
                      </a:rPr>
                      <m:t>𝜌</m:t>
                    </m:r>
                    <m:r>
                      <a:rPr lang="en-US" b="0" i="1" smtClean="0">
                        <a:latin typeface="Cambria Math" panose="02040503050406030204" pitchFamily="18" charset="0"/>
                      </a:rPr>
                      <m:t>, </m:t>
                    </m:r>
                  </m:oMath>
                </a14:m>
                <a:r>
                  <a:rPr lang="en-US" smtClean="0"/>
                  <a:t>include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oMath>
                </a14:m>
                <a:r>
                  <a:rPr lang="en-US" smtClean="0"/>
                  <a:t> in S’.  </a:t>
                </a:r>
              </a:p>
              <a:p>
                <a:pPr lvl="1"/>
                <a:r>
                  <a:rPr lang="en-US" smtClean="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𝐹</m:t>
                    </m:r>
                  </m:oMath>
                </a14:m>
                <a:r>
                  <a:rPr lang="en-US" smtClean="0"/>
                  <a:t> in </a:t>
                </a:r>
                <a14:m>
                  <m:oMath xmlns:m="http://schemas.openxmlformats.org/officeDocument/2006/math">
                    <m:r>
                      <a:rPr lang="en-US" b="0" i="1" smtClean="0">
                        <a:latin typeface="Cambria Math" panose="02040503050406030204" pitchFamily="18" charset="0"/>
                      </a:rPr>
                      <m:t>𝜌</m:t>
                    </m:r>
                    <m:r>
                      <a:rPr lang="en-US" b="0" i="1" smtClean="0">
                        <a:latin typeface="Cambria Math" panose="02040503050406030204" pitchFamily="18" charset="0"/>
                      </a:rPr>
                      <m:t>,</m:t>
                    </m:r>
                  </m:oMath>
                </a14:m>
                <a:r>
                  <a:rPr lang="en-US" smtClean="0"/>
                  <a:t> include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𝑣</m:t>
                        </m:r>
                      </m:e>
                      <m:sub>
                        <m:r>
                          <a:rPr lang="en-US" b="0" i="1" smtClean="0">
                            <a:latin typeface="Cambria Math" panose="02040503050406030204" pitchFamily="18" charset="0"/>
                          </a:rPr>
                          <m:t>𝑖</m:t>
                        </m:r>
                      </m:sub>
                      <m:sup>
                        <m:r>
                          <a:rPr lang="en-US" b="0" i="1" smtClean="0">
                            <a:latin typeface="Cambria Math" panose="02040503050406030204" pitchFamily="18" charset="0"/>
                          </a:rPr>
                          <m:t>′</m:t>
                        </m:r>
                      </m:sup>
                    </m:sSubSup>
                  </m:oMath>
                </a14:m>
                <a:r>
                  <a:rPr lang="en-US" smtClean="0"/>
                  <a:t> in S’.</a:t>
                </a:r>
              </a:p>
              <a:p>
                <a:r>
                  <a:rPr lang="en-US" smtClean="0">
                    <a:solidFill>
                      <a:srgbClr val="1503FB"/>
                    </a:solidFill>
                  </a:rPr>
                  <a:t>Claim 1 </a:t>
                </a:r>
                <a:r>
                  <a:rPr lang="en-US" smtClean="0"/>
                  <a:t>Any variable digit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smtClean="0"/>
                  <a:t> sums to 1.</a:t>
                </a:r>
              </a:p>
              <a:p>
                <a:pPr lvl="1"/>
                <a:r>
                  <a:rPr lang="en-US" smtClean="0"/>
                  <a:t>Either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oMath>
                </a14:m>
                <a:r>
                  <a:rPr lang="en-US" smtClean="0"/>
                  <a:t> or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𝑣</m:t>
                        </m:r>
                      </m:e>
                      <m:sub>
                        <m:r>
                          <a:rPr lang="en-US" b="0" i="1" smtClean="0">
                            <a:latin typeface="Cambria Math" panose="02040503050406030204" pitchFamily="18" charset="0"/>
                          </a:rPr>
                          <m:t>𝑖</m:t>
                        </m:r>
                      </m:sub>
                      <m:sup>
                        <m:r>
                          <a:rPr lang="en-US" b="0" i="1" smtClean="0">
                            <a:latin typeface="Cambria Math" panose="02040503050406030204" pitchFamily="18" charset="0"/>
                          </a:rPr>
                          <m:t>′</m:t>
                        </m:r>
                      </m:sup>
                    </m:sSubSup>
                  </m:oMath>
                </a14:m>
                <a:r>
                  <a:rPr lang="en-US" smtClean="0"/>
                  <a:t> is in S’, but not both.</a:t>
                </a:r>
              </a:p>
              <a:p>
                <a:pPr lvl="1"/>
                <a:r>
                  <a:rPr lang="en-US" smtClean="0"/>
                  <a:t>Both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oMath>
                </a14:m>
                <a:r>
                  <a:rPr lang="en-US" smtClean="0"/>
                  <a:t> and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𝑣</m:t>
                        </m:r>
                      </m:e>
                      <m:sub>
                        <m:r>
                          <a:rPr lang="en-US" b="0" i="1" smtClean="0">
                            <a:latin typeface="Cambria Math" panose="02040503050406030204" pitchFamily="18" charset="0"/>
                          </a:rPr>
                          <m:t>𝑖</m:t>
                        </m:r>
                      </m:sub>
                      <m:sup>
                        <m:r>
                          <a:rPr lang="en-US" b="0" i="1" smtClean="0">
                            <a:latin typeface="Cambria Math" panose="02040503050406030204" pitchFamily="18" charset="0"/>
                          </a:rPr>
                          <m:t>′</m:t>
                        </m:r>
                      </m:sup>
                    </m:sSubSup>
                  </m:oMath>
                </a14:m>
                <a:r>
                  <a:rPr lang="en-US" smtClean="0"/>
                  <a:t> cause digit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smtClean="0"/>
                  <a:t> to be 1.</a:t>
                </a:r>
              </a:p>
              <a:p>
                <a:endParaRPr lang="en-US" smtClean="0"/>
              </a:p>
              <a:p>
                <a:endParaRPr lang="en-US" smtClean="0"/>
              </a:p>
              <a:p>
                <a:pPr marL="457200" lvl="1" indent="0">
                  <a:buNone/>
                </a:pPr>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419225"/>
                <a:ext cx="5290457" cy="4781550"/>
              </a:xfrm>
              <a:blipFill>
                <a:blip r:embed="rId3"/>
                <a:stretch>
                  <a:fillRect l="-1267" t="-3571" r="-4378" b="-1276"/>
                </a:stretch>
              </a:blipFill>
            </p:spPr>
            <p:txBody>
              <a:bodyPr/>
              <a:lstStyle/>
              <a:p>
                <a:r>
                  <a:rPr lang="en-US">
                    <a:noFill/>
                  </a:rPr>
                  <a:t> </a:t>
                </a:r>
              </a:p>
            </p:txBody>
          </p:sp>
        </mc:Fallback>
      </mc:AlternateContent>
      <p:pic>
        <p:nvPicPr>
          <p:cNvPr id="6" name="Picture 5"/>
          <p:cNvPicPr>
            <a:picLocks noChangeAspect="1"/>
          </p:cNvPicPr>
          <p:nvPr/>
        </p:nvPicPr>
        <p:blipFill>
          <a:blip r:embed="rId4"/>
          <a:stretch>
            <a:fillRect/>
          </a:stretch>
        </p:blipFill>
        <p:spPr>
          <a:xfrm>
            <a:off x="5747657" y="1162050"/>
            <a:ext cx="3169206" cy="3758970"/>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5817054" y="5034018"/>
                <a:ext cx="3167742" cy="1750094"/>
              </a:xfrm>
              <a:prstGeom prst="rect">
                <a:avLst/>
              </a:prstGeom>
              <a:noFill/>
            </p:spPr>
            <p:txBody>
              <a:bodyPr wrap="square" rtlCol="0">
                <a:spAutoFit/>
              </a:bodyPr>
              <a:lstStyle/>
              <a:p>
                <a:pPr marL="285750" indent="-285750">
                  <a:buFont typeface="Wingdings" panose="05000000000000000000" pitchFamily="2" charset="2"/>
                  <a:buChar char="q"/>
                </a:pPr>
                <a:r>
                  <a:rPr lang="en-US" sz="1200" smtClean="0">
                    <a:solidFill>
                      <a:srgbClr val="1503FB"/>
                    </a:solidFill>
                  </a:rPr>
                  <a:t>SUBSET-SUM instance for </a:t>
                </a:r>
                <a14:m>
                  <m:oMath xmlns:m="http://schemas.openxmlformats.org/officeDocument/2006/math">
                    <m:r>
                      <a:rPr lang="en-US" sz="1200" b="0" i="1" smtClean="0">
                        <a:solidFill>
                          <a:srgbClr val="1503FB"/>
                        </a:solidFill>
                        <a:latin typeface="Cambria Math" panose="02040503050406030204" pitchFamily="18" charset="0"/>
                      </a:rPr>
                      <m:t>𝜙</m:t>
                    </m:r>
                    <m:r>
                      <a:rPr lang="en-US" sz="1200" b="0" i="1" smtClean="0">
                        <a:solidFill>
                          <a:srgbClr val="1503FB"/>
                        </a:solidFill>
                        <a:latin typeface="Cambria Math" panose="02040503050406030204" pitchFamily="18" charset="0"/>
                      </a:rPr>
                      <m:t>=</m:t>
                    </m:r>
                    <m:d>
                      <m:dPr>
                        <m:ctrlPr>
                          <a:rPr lang="en-US" sz="1200" b="0" i="1" smtClean="0">
                            <a:solidFill>
                              <a:srgbClr val="1503FB"/>
                            </a:solidFill>
                            <a:latin typeface="Cambria Math" panose="02040503050406030204" pitchFamily="18" charset="0"/>
                          </a:rPr>
                        </m:ctrlPr>
                      </m:dPr>
                      <m:e>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1</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2</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3</m:t>
                            </m:r>
                          </m:sub>
                        </m:sSub>
                      </m:e>
                    </m:d>
                    <m:r>
                      <a:rPr lang="en-US" sz="1200" b="0" i="1" smtClean="0">
                        <a:solidFill>
                          <a:srgbClr val="1503FB"/>
                        </a:solidFill>
                        <a:latin typeface="Cambria Math" panose="02040503050406030204" pitchFamily="18" charset="0"/>
                      </a:rPr>
                      <m:t>∧</m:t>
                    </m:r>
                    <m:d>
                      <m:dPr>
                        <m:ctrlPr>
                          <a:rPr lang="en-US" sz="1200" b="0" i="1" smtClean="0">
                            <a:solidFill>
                              <a:srgbClr val="1503FB"/>
                            </a:solidFill>
                            <a:latin typeface="Cambria Math" panose="02040503050406030204" pitchFamily="18" charset="0"/>
                          </a:rPr>
                        </m:ctrlPr>
                      </m:dPr>
                      <m:e>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1</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2</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3</m:t>
                            </m:r>
                          </m:sub>
                        </m:sSub>
                      </m:e>
                    </m:d>
                    <m:r>
                      <a:rPr lang="en-US" sz="1200" b="0" i="1" smtClean="0">
                        <a:solidFill>
                          <a:srgbClr val="1503FB"/>
                        </a:solidFill>
                        <a:latin typeface="Cambria Math" panose="02040503050406030204" pitchFamily="18" charset="0"/>
                      </a:rPr>
                      <m:t>∧</m:t>
                    </m:r>
                    <m:d>
                      <m:dPr>
                        <m:ctrlPr>
                          <a:rPr lang="en-US" sz="1200" b="0" i="1" smtClean="0">
                            <a:solidFill>
                              <a:srgbClr val="1503FB"/>
                            </a:solidFill>
                            <a:latin typeface="Cambria Math" panose="02040503050406030204" pitchFamily="18" charset="0"/>
                          </a:rPr>
                        </m:ctrlPr>
                      </m:dPr>
                      <m:e>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1</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2</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3</m:t>
                            </m:r>
                          </m:sub>
                        </m:sSub>
                      </m:e>
                    </m:d>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1</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2</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3</m:t>
                        </m:r>
                      </m:sub>
                    </m:sSub>
                    <m:r>
                      <a:rPr lang="en-US" sz="1200" b="0" i="1" smtClean="0">
                        <a:solidFill>
                          <a:srgbClr val="1503FB"/>
                        </a:solidFill>
                        <a:latin typeface="Cambria Math" panose="02040503050406030204" pitchFamily="18" charset="0"/>
                      </a:rPr>
                      <m:t>)</m:t>
                    </m:r>
                  </m:oMath>
                </a14:m>
                <a:r>
                  <a:rPr lang="en-US" sz="1200" smtClean="0">
                    <a:solidFill>
                      <a:srgbClr val="1503FB"/>
                    </a:solidFill>
                  </a:rPr>
                  <a:t>. </a:t>
                </a:r>
              </a:p>
              <a:p>
                <a:pPr marL="285750" indent="-285750">
                  <a:buFont typeface="Wingdings" panose="05000000000000000000" pitchFamily="2" charset="2"/>
                  <a:buChar char="q"/>
                </a:pPr>
                <a:r>
                  <a:rPr lang="en-US" sz="1200" smtClean="0">
                    <a:solidFill>
                      <a:srgbClr val="1503FB"/>
                    </a:solidFill>
                  </a:rPr>
                  <a:t>Each row except last represents a base-10 number in S.  Last row is target t.</a:t>
                </a:r>
              </a:p>
              <a:p>
                <a:pPr marL="285750" indent="-285750">
                  <a:buFont typeface="Wingdings" panose="05000000000000000000" pitchFamily="2" charset="2"/>
                  <a:buChar char="q"/>
                </a:pPr>
                <a:r>
                  <a:rPr lang="en-US" sz="1200" smtClean="0">
                    <a:solidFill>
                      <a:srgbClr val="1503FB"/>
                    </a:solidFill>
                  </a:rPr>
                  <a:t>Lightly shaded </a:t>
                </a:r>
                <a:r>
                  <a:rPr lang="en-US" sz="1200">
                    <a:solidFill>
                      <a:srgbClr val="1503FB"/>
                    </a:solidFill>
                  </a:rPr>
                  <a:t>rows sum to t, and correspond to a satisfying assignment </a:t>
                </a:r>
                <a14:m>
                  <m:oMath xmlns:m="http://schemas.openxmlformats.org/officeDocument/2006/math">
                    <m:sSub>
                      <m:sSubPr>
                        <m:ctrlPr>
                          <a:rPr lang="en-US" sz="1200" i="1">
                            <a:solidFill>
                              <a:srgbClr val="1503FB"/>
                            </a:solidFill>
                            <a:latin typeface="Cambria Math" panose="02040503050406030204" pitchFamily="18" charset="0"/>
                          </a:rPr>
                        </m:ctrlPr>
                      </m:sSubPr>
                      <m:e>
                        <m:r>
                          <a:rPr lang="en-US" sz="1200" i="1">
                            <a:solidFill>
                              <a:srgbClr val="1503FB"/>
                            </a:solidFill>
                            <a:latin typeface="Cambria Math" panose="02040503050406030204" pitchFamily="18" charset="0"/>
                          </a:rPr>
                          <m:t>𝑥</m:t>
                        </m:r>
                      </m:e>
                      <m:sub>
                        <m:r>
                          <a:rPr lang="en-US" sz="1200" i="1">
                            <a:solidFill>
                              <a:srgbClr val="1503FB"/>
                            </a:solidFill>
                            <a:latin typeface="Cambria Math" panose="02040503050406030204" pitchFamily="18" charset="0"/>
                          </a:rPr>
                          <m:t>1</m:t>
                        </m:r>
                      </m:sub>
                    </m:sSub>
                    <m:r>
                      <a:rPr lang="en-US" sz="1200" i="1">
                        <a:solidFill>
                          <a:srgbClr val="1503FB"/>
                        </a:solidFill>
                        <a:latin typeface="Cambria Math" panose="02040503050406030204" pitchFamily="18" charset="0"/>
                      </a:rPr>
                      <m:t>=</m:t>
                    </m:r>
                    <m:r>
                      <a:rPr lang="en-US" sz="1200" b="0" i="1" smtClean="0">
                        <a:solidFill>
                          <a:srgbClr val="1503FB"/>
                        </a:solidFill>
                        <a:latin typeface="Cambria Math" panose="02040503050406030204" pitchFamily="18" charset="0"/>
                      </a:rPr>
                      <m:t>𝐹</m:t>
                    </m:r>
                    <m:r>
                      <a:rPr lang="en-US" sz="1200" b="0" i="1" smtClean="0">
                        <a:solidFill>
                          <a:srgbClr val="1503FB"/>
                        </a:solidFill>
                        <a:latin typeface="Cambria Math" panose="02040503050406030204" pitchFamily="18" charset="0"/>
                      </a:rPr>
                      <m:t>, </m:t>
                    </m:r>
                    <m:sSub>
                      <m:sSubPr>
                        <m:ctrlPr>
                          <a:rPr lang="en-US" sz="1200" i="1">
                            <a:solidFill>
                              <a:srgbClr val="1503FB"/>
                            </a:solidFill>
                            <a:latin typeface="Cambria Math" panose="02040503050406030204" pitchFamily="18" charset="0"/>
                          </a:rPr>
                        </m:ctrlPr>
                      </m:sSubPr>
                      <m:e>
                        <m:r>
                          <a:rPr lang="en-US" sz="1200" i="1">
                            <a:solidFill>
                              <a:srgbClr val="1503FB"/>
                            </a:solidFill>
                            <a:latin typeface="Cambria Math" panose="02040503050406030204" pitchFamily="18" charset="0"/>
                          </a:rPr>
                          <m:t>𝑥</m:t>
                        </m:r>
                      </m:e>
                      <m:sub>
                        <m:r>
                          <a:rPr lang="en-US" sz="1200" i="1">
                            <a:solidFill>
                              <a:srgbClr val="1503FB"/>
                            </a:solidFill>
                            <a:latin typeface="Cambria Math" panose="02040503050406030204" pitchFamily="18" charset="0"/>
                          </a:rPr>
                          <m:t>2</m:t>
                        </m:r>
                      </m:sub>
                    </m:sSub>
                    <m:r>
                      <a:rPr lang="en-US" sz="1200" i="1">
                        <a:solidFill>
                          <a:srgbClr val="1503FB"/>
                        </a:solidFill>
                        <a:latin typeface="Cambria Math" panose="02040503050406030204" pitchFamily="18" charset="0"/>
                      </a:rPr>
                      <m:t>=</m:t>
                    </m:r>
                    <m:r>
                      <a:rPr lang="en-US" sz="1200" b="0" i="1" smtClean="0">
                        <a:solidFill>
                          <a:srgbClr val="1503FB"/>
                        </a:solidFill>
                        <a:latin typeface="Cambria Math" panose="02040503050406030204" pitchFamily="18" charset="0"/>
                      </a:rPr>
                      <m:t>𝐹</m:t>
                    </m:r>
                    <m:r>
                      <a:rPr lang="en-US" sz="1200" i="1" smtClean="0">
                        <a:solidFill>
                          <a:srgbClr val="1503FB"/>
                        </a:solidFill>
                        <a:latin typeface="Cambria Math" panose="02040503050406030204" pitchFamily="18" charset="0"/>
                      </a:rPr>
                      <m:t>,</m:t>
                    </m:r>
                    <m:r>
                      <a:rPr lang="en-US" sz="1200" i="1">
                        <a:solidFill>
                          <a:srgbClr val="1503FB"/>
                        </a:solidFill>
                        <a:latin typeface="Cambria Math" panose="02040503050406030204" pitchFamily="18" charset="0"/>
                      </a:rPr>
                      <m:t> </m:t>
                    </m:r>
                    <m:sSub>
                      <m:sSubPr>
                        <m:ctrlPr>
                          <a:rPr lang="en-US" sz="1200" i="1">
                            <a:solidFill>
                              <a:srgbClr val="1503FB"/>
                            </a:solidFill>
                            <a:latin typeface="Cambria Math" panose="02040503050406030204" pitchFamily="18" charset="0"/>
                          </a:rPr>
                        </m:ctrlPr>
                      </m:sSubPr>
                      <m:e>
                        <m:r>
                          <a:rPr lang="en-US" sz="1200" i="1">
                            <a:solidFill>
                              <a:srgbClr val="1503FB"/>
                            </a:solidFill>
                            <a:latin typeface="Cambria Math" panose="02040503050406030204" pitchFamily="18" charset="0"/>
                          </a:rPr>
                          <m:t>𝑥</m:t>
                        </m:r>
                      </m:e>
                      <m:sub>
                        <m:r>
                          <a:rPr lang="en-US" sz="1200" i="1">
                            <a:solidFill>
                              <a:srgbClr val="1503FB"/>
                            </a:solidFill>
                            <a:latin typeface="Cambria Math" panose="02040503050406030204" pitchFamily="18" charset="0"/>
                          </a:rPr>
                          <m:t>3</m:t>
                        </m:r>
                      </m:sub>
                    </m:sSub>
                    <m:r>
                      <a:rPr lang="en-US" sz="1200" i="1">
                        <a:solidFill>
                          <a:srgbClr val="1503FB"/>
                        </a:solidFill>
                        <a:latin typeface="Cambria Math" panose="02040503050406030204" pitchFamily="18" charset="0"/>
                      </a:rPr>
                      <m:t>=</m:t>
                    </m:r>
                    <m:r>
                      <a:rPr lang="en-US" sz="1200" b="0" i="1" smtClean="0">
                        <a:solidFill>
                          <a:srgbClr val="1503FB"/>
                        </a:solidFill>
                        <a:latin typeface="Cambria Math" panose="02040503050406030204" pitchFamily="18" charset="0"/>
                      </a:rPr>
                      <m:t>𝑇</m:t>
                    </m:r>
                  </m:oMath>
                </a14:m>
                <a:r>
                  <a:rPr lang="en-US" sz="1200" smtClean="0">
                    <a:solidFill>
                      <a:srgbClr val="1503FB"/>
                    </a:solidFill>
                  </a:rPr>
                  <a:t>.</a:t>
                </a:r>
                <a:endParaRPr lang="en-US" sz="1200">
                  <a:solidFill>
                    <a:srgbClr val="1503FB"/>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5817054" y="5034018"/>
                <a:ext cx="3167742" cy="1750094"/>
              </a:xfrm>
              <a:prstGeom prst="rect">
                <a:avLst/>
              </a:prstGeom>
              <a:blipFill>
                <a:blip r:embed="rId5"/>
                <a:stretch>
                  <a:fillRect t="-697" r="-1346" b="-1742"/>
                </a:stretch>
              </a:blipFill>
            </p:spPr>
            <p:txBody>
              <a:bodyPr/>
              <a:lstStyle/>
              <a:p>
                <a:r>
                  <a:rPr lang="en-US">
                    <a:noFill/>
                  </a:rPr>
                  <a:t> </a:t>
                </a:r>
              </a:p>
            </p:txBody>
          </p:sp>
        </mc:Fallback>
      </mc:AlternateContent>
    </p:spTree>
    <p:extLst>
      <p:ext uri="{BB962C8B-B14F-4D97-AF65-F5344CB8AC3E}">
        <p14:creationId xmlns:p14="http://schemas.microsoft.com/office/powerpoint/2010/main" val="717625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pPr/>
                <a14:m>
                  <m:oMathPara xmlns:m="http://schemas.openxmlformats.org/officeDocument/2006/math">
                    <m:oMathParaPr>
                      <m:jc m:val="left"/>
                    </m:oMathParaPr>
                    <m:oMath xmlns:m="http://schemas.openxmlformats.org/officeDocument/2006/math">
                      <m:r>
                        <a:rPr lang="en-US" sz="3200" b="0" i="1" smtClean="0">
                          <a:latin typeface="Cambria Math" panose="02040503050406030204" pitchFamily="18" charset="0"/>
                        </a:rPr>
                        <m:t>𝜙</m:t>
                      </m:r>
                      <m:r>
                        <a:rPr lang="en-US" sz="3200" b="0" i="1" smtClean="0">
                          <a:latin typeface="Cambria Math" panose="02040503050406030204" pitchFamily="18" charset="0"/>
                        </a:rPr>
                        <m:t>∈3</m:t>
                      </m:r>
                      <m:r>
                        <m:rPr>
                          <m:nor/>
                        </m:rPr>
                        <a:rPr lang="en-US" sz="3200" smtClean="0"/>
                        <m:t>−</m:t>
                      </m:r>
                      <m:r>
                        <a:rPr lang="en-US" sz="3200" b="0" i="1" smtClean="0">
                          <a:latin typeface="Cambria Math" panose="02040503050406030204" pitchFamily="18" charset="0"/>
                        </a:rPr>
                        <m:t>𝐶𝑁𝐹</m:t>
                      </m:r>
                      <m:r>
                        <m:rPr>
                          <m:nor/>
                        </m:rPr>
                        <a:rPr lang="en-US" sz="3200" smtClean="0"/>
                        <m:t>−</m:t>
                      </m:r>
                      <m:r>
                        <a:rPr lang="en-US" sz="3200" b="0" i="1" smtClean="0">
                          <a:latin typeface="Cambria Math" panose="02040503050406030204" pitchFamily="18" charset="0"/>
                        </a:rPr>
                        <m:t>𝑆𝐴𝑇</m:t>
                      </m:r>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𝑆</m:t>
                          </m:r>
                          <m:r>
                            <a:rPr lang="en-US" sz="3200" b="0" i="1" smtClean="0">
                              <a:latin typeface="Cambria Math" panose="02040503050406030204" pitchFamily="18" charset="0"/>
                            </a:rPr>
                            <m:t>,</m:t>
                          </m:r>
                          <m:r>
                            <a:rPr lang="en-US" sz="3200" b="0" i="1" smtClean="0">
                              <a:latin typeface="Cambria Math" panose="02040503050406030204" pitchFamily="18" charset="0"/>
                            </a:rPr>
                            <m:t>𝑡</m:t>
                          </m:r>
                        </m:e>
                      </m:d>
                      <m:r>
                        <a:rPr lang="en-US" sz="3200" b="0" i="1" smtClean="0">
                          <a:latin typeface="Cambria Math" panose="02040503050406030204" pitchFamily="18" charset="0"/>
                        </a:rPr>
                        <m:t>∈</m:t>
                      </m:r>
                      <m:r>
                        <a:rPr lang="en-US" sz="3200" b="0" i="1" smtClean="0">
                          <a:latin typeface="Cambria Math" panose="02040503050406030204" pitchFamily="18" charset="0"/>
                        </a:rPr>
                        <m:t>𝑆𝑈𝐵𝑆𝐸𝑇</m:t>
                      </m:r>
                      <m:r>
                        <m:rPr>
                          <m:nor/>
                        </m:rPr>
                        <a:rPr lang="en-US" sz="3200" smtClean="0"/>
                        <m:t>−</m:t>
                      </m:r>
                      <m:r>
                        <a:rPr lang="en-US" sz="3200" b="0" i="1" smtClean="0">
                          <a:latin typeface="Cambria Math" panose="02040503050406030204" pitchFamily="18" charset="0"/>
                        </a:rPr>
                        <m:t>𝑆𝑈𝑀</m:t>
                      </m:r>
                    </m:oMath>
                  </m:oMathPara>
                </a14:m>
                <a:endParaRPr lang="en-US" sz="320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419224"/>
                <a:ext cx="5130800" cy="5032376"/>
              </a:xfrm>
            </p:spPr>
            <p:txBody>
              <a:bodyPr>
                <a:normAutofit fontScale="92500" lnSpcReduction="20000"/>
              </a:bodyPr>
              <a:lstStyle/>
              <a:p>
                <a:r>
                  <a:rPr lang="en-US" smtClean="0">
                    <a:solidFill>
                      <a:srgbClr val="1503FB"/>
                    </a:solidFill>
                  </a:rPr>
                  <a:t>Claim 2</a:t>
                </a:r>
                <a:r>
                  <a:rPr lang="en-US" smtClean="0"/>
                  <a:t> Any clause digit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𝑗</m:t>
                        </m:r>
                      </m:sub>
                    </m:sSub>
                  </m:oMath>
                </a14:m>
                <a:r>
                  <a:rPr lang="en-US" smtClean="0"/>
                  <a:t> sums to </a:t>
                </a:r>
                <a14:m>
                  <m:oMath xmlns:m="http://schemas.openxmlformats.org/officeDocument/2006/math">
                    <m:r>
                      <a:rPr lang="en-US" b="0" i="1" smtClean="0">
                        <a:latin typeface="Cambria Math" panose="02040503050406030204" pitchFamily="18" charset="0"/>
                      </a:rPr>
                      <m:t>≥1</m:t>
                    </m:r>
                  </m:oMath>
                </a14:m>
                <a:r>
                  <a:rPr lang="en-US" b="0" smtClean="0"/>
                  <a:t>.</a:t>
                </a:r>
              </a:p>
              <a:p>
                <a:pPr lvl="1"/>
                <a:r>
                  <a:rPr lang="en-US" smtClean="0"/>
                  <a:t>Since </a:t>
                </a:r>
                <a14:m>
                  <m:oMath xmlns:m="http://schemas.openxmlformats.org/officeDocument/2006/math">
                    <m:r>
                      <a:rPr lang="en-US" b="0" i="1" smtClean="0">
                        <a:latin typeface="Cambria Math" panose="02040503050406030204" pitchFamily="18" charset="0"/>
                      </a:rPr>
                      <m:t>𝜌</m:t>
                    </m:r>
                  </m:oMath>
                </a14:m>
                <a:r>
                  <a:rPr lang="en-US" smtClean="0"/>
                  <a:t> is a satisfying assignment,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𝑗</m:t>
                        </m:r>
                      </m:sub>
                    </m:sSub>
                  </m:oMath>
                </a14:m>
                <a:r>
                  <a:rPr lang="en-US" smtClean="0"/>
                  <a:t> must have one true literal in </a:t>
                </a:r>
                <a14:m>
                  <m:oMath xmlns:m="http://schemas.openxmlformats.org/officeDocument/2006/math">
                    <m:r>
                      <a:rPr lang="en-US" b="0" i="1" smtClean="0">
                        <a:latin typeface="Cambria Math" panose="02040503050406030204" pitchFamily="18" charset="0"/>
                      </a:rPr>
                      <m:t>𝜌</m:t>
                    </m:r>
                  </m:oMath>
                </a14:m>
                <a:r>
                  <a:rPr lang="en-US" smtClean="0"/>
                  <a:t>.</a:t>
                </a:r>
              </a:p>
              <a:p>
                <a:pPr lvl="1"/>
                <a:r>
                  <a:rPr lang="en-US" smtClean="0"/>
                  <a:t>If the literal 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smtClean="0"/>
                  <a:t>, then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𝑇</m:t>
                    </m:r>
                  </m:oMath>
                </a14:m>
                <a:r>
                  <a:rPr lang="en-US" smtClean="0"/>
                  <a:t> in </a:t>
                </a:r>
                <a14:m>
                  <m:oMath xmlns:m="http://schemas.openxmlformats.org/officeDocument/2006/math">
                    <m:r>
                      <a:rPr lang="en-US" b="0" i="1" smtClean="0">
                        <a:latin typeface="Cambria Math" panose="02040503050406030204" pitchFamily="18" charset="0"/>
                      </a:rPr>
                      <m:t>𝜌</m:t>
                    </m:r>
                  </m:oMath>
                </a14:m>
                <a:r>
                  <a:rPr lang="en-US" smtClean="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𝑆</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endParaRPr lang="en-US" b="0" smtClean="0"/>
              </a:p>
              <a:p>
                <a:pPr lvl="2"/>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oMath>
                </a14:m>
                <a:r>
                  <a:rPr lang="en-US" smtClean="0"/>
                  <a:t> has a 1 in clause digit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𝑗</m:t>
                        </m:r>
                      </m:sub>
                    </m:sSub>
                  </m:oMath>
                </a14:m>
                <a:r>
                  <a:rPr lang="en-US" smtClean="0"/>
                  <a:t>, by construction.</a:t>
                </a:r>
              </a:p>
              <a:p>
                <a:pPr lvl="1"/>
                <a:r>
                  <a:rPr lang="en-US" smtClean="0"/>
                  <a:t>If the literal is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smtClean="0"/>
                  <a:t>, then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𝐹</m:t>
                    </m:r>
                  </m:oMath>
                </a14:m>
                <a:r>
                  <a:rPr lang="en-US" smtClean="0"/>
                  <a:t> in </a:t>
                </a:r>
                <a14:m>
                  <m:oMath xmlns:m="http://schemas.openxmlformats.org/officeDocument/2006/math">
                    <m:r>
                      <a:rPr lang="en-US" b="0" i="1" smtClean="0">
                        <a:latin typeface="Cambria Math" panose="02040503050406030204" pitchFamily="18" charset="0"/>
                      </a:rPr>
                      <m:t>𝜌</m:t>
                    </m:r>
                  </m:oMath>
                </a14:m>
                <a:r>
                  <a:rPr lang="en-US" smtClean="0"/>
                  <a:t>, and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𝑣</m:t>
                        </m:r>
                      </m:e>
                      <m:sub>
                        <m:r>
                          <a:rPr lang="en-US" b="0" i="1" smtClean="0">
                            <a:latin typeface="Cambria Math" panose="02040503050406030204" pitchFamily="18" charset="0"/>
                          </a:rPr>
                          <m:t>𝑖</m:t>
                        </m:r>
                      </m:sub>
                      <m:sup>
                        <m:r>
                          <a:rPr lang="en-US" b="0" i="1" smtClean="0">
                            <a:latin typeface="Cambria Math" panose="02040503050406030204" pitchFamily="18" charset="0"/>
                          </a:rPr>
                          <m:t>′</m:t>
                        </m:r>
                      </m:sup>
                    </m:sSubSup>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oMath>
                </a14:m>
                <a:r>
                  <a:rPr lang="en-US" smtClean="0"/>
                  <a:t>.</a:t>
                </a:r>
              </a:p>
              <a:p>
                <a:pPr lvl="2"/>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𝑣</m:t>
                        </m:r>
                      </m:e>
                      <m:sub>
                        <m:r>
                          <a:rPr lang="en-US" b="0" i="1" smtClean="0">
                            <a:latin typeface="Cambria Math" panose="02040503050406030204" pitchFamily="18" charset="0"/>
                          </a:rPr>
                          <m:t>𝑖</m:t>
                        </m:r>
                      </m:sub>
                      <m:sup>
                        <m:r>
                          <a:rPr lang="en-US" b="0" i="1" smtClean="0">
                            <a:latin typeface="Cambria Math" panose="02040503050406030204" pitchFamily="18" charset="0"/>
                          </a:rPr>
                          <m:t>′</m:t>
                        </m:r>
                      </m:sup>
                    </m:sSubSup>
                  </m:oMath>
                </a14:m>
                <a:r>
                  <a:rPr lang="en-US" smtClean="0"/>
                  <a:t> has a 1 in clause digit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𝑗</m:t>
                        </m:r>
                      </m:sub>
                    </m:sSub>
                  </m:oMath>
                </a14:m>
                <a:r>
                  <a:rPr lang="en-US" smtClean="0"/>
                  <a:t>, by construction.</a:t>
                </a:r>
              </a:p>
              <a:p>
                <a:pPr lvl="1"/>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419224"/>
                <a:ext cx="5130800" cy="5032376"/>
              </a:xfrm>
              <a:blipFill>
                <a:blip r:embed="rId3"/>
                <a:stretch>
                  <a:fillRect l="-1306" t="-3152" r="-2732"/>
                </a:stretch>
              </a:blipFill>
            </p:spPr>
            <p:txBody>
              <a:bodyPr/>
              <a:lstStyle/>
              <a:p>
                <a:r>
                  <a:rPr lang="en-US">
                    <a:noFill/>
                  </a:rPr>
                  <a:t> </a:t>
                </a:r>
              </a:p>
            </p:txBody>
          </p:sp>
        </mc:Fallback>
      </mc:AlternateContent>
      <p:pic>
        <p:nvPicPr>
          <p:cNvPr id="6" name="Picture 5"/>
          <p:cNvPicPr>
            <a:picLocks noChangeAspect="1"/>
          </p:cNvPicPr>
          <p:nvPr/>
        </p:nvPicPr>
        <p:blipFill>
          <a:blip r:embed="rId4"/>
          <a:stretch>
            <a:fillRect/>
          </a:stretch>
        </p:blipFill>
        <p:spPr>
          <a:xfrm>
            <a:off x="5747657" y="1162050"/>
            <a:ext cx="3169206" cy="3758970"/>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5817054" y="5034018"/>
                <a:ext cx="3167742" cy="1750094"/>
              </a:xfrm>
              <a:prstGeom prst="rect">
                <a:avLst/>
              </a:prstGeom>
              <a:noFill/>
            </p:spPr>
            <p:txBody>
              <a:bodyPr wrap="square" rtlCol="0">
                <a:spAutoFit/>
              </a:bodyPr>
              <a:lstStyle/>
              <a:p>
                <a:pPr marL="285750" indent="-285750">
                  <a:buFont typeface="Wingdings" panose="05000000000000000000" pitchFamily="2" charset="2"/>
                  <a:buChar char="q"/>
                </a:pPr>
                <a:r>
                  <a:rPr lang="en-US" sz="1200" smtClean="0">
                    <a:solidFill>
                      <a:srgbClr val="1503FB"/>
                    </a:solidFill>
                  </a:rPr>
                  <a:t>SUBSET-SUM instance for </a:t>
                </a:r>
                <a14:m>
                  <m:oMath xmlns:m="http://schemas.openxmlformats.org/officeDocument/2006/math">
                    <m:r>
                      <a:rPr lang="en-US" sz="1200" b="0" i="1" smtClean="0">
                        <a:solidFill>
                          <a:srgbClr val="1503FB"/>
                        </a:solidFill>
                        <a:latin typeface="Cambria Math" panose="02040503050406030204" pitchFamily="18" charset="0"/>
                      </a:rPr>
                      <m:t>𝜙</m:t>
                    </m:r>
                    <m:r>
                      <a:rPr lang="en-US" sz="1200" b="0" i="1" smtClean="0">
                        <a:solidFill>
                          <a:srgbClr val="1503FB"/>
                        </a:solidFill>
                        <a:latin typeface="Cambria Math" panose="02040503050406030204" pitchFamily="18" charset="0"/>
                      </a:rPr>
                      <m:t>=</m:t>
                    </m:r>
                    <m:d>
                      <m:dPr>
                        <m:ctrlPr>
                          <a:rPr lang="en-US" sz="1200" b="0" i="1" smtClean="0">
                            <a:solidFill>
                              <a:srgbClr val="1503FB"/>
                            </a:solidFill>
                            <a:latin typeface="Cambria Math" panose="02040503050406030204" pitchFamily="18" charset="0"/>
                          </a:rPr>
                        </m:ctrlPr>
                      </m:dPr>
                      <m:e>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1</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2</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3</m:t>
                            </m:r>
                          </m:sub>
                        </m:sSub>
                      </m:e>
                    </m:d>
                    <m:r>
                      <a:rPr lang="en-US" sz="1200" b="0" i="1" smtClean="0">
                        <a:solidFill>
                          <a:srgbClr val="1503FB"/>
                        </a:solidFill>
                        <a:latin typeface="Cambria Math" panose="02040503050406030204" pitchFamily="18" charset="0"/>
                      </a:rPr>
                      <m:t>∧</m:t>
                    </m:r>
                    <m:d>
                      <m:dPr>
                        <m:ctrlPr>
                          <a:rPr lang="en-US" sz="1200" b="0" i="1" smtClean="0">
                            <a:solidFill>
                              <a:srgbClr val="1503FB"/>
                            </a:solidFill>
                            <a:latin typeface="Cambria Math" panose="02040503050406030204" pitchFamily="18" charset="0"/>
                          </a:rPr>
                        </m:ctrlPr>
                      </m:dPr>
                      <m:e>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1</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2</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3</m:t>
                            </m:r>
                          </m:sub>
                        </m:sSub>
                      </m:e>
                    </m:d>
                    <m:r>
                      <a:rPr lang="en-US" sz="1200" b="0" i="1" smtClean="0">
                        <a:solidFill>
                          <a:srgbClr val="1503FB"/>
                        </a:solidFill>
                        <a:latin typeface="Cambria Math" panose="02040503050406030204" pitchFamily="18" charset="0"/>
                      </a:rPr>
                      <m:t>∧</m:t>
                    </m:r>
                    <m:d>
                      <m:dPr>
                        <m:ctrlPr>
                          <a:rPr lang="en-US" sz="1200" b="0" i="1" smtClean="0">
                            <a:solidFill>
                              <a:srgbClr val="1503FB"/>
                            </a:solidFill>
                            <a:latin typeface="Cambria Math" panose="02040503050406030204" pitchFamily="18" charset="0"/>
                          </a:rPr>
                        </m:ctrlPr>
                      </m:dPr>
                      <m:e>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1</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2</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3</m:t>
                            </m:r>
                          </m:sub>
                        </m:sSub>
                      </m:e>
                    </m:d>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1</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2</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3</m:t>
                        </m:r>
                      </m:sub>
                    </m:sSub>
                    <m:r>
                      <a:rPr lang="en-US" sz="1200" b="0" i="1" smtClean="0">
                        <a:solidFill>
                          <a:srgbClr val="1503FB"/>
                        </a:solidFill>
                        <a:latin typeface="Cambria Math" panose="02040503050406030204" pitchFamily="18" charset="0"/>
                      </a:rPr>
                      <m:t>)</m:t>
                    </m:r>
                  </m:oMath>
                </a14:m>
                <a:r>
                  <a:rPr lang="en-US" sz="1200" smtClean="0">
                    <a:solidFill>
                      <a:srgbClr val="1503FB"/>
                    </a:solidFill>
                  </a:rPr>
                  <a:t>.  </a:t>
                </a:r>
              </a:p>
              <a:p>
                <a:pPr marL="285750" indent="-285750">
                  <a:buFont typeface="Wingdings" panose="05000000000000000000" pitchFamily="2" charset="2"/>
                  <a:buChar char="q"/>
                </a:pPr>
                <a:r>
                  <a:rPr lang="en-US" sz="1200" smtClean="0">
                    <a:solidFill>
                      <a:srgbClr val="1503FB"/>
                    </a:solidFill>
                  </a:rPr>
                  <a:t>Each row except last represents a base-10 number in S.  Last row is target t.</a:t>
                </a:r>
              </a:p>
              <a:p>
                <a:pPr marL="285750" indent="-285750">
                  <a:buFont typeface="Wingdings" panose="05000000000000000000" pitchFamily="2" charset="2"/>
                  <a:buChar char="q"/>
                </a:pPr>
                <a:r>
                  <a:rPr lang="en-US" sz="1200">
                    <a:solidFill>
                      <a:srgbClr val="1503FB"/>
                    </a:solidFill>
                  </a:rPr>
                  <a:t>Lightly shaded rows sum to t, and correspond to a satisfying assignment </a:t>
                </a:r>
                <a14:m>
                  <m:oMath xmlns:m="http://schemas.openxmlformats.org/officeDocument/2006/math">
                    <m:sSub>
                      <m:sSubPr>
                        <m:ctrlPr>
                          <a:rPr lang="en-US" sz="1200" i="1">
                            <a:solidFill>
                              <a:srgbClr val="1503FB"/>
                            </a:solidFill>
                            <a:latin typeface="Cambria Math" panose="02040503050406030204" pitchFamily="18" charset="0"/>
                          </a:rPr>
                        </m:ctrlPr>
                      </m:sSubPr>
                      <m:e>
                        <m:r>
                          <a:rPr lang="en-US" sz="1200" i="1">
                            <a:solidFill>
                              <a:srgbClr val="1503FB"/>
                            </a:solidFill>
                            <a:latin typeface="Cambria Math" panose="02040503050406030204" pitchFamily="18" charset="0"/>
                          </a:rPr>
                          <m:t>𝑥</m:t>
                        </m:r>
                      </m:e>
                      <m:sub>
                        <m:r>
                          <a:rPr lang="en-US" sz="1200" i="1">
                            <a:solidFill>
                              <a:srgbClr val="1503FB"/>
                            </a:solidFill>
                            <a:latin typeface="Cambria Math" panose="02040503050406030204" pitchFamily="18" charset="0"/>
                          </a:rPr>
                          <m:t>1</m:t>
                        </m:r>
                      </m:sub>
                    </m:sSub>
                    <m:r>
                      <a:rPr lang="en-US" sz="1200" i="1">
                        <a:solidFill>
                          <a:srgbClr val="1503FB"/>
                        </a:solidFill>
                        <a:latin typeface="Cambria Math" panose="02040503050406030204" pitchFamily="18" charset="0"/>
                      </a:rPr>
                      <m:t>=</m:t>
                    </m:r>
                    <m:r>
                      <a:rPr lang="en-US" sz="1200" b="0" i="1" smtClean="0">
                        <a:solidFill>
                          <a:srgbClr val="1503FB"/>
                        </a:solidFill>
                        <a:latin typeface="Cambria Math" panose="02040503050406030204" pitchFamily="18" charset="0"/>
                      </a:rPr>
                      <m:t>𝐹</m:t>
                    </m:r>
                    <m:r>
                      <a:rPr lang="en-US" sz="1200" i="1">
                        <a:solidFill>
                          <a:srgbClr val="1503FB"/>
                        </a:solidFill>
                        <a:latin typeface="Cambria Math" panose="02040503050406030204" pitchFamily="18" charset="0"/>
                      </a:rPr>
                      <m:t>, </m:t>
                    </m:r>
                    <m:sSub>
                      <m:sSubPr>
                        <m:ctrlPr>
                          <a:rPr lang="en-US" sz="1200" i="1">
                            <a:solidFill>
                              <a:srgbClr val="1503FB"/>
                            </a:solidFill>
                            <a:latin typeface="Cambria Math" panose="02040503050406030204" pitchFamily="18" charset="0"/>
                          </a:rPr>
                        </m:ctrlPr>
                      </m:sSubPr>
                      <m:e>
                        <m:r>
                          <a:rPr lang="en-US" sz="1200" i="1">
                            <a:solidFill>
                              <a:srgbClr val="1503FB"/>
                            </a:solidFill>
                            <a:latin typeface="Cambria Math" panose="02040503050406030204" pitchFamily="18" charset="0"/>
                          </a:rPr>
                          <m:t>𝑥</m:t>
                        </m:r>
                      </m:e>
                      <m:sub>
                        <m:r>
                          <a:rPr lang="en-US" sz="1200" i="1">
                            <a:solidFill>
                              <a:srgbClr val="1503FB"/>
                            </a:solidFill>
                            <a:latin typeface="Cambria Math" panose="02040503050406030204" pitchFamily="18" charset="0"/>
                          </a:rPr>
                          <m:t>2</m:t>
                        </m:r>
                      </m:sub>
                    </m:sSub>
                    <m:r>
                      <a:rPr lang="en-US" sz="1200" i="1">
                        <a:solidFill>
                          <a:srgbClr val="1503FB"/>
                        </a:solidFill>
                        <a:latin typeface="Cambria Math" panose="02040503050406030204" pitchFamily="18" charset="0"/>
                      </a:rPr>
                      <m:t>=</m:t>
                    </m:r>
                    <m:r>
                      <a:rPr lang="en-US" sz="1200" b="0" i="1" smtClean="0">
                        <a:solidFill>
                          <a:srgbClr val="1503FB"/>
                        </a:solidFill>
                        <a:latin typeface="Cambria Math" panose="02040503050406030204" pitchFamily="18" charset="0"/>
                      </a:rPr>
                      <m:t>𝐹</m:t>
                    </m:r>
                    <m:r>
                      <a:rPr lang="en-US" sz="1200" i="1" smtClean="0">
                        <a:solidFill>
                          <a:srgbClr val="1503FB"/>
                        </a:solidFill>
                        <a:latin typeface="Cambria Math" panose="02040503050406030204" pitchFamily="18" charset="0"/>
                      </a:rPr>
                      <m:t>,</m:t>
                    </m:r>
                    <m:r>
                      <a:rPr lang="en-US" sz="1200" i="1">
                        <a:solidFill>
                          <a:srgbClr val="1503FB"/>
                        </a:solidFill>
                        <a:latin typeface="Cambria Math" panose="02040503050406030204" pitchFamily="18" charset="0"/>
                      </a:rPr>
                      <m:t> </m:t>
                    </m:r>
                    <m:sSub>
                      <m:sSubPr>
                        <m:ctrlPr>
                          <a:rPr lang="en-US" sz="1200" i="1">
                            <a:solidFill>
                              <a:srgbClr val="1503FB"/>
                            </a:solidFill>
                            <a:latin typeface="Cambria Math" panose="02040503050406030204" pitchFamily="18" charset="0"/>
                          </a:rPr>
                        </m:ctrlPr>
                      </m:sSubPr>
                      <m:e>
                        <m:r>
                          <a:rPr lang="en-US" sz="1200" i="1">
                            <a:solidFill>
                              <a:srgbClr val="1503FB"/>
                            </a:solidFill>
                            <a:latin typeface="Cambria Math" panose="02040503050406030204" pitchFamily="18" charset="0"/>
                          </a:rPr>
                          <m:t>𝑥</m:t>
                        </m:r>
                      </m:e>
                      <m:sub>
                        <m:r>
                          <a:rPr lang="en-US" sz="1200" i="1">
                            <a:solidFill>
                              <a:srgbClr val="1503FB"/>
                            </a:solidFill>
                            <a:latin typeface="Cambria Math" panose="02040503050406030204" pitchFamily="18" charset="0"/>
                          </a:rPr>
                          <m:t>3</m:t>
                        </m:r>
                      </m:sub>
                    </m:sSub>
                    <m:r>
                      <a:rPr lang="en-US" sz="1200" i="1">
                        <a:solidFill>
                          <a:srgbClr val="1503FB"/>
                        </a:solidFill>
                        <a:latin typeface="Cambria Math" panose="02040503050406030204" pitchFamily="18" charset="0"/>
                      </a:rPr>
                      <m:t>=</m:t>
                    </m:r>
                    <m:r>
                      <a:rPr lang="en-US" sz="1200" b="0" i="1" smtClean="0">
                        <a:solidFill>
                          <a:srgbClr val="1503FB"/>
                        </a:solidFill>
                        <a:latin typeface="Cambria Math" panose="02040503050406030204" pitchFamily="18" charset="0"/>
                      </a:rPr>
                      <m:t>𝑇</m:t>
                    </m:r>
                  </m:oMath>
                </a14:m>
                <a:r>
                  <a:rPr lang="en-US" sz="1200">
                    <a:solidFill>
                      <a:srgbClr val="1503FB"/>
                    </a:solidFill>
                  </a:rPr>
                  <a:t>.</a:t>
                </a:r>
              </a:p>
            </p:txBody>
          </p:sp>
        </mc:Choice>
        <mc:Fallback xmlns="">
          <p:sp>
            <p:nvSpPr>
              <p:cNvPr id="7" name="TextBox 6"/>
              <p:cNvSpPr txBox="1">
                <a:spLocks noRot="1" noChangeAspect="1" noMove="1" noResize="1" noEditPoints="1" noAdjustHandles="1" noChangeArrowheads="1" noChangeShapeType="1" noTextEdit="1"/>
              </p:cNvSpPr>
              <p:nvPr/>
            </p:nvSpPr>
            <p:spPr>
              <a:xfrm>
                <a:off x="5817054" y="5034018"/>
                <a:ext cx="3167742" cy="1750094"/>
              </a:xfrm>
              <a:prstGeom prst="rect">
                <a:avLst/>
              </a:prstGeom>
              <a:blipFill>
                <a:blip r:embed="rId5"/>
                <a:stretch>
                  <a:fillRect t="-697" r="-1346" b="-1742"/>
                </a:stretch>
              </a:blipFill>
            </p:spPr>
            <p:txBody>
              <a:bodyPr/>
              <a:lstStyle/>
              <a:p>
                <a:r>
                  <a:rPr lang="en-US">
                    <a:noFill/>
                  </a:rPr>
                  <a:t> </a:t>
                </a:r>
              </a:p>
            </p:txBody>
          </p:sp>
        </mc:Fallback>
      </mc:AlternateContent>
    </p:spTree>
    <p:extLst>
      <p:ext uri="{BB962C8B-B14F-4D97-AF65-F5344CB8AC3E}">
        <p14:creationId xmlns:p14="http://schemas.microsoft.com/office/powerpoint/2010/main" val="960219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pPr/>
                <a14:m>
                  <m:oMathPara xmlns:m="http://schemas.openxmlformats.org/officeDocument/2006/math">
                    <m:oMathParaPr>
                      <m:jc m:val="left"/>
                    </m:oMathParaPr>
                    <m:oMath xmlns:m="http://schemas.openxmlformats.org/officeDocument/2006/math">
                      <m:r>
                        <a:rPr lang="en-US" sz="3200" b="0" i="1" smtClean="0">
                          <a:latin typeface="Cambria Math" panose="02040503050406030204" pitchFamily="18" charset="0"/>
                        </a:rPr>
                        <m:t>𝜙</m:t>
                      </m:r>
                      <m:r>
                        <a:rPr lang="en-US" sz="3200" b="0" i="1" smtClean="0">
                          <a:latin typeface="Cambria Math" panose="02040503050406030204" pitchFamily="18" charset="0"/>
                        </a:rPr>
                        <m:t>∈3</m:t>
                      </m:r>
                      <m:r>
                        <m:rPr>
                          <m:nor/>
                        </m:rPr>
                        <a:rPr lang="en-US" sz="3200" smtClean="0"/>
                        <m:t>−</m:t>
                      </m:r>
                      <m:r>
                        <a:rPr lang="en-US" sz="3200" b="0" i="1" smtClean="0">
                          <a:latin typeface="Cambria Math" panose="02040503050406030204" pitchFamily="18" charset="0"/>
                        </a:rPr>
                        <m:t>𝐶𝑁𝐹</m:t>
                      </m:r>
                      <m:r>
                        <m:rPr>
                          <m:nor/>
                        </m:rPr>
                        <a:rPr lang="en-US" sz="3200" smtClean="0"/>
                        <m:t>−</m:t>
                      </m:r>
                      <m:r>
                        <a:rPr lang="en-US" sz="3200" b="0" i="1" smtClean="0">
                          <a:latin typeface="Cambria Math" panose="02040503050406030204" pitchFamily="18" charset="0"/>
                        </a:rPr>
                        <m:t>𝑆𝐴𝑇</m:t>
                      </m:r>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𝑆</m:t>
                          </m:r>
                          <m:r>
                            <a:rPr lang="en-US" sz="3200" b="0" i="1" smtClean="0">
                              <a:latin typeface="Cambria Math" panose="02040503050406030204" pitchFamily="18" charset="0"/>
                            </a:rPr>
                            <m:t>,</m:t>
                          </m:r>
                          <m:r>
                            <a:rPr lang="en-US" sz="3200" b="0" i="1" smtClean="0">
                              <a:latin typeface="Cambria Math" panose="02040503050406030204" pitchFamily="18" charset="0"/>
                            </a:rPr>
                            <m:t>𝑡</m:t>
                          </m:r>
                        </m:e>
                      </m:d>
                      <m:r>
                        <a:rPr lang="en-US" sz="3200" b="0" i="1" smtClean="0">
                          <a:latin typeface="Cambria Math" panose="02040503050406030204" pitchFamily="18" charset="0"/>
                        </a:rPr>
                        <m:t>∈</m:t>
                      </m:r>
                      <m:r>
                        <a:rPr lang="en-US" sz="3200" b="0" i="1" smtClean="0">
                          <a:latin typeface="Cambria Math" panose="02040503050406030204" pitchFamily="18" charset="0"/>
                        </a:rPr>
                        <m:t>𝑆𝑈𝐵𝑆𝐸𝑇</m:t>
                      </m:r>
                      <m:r>
                        <m:rPr>
                          <m:nor/>
                        </m:rPr>
                        <a:rPr lang="en-US" sz="3200" smtClean="0"/>
                        <m:t>−</m:t>
                      </m:r>
                      <m:r>
                        <a:rPr lang="en-US" sz="3200" b="0" i="1" smtClean="0">
                          <a:latin typeface="Cambria Math" panose="02040503050406030204" pitchFamily="18" charset="0"/>
                        </a:rPr>
                        <m:t>𝑆𝑈𝑀</m:t>
                      </m:r>
                    </m:oMath>
                  </m:oMathPara>
                </a14:m>
                <a:endParaRPr lang="en-US" sz="320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419224"/>
                <a:ext cx="5359854" cy="5165271"/>
              </a:xfrm>
            </p:spPr>
            <p:txBody>
              <a:bodyPr>
                <a:normAutofit fontScale="70000" lnSpcReduction="20000"/>
              </a:bodyPr>
              <a:lstStyle/>
              <a:p>
                <a:r>
                  <a:rPr lang="en-US" smtClean="0">
                    <a:solidFill>
                      <a:srgbClr val="1503FB"/>
                    </a:solidFill>
                  </a:rPr>
                  <a:t>Claim 3 </a:t>
                </a:r>
                <a:r>
                  <a:rPr lang="en-US" smtClean="0"/>
                  <a:t>Any clause digit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𝑗</m:t>
                        </m:r>
                      </m:sub>
                    </m:sSub>
                  </m:oMath>
                </a14:m>
                <a:r>
                  <a:rPr lang="en-US" smtClean="0"/>
                  <a:t> sums to </a:t>
                </a:r>
                <a14:m>
                  <m:oMath xmlns:m="http://schemas.openxmlformats.org/officeDocument/2006/math">
                    <m:r>
                      <a:rPr lang="en-US" b="0" i="1" smtClean="0">
                        <a:latin typeface="Cambria Math" panose="02040503050406030204" pitchFamily="18" charset="0"/>
                      </a:rPr>
                      <m:t>≤3</m:t>
                    </m:r>
                  </m:oMath>
                </a14:m>
                <a:r>
                  <a:rPr lang="en-US" smtClean="0"/>
                  <a:t>.</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𝑗</m:t>
                        </m:r>
                      </m:sub>
                    </m:sSub>
                  </m:oMath>
                </a14:m>
                <a:r>
                  <a:rPr lang="en-US" smtClean="0"/>
                  <a:t> includes 3 literals.</a:t>
                </a:r>
              </a:p>
              <a:p>
                <a:pPr lvl="1"/>
                <a:r>
                  <a:rPr lang="en-US" smtClean="0"/>
                  <a:t>The </a:t>
                </a:r>
                <a14:m>
                  <m:oMath xmlns:m="http://schemas.openxmlformats.org/officeDocument/2006/math">
                    <m:r>
                      <a:rPr lang="en-US" b="0" i="1" smtClean="0">
                        <a:latin typeface="Cambria Math" panose="02040503050406030204" pitchFamily="18" charset="0"/>
                      </a:rPr>
                      <m:t>𝑣</m:t>
                    </m:r>
                  </m:oMath>
                </a14:m>
                <a:r>
                  <a:rPr lang="en-US" smtClean="0"/>
                  <a:t> or </a:t>
                </a:r>
                <a14:m>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m:t>
                    </m:r>
                  </m:oMath>
                </a14:m>
                <a:r>
                  <a:rPr lang="en-US" smtClean="0"/>
                  <a:t> corresponding to each literal is either in S’ or not.</a:t>
                </a:r>
              </a:p>
              <a:p>
                <a:pPr lvl="1"/>
                <a:r>
                  <a:rPr lang="en-US" smtClean="0"/>
                  <a:t>If it’s in S’, it contributes 1 to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𝑗</m:t>
                        </m:r>
                      </m:sub>
                    </m:sSub>
                  </m:oMath>
                </a14:m>
                <a:r>
                  <a:rPr lang="en-US" smtClean="0"/>
                  <a:t>.</a:t>
                </a:r>
              </a:p>
              <a:p>
                <a:r>
                  <a:rPr lang="en-US" smtClean="0"/>
                  <a:t>Each clause digit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𝑗</m:t>
                        </m:r>
                      </m:sub>
                    </m:sSub>
                  </m:oMath>
                </a14:m>
                <a:r>
                  <a:rPr lang="en-US" smtClean="0"/>
                  <a:t> sums to between 1 to 3 using the current elements of S’.</a:t>
                </a:r>
              </a:p>
              <a:p>
                <a:pPr lvl="1"/>
                <a:r>
                  <a:rPr lang="en-US" smtClean="0"/>
                  <a:t>Add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𝑗</m:t>
                        </m:r>
                      </m:sub>
                    </m:sSub>
                  </m:oMath>
                </a14:m>
                <a:r>
                  <a:rPr lang="en-US" smtClean="0"/>
                  <a:t> to S’ if the sum is 3.</a:t>
                </a:r>
              </a:p>
              <a:p>
                <a:pPr lvl="1"/>
                <a:r>
                  <a:rPr lang="en-US" smtClean="0"/>
                  <a:t>Add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𝑠</m:t>
                        </m:r>
                      </m:e>
                      <m:sub>
                        <m:r>
                          <a:rPr lang="en-US" b="0" i="1" smtClean="0">
                            <a:latin typeface="Cambria Math" panose="02040503050406030204" pitchFamily="18" charset="0"/>
                          </a:rPr>
                          <m:t>𝑗</m:t>
                        </m:r>
                      </m:sub>
                      <m:sup>
                        <m:r>
                          <a:rPr lang="en-US" b="0" i="1" smtClean="0">
                            <a:latin typeface="Cambria Math" panose="02040503050406030204" pitchFamily="18" charset="0"/>
                          </a:rPr>
                          <m:t>′</m:t>
                        </m:r>
                      </m:sup>
                    </m:sSubSup>
                  </m:oMath>
                </a14:m>
                <a:r>
                  <a:rPr lang="en-US" smtClean="0"/>
                  <a:t> to S’ if the sum is 2.</a:t>
                </a:r>
              </a:p>
              <a:p>
                <a:pPr lvl="1"/>
                <a:r>
                  <a:rPr lang="en-US" smtClean="0"/>
                  <a:t>Add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𝑗</m:t>
                        </m:r>
                      </m:sub>
                    </m:sSub>
                    <m:r>
                      <a:rPr lang="en-US" b="0" i="1" smtClean="0">
                        <a:latin typeface="Cambria Math" panose="02040503050406030204" pitchFamily="18" charset="0"/>
                      </a:rPr>
                      <m:t>,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𝑠</m:t>
                        </m:r>
                      </m:e>
                      <m:sub>
                        <m:r>
                          <a:rPr lang="en-US" b="0" i="1" smtClean="0">
                            <a:latin typeface="Cambria Math" panose="02040503050406030204" pitchFamily="18" charset="0"/>
                          </a:rPr>
                          <m:t>𝑗</m:t>
                        </m:r>
                      </m:sub>
                      <m:sup>
                        <m:r>
                          <a:rPr lang="en-US" b="0" i="1" smtClean="0">
                            <a:latin typeface="Cambria Math" panose="02040503050406030204" pitchFamily="18" charset="0"/>
                          </a:rPr>
                          <m:t>′</m:t>
                        </m:r>
                      </m:sup>
                    </m:sSubSup>
                    <m:r>
                      <a:rPr lang="en-US" b="0" i="1" smtClean="0">
                        <a:latin typeface="Cambria Math" panose="02040503050406030204" pitchFamily="18" charset="0"/>
                      </a:rPr>
                      <m:t>}</m:t>
                    </m:r>
                  </m:oMath>
                </a14:m>
                <a:r>
                  <a:rPr lang="en-US" smtClean="0"/>
                  <a:t> to S’ if the sum is 1.</a:t>
                </a:r>
              </a:p>
              <a:p>
                <a:r>
                  <a:rPr lang="en-US" smtClean="0"/>
                  <a:t>Now digit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𝑗</m:t>
                        </m:r>
                      </m:sub>
                    </m:sSub>
                  </m:oMath>
                </a14:m>
                <a:r>
                  <a:rPr lang="en-US" smtClean="0"/>
                  <a:t> sums to 4.</a:t>
                </a:r>
              </a:p>
              <a:p>
                <a:r>
                  <a:rPr lang="en-US" smtClean="0"/>
                  <a:t>Since all the variable digits sum to 1 by Claim 1, we have that S’ sums to t.</a:t>
                </a:r>
              </a:p>
              <a:p>
                <a:r>
                  <a:rPr lang="en-US" smtClean="0"/>
                  <a:t>Thus, </a:t>
                </a:r>
                <a14:m>
                  <m:oMath xmlns:m="http://schemas.openxmlformats.org/officeDocument/2006/math">
                    <m:r>
                      <a:rPr lang="en-US" b="0" i="1" smtClean="0">
                        <a:latin typeface="Cambria Math" panose="02040503050406030204" pitchFamily="18" charset="0"/>
                      </a:rPr>
                      <m:t>𝜙</m:t>
                    </m:r>
                  </m:oMath>
                </a14:m>
                <a:r>
                  <a:rPr lang="en-US" b="0" i="1" smtClean="0">
                    <a:latin typeface="Cambria Math" panose="02040503050406030204" pitchFamily="18" charset="0"/>
                  </a:rPr>
                  <a:t> </a:t>
                </a:r>
                <a:r>
                  <a:rPr lang="en-US" smtClean="0"/>
                  <a:t>is satisfiable </a:t>
                </a:r>
                <a14:m>
                  <m:oMath xmlns:m="http://schemas.openxmlformats.org/officeDocument/2006/math">
                    <m:r>
                      <a:rPr lang="en-US" b="0" i="1" smtClean="0">
                        <a:latin typeface="Cambria Math" panose="02040503050406030204" pitchFamily="18" charset="0"/>
                      </a:rPr>
                      <m:t>⇒</m:t>
                    </m:r>
                  </m:oMath>
                </a14:m>
                <a:r>
                  <a:rPr lang="en-US" smtClean="0"/>
                  <a:t> there’s a subset of S summing to t.</a:t>
                </a:r>
              </a:p>
              <a:p>
                <a:pPr lvl="1"/>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419224"/>
                <a:ext cx="5359854" cy="5165271"/>
              </a:xfrm>
              <a:blipFill>
                <a:blip r:embed="rId3"/>
                <a:stretch>
                  <a:fillRect l="-455" t="-1889" r="-2844" b="-472"/>
                </a:stretch>
              </a:blipFill>
            </p:spPr>
            <p:txBody>
              <a:bodyPr/>
              <a:lstStyle/>
              <a:p>
                <a:r>
                  <a:rPr lang="en-US">
                    <a:noFill/>
                  </a:rPr>
                  <a:t> </a:t>
                </a:r>
              </a:p>
            </p:txBody>
          </p:sp>
        </mc:Fallback>
      </mc:AlternateContent>
      <p:pic>
        <p:nvPicPr>
          <p:cNvPr id="6" name="Picture 5"/>
          <p:cNvPicPr>
            <a:picLocks noChangeAspect="1"/>
          </p:cNvPicPr>
          <p:nvPr/>
        </p:nvPicPr>
        <p:blipFill>
          <a:blip r:embed="rId4"/>
          <a:stretch>
            <a:fillRect/>
          </a:stretch>
        </p:blipFill>
        <p:spPr>
          <a:xfrm>
            <a:off x="5747657" y="1162050"/>
            <a:ext cx="3169206" cy="3758970"/>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5817054" y="5034018"/>
                <a:ext cx="3167742" cy="1750094"/>
              </a:xfrm>
              <a:prstGeom prst="rect">
                <a:avLst/>
              </a:prstGeom>
              <a:noFill/>
            </p:spPr>
            <p:txBody>
              <a:bodyPr wrap="square" rtlCol="0">
                <a:spAutoFit/>
              </a:bodyPr>
              <a:lstStyle/>
              <a:p>
                <a:pPr marL="285750" indent="-285750">
                  <a:buFont typeface="Wingdings" panose="05000000000000000000" pitchFamily="2" charset="2"/>
                  <a:buChar char="q"/>
                </a:pPr>
                <a:r>
                  <a:rPr lang="en-US" sz="1200" smtClean="0">
                    <a:solidFill>
                      <a:srgbClr val="1503FB"/>
                    </a:solidFill>
                  </a:rPr>
                  <a:t>SUBSET-SUM instance for </a:t>
                </a:r>
                <a14:m>
                  <m:oMath xmlns:m="http://schemas.openxmlformats.org/officeDocument/2006/math">
                    <m:r>
                      <a:rPr lang="en-US" sz="1200" b="0" i="1" smtClean="0">
                        <a:solidFill>
                          <a:srgbClr val="1503FB"/>
                        </a:solidFill>
                        <a:latin typeface="Cambria Math" panose="02040503050406030204" pitchFamily="18" charset="0"/>
                      </a:rPr>
                      <m:t>𝜙</m:t>
                    </m:r>
                    <m:r>
                      <a:rPr lang="en-US" sz="1200" b="0" i="1" smtClean="0">
                        <a:solidFill>
                          <a:srgbClr val="1503FB"/>
                        </a:solidFill>
                        <a:latin typeface="Cambria Math" panose="02040503050406030204" pitchFamily="18" charset="0"/>
                      </a:rPr>
                      <m:t>=</m:t>
                    </m:r>
                    <m:d>
                      <m:dPr>
                        <m:ctrlPr>
                          <a:rPr lang="en-US" sz="1200" b="0" i="1" smtClean="0">
                            <a:solidFill>
                              <a:srgbClr val="1503FB"/>
                            </a:solidFill>
                            <a:latin typeface="Cambria Math" panose="02040503050406030204" pitchFamily="18" charset="0"/>
                          </a:rPr>
                        </m:ctrlPr>
                      </m:dPr>
                      <m:e>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1</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2</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3</m:t>
                            </m:r>
                          </m:sub>
                        </m:sSub>
                      </m:e>
                    </m:d>
                    <m:r>
                      <a:rPr lang="en-US" sz="1200" b="0" i="1" smtClean="0">
                        <a:solidFill>
                          <a:srgbClr val="1503FB"/>
                        </a:solidFill>
                        <a:latin typeface="Cambria Math" panose="02040503050406030204" pitchFamily="18" charset="0"/>
                      </a:rPr>
                      <m:t>∧</m:t>
                    </m:r>
                    <m:d>
                      <m:dPr>
                        <m:ctrlPr>
                          <a:rPr lang="en-US" sz="1200" b="0" i="1" smtClean="0">
                            <a:solidFill>
                              <a:srgbClr val="1503FB"/>
                            </a:solidFill>
                            <a:latin typeface="Cambria Math" panose="02040503050406030204" pitchFamily="18" charset="0"/>
                          </a:rPr>
                        </m:ctrlPr>
                      </m:dPr>
                      <m:e>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1</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2</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3</m:t>
                            </m:r>
                          </m:sub>
                        </m:sSub>
                      </m:e>
                    </m:d>
                    <m:r>
                      <a:rPr lang="en-US" sz="1200" b="0" i="1" smtClean="0">
                        <a:solidFill>
                          <a:srgbClr val="1503FB"/>
                        </a:solidFill>
                        <a:latin typeface="Cambria Math" panose="02040503050406030204" pitchFamily="18" charset="0"/>
                      </a:rPr>
                      <m:t>∧</m:t>
                    </m:r>
                    <m:d>
                      <m:dPr>
                        <m:ctrlPr>
                          <a:rPr lang="en-US" sz="1200" b="0" i="1" smtClean="0">
                            <a:solidFill>
                              <a:srgbClr val="1503FB"/>
                            </a:solidFill>
                            <a:latin typeface="Cambria Math" panose="02040503050406030204" pitchFamily="18" charset="0"/>
                          </a:rPr>
                        </m:ctrlPr>
                      </m:dPr>
                      <m:e>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1</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2</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3</m:t>
                            </m:r>
                          </m:sub>
                        </m:sSub>
                      </m:e>
                    </m:d>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1</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2</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3</m:t>
                        </m:r>
                      </m:sub>
                    </m:sSub>
                    <m:r>
                      <a:rPr lang="en-US" sz="1200" b="0" i="1" smtClean="0">
                        <a:solidFill>
                          <a:srgbClr val="1503FB"/>
                        </a:solidFill>
                        <a:latin typeface="Cambria Math" panose="02040503050406030204" pitchFamily="18" charset="0"/>
                      </a:rPr>
                      <m:t>)</m:t>
                    </m:r>
                  </m:oMath>
                </a14:m>
                <a:r>
                  <a:rPr lang="en-US" sz="1200" smtClean="0">
                    <a:solidFill>
                      <a:srgbClr val="1503FB"/>
                    </a:solidFill>
                  </a:rPr>
                  <a:t>.  </a:t>
                </a:r>
              </a:p>
              <a:p>
                <a:pPr marL="285750" indent="-285750">
                  <a:buFont typeface="Wingdings" panose="05000000000000000000" pitchFamily="2" charset="2"/>
                  <a:buChar char="q"/>
                </a:pPr>
                <a:r>
                  <a:rPr lang="en-US" sz="1200" smtClean="0">
                    <a:solidFill>
                      <a:srgbClr val="1503FB"/>
                    </a:solidFill>
                  </a:rPr>
                  <a:t>Each row except last represents a base-10 number in S.  Last row is target t.</a:t>
                </a:r>
              </a:p>
              <a:p>
                <a:pPr marL="285750" indent="-285750">
                  <a:buFont typeface="Wingdings" panose="05000000000000000000" pitchFamily="2" charset="2"/>
                  <a:buChar char="q"/>
                </a:pPr>
                <a:r>
                  <a:rPr lang="en-US" sz="1200">
                    <a:solidFill>
                      <a:srgbClr val="1503FB"/>
                    </a:solidFill>
                  </a:rPr>
                  <a:t>Lightly shaded rows sum to t, and correspond to a satisfying assignment </a:t>
                </a:r>
                <a14:m>
                  <m:oMath xmlns:m="http://schemas.openxmlformats.org/officeDocument/2006/math">
                    <m:sSub>
                      <m:sSubPr>
                        <m:ctrlPr>
                          <a:rPr lang="en-US" sz="1200" i="1">
                            <a:solidFill>
                              <a:srgbClr val="1503FB"/>
                            </a:solidFill>
                            <a:latin typeface="Cambria Math" panose="02040503050406030204" pitchFamily="18" charset="0"/>
                          </a:rPr>
                        </m:ctrlPr>
                      </m:sSubPr>
                      <m:e>
                        <m:r>
                          <a:rPr lang="en-US" sz="1200" i="1">
                            <a:solidFill>
                              <a:srgbClr val="1503FB"/>
                            </a:solidFill>
                            <a:latin typeface="Cambria Math" panose="02040503050406030204" pitchFamily="18" charset="0"/>
                          </a:rPr>
                          <m:t>𝑥</m:t>
                        </m:r>
                      </m:e>
                      <m:sub>
                        <m:r>
                          <a:rPr lang="en-US" sz="1200" i="1">
                            <a:solidFill>
                              <a:srgbClr val="1503FB"/>
                            </a:solidFill>
                            <a:latin typeface="Cambria Math" panose="02040503050406030204" pitchFamily="18" charset="0"/>
                          </a:rPr>
                          <m:t>1</m:t>
                        </m:r>
                      </m:sub>
                    </m:sSub>
                    <m:r>
                      <a:rPr lang="en-US" sz="1200" i="1">
                        <a:solidFill>
                          <a:srgbClr val="1503FB"/>
                        </a:solidFill>
                        <a:latin typeface="Cambria Math" panose="02040503050406030204" pitchFamily="18" charset="0"/>
                      </a:rPr>
                      <m:t>=</m:t>
                    </m:r>
                    <m:r>
                      <a:rPr lang="en-US" sz="1200" i="1">
                        <a:solidFill>
                          <a:srgbClr val="1503FB"/>
                        </a:solidFill>
                        <a:latin typeface="Cambria Math" panose="02040503050406030204" pitchFamily="18" charset="0"/>
                      </a:rPr>
                      <m:t>𝐹</m:t>
                    </m:r>
                    <m:r>
                      <a:rPr lang="en-US" sz="1200" i="1">
                        <a:solidFill>
                          <a:srgbClr val="1503FB"/>
                        </a:solidFill>
                        <a:latin typeface="Cambria Math" panose="02040503050406030204" pitchFamily="18" charset="0"/>
                      </a:rPr>
                      <m:t>, </m:t>
                    </m:r>
                    <m:sSub>
                      <m:sSubPr>
                        <m:ctrlPr>
                          <a:rPr lang="en-US" sz="1200" i="1">
                            <a:solidFill>
                              <a:srgbClr val="1503FB"/>
                            </a:solidFill>
                            <a:latin typeface="Cambria Math" panose="02040503050406030204" pitchFamily="18" charset="0"/>
                          </a:rPr>
                        </m:ctrlPr>
                      </m:sSubPr>
                      <m:e>
                        <m:r>
                          <a:rPr lang="en-US" sz="1200" i="1">
                            <a:solidFill>
                              <a:srgbClr val="1503FB"/>
                            </a:solidFill>
                            <a:latin typeface="Cambria Math" panose="02040503050406030204" pitchFamily="18" charset="0"/>
                          </a:rPr>
                          <m:t>𝑥</m:t>
                        </m:r>
                      </m:e>
                      <m:sub>
                        <m:r>
                          <a:rPr lang="en-US" sz="1200" i="1">
                            <a:solidFill>
                              <a:srgbClr val="1503FB"/>
                            </a:solidFill>
                            <a:latin typeface="Cambria Math" panose="02040503050406030204" pitchFamily="18" charset="0"/>
                          </a:rPr>
                          <m:t>2</m:t>
                        </m:r>
                      </m:sub>
                    </m:sSub>
                    <m:r>
                      <a:rPr lang="en-US" sz="1200" i="1">
                        <a:solidFill>
                          <a:srgbClr val="1503FB"/>
                        </a:solidFill>
                        <a:latin typeface="Cambria Math" panose="02040503050406030204" pitchFamily="18" charset="0"/>
                      </a:rPr>
                      <m:t>=</m:t>
                    </m:r>
                    <m:r>
                      <a:rPr lang="en-US" sz="1200" i="1">
                        <a:solidFill>
                          <a:srgbClr val="1503FB"/>
                        </a:solidFill>
                        <a:latin typeface="Cambria Math" panose="02040503050406030204" pitchFamily="18" charset="0"/>
                      </a:rPr>
                      <m:t>𝐹</m:t>
                    </m:r>
                    <m:r>
                      <a:rPr lang="en-US" sz="1200" i="1">
                        <a:solidFill>
                          <a:srgbClr val="1503FB"/>
                        </a:solidFill>
                        <a:latin typeface="Cambria Math" panose="02040503050406030204" pitchFamily="18" charset="0"/>
                      </a:rPr>
                      <m:t>, </m:t>
                    </m:r>
                    <m:sSub>
                      <m:sSubPr>
                        <m:ctrlPr>
                          <a:rPr lang="en-US" sz="1200" i="1">
                            <a:solidFill>
                              <a:srgbClr val="1503FB"/>
                            </a:solidFill>
                            <a:latin typeface="Cambria Math" panose="02040503050406030204" pitchFamily="18" charset="0"/>
                          </a:rPr>
                        </m:ctrlPr>
                      </m:sSubPr>
                      <m:e>
                        <m:r>
                          <a:rPr lang="en-US" sz="1200" i="1">
                            <a:solidFill>
                              <a:srgbClr val="1503FB"/>
                            </a:solidFill>
                            <a:latin typeface="Cambria Math" panose="02040503050406030204" pitchFamily="18" charset="0"/>
                          </a:rPr>
                          <m:t>𝑥</m:t>
                        </m:r>
                      </m:e>
                      <m:sub>
                        <m:r>
                          <a:rPr lang="en-US" sz="1200" i="1">
                            <a:solidFill>
                              <a:srgbClr val="1503FB"/>
                            </a:solidFill>
                            <a:latin typeface="Cambria Math" panose="02040503050406030204" pitchFamily="18" charset="0"/>
                          </a:rPr>
                          <m:t>3</m:t>
                        </m:r>
                      </m:sub>
                    </m:sSub>
                    <m:r>
                      <a:rPr lang="en-US" sz="1200" i="1">
                        <a:solidFill>
                          <a:srgbClr val="1503FB"/>
                        </a:solidFill>
                        <a:latin typeface="Cambria Math" panose="02040503050406030204" pitchFamily="18" charset="0"/>
                      </a:rPr>
                      <m:t>=</m:t>
                    </m:r>
                    <m:r>
                      <a:rPr lang="en-US" sz="1200" i="1">
                        <a:solidFill>
                          <a:srgbClr val="1503FB"/>
                        </a:solidFill>
                        <a:latin typeface="Cambria Math" panose="02040503050406030204" pitchFamily="18" charset="0"/>
                      </a:rPr>
                      <m:t>𝑇</m:t>
                    </m:r>
                  </m:oMath>
                </a14:m>
                <a:r>
                  <a:rPr lang="en-US" sz="1200">
                    <a:solidFill>
                      <a:srgbClr val="1503FB"/>
                    </a:solidFill>
                  </a:rPr>
                  <a:t>.</a:t>
                </a:r>
              </a:p>
            </p:txBody>
          </p:sp>
        </mc:Choice>
        <mc:Fallback xmlns="">
          <p:sp>
            <p:nvSpPr>
              <p:cNvPr id="7" name="TextBox 6"/>
              <p:cNvSpPr txBox="1">
                <a:spLocks noRot="1" noChangeAspect="1" noMove="1" noResize="1" noEditPoints="1" noAdjustHandles="1" noChangeArrowheads="1" noChangeShapeType="1" noTextEdit="1"/>
              </p:cNvSpPr>
              <p:nvPr/>
            </p:nvSpPr>
            <p:spPr>
              <a:xfrm>
                <a:off x="5817054" y="5034018"/>
                <a:ext cx="3167742" cy="1750094"/>
              </a:xfrm>
              <a:prstGeom prst="rect">
                <a:avLst/>
              </a:prstGeom>
              <a:blipFill>
                <a:blip r:embed="rId5"/>
                <a:stretch>
                  <a:fillRect t="-697" r="-1346" b="-1742"/>
                </a:stretch>
              </a:blipFill>
            </p:spPr>
            <p:txBody>
              <a:bodyPr/>
              <a:lstStyle/>
              <a:p>
                <a:r>
                  <a:rPr lang="en-US">
                    <a:noFill/>
                  </a:rPr>
                  <a:t> </a:t>
                </a:r>
              </a:p>
            </p:txBody>
          </p:sp>
        </mc:Fallback>
      </mc:AlternateContent>
    </p:spTree>
    <p:extLst>
      <p:ext uri="{BB962C8B-B14F-4D97-AF65-F5344CB8AC3E}">
        <p14:creationId xmlns:p14="http://schemas.microsoft.com/office/powerpoint/2010/main" val="2299753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pPr/>
                <a14:m>
                  <m:oMathPara xmlns:m="http://schemas.openxmlformats.org/officeDocument/2006/math">
                    <m:oMathParaPr>
                      <m:jc m:val="left"/>
                    </m:oMathParaPr>
                    <m:oMath xmlns:m="http://schemas.openxmlformats.org/officeDocument/2006/math">
                      <m:d>
                        <m:dPr>
                          <m:ctrlPr>
                            <a:rPr lang="en-US" sz="3200" i="1" smtClean="0">
                              <a:latin typeface="Cambria Math" panose="02040503050406030204" pitchFamily="18" charset="0"/>
                            </a:rPr>
                          </m:ctrlPr>
                        </m:dPr>
                        <m:e>
                          <m:r>
                            <a:rPr lang="en-US" sz="3200" i="1">
                              <a:latin typeface="Cambria Math" panose="02040503050406030204" pitchFamily="18" charset="0"/>
                            </a:rPr>
                            <m:t>𝑆</m:t>
                          </m:r>
                          <m:r>
                            <a:rPr lang="en-US" sz="3200" i="1">
                              <a:latin typeface="Cambria Math" panose="02040503050406030204" pitchFamily="18" charset="0"/>
                            </a:rPr>
                            <m:t>,</m:t>
                          </m:r>
                          <m:r>
                            <a:rPr lang="en-US" sz="3200" i="1">
                              <a:latin typeface="Cambria Math" panose="02040503050406030204" pitchFamily="18" charset="0"/>
                            </a:rPr>
                            <m:t>𝑡</m:t>
                          </m:r>
                        </m:e>
                      </m:d>
                      <m:r>
                        <a:rPr lang="en-US" sz="3200" i="1">
                          <a:latin typeface="Cambria Math" panose="02040503050406030204" pitchFamily="18" charset="0"/>
                        </a:rPr>
                        <m:t>∈</m:t>
                      </m:r>
                      <m:r>
                        <a:rPr lang="en-US" sz="3200" i="1">
                          <a:latin typeface="Cambria Math" panose="02040503050406030204" pitchFamily="18" charset="0"/>
                        </a:rPr>
                        <m:t>𝑆𝑈𝐵𝑆𝐸𝑇</m:t>
                      </m:r>
                      <m:r>
                        <m:rPr>
                          <m:nor/>
                        </m:rPr>
                        <a:rPr lang="en-US" sz="3200"/>
                        <m:t>−</m:t>
                      </m:r>
                      <m:r>
                        <a:rPr lang="en-US" sz="3200" i="1">
                          <a:latin typeface="Cambria Math" panose="02040503050406030204" pitchFamily="18" charset="0"/>
                        </a:rPr>
                        <m:t>𝑆𝑈𝑀</m:t>
                      </m:r>
                      <m:r>
                        <a:rPr lang="en-US" sz="3200" i="1" smtClean="0">
                          <a:latin typeface="Cambria Math" panose="02040503050406030204" pitchFamily="18" charset="0"/>
                        </a:rPr>
                        <m:t>⇒</m:t>
                      </m:r>
                      <m:r>
                        <a:rPr lang="en-US" sz="3200" i="1">
                          <a:latin typeface="Cambria Math" panose="02040503050406030204" pitchFamily="18" charset="0"/>
                        </a:rPr>
                        <m:t>𝜙</m:t>
                      </m:r>
                      <m:r>
                        <a:rPr lang="en-US" sz="3200" i="1">
                          <a:latin typeface="Cambria Math" panose="02040503050406030204" pitchFamily="18" charset="0"/>
                        </a:rPr>
                        <m:t>∈3</m:t>
                      </m:r>
                      <m:r>
                        <m:rPr>
                          <m:nor/>
                        </m:rPr>
                        <a:rPr lang="en-US" sz="3200"/>
                        <m:t>−</m:t>
                      </m:r>
                      <m:r>
                        <a:rPr lang="en-US" sz="3200" i="1">
                          <a:latin typeface="Cambria Math" panose="02040503050406030204" pitchFamily="18" charset="0"/>
                        </a:rPr>
                        <m:t>𝐶𝑁𝐹</m:t>
                      </m:r>
                      <m:r>
                        <m:rPr>
                          <m:nor/>
                        </m:rPr>
                        <a:rPr lang="en-US" sz="3200"/>
                        <m:t>−</m:t>
                      </m:r>
                      <m:r>
                        <a:rPr lang="en-US" sz="3200" i="1">
                          <a:latin typeface="Cambria Math" panose="02040503050406030204" pitchFamily="18" charset="0"/>
                        </a:rPr>
                        <m:t>𝑆𝐴𝑇</m:t>
                      </m:r>
                    </m:oMath>
                  </m:oMathPara>
                </a14:m>
                <a:endParaRPr lang="en-US" sz="320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419224"/>
                <a:ext cx="5359854" cy="5184776"/>
              </a:xfrm>
            </p:spPr>
            <p:txBody>
              <a:bodyPr>
                <a:normAutofit fontScale="62500" lnSpcReduction="20000"/>
              </a:bodyPr>
              <a:lstStyle/>
              <a:p>
                <a:r>
                  <a:rPr lang="en-US" smtClean="0"/>
                  <a:t>Assume there’s a subset S’ summing to t.</a:t>
                </a:r>
              </a:p>
              <a:p>
                <a:pPr lvl="1"/>
                <a:r>
                  <a:rPr lang="en-US" smtClean="0"/>
                  <a:t>We use S’ to form a satisfying assignment </a:t>
                </a:r>
                <a14:m>
                  <m:oMath xmlns:m="http://schemas.openxmlformats.org/officeDocument/2006/math">
                    <m:r>
                      <a:rPr lang="en-US" b="0" i="1" smtClean="0">
                        <a:latin typeface="Cambria Math" panose="02040503050406030204" pitchFamily="18" charset="0"/>
                      </a:rPr>
                      <m:t>𝜌</m:t>
                    </m:r>
                  </m:oMath>
                </a14:m>
                <a:r>
                  <a:rPr lang="en-US" smtClean="0"/>
                  <a:t> for </a:t>
                </a:r>
                <a14:m>
                  <m:oMath xmlns:m="http://schemas.openxmlformats.org/officeDocument/2006/math">
                    <m:r>
                      <a:rPr lang="en-US" b="0" i="1" smtClean="0">
                        <a:latin typeface="Cambria Math" panose="02040503050406030204" pitchFamily="18" charset="0"/>
                      </a:rPr>
                      <m:t>𝜙</m:t>
                    </m:r>
                  </m:oMath>
                </a14:m>
                <a:r>
                  <a:rPr lang="en-US" smtClean="0"/>
                  <a:t>.</a:t>
                </a:r>
              </a:p>
              <a:p>
                <a:r>
                  <a:rPr lang="en-US" smtClean="0"/>
                  <a:t>Notice the largest sum in any digit is 6.</a:t>
                </a:r>
              </a:p>
              <a:p>
                <a:pPr lvl="1"/>
                <a:r>
                  <a:rPr lang="en-US" smtClean="0"/>
                  <a:t>Each variable digit sums to </a:t>
                </a:r>
                <a14:m>
                  <m:oMath xmlns:m="http://schemas.openxmlformats.org/officeDocument/2006/math">
                    <m:r>
                      <a:rPr lang="en-US" b="0" i="1" smtClean="0">
                        <a:latin typeface="Cambria Math" panose="02040503050406030204" pitchFamily="18" charset="0"/>
                      </a:rPr>
                      <m:t>≤2.</m:t>
                    </m:r>
                  </m:oMath>
                </a14:m>
                <a:endParaRPr lang="en-US" b="0" smtClean="0"/>
              </a:p>
              <a:p>
                <a:pPr lvl="1"/>
                <a:r>
                  <a:rPr lang="en-US" smtClean="0"/>
                  <a:t>Each clause digit has three 1’s among the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𝑣</m:t>
                        </m:r>
                      </m:e>
                      <m:sub>
                        <m:r>
                          <a:rPr lang="en-US" b="0" i="1" smtClean="0">
                            <a:latin typeface="Cambria Math" panose="02040503050406030204" pitchFamily="18" charset="0"/>
                          </a:rPr>
                          <m:t>𝑖</m:t>
                        </m:r>
                      </m:sub>
                      <m:sup>
                        <m:r>
                          <a:rPr lang="en-US" b="0" i="1" smtClean="0">
                            <a:latin typeface="Cambria Math" panose="02040503050406030204" pitchFamily="18" charset="0"/>
                          </a:rPr>
                          <m:t>′</m:t>
                        </m:r>
                      </m:sup>
                    </m:sSubSup>
                  </m:oMath>
                </a14:m>
                <a:r>
                  <a:rPr lang="en-US" smtClean="0"/>
                  <a:t> values, since the clause contains 3 literals.  </a:t>
                </a:r>
              </a:p>
              <a:p>
                <a:pPr lvl="1"/>
                <a:r>
                  <a:rPr lang="en-US" smtClean="0"/>
                  <a:t>The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𝑗</m:t>
                        </m:r>
                      </m:sub>
                    </m:sSub>
                    <m:r>
                      <a:rPr lang="en-US" b="0" i="1" smtClean="0">
                        <a:latin typeface="Cambria Math" panose="02040503050406030204" pitchFamily="18" charset="0"/>
                      </a:rPr>
                      <m:t>,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𝑠</m:t>
                        </m:r>
                      </m:e>
                      <m:sub>
                        <m:r>
                          <a:rPr lang="en-US" b="0" i="1" smtClean="0">
                            <a:latin typeface="Cambria Math" panose="02040503050406030204" pitchFamily="18" charset="0"/>
                          </a:rPr>
                          <m:t>𝑗</m:t>
                        </m:r>
                      </m:sub>
                      <m:sup>
                        <m:r>
                          <a:rPr lang="en-US" b="0" i="1" smtClean="0">
                            <a:latin typeface="Cambria Math" panose="02040503050406030204" pitchFamily="18" charset="0"/>
                          </a:rPr>
                          <m:t>′</m:t>
                        </m:r>
                      </m:sup>
                    </m:sSubSup>
                  </m:oMath>
                </a14:m>
                <a:r>
                  <a:rPr lang="en-US" smtClean="0"/>
                  <a:t> values also sum to </a:t>
                </a:r>
                <a14:m>
                  <m:oMath xmlns:m="http://schemas.openxmlformats.org/officeDocument/2006/math">
                    <m:r>
                      <a:rPr lang="en-US" b="0" i="1" smtClean="0">
                        <a:latin typeface="Cambria Math" panose="02040503050406030204" pitchFamily="18" charset="0"/>
                      </a:rPr>
                      <m:t>≤3</m:t>
                    </m:r>
                  </m:oMath>
                </a14:m>
                <a:r>
                  <a:rPr lang="en-US" smtClean="0"/>
                  <a:t>.</a:t>
                </a:r>
              </a:p>
              <a:p>
                <a:r>
                  <a:rPr lang="en-US" smtClean="0"/>
                  <a:t>Thus, there are no “carries” when we add values from S, i.e. the sum in each column comes only from values in that column.</a:t>
                </a:r>
              </a:p>
              <a:p>
                <a:r>
                  <a:rPr lang="en-US" smtClean="0"/>
                  <a:t>So since S’ sums to 1 in the variable digits, it contains either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oMath>
                </a14:m>
                <a:r>
                  <a:rPr lang="en-US" smtClean="0"/>
                  <a:t> or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𝑣</m:t>
                        </m:r>
                      </m:e>
                      <m:sub>
                        <m:r>
                          <a:rPr lang="en-US" b="0" i="1" smtClean="0">
                            <a:latin typeface="Cambria Math" panose="02040503050406030204" pitchFamily="18" charset="0"/>
                          </a:rPr>
                          <m:t>𝑖</m:t>
                        </m:r>
                      </m:sub>
                      <m:sup>
                        <m:r>
                          <a:rPr lang="en-US" b="0" i="1" smtClean="0">
                            <a:latin typeface="Cambria Math" panose="02040503050406030204" pitchFamily="18" charset="0"/>
                          </a:rPr>
                          <m:t>′</m:t>
                        </m:r>
                      </m:sup>
                    </m:sSubSup>
                  </m:oMath>
                </a14:m>
                <a:r>
                  <a:rPr lang="en-US" smtClean="0"/>
                  <a:t>, but not both.</a:t>
                </a:r>
              </a:p>
              <a:p>
                <a:r>
                  <a:rPr lang="en-US" smtClean="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oMath>
                </a14:m>
                <a:r>
                  <a:rPr lang="en-US" smtClean="0"/>
                  <a:t>, set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𝑇</m:t>
                    </m:r>
                  </m:oMath>
                </a14:m>
                <a:r>
                  <a:rPr lang="en-US" smtClean="0"/>
                  <a:t>.  If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𝑣</m:t>
                        </m:r>
                      </m:e>
                      <m:sub>
                        <m:r>
                          <a:rPr lang="en-US" b="0" i="1" smtClean="0">
                            <a:latin typeface="Cambria Math" panose="02040503050406030204" pitchFamily="18" charset="0"/>
                          </a:rPr>
                          <m:t>𝑖</m:t>
                        </m:r>
                      </m:sub>
                      <m:sup>
                        <m:r>
                          <a:rPr lang="en-US" b="0" i="1" smtClean="0">
                            <a:latin typeface="Cambria Math" panose="02040503050406030204" pitchFamily="18" charset="0"/>
                          </a:rPr>
                          <m:t>′</m:t>
                        </m:r>
                      </m:sup>
                    </m:sSubSup>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oMath>
                </a14:m>
                <a:r>
                  <a:rPr lang="en-US" smtClean="0"/>
                  <a:t>, set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𝐹</m:t>
                    </m:r>
                    <m:r>
                      <a:rPr lang="en-US" b="0" i="1" smtClean="0">
                        <a:latin typeface="Cambria Math" panose="02040503050406030204" pitchFamily="18" charset="0"/>
                      </a:rPr>
                      <m:t>.</m:t>
                    </m:r>
                  </m:oMath>
                </a14:m>
                <a:endParaRPr lang="en-US" smtClean="0"/>
              </a:p>
              <a:p>
                <a:pPr lvl="1"/>
                <a:r>
                  <a:rPr lang="en-US" smtClean="0"/>
                  <a:t>Call this assignment </a:t>
                </a:r>
                <a14:m>
                  <m:oMath xmlns:m="http://schemas.openxmlformats.org/officeDocument/2006/math">
                    <m:r>
                      <a:rPr lang="en-US" b="0" i="1" smtClean="0">
                        <a:latin typeface="Cambria Math" panose="02040503050406030204" pitchFamily="18" charset="0"/>
                      </a:rPr>
                      <m:t>𝜌</m:t>
                    </m:r>
                    <m:r>
                      <a:rPr lang="en-US" b="0" i="1" smtClean="0">
                        <a:latin typeface="Cambria Math" panose="02040503050406030204" pitchFamily="18" charset="0"/>
                      </a:rPr>
                      <m:t>.</m:t>
                    </m:r>
                  </m:oMath>
                </a14:m>
                <a:r>
                  <a:rPr lang="en-US" smtClean="0"/>
                  <a:t>  Note </a:t>
                </a:r>
                <a14:m>
                  <m:oMath xmlns:m="http://schemas.openxmlformats.org/officeDocument/2006/math">
                    <m:r>
                      <a:rPr lang="en-US" i="1">
                        <a:latin typeface="Cambria Math" panose="02040503050406030204" pitchFamily="18" charset="0"/>
                      </a:rPr>
                      <m:t>𝜌</m:t>
                    </m:r>
                  </m:oMath>
                </a14:m>
                <a:r>
                  <a:rPr lang="en-US" smtClean="0"/>
                  <a:t> is valid, i.e. either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𝑇</m:t>
                    </m:r>
                  </m:oMath>
                </a14:m>
                <a:r>
                  <a:rPr lang="en-US" smtClean="0"/>
                  <a:t> 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r>
                      <a:rPr lang="en-US" b="0" i="1" smtClean="0">
                        <a:latin typeface="Cambria Math" panose="02040503050406030204" pitchFamily="18" charset="0"/>
                      </a:rPr>
                      <m:t>𝐹</m:t>
                    </m:r>
                  </m:oMath>
                </a14:m>
                <a:r>
                  <a:rPr lang="en-US" smtClean="0"/>
                  <a:t>, but not both.</a:t>
                </a:r>
              </a:p>
              <a:p>
                <a:pPr lvl="1"/>
                <a:r>
                  <a:rPr lang="en-US" smtClean="0"/>
                  <a:t>We show </a:t>
                </a:r>
                <a14:m>
                  <m:oMath xmlns:m="http://schemas.openxmlformats.org/officeDocument/2006/math">
                    <m:r>
                      <a:rPr lang="en-US" b="0" i="1" smtClean="0">
                        <a:latin typeface="Cambria Math" panose="02040503050406030204" pitchFamily="18" charset="0"/>
                      </a:rPr>
                      <m:t>𝜌</m:t>
                    </m:r>
                  </m:oMath>
                </a14:m>
                <a:r>
                  <a:rPr lang="en-US" smtClean="0"/>
                  <a:t> satisfies </a:t>
                </a:r>
                <a14:m>
                  <m:oMath xmlns:m="http://schemas.openxmlformats.org/officeDocument/2006/math">
                    <m:r>
                      <a:rPr lang="en-US" b="0" i="1" smtClean="0">
                        <a:latin typeface="Cambria Math" panose="02040503050406030204" pitchFamily="18" charset="0"/>
                      </a:rPr>
                      <m:t>𝜙</m:t>
                    </m:r>
                  </m:oMath>
                </a14:m>
                <a:r>
                  <a:rPr lang="en-US" smtClean="0"/>
                  <a:t>.</a:t>
                </a:r>
              </a:p>
              <a:p>
                <a:endParaRPr lang="en-US" smtClean="0"/>
              </a:p>
              <a:p>
                <a:pPr lvl="1"/>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419224"/>
                <a:ext cx="5359854" cy="5184776"/>
              </a:xfrm>
              <a:blipFill>
                <a:blip r:embed="rId3"/>
                <a:stretch>
                  <a:fillRect l="-341" t="-1765" r="-2275"/>
                </a:stretch>
              </a:blipFill>
            </p:spPr>
            <p:txBody>
              <a:bodyPr/>
              <a:lstStyle/>
              <a:p>
                <a:r>
                  <a:rPr lang="en-US">
                    <a:noFill/>
                  </a:rPr>
                  <a:t> </a:t>
                </a:r>
              </a:p>
            </p:txBody>
          </p:sp>
        </mc:Fallback>
      </mc:AlternateContent>
      <p:pic>
        <p:nvPicPr>
          <p:cNvPr id="6" name="Picture 5"/>
          <p:cNvPicPr>
            <a:picLocks noChangeAspect="1"/>
          </p:cNvPicPr>
          <p:nvPr/>
        </p:nvPicPr>
        <p:blipFill>
          <a:blip r:embed="rId4"/>
          <a:stretch>
            <a:fillRect/>
          </a:stretch>
        </p:blipFill>
        <p:spPr>
          <a:xfrm>
            <a:off x="5747657" y="1162050"/>
            <a:ext cx="3169206" cy="3758970"/>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5817054" y="5034018"/>
                <a:ext cx="3167742" cy="1750094"/>
              </a:xfrm>
              <a:prstGeom prst="rect">
                <a:avLst/>
              </a:prstGeom>
              <a:noFill/>
            </p:spPr>
            <p:txBody>
              <a:bodyPr wrap="square" rtlCol="0">
                <a:spAutoFit/>
              </a:bodyPr>
              <a:lstStyle/>
              <a:p>
                <a:pPr marL="285750" indent="-285750">
                  <a:buFont typeface="Wingdings" panose="05000000000000000000" pitchFamily="2" charset="2"/>
                  <a:buChar char="q"/>
                </a:pPr>
                <a:r>
                  <a:rPr lang="en-US" sz="1200" smtClean="0">
                    <a:solidFill>
                      <a:srgbClr val="1503FB"/>
                    </a:solidFill>
                  </a:rPr>
                  <a:t>SUBSET-SUM instance for </a:t>
                </a:r>
                <a14:m>
                  <m:oMath xmlns:m="http://schemas.openxmlformats.org/officeDocument/2006/math">
                    <m:r>
                      <a:rPr lang="en-US" sz="1200" b="0" i="1" smtClean="0">
                        <a:solidFill>
                          <a:srgbClr val="1503FB"/>
                        </a:solidFill>
                        <a:latin typeface="Cambria Math" panose="02040503050406030204" pitchFamily="18" charset="0"/>
                      </a:rPr>
                      <m:t>𝜙</m:t>
                    </m:r>
                    <m:r>
                      <a:rPr lang="en-US" sz="1200" b="0" i="1" smtClean="0">
                        <a:solidFill>
                          <a:srgbClr val="1503FB"/>
                        </a:solidFill>
                        <a:latin typeface="Cambria Math" panose="02040503050406030204" pitchFamily="18" charset="0"/>
                      </a:rPr>
                      <m:t>=</m:t>
                    </m:r>
                    <m:d>
                      <m:dPr>
                        <m:ctrlPr>
                          <a:rPr lang="en-US" sz="1200" b="0" i="1" smtClean="0">
                            <a:solidFill>
                              <a:srgbClr val="1503FB"/>
                            </a:solidFill>
                            <a:latin typeface="Cambria Math" panose="02040503050406030204" pitchFamily="18" charset="0"/>
                          </a:rPr>
                        </m:ctrlPr>
                      </m:dPr>
                      <m:e>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1</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2</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3</m:t>
                            </m:r>
                          </m:sub>
                        </m:sSub>
                      </m:e>
                    </m:d>
                    <m:r>
                      <a:rPr lang="en-US" sz="1200" b="0" i="1" smtClean="0">
                        <a:solidFill>
                          <a:srgbClr val="1503FB"/>
                        </a:solidFill>
                        <a:latin typeface="Cambria Math" panose="02040503050406030204" pitchFamily="18" charset="0"/>
                      </a:rPr>
                      <m:t>∧</m:t>
                    </m:r>
                    <m:d>
                      <m:dPr>
                        <m:ctrlPr>
                          <a:rPr lang="en-US" sz="1200" b="0" i="1" smtClean="0">
                            <a:solidFill>
                              <a:srgbClr val="1503FB"/>
                            </a:solidFill>
                            <a:latin typeface="Cambria Math" panose="02040503050406030204" pitchFamily="18" charset="0"/>
                          </a:rPr>
                        </m:ctrlPr>
                      </m:dPr>
                      <m:e>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1</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2</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3</m:t>
                            </m:r>
                          </m:sub>
                        </m:sSub>
                      </m:e>
                    </m:d>
                    <m:r>
                      <a:rPr lang="en-US" sz="1200" b="0" i="1" smtClean="0">
                        <a:solidFill>
                          <a:srgbClr val="1503FB"/>
                        </a:solidFill>
                        <a:latin typeface="Cambria Math" panose="02040503050406030204" pitchFamily="18" charset="0"/>
                      </a:rPr>
                      <m:t>∧</m:t>
                    </m:r>
                    <m:d>
                      <m:dPr>
                        <m:ctrlPr>
                          <a:rPr lang="en-US" sz="1200" b="0" i="1" smtClean="0">
                            <a:solidFill>
                              <a:srgbClr val="1503FB"/>
                            </a:solidFill>
                            <a:latin typeface="Cambria Math" panose="02040503050406030204" pitchFamily="18" charset="0"/>
                          </a:rPr>
                        </m:ctrlPr>
                      </m:dPr>
                      <m:e>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1</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2</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3</m:t>
                            </m:r>
                          </m:sub>
                        </m:sSub>
                      </m:e>
                    </m:d>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1</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2</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3</m:t>
                        </m:r>
                      </m:sub>
                    </m:sSub>
                    <m:r>
                      <a:rPr lang="en-US" sz="1200" b="0" i="1" smtClean="0">
                        <a:solidFill>
                          <a:srgbClr val="1503FB"/>
                        </a:solidFill>
                        <a:latin typeface="Cambria Math" panose="02040503050406030204" pitchFamily="18" charset="0"/>
                      </a:rPr>
                      <m:t>)</m:t>
                    </m:r>
                  </m:oMath>
                </a14:m>
                <a:r>
                  <a:rPr lang="en-US" sz="1200" smtClean="0">
                    <a:solidFill>
                      <a:srgbClr val="1503FB"/>
                    </a:solidFill>
                  </a:rPr>
                  <a:t>.  </a:t>
                </a:r>
              </a:p>
              <a:p>
                <a:pPr marL="285750" indent="-285750">
                  <a:buFont typeface="Wingdings" panose="05000000000000000000" pitchFamily="2" charset="2"/>
                  <a:buChar char="q"/>
                </a:pPr>
                <a:r>
                  <a:rPr lang="en-US" sz="1200" smtClean="0">
                    <a:solidFill>
                      <a:srgbClr val="1503FB"/>
                    </a:solidFill>
                  </a:rPr>
                  <a:t>Each row except last represents a base-10 number in S.  Last row is target t.</a:t>
                </a:r>
              </a:p>
              <a:p>
                <a:pPr marL="285750" indent="-285750">
                  <a:buFont typeface="Wingdings" panose="05000000000000000000" pitchFamily="2" charset="2"/>
                  <a:buChar char="q"/>
                </a:pPr>
                <a:r>
                  <a:rPr lang="en-US" sz="1200">
                    <a:solidFill>
                      <a:srgbClr val="1503FB"/>
                    </a:solidFill>
                  </a:rPr>
                  <a:t>Lightly shaded rows sum to t, and correspond to a satisfying assignment </a:t>
                </a:r>
                <a14:m>
                  <m:oMath xmlns:m="http://schemas.openxmlformats.org/officeDocument/2006/math">
                    <m:sSub>
                      <m:sSubPr>
                        <m:ctrlPr>
                          <a:rPr lang="en-US" sz="1200" i="1">
                            <a:solidFill>
                              <a:srgbClr val="1503FB"/>
                            </a:solidFill>
                            <a:latin typeface="Cambria Math" panose="02040503050406030204" pitchFamily="18" charset="0"/>
                          </a:rPr>
                        </m:ctrlPr>
                      </m:sSubPr>
                      <m:e>
                        <m:r>
                          <a:rPr lang="en-US" sz="1200" i="1">
                            <a:solidFill>
                              <a:srgbClr val="1503FB"/>
                            </a:solidFill>
                            <a:latin typeface="Cambria Math" panose="02040503050406030204" pitchFamily="18" charset="0"/>
                          </a:rPr>
                          <m:t>𝑥</m:t>
                        </m:r>
                      </m:e>
                      <m:sub>
                        <m:r>
                          <a:rPr lang="en-US" sz="1200" i="1">
                            <a:solidFill>
                              <a:srgbClr val="1503FB"/>
                            </a:solidFill>
                            <a:latin typeface="Cambria Math" panose="02040503050406030204" pitchFamily="18" charset="0"/>
                          </a:rPr>
                          <m:t>1</m:t>
                        </m:r>
                      </m:sub>
                    </m:sSub>
                    <m:r>
                      <a:rPr lang="en-US" sz="1200" i="1">
                        <a:solidFill>
                          <a:srgbClr val="1503FB"/>
                        </a:solidFill>
                        <a:latin typeface="Cambria Math" panose="02040503050406030204" pitchFamily="18" charset="0"/>
                      </a:rPr>
                      <m:t>=</m:t>
                    </m:r>
                    <m:r>
                      <a:rPr lang="en-US" sz="1200" i="1">
                        <a:solidFill>
                          <a:srgbClr val="1503FB"/>
                        </a:solidFill>
                        <a:latin typeface="Cambria Math" panose="02040503050406030204" pitchFamily="18" charset="0"/>
                      </a:rPr>
                      <m:t>𝐹</m:t>
                    </m:r>
                    <m:r>
                      <a:rPr lang="en-US" sz="1200" i="1">
                        <a:solidFill>
                          <a:srgbClr val="1503FB"/>
                        </a:solidFill>
                        <a:latin typeface="Cambria Math" panose="02040503050406030204" pitchFamily="18" charset="0"/>
                      </a:rPr>
                      <m:t>, </m:t>
                    </m:r>
                    <m:sSub>
                      <m:sSubPr>
                        <m:ctrlPr>
                          <a:rPr lang="en-US" sz="1200" i="1">
                            <a:solidFill>
                              <a:srgbClr val="1503FB"/>
                            </a:solidFill>
                            <a:latin typeface="Cambria Math" panose="02040503050406030204" pitchFamily="18" charset="0"/>
                          </a:rPr>
                        </m:ctrlPr>
                      </m:sSubPr>
                      <m:e>
                        <m:r>
                          <a:rPr lang="en-US" sz="1200" i="1">
                            <a:solidFill>
                              <a:srgbClr val="1503FB"/>
                            </a:solidFill>
                            <a:latin typeface="Cambria Math" panose="02040503050406030204" pitchFamily="18" charset="0"/>
                          </a:rPr>
                          <m:t>𝑥</m:t>
                        </m:r>
                      </m:e>
                      <m:sub>
                        <m:r>
                          <a:rPr lang="en-US" sz="1200" i="1">
                            <a:solidFill>
                              <a:srgbClr val="1503FB"/>
                            </a:solidFill>
                            <a:latin typeface="Cambria Math" panose="02040503050406030204" pitchFamily="18" charset="0"/>
                          </a:rPr>
                          <m:t>2</m:t>
                        </m:r>
                      </m:sub>
                    </m:sSub>
                    <m:r>
                      <a:rPr lang="en-US" sz="1200" i="1">
                        <a:solidFill>
                          <a:srgbClr val="1503FB"/>
                        </a:solidFill>
                        <a:latin typeface="Cambria Math" panose="02040503050406030204" pitchFamily="18" charset="0"/>
                      </a:rPr>
                      <m:t>=</m:t>
                    </m:r>
                    <m:r>
                      <a:rPr lang="en-US" sz="1200" i="1">
                        <a:solidFill>
                          <a:srgbClr val="1503FB"/>
                        </a:solidFill>
                        <a:latin typeface="Cambria Math" panose="02040503050406030204" pitchFamily="18" charset="0"/>
                      </a:rPr>
                      <m:t>𝐹</m:t>
                    </m:r>
                    <m:r>
                      <a:rPr lang="en-US" sz="1200" i="1">
                        <a:solidFill>
                          <a:srgbClr val="1503FB"/>
                        </a:solidFill>
                        <a:latin typeface="Cambria Math" panose="02040503050406030204" pitchFamily="18" charset="0"/>
                      </a:rPr>
                      <m:t>, </m:t>
                    </m:r>
                    <m:sSub>
                      <m:sSubPr>
                        <m:ctrlPr>
                          <a:rPr lang="en-US" sz="1200" i="1">
                            <a:solidFill>
                              <a:srgbClr val="1503FB"/>
                            </a:solidFill>
                            <a:latin typeface="Cambria Math" panose="02040503050406030204" pitchFamily="18" charset="0"/>
                          </a:rPr>
                        </m:ctrlPr>
                      </m:sSubPr>
                      <m:e>
                        <m:r>
                          <a:rPr lang="en-US" sz="1200" i="1">
                            <a:solidFill>
                              <a:srgbClr val="1503FB"/>
                            </a:solidFill>
                            <a:latin typeface="Cambria Math" panose="02040503050406030204" pitchFamily="18" charset="0"/>
                          </a:rPr>
                          <m:t>𝑥</m:t>
                        </m:r>
                      </m:e>
                      <m:sub>
                        <m:r>
                          <a:rPr lang="en-US" sz="1200" i="1">
                            <a:solidFill>
                              <a:srgbClr val="1503FB"/>
                            </a:solidFill>
                            <a:latin typeface="Cambria Math" panose="02040503050406030204" pitchFamily="18" charset="0"/>
                          </a:rPr>
                          <m:t>3</m:t>
                        </m:r>
                      </m:sub>
                    </m:sSub>
                    <m:r>
                      <a:rPr lang="en-US" sz="1200" i="1">
                        <a:solidFill>
                          <a:srgbClr val="1503FB"/>
                        </a:solidFill>
                        <a:latin typeface="Cambria Math" panose="02040503050406030204" pitchFamily="18" charset="0"/>
                      </a:rPr>
                      <m:t>=</m:t>
                    </m:r>
                    <m:r>
                      <a:rPr lang="en-US" sz="1200" i="1">
                        <a:solidFill>
                          <a:srgbClr val="1503FB"/>
                        </a:solidFill>
                        <a:latin typeface="Cambria Math" panose="02040503050406030204" pitchFamily="18" charset="0"/>
                      </a:rPr>
                      <m:t>𝑇</m:t>
                    </m:r>
                  </m:oMath>
                </a14:m>
                <a:r>
                  <a:rPr lang="en-US" sz="1200">
                    <a:solidFill>
                      <a:srgbClr val="1503FB"/>
                    </a:solidFill>
                  </a:rPr>
                  <a:t>.</a:t>
                </a:r>
              </a:p>
            </p:txBody>
          </p:sp>
        </mc:Choice>
        <mc:Fallback xmlns="">
          <p:sp>
            <p:nvSpPr>
              <p:cNvPr id="7" name="TextBox 6"/>
              <p:cNvSpPr txBox="1">
                <a:spLocks noRot="1" noChangeAspect="1" noMove="1" noResize="1" noEditPoints="1" noAdjustHandles="1" noChangeArrowheads="1" noChangeShapeType="1" noTextEdit="1"/>
              </p:cNvSpPr>
              <p:nvPr/>
            </p:nvSpPr>
            <p:spPr>
              <a:xfrm>
                <a:off x="5817054" y="5034018"/>
                <a:ext cx="3167742" cy="1750094"/>
              </a:xfrm>
              <a:prstGeom prst="rect">
                <a:avLst/>
              </a:prstGeom>
              <a:blipFill>
                <a:blip r:embed="rId5"/>
                <a:stretch>
                  <a:fillRect t="-697" r="-1346" b="-1742"/>
                </a:stretch>
              </a:blipFill>
            </p:spPr>
            <p:txBody>
              <a:bodyPr/>
              <a:lstStyle/>
              <a:p>
                <a:r>
                  <a:rPr lang="en-US">
                    <a:noFill/>
                  </a:rPr>
                  <a:t> </a:t>
                </a:r>
              </a:p>
            </p:txBody>
          </p:sp>
        </mc:Fallback>
      </mc:AlternateContent>
    </p:spTree>
    <p:extLst>
      <p:ext uri="{BB962C8B-B14F-4D97-AF65-F5344CB8AC3E}">
        <p14:creationId xmlns:p14="http://schemas.microsoft.com/office/powerpoint/2010/main" val="716755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pPr/>
                <a14:m>
                  <m:oMathPara xmlns:m="http://schemas.openxmlformats.org/officeDocument/2006/math">
                    <m:oMathParaPr>
                      <m:jc m:val="left"/>
                    </m:oMathParaPr>
                    <m:oMath xmlns:m="http://schemas.openxmlformats.org/officeDocument/2006/math">
                      <m:d>
                        <m:dPr>
                          <m:ctrlPr>
                            <a:rPr lang="en-US" sz="3200" i="1" smtClean="0">
                              <a:latin typeface="Cambria Math" panose="02040503050406030204" pitchFamily="18" charset="0"/>
                            </a:rPr>
                          </m:ctrlPr>
                        </m:dPr>
                        <m:e>
                          <m:r>
                            <a:rPr lang="en-US" sz="3200" i="1">
                              <a:latin typeface="Cambria Math" panose="02040503050406030204" pitchFamily="18" charset="0"/>
                            </a:rPr>
                            <m:t>𝑆</m:t>
                          </m:r>
                          <m:r>
                            <a:rPr lang="en-US" sz="3200" i="1">
                              <a:latin typeface="Cambria Math" panose="02040503050406030204" pitchFamily="18" charset="0"/>
                            </a:rPr>
                            <m:t>,</m:t>
                          </m:r>
                          <m:r>
                            <a:rPr lang="en-US" sz="3200" i="1">
                              <a:latin typeface="Cambria Math" panose="02040503050406030204" pitchFamily="18" charset="0"/>
                            </a:rPr>
                            <m:t>𝑡</m:t>
                          </m:r>
                        </m:e>
                      </m:d>
                      <m:r>
                        <a:rPr lang="en-US" sz="3200" i="1">
                          <a:latin typeface="Cambria Math" panose="02040503050406030204" pitchFamily="18" charset="0"/>
                        </a:rPr>
                        <m:t>∈</m:t>
                      </m:r>
                      <m:r>
                        <a:rPr lang="en-US" sz="3200" i="1">
                          <a:latin typeface="Cambria Math" panose="02040503050406030204" pitchFamily="18" charset="0"/>
                        </a:rPr>
                        <m:t>𝑆𝑈𝐵𝑆𝐸𝑇</m:t>
                      </m:r>
                      <m:r>
                        <m:rPr>
                          <m:nor/>
                        </m:rPr>
                        <a:rPr lang="en-US" sz="3200"/>
                        <m:t>−</m:t>
                      </m:r>
                      <m:r>
                        <a:rPr lang="en-US" sz="3200" i="1">
                          <a:latin typeface="Cambria Math" panose="02040503050406030204" pitchFamily="18" charset="0"/>
                        </a:rPr>
                        <m:t>𝑆𝑈𝑀</m:t>
                      </m:r>
                      <m:r>
                        <a:rPr lang="en-US" sz="3200" i="1" smtClean="0">
                          <a:latin typeface="Cambria Math" panose="02040503050406030204" pitchFamily="18" charset="0"/>
                        </a:rPr>
                        <m:t>⇒</m:t>
                      </m:r>
                      <m:r>
                        <a:rPr lang="en-US" sz="3200" i="1">
                          <a:latin typeface="Cambria Math" panose="02040503050406030204" pitchFamily="18" charset="0"/>
                        </a:rPr>
                        <m:t>𝜙</m:t>
                      </m:r>
                      <m:r>
                        <a:rPr lang="en-US" sz="3200" i="1">
                          <a:latin typeface="Cambria Math" panose="02040503050406030204" pitchFamily="18" charset="0"/>
                        </a:rPr>
                        <m:t>∈3</m:t>
                      </m:r>
                      <m:r>
                        <m:rPr>
                          <m:nor/>
                        </m:rPr>
                        <a:rPr lang="en-US" sz="3200"/>
                        <m:t>−</m:t>
                      </m:r>
                      <m:r>
                        <a:rPr lang="en-US" sz="3200" i="1">
                          <a:latin typeface="Cambria Math" panose="02040503050406030204" pitchFamily="18" charset="0"/>
                        </a:rPr>
                        <m:t>𝐶𝑁𝐹</m:t>
                      </m:r>
                      <m:r>
                        <m:rPr>
                          <m:nor/>
                        </m:rPr>
                        <a:rPr lang="en-US" sz="3200"/>
                        <m:t>−</m:t>
                      </m:r>
                      <m:r>
                        <a:rPr lang="en-US" sz="3200" i="1">
                          <a:latin typeface="Cambria Math" panose="02040503050406030204" pitchFamily="18" charset="0"/>
                        </a:rPr>
                        <m:t>𝑆𝐴𝑇</m:t>
                      </m:r>
                    </m:oMath>
                  </m:oMathPara>
                </a14:m>
                <a:endParaRPr lang="en-US" sz="320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419224"/>
                <a:ext cx="5359854" cy="5286376"/>
              </a:xfrm>
            </p:spPr>
            <p:txBody>
              <a:bodyPr>
                <a:normAutofit fontScale="77500" lnSpcReduction="20000"/>
              </a:bodyPr>
              <a:lstStyle/>
              <a:p>
                <a:r>
                  <a:rPr lang="en-US" smtClean="0"/>
                  <a:t>Consider a clause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𝑗</m:t>
                        </m:r>
                      </m:sub>
                    </m:sSub>
                  </m:oMath>
                </a14:m>
                <a:r>
                  <a:rPr lang="en-US" smtClean="0"/>
                  <a:t>.  </a:t>
                </a:r>
              </a:p>
              <a:p>
                <a:pPr lvl="1"/>
                <a:r>
                  <a:rPr lang="en-US" smtClean="0"/>
                  <a:t>Since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𝑗</m:t>
                        </m:r>
                      </m:sub>
                    </m:sSub>
                  </m:oMath>
                </a14:m>
                <a:r>
                  <a:rPr lang="en-US" smtClean="0"/>
                  <a:t>’s clause digit in t is 4,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𝑗</m:t>
                        </m:r>
                      </m:sub>
                    </m:sSub>
                  </m:oMath>
                </a14:m>
                <a:r>
                  <a:rPr lang="en-US" smtClean="0"/>
                  <a:t> and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𝑠</m:t>
                        </m:r>
                      </m:e>
                      <m:sub>
                        <m:r>
                          <a:rPr lang="en-US" b="0" i="1" smtClean="0">
                            <a:latin typeface="Cambria Math" panose="02040503050406030204" pitchFamily="18" charset="0"/>
                          </a:rPr>
                          <m:t>𝑗</m:t>
                        </m:r>
                      </m:sub>
                      <m:sup>
                        <m:r>
                          <a:rPr lang="en-US" b="0" i="1" smtClean="0">
                            <a:latin typeface="Cambria Math" panose="02040503050406030204" pitchFamily="18" charset="0"/>
                          </a:rPr>
                          <m:t>′</m:t>
                        </m:r>
                      </m:sup>
                    </m:sSubSup>
                  </m:oMath>
                </a14:m>
                <a:r>
                  <a:rPr lang="en-US" smtClean="0"/>
                  <a:t> sum to </a:t>
                </a:r>
                <a14:m>
                  <m:oMath xmlns:m="http://schemas.openxmlformats.org/officeDocument/2006/math">
                    <m:r>
                      <a:rPr lang="en-US" b="0" i="1" smtClean="0">
                        <a:latin typeface="Cambria Math" panose="02040503050406030204" pitchFamily="18" charset="0"/>
                      </a:rPr>
                      <m:t>≤3</m:t>
                    </m:r>
                  </m:oMath>
                </a14:m>
                <a:r>
                  <a:rPr lang="en-US" smtClean="0"/>
                  <a:t> in this digit, S’ must contain either a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oMath>
                </a14:m>
                <a:r>
                  <a:rPr lang="en-US" smtClean="0"/>
                  <a:t> or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𝑣</m:t>
                        </m:r>
                      </m:e>
                      <m:sub>
                        <m:r>
                          <a:rPr lang="en-US" b="0" i="1" smtClean="0">
                            <a:latin typeface="Cambria Math" panose="02040503050406030204" pitchFamily="18" charset="0"/>
                          </a:rPr>
                          <m:t>𝑖</m:t>
                        </m:r>
                      </m:sub>
                      <m:sup>
                        <m:r>
                          <a:rPr lang="en-US" b="0" i="1" smtClean="0">
                            <a:latin typeface="Cambria Math" panose="02040503050406030204" pitchFamily="18" charset="0"/>
                          </a:rPr>
                          <m:t>′</m:t>
                        </m:r>
                      </m:sup>
                    </m:sSubSup>
                  </m:oMath>
                </a14:m>
                <a:r>
                  <a:rPr lang="en-US" smtClean="0"/>
                  <a:t> that has a 1 in clause digit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𝑗</m:t>
                        </m:r>
                      </m:sub>
                    </m:sSub>
                  </m:oMath>
                </a14:m>
                <a:r>
                  <a:rPr lang="en-US" smtClean="0"/>
                  <a:t>.</a:t>
                </a:r>
              </a:p>
              <a:p>
                <a:pPr lvl="1"/>
                <a:r>
                  <a:rPr lang="en-US" smtClean="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oMath>
                </a14:m>
                <a:r>
                  <a:rPr lang="en-US" smtClean="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oMath>
                </a14:m>
                <a:r>
                  <a:rPr lang="en-US" smtClean="0"/>
                  <a:t> has 1 in digit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𝑗</m:t>
                        </m:r>
                      </m:sub>
                    </m:sSub>
                  </m:oMath>
                </a14:m>
                <a:r>
                  <a:rPr lang="en-US" smtClean="0"/>
                  <a:t>, then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smtClean="0"/>
                  <a:t> occurs in clause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𝑗</m:t>
                        </m:r>
                      </m:sub>
                    </m:sSub>
                    <m:r>
                      <a:rPr lang="en-US" b="0" i="1" smtClean="0">
                        <a:latin typeface="Cambria Math" panose="02040503050406030204" pitchFamily="18" charset="0"/>
                      </a:rPr>
                      <m:t>.</m:t>
                    </m:r>
                  </m:oMath>
                </a14:m>
                <a:endParaRPr lang="en-US" b="0" smtClean="0"/>
              </a:p>
              <a:p>
                <a:pPr lvl="2"/>
                <a:r>
                  <a:rPr lang="en-US" smtClean="0"/>
                  <a:t>Since we set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𝑇</m:t>
                    </m:r>
                  </m:oMath>
                </a14:m>
                <a:r>
                  <a:rPr lang="en-US" smtClean="0"/>
                  <a:t> in </a:t>
                </a:r>
                <a14:m>
                  <m:oMath xmlns:m="http://schemas.openxmlformats.org/officeDocument/2006/math">
                    <m:r>
                      <a:rPr lang="en-US" b="0" i="1" smtClean="0">
                        <a:latin typeface="Cambria Math" panose="02040503050406030204" pitchFamily="18" charset="0"/>
                      </a:rPr>
                      <m:t>𝜌</m:t>
                    </m:r>
                  </m:oMath>
                </a14:m>
                <a:r>
                  <a:rPr lang="en-US" smtClean="0"/>
                  <a:t>, clause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𝑗</m:t>
                        </m:r>
                      </m:sub>
                    </m:sSub>
                  </m:oMath>
                </a14:m>
                <a:r>
                  <a:rPr lang="en-US" smtClean="0"/>
                  <a:t> is satisfied.</a:t>
                </a:r>
              </a:p>
              <a:p>
                <a:pPr lvl="1"/>
                <a:r>
                  <a:rPr lang="en-US" smtClean="0"/>
                  <a:t>If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𝑣</m:t>
                        </m:r>
                      </m:e>
                      <m:sub>
                        <m:r>
                          <a:rPr lang="en-US" b="0" i="1" smtClean="0">
                            <a:latin typeface="Cambria Math" panose="02040503050406030204" pitchFamily="18" charset="0"/>
                          </a:rPr>
                          <m:t>𝑖</m:t>
                        </m:r>
                      </m:sub>
                      <m:sup>
                        <m:r>
                          <a:rPr lang="en-US" b="0" i="1" smtClean="0">
                            <a:latin typeface="Cambria Math" panose="02040503050406030204" pitchFamily="18" charset="0"/>
                          </a:rPr>
                          <m:t>′</m:t>
                        </m:r>
                      </m:sup>
                    </m:sSubSup>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oMath>
                </a14:m>
                <a:r>
                  <a:rPr lang="en-US" smtClean="0"/>
                  <a:t> and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𝑣</m:t>
                        </m:r>
                      </m:e>
                      <m:sub>
                        <m:r>
                          <a:rPr lang="en-US" b="0" i="1" smtClean="0">
                            <a:latin typeface="Cambria Math" panose="02040503050406030204" pitchFamily="18" charset="0"/>
                          </a:rPr>
                          <m:t>𝑖</m:t>
                        </m:r>
                      </m:sub>
                      <m:sup>
                        <m:r>
                          <a:rPr lang="en-US" b="0" i="1" smtClean="0">
                            <a:latin typeface="Cambria Math" panose="02040503050406030204" pitchFamily="18" charset="0"/>
                          </a:rPr>
                          <m:t>′</m:t>
                        </m:r>
                      </m:sup>
                    </m:sSubSup>
                  </m:oMath>
                </a14:m>
                <a:r>
                  <a:rPr lang="en-US" smtClean="0"/>
                  <a:t> has 1 in digit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𝑗</m:t>
                        </m:r>
                      </m:sub>
                    </m:sSub>
                  </m:oMath>
                </a14:m>
                <a:r>
                  <a:rPr lang="en-US" smtClean="0"/>
                  <a:t>, then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smtClean="0"/>
                  <a:t> occurs in clause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𝑗</m:t>
                        </m:r>
                      </m:sub>
                    </m:sSub>
                  </m:oMath>
                </a14:m>
                <a:r>
                  <a:rPr lang="en-US" smtClean="0"/>
                  <a:t>.</a:t>
                </a:r>
              </a:p>
              <a:p>
                <a:pPr lvl="2"/>
                <a:r>
                  <a:rPr lang="en-US" smtClean="0"/>
                  <a:t>Since we set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𝐹</m:t>
                    </m:r>
                  </m:oMath>
                </a14:m>
                <a:r>
                  <a:rPr lang="en-US" smtClean="0"/>
                  <a:t> in </a:t>
                </a:r>
                <a14:m>
                  <m:oMath xmlns:m="http://schemas.openxmlformats.org/officeDocument/2006/math">
                    <m:r>
                      <a:rPr lang="en-US" b="0" i="1" smtClean="0">
                        <a:latin typeface="Cambria Math" panose="02040503050406030204" pitchFamily="18" charset="0"/>
                      </a:rPr>
                      <m:t>𝜌</m:t>
                    </m:r>
                  </m:oMath>
                </a14:m>
                <a:r>
                  <a:rPr lang="en-US" smtClean="0"/>
                  <a:t>, clause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𝑗</m:t>
                        </m:r>
                      </m:sub>
                    </m:sSub>
                  </m:oMath>
                </a14:m>
                <a:r>
                  <a:rPr lang="en-US" smtClean="0"/>
                  <a:t> is satisfied.</a:t>
                </a:r>
              </a:p>
              <a:p>
                <a:r>
                  <a:rPr lang="en-US" smtClean="0"/>
                  <a:t>In this way, all clauses satisfied.</a:t>
                </a:r>
              </a:p>
              <a:p>
                <a:pPr lvl="1"/>
                <a:r>
                  <a:rPr lang="en-US" smtClean="0"/>
                  <a:t>So </a:t>
                </a:r>
                <a14:m>
                  <m:oMath xmlns:m="http://schemas.openxmlformats.org/officeDocument/2006/math">
                    <m:r>
                      <a:rPr lang="en-US" b="0" i="1" smtClean="0">
                        <a:latin typeface="Cambria Math" panose="02040503050406030204" pitchFamily="18" charset="0"/>
                      </a:rPr>
                      <m:t>𝜙</m:t>
                    </m:r>
                    <m:r>
                      <a:rPr lang="en-US" b="0" i="1" smtClean="0">
                        <a:latin typeface="Cambria Math" panose="02040503050406030204" pitchFamily="18" charset="0"/>
                      </a:rPr>
                      <m:t>∈3</m:t>
                    </m:r>
                    <m:r>
                      <m:rPr>
                        <m:nor/>
                      </m:rPr>
                      <a:rPr lang="en-US"/>
                      <m:t>−</m:t>
                    </m:r>
                    <m:r>
                      <a:rPr lang="en-US" i="1">
                        <a:latin typeface="Cambria Math" panose="02040503050406030204" pitchFamily="18" charset="0"/>
                      </a:rPr>
                      <m:t>𝐶𝑁𝐹</m:t>
                    </m:r>
                    <m:r>
                      <m:rPr>
                        <m:nor/>
                      </m:rPr>
                      <a:rPr lang="en-US"/>
                      <m:t>−</m:t>
                    </m:r>
                    <m:r>
                      <a:rPr lang="en-US" i="1">
                        <a:latin typeface="Cambria Math" panose="02040503050406030204" pitchFamily="18" charset="0"/>
                      </a:rPr>
                      <m:t>𝑆𝐴𝑇</m:t>
                    </m:r>
                  </m:oMath>
                </a14:m>
                <a:r>
                  <a:rPr lang="en-US" smtClean="0"/>
                  <a:t>.</a:t>
                </a:r>
              </a:p>
              <a:p>
                <a:endParaRPr lang="en-US" smtClean="0"/>
              </a:p>
              <a:p>
                <a:pPr lvl="1"/>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419224"/>
                <a:ext cx="5359854" cy="5286376"/>
              </a:xfrm>
              <a:blipFill>
                <a:blip r:embed="rId3"/>
                <a:stretch>
                  <a:fillRect l="-796" t="-2191" r="-1593"/>
                </a:stretch>
              </a:blipFill>
            </p:spPr>
            <p:txBody>
              <a:bodyPr/>
              <a:lstStyle/>
              <a:p>
                <a:r>
                  <a:rPr lang="en-US">
                    <a:noFill/>
                  </a:rPr>
                  <a:t> </a:t>
                </a:r>
              </a:p>
            </p:txBody>
          </p:sp>
        </mc:Fallback>
      </mc:AlternateContent>
      <p:pic>
        <p:nvPicPr>
          <p:cNvPr id="6" name="Picture 5"/>
          <p:cNvPicPr>
            <a:picLocks noChangeAspect="1"/>
          </p:cNvPicPr>
          <p:nvPr/>
        </p:nvPicPr>
        <p:blipFill>
          <a:blip r:embed="rId4"/>
          <a:stretch>
            <a:fillRect/>
          </a:stretch>
        </p:blipFill>
        <p:spPr>
          <a:xfrm>
            <a:off x="5747657" y="1162050"/>
            <a:ext cx="3169206" cy="3758970"/>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5817054" y="5034018"/>
                <a:ext cx="3167742" cy="1750094"/>
              </a:xfrm>
              <a:prstGeom prst="rect">
                <a:avLst/>
              </a:prstGeom>
              <a:noFill/>
            </p:spPr>
            <p:txBody>
              <a:bodyPr wrap="square" rtlCol="0">
                <a:spAutoFit/>
              </a:bodyPr>
              <a:lstStyle/>
              <a:p>
                <a:pPr marL="285750" indent="-285750">
                  <a:buFont typeface="Wingdings" panose="05000000000000000000" pitchFamily="2" charset="2"/>
                  <a:buChar char="q"/>
                </a:pPr>
                <a:r>
                  <a:rPr lang="en-US" sz="1200" smtClean="0">
                    <a:solidFill>
                      <a:srgbClr val="1503FB"/>
                    </a:solidFill>
                  </a:rPr>
                  <a:t>SUBSET-SUM instance for </a:t>
                </a:r>
                <a14:m>
                  <m:oMath xmlns:m="http://schemas.openxmlformats.org/officeDocument/2006/math">
                    <m:r>
                      <a:rPr lang="en-US" sz="1200" b="0" i="1" smtClean="0">
                        <a:solidFill>
                          <a:srgbClr val="1503FB"/>
                        </a:solidFill>
                        <a:latin typeface="Cambria Math" panose="02040503050406030204" pitchFamily="18" charset="0"/>
                      </a:rPr>
                      <m:t>𝜙</m:t>
                    </m:r>
                    <m:r>
                      <a:rPr lang="en-US" sz="1200" b="0" i="1" smtClean="0">
                        <a:solidFill>
                          <a:srgbClr val="1503FB"/>
                        </a:solidFill>
                        <a:latin typeface="Cambria Math" panose="02040503050406030204" pitchFamily="18" charset="0"/>
                      </a:rPr>
                      <m:t>=</m:t>
                    </m:r>
                    <m:d>
                      <m:dPr>
                        <m:ctrlPr>
                          <a:rPr lang="en-US" sz="1200" b="0" i="1" smtClean="0">
                            <a:solidFill>
                              <a:srgbClr val="1503FB"/>
                            </a:solidFill>
                            <a:latin typeface="Cambria Math" panose="02040503050406030204" pitchFamily="18" charset="0"/>
                          </a:rPr>
                        </m:ctrlPr>
                      </m:dPr>
                      <m:e>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1</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2</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3</m:t>
                            </m:r>
                          </m:sub>
                        </m:sSub>
                      </m:e>
                    </m:d>
                    <m:r>
                      <a:rPr lang="en-US" sz="1200" b="0" i="1" smtClean="0">
                        <a:solidFill>
                          <a:srgbClr val="1503FB"/>
                        </a:solidFill>
                        <a:latin typeface="Cambria Math" panose="02040503050406030204" pitchFamily="18" charset="0"/>
                      </a:rPr>
                      <m:t>∧</m:t>
                    </m:r>
                    <m:d>
                      <m:dPr>
                        <m:ctrlPr>
                          <a:rPr lang="en-US" sz="1200" b="0" i="1" smtClean="0">
                            <a:solidFill>
                              <a:srgbClr val="1503FB"/>
                            </a:solidFill>
                            <a:latin typeface="Cambria Math" panose="02040503050406030204" pitchFamily="18" charset="0"/>
                          </a:rPr>
                        </m:ctrlPr>
                      </m:dPr>
                      <m:e>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1</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2</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3</m:t>
                            </m:r>
                          </m:sub>
                        </m:sSub>
                      </m:e>
                    </m:d>
                    <m:r>
                      <a:rPr lang="en-US" sz="1200" b="0" i="1" smtClean="0">
                        <a:solidFill>
                          <a:srgbClr val="1503FB"/>
                        </a:solidFill>
                        <a:latin typeface="Cambria Math" panose="02040503050406030204" pitchFamily="18" charset="0"/>
                      </a:rPr>
                      <m:t>∧</m:t>
                    </m:r>
                    <m:d>
                      <m:dPr>
                        <m:ctrlPr>
                          <a:rPr lang="en-US" sz="1200" b="0" i="1" smtClean="0">
                            <a:solidFill>
                              <a:srgbClr val="1503FB"/>
                            </a:solidFill>
                            <a:latin typeface="Cambria Math" panose="02040503050406030204" pitchFamily="18" charset="0"/>
                          </a:rPr>
                        </m:ctrlPr>
                      </m:dPr>
                      <m:e>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1</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2</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3</m:t>
                            </m:r>
                          </m:sub>
                        </m:sSub>
                      </m:e>
                    </m:d>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1</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2</m:t>
                        </m:r>
                      </m:sub>
                    </m:sSub>
                    <m:r>
                      <a:rPr lang="en-US" sz="1200" b="0" i="1" smtClean="0">
                        <a:solidFill>
                          <a:srgbClr val="1503FB"/>
                        </a:solidFill>
                        <a:latin typeface="Cambria Math" panose="02040503050406030204" pitchFamily="18" charset="0"/>
                      </a:rPr>
                      <m:t>∨</m:t>
                    </m:r>
                    <m:sSub>
                      <m:sSubPr>
                        <m:ctrlPr>
                          <a:rPr lang="en-US" sz="1200" b="0" i="1" smtClean="0">
                            <a:solidFill>
                              <a:srgbClr val="1503FB"/>
                            </a:solidFill>
                            <a:latin typeface="Cambria Math" panose="02040503050406030204" pitchFamily="18" charset="0"/>
                          </a:rPr>
                        </m:ctrlPr>
                      </m:sSubPr>
                      <m:e>
                        <m:r>
                          <a:rPr lang="en-US" sz="1200" b="0" i="1" smtClean="0">
                            <a:solidFill>
                              <a:srgbClr val="1503FB"/>
                            </a:solidFill>
                            <a:latin typeface="Cambria Math" panose="02040503050406030204" pitchFamily="18" charset="0"/>
                          </a:rPr>
                          <m:t>𝑥</m:t>
                        </m:r>
                      </m:e>
                      <m:sub>
                        <m:r>
                          <a:rPr lang="en-US" sz="1200" b="0" i="1" smtClean="0">
                            <a:solidFill>
                              <a:srgbClr val="1503FB"/>
                            </a:solidFill>
                            <a:latin typeface="Cambria Math" panose="02040503050406030204" pitchFamily="18" charset="0"/>
                          </a:rPr>
                          <m:t>3</m:t>
                        </m:r>
                      </m:sub>
                    </m:sSub>
                    <m:r>
                      <a:rPr lang="en-US" sz="1200" b="0" i="1" smtClean="0">
                        <a:solidFill>
                          <a:srgbClr val="1503FB"/>
                        </a:solidFill>
                        <a:latin typeface="Cambria Math" panose="02040503050406030204" pitchFamily="18" charset="0"/>
                      </a:rPr>
                      <m:t>)</m:t>
                    </m:r>
                  </m:oMath>
                </a14:m>
                <a:r>
                  <a:rPr lang="en-US" sz="1200" smtClean="0">
                    <a:solidFill>
                      <a:srgbClr val="1503FB"/>
                    </a:solidFill>
                  </a:rPr>
                  <a:t>.  </a:t>
                </a:r>
              </a:p>
              <a:p>
                <a:pPr marL="285750" indent="-285750">
                  <a:buFont typeface="Wingdings" panose="05000000000000000000" pitchFamily="2" charset="2"/>
                  <a:buChar char="q"/>
                </a:pPr>
                <a:r>
                  <a:rPr lang="en-US" sz="1200" smtClean="0">
                    <a:solidFill>
                      <a:srgbClr val="1503FB"/>
                    </a:solidFill>
                  </a:rPr>
                  <a:t>Each row except last represents a base-10 number in S.  Last row is target t.</a:t>
                </a:r>
              </a:p>
              <a:p>
                <a:pPr marL="285750" indent="-285750">
                  <a:buFont typeface="Wingdings" panose="05000000000000000000" pitchFamily="2" charset="2"/>
                  <a:buChar char="q"/>
                </a:pPr>
                <a:r>
                  <a:rPr lang="en-US" sz="1200">
                    <a:solidFill>
                      <a:srgbClr val="1503FB"/>
                    </a:solidFill>
                  </a:rPr>
                  <a:t>Lightly shaded rows sum to t, and correspond to a satisfying assignment </a:t>
                </a:r>
                <a14:m>
                  <m:oMath xmlns:m="http://schemas.openxmlformats.org/officeDocument/2006/math">
                    <m:sSub>
                      <m:sSubPr>
                        <m:ctrlPr>
                          <a:rPr lang="en-US" sz="1200" i="1">
                            <a:solidFill>
                              <a:srgbClr val="1503FB"/>
                            </a:solidFill>
                            <a:latin typeface="Cambria Math" panose="02040503050406030204" pitchFamily="18" charset="0"/>
                          </a:rPr>
                        </m:ctrlPr>
                      </m:sSubPr>
                      <m:e>
                        <m:r>
                          <a:rPr lang="en-US" sz="1200" i="1">
                            <a:solidFill>
                              <a:srgbClr val="1503FB"/>
                            </a:solidFill>
                            <a:latin typeface="Cambria Math" panose="02040503050406030204" pitchFamily="18" charset="0"/>
                          </a:rPr>
                          <m:t>𝑥</m:t>
                        </m:r>
                      </m:e>
                      <m:sub>
                        <m:r>
                          <a:rPr lang="en-US" sz="1200" i="1">
                            <a:solidFill>
                              <a:srgbClr val="1503FB"/>
                            </a:solidFill>
                            <a:latin typeface="Cambria Math" panose="02040503050406030204" pitchFamily="18" charset="0"/>
                          </a:rPr>
                          <m:t>1</m:t>
                        </m:r>
                      </m:sub>
                    </m:sSub>
                    <m:r>
                      <a:rPr lang="en-US" sz="1200" i="1">
                        <a:solidFill>
                          <a:srgbClr val="1503FB"/>
                        </a:solidFill>
                        <a:latin typeface="Cambria Math" panose="02040503050406030204" pitchFamily="18" charset="0"/>
                      </a:rPr>
                      <m:t>=</m:t>
                    </m:r>
                    <m:r>
                      <a:rPr lang="en-US" sz="1200" i="1">
                        <a:solidFill>
                          <a:srgbClr val="1503FB"/>
                        </a:solidFill>
                        <a:latin typeface="Cambria Math" panose="02040503050406030204" pitchFamily="18" charset="0"/>
                      </a:rPr>
                      <m:t>𝐹</m:t>
                    </m:r>
                    <m:r>
                      <a:rPr lang="en-US" sz="1200" i="1">
                        <a:solidFill>
                          <a:srgbClr val="1503FB"/>
                        </a:solidFill>
                        <a:latin typeface="Cambria Math" panose="02040503050406030204" pitchFamily="18" charset="0"/>
                      </a:rPr>
                      <m:t>, </m:t>
                    </m:r>
                    <m:sSub>
                      <m:sSubPr>
                        <m:ctrlPr>
                          <a:rPr lang="en-US" sz="1200" i="1">
                            <a:solidFill>
                              <a:srgbClr val="1503FB"/>
                            </a:solidFill>
                            <a:latin typeface="Cambria Math" panose="02040503050406030204" pitchFamily="18" charset="0"/>
                          </a:rPr>
                        </m:ctrlPr>
                      </m:sSubPr>
                      <m:e>
                        <m:r>
                          <a:rPr lang="en-US" sz="1200" i="1">
                            <a:solidFill>
                              <a:srgbClr val="1503FB"/>
                            </a:solidFill>
                            <a:latin typeface="Cambria Math" panose="02040503050406030204" pitchFamily="18" charset="0"/>
                          </a:rPr>
                          <m:t>𝑥</m:t>
                        </m:r>
                      </m:e>
                      <m:sub>
                        <m:r>
                          <a:rPr lang="en-US" sz="1200" i="1">
                            <a:solidFill>
                              <a:srgbClr val="1503FB"/>
                            </a:solidFill>
                            <a:latin typeface="Cambria Math" panose="02040503050406030204" pitchFamily="18" charset="0"/>
                          </a:rPr>
                          <m:t>2</m:t>
                        </m:r>
                      </m:sub>
                    </m:sSub>
                    <m:r>
                      <a:rPr lang="en-US" sz="1200" i="1">
                        <a:solidFill>
                          <a:srgbClr val="1503FB"/>
                        </a:solidFill>
                        <a:latin typeface="Cambria Math" panose="02040503050406030204" pitchFamily="18" charset="0"/>
                      </a:rPr>
                      <m:t>=</m:t>
                    </m:r>
                    <m:r>
                      <a:rPr lang="en-US" sz="1200" i="1">
                        <a:solidFill>
                          <a:srgbClr val="1503FB"/>
                        </a:solidFill>
                        <a:latin typeface="Cambria Math" panose="02040503050406030204" pitchFamily="18" charset="0"/>
                      </a:rPr>
                      <m:t>𝐹</m:t>
                    </m:r>
                    <m:r>
                      <a:rPr lang="en-US" sz="1200" i="1">
                        <a:solidFill>
                          <a:srgbClr val="1503FB"/>
                        </a:solidFill>
                        <a:latin typeface="Cambria Math" panose="02040503050406030204" pitchFamily="18" charset="0"/>
                      </a:rPr>
                      <m:t>, </m:t>
                    </m:r>
                    <m:sSub>
                      <m:sSubPr>
                        <m:ctrlPr>
                          <a:rPr lang="en-US" sz="1200" i="1">
                            <a:solidFill>
                              <a:srgbClr val="1503FB"/>
                            </a:solidFill>
                            <a:latin typeface="Cambria Math" panose="02040503050406030204" pitchFamily="18" charset="0"/>
                          </a:rPr>
                        </m:ctrlPr>
                      </m:sSubPr>
                      <m:e>
                        <m:r>
                          <a:rPr lang="en-US" sz="1200" i="1">
                            <a:solidFill>
                              <a:srgbClr val="1503FB"/>
                            </a:solidFill>
                            <a:latin typeface="Cambria Math" panose="02040503050406030204" pitchFamily="18" charset="0"/>
                          </a:rPr>
                          <m:t>𝑥</m:t>
                        </m:r>
                      </m:e>
                      <m:sub>
                        <m:r>
                          <a:rPr lang="en-US" sz="1200" i="1">
                            <a:solidFill>
                              <a:srgbClr val="1503FB"/>
                            </a:solidFill>
                            <a:latin typeface="Cambria Math" panose="02040503050406030204" pitchFamily="18" charset="0"/>
                          </a:rPr>
                          <m:t>3</m:t>
                        </m:r>
                      </m:sub>
                    </m:sSub>
                    <m:r>
                      <a:rPr lang="en-US" sz="1200" i="1">
                        <a:solidFill>
                          <a:srgbClr val="1503FB"/>
                        </a:solidFill>
                        <a:latin typeface="Cambria Math" panose="02040503050406030204" pitchFamily="18" charset="0"/>
                      </a:rPr>
                      <m:t>=</m:t>
                    </m:r>
                    <m:r>
                      <a:rPr lang="en-US" sz="1200" i="1">
                        <a:solidFill>
                          <a:srgbClr val="1503FB"/>
                        </a:solidFill>
                        <a:latin typeface="Cambria Math" panose="02040503050406030204" pitchFamily="18" charset="0"/>
                      </a:rPr>
                      <m:t>𝑇</m:t>
                    </m:r>
                  </m:oMath>
                </a14:m>
                <a:r>
                  <a:rPr lang="en-US" sz="1200">
                    <a:solidFill>
                      <a:srgbClr val="1503FB"/>
                    </a:solidFill>
                  </a:rPr>
                  <a:t>.</a:t>
                </a:r>
              </a:p>
            </p:txBody>
          </p:sp>
        </mc:Choice>
        <mc:Fallback xmlns="">
          <p:sp>
            <p:nvSpPr>
              <p:cNvPr id="7" name="TextBox 6"/>
              <p:cNvSpPr txBox="1">
                <a:spLocks noRot="1" noChangeAspect="1" noMove="1" noResize="1" noEditPoints="1" noAdjustHandles="1" noChangeArrowheads="1" noChangeShapeType="1" noTextEdit="1"/>
              </p:cNvSpPr>
              <p:nvPr/>
            </p:nvSpPr>
            <p:spPr>
              <a:xfrm>
                <a:off x="5817054" y="5034018"/>
                <a:ext cx="3167742" cy="1750094"/>
              </a:xfrm>
              <a:prstGeom prst="rect">
                <a:avLst/>
              </a:prstGeom>
              <a:blipFill>
                <a:blip r:embed="rId5"/>
                <a:stretch>
                  <a:fillRect t="-697" r="-1346" b="-1742"/>
                </a:stretch>
              </a:blipFill>
            </p:spPr>
            <p:txBody>
              <a:bodyPr/>
              <a:lstStyle/>
              <a:p>
                <a:r>
                  <a:rPr lang="en-US">
                    <a:noFill/>
                  </a:rPr>
                  <a:t> </a:t>
                </a:r>
              </a:p>
            </p:txBody>
          </p:sp>
        </mc:Fallback>
      </mc:AlternateContent>
    </p:spTree>
    <p:extLst>
      <p:ext uri="{BB962C8B-B14F-4D97-AF65-F5344CB8AC3E}">
        <p14:creationId xmlns:p14="http://schemas.microsoft.com/office/powerpoint/2010/main" val="1620827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3" descr="K5.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34225" y="1236663"/>
            <a:ext cx="2009775" cy="201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Title 1"/>
          <p:cNvSpPr>
            <a:spLocks noGrp="1"/>
          </p:cNvSpPr>
          <p:nvPr>
            <p:ph type="title"/>
          </p:nvPr>
        </p:nvSpPr>
        <p:spPr/>
        <p:txBody>
          <a:bodyPr/>
          <a:lstStyle/>
          <a:p>
            <a:r>
              <a:rPr lang="en-US" altLang="en-US"/>
              <a:t>CLIQUE is NP-complete</a:t>
            </a:r>
            <a:endParaRPr lang="en-US" altLang="en-US" smtClean="0"/>
          </a:p>
        </p:txBody>
      </p:sp>
      <p:sp>
        <p:nvSpPr>
          <p:cNvPr id="3" name="Content Placeholder 2"/>
          <p:cNvSpPr>
            <a:spLocks noGrp="1"/>
          </p:cNvSpPr>
          <p:nvPr>
            <p:ph idx="1"/>
          </p:nvPr>
        </p:nvSpPr>
        <p:spPr>
          <a:xfrm>
            <a:off x="457200" y="1419225"/>
            <a:ext cx="6677025" cy="4981575"/>
          </a:xfrm>
        </p:spPr>
        <p:txBody>
          <a:bodyPr>
            <a:normAutofit fontScale="92500" lnSpcReduction="20000"/>
          </a:bodyPr>
          <a:lstStyle/>
          <a:p>
            <a:pPr>
              <a:defRPr/>
            </a:pPr>
            <a:r>
              <a:rPr lang="en-US" dirty="0" smtClean="0">
                <a:solidFill>
                  <a:srgbClr val="000000"/>
                </a:solidFill>
              </a:rPr>
              <a:t>CLIQUE Given a graph with n nodes, is there a clique with n/3 nodes?</a:t>
            </a:r>
          </a:p>
          <a:p>
            <a:pPr lvl="1">
              <a:defRPr/>
            </a:pPr>
            <a:r>
              <a:rPr lang="en-US" dirty="0" smtClean="0"/>
              <a:t>I.e., are there n/3 nodes </a:t>
            </a:r>
            <a:r>
              <a:rPr lang="en-US" dirty="0" err="1" smtClean="0"/>
              <a:t>s.t</a:t>
            </a:r>
            <a:r>
              <a:rPr lang="en-US" dirty="0" smtClean="0"/>
              <a:t>. they’re all connected to each other?</a:t>
            </a:r>
          </a:p>
          <a:p>
            <a:pPr lvl="1">
              <a:defRPr/>
            </a:pPr>
            <a:r>
              <a:rPr lang="en-US" dirty="0" smtClean="0"/>
              <a:t>Actually, the CLIQUE problem asks if there’s a k-clique, for an arbitrary k.  </a:t>
            </a:r>
            <a:r>
              <a:rPr lang="en-US" smtClean="0"/>
              <a:t>But we consider </a:t>
            </a:r>
            <a:r>
              <a:rPr lang="en-US" smtClean="0">
                <a:solidFill>
                  <a:srgbClr val="000000"/>
                </a:solidFill>
              </a:rPr>
              <a:t>k=n/3 </a:t>
            </a:r>
            <a:r>
              <a:rPr lang="en-US" dirty="0" smtClean="0">
                <a:solidFill>
                  <a:srgbClr val="000000"/>
                </a:solidFill>
              </a:rPr>
              <a:t>for simplicity.</a:t>
            </a:r>
          </a:p>
          <a:p>
            <a:pPr marL="342900" lvl="1" indent="-342900">
              <a:buClr>
                <a:schemeClr val="bg2"/>
              </a:buClr>
              <a:buSzPct val="75000"/>
              <a:buFont typeface="Wingdings" panose="05000000000000000000" pitchFamily="2" charset="2"/>
              <a:buChar char="n"/>
              <a:defRPr/>
            </a:pPr>
            <a:r>
              <a:rPr lang="en-US" sz="3200" dirty="0" smtClean="0">
                <a:solidFill>
                  <a:srgbClr val="000000"/>
                </a:solidFill>
              </a:rPr>
              <a:t>CLIQUE</a:t>
            </a:r>
            <a:r>
              <a:rPr lang="en-US" sz="3200" dirty="0" smtClean="0">
                <a:solidFill>
                  <a:srgbClr val="000000"/>
                </a:solidFill>
                <a:latin typeface="Symbol" pitchFamily="18" charset="2"/>
              </a:rPr>
              <a:t>Î</a:t>
            </a:r>
            <a:r>
              <a:rPr lang="en-US" sz="3200" dirty="0" smtClean="0">
                <a:solidFill>
                  <a:srgbClr val="000000"/>
                </a:solidFill>
              </a:rPr>
              <a:t>NP.</a:t>
            </a:r>
            <a:endParaRPr lang="en-US" dirty="0" smtClean="0">
              <a:solidFill>
                <a:srgbClr val="000000"/>
              </a:solidFill>
            </a:endParaRPr>
          </a:p>
          <a:p>
            <a:pPr lvl="1">
              <a:defRPr/>
            </a:pPr>
            <a:r>
              <a:rPr lang="en-US" smtClean="0">
                <a:solidFill>
                  <a:srgbClr val="000000"/>
                </a:solidFill>
              </a:rPr>
              <a:t>The witness is a purported n/3-clique.</a:t>
            </a:r>
          </a:p>
          <a:p>
            <a:pPr lvl="1">
              <a:defRPr/>
            </a:pPr>
            <a:r>
              <a:rPr lang="en-US" smtClean="0">
                <a:solidFill>
                  <a:srgbClr val="000000"/>
                </a:solidFill>
              </a:rPr>
              <a:t>The verifier just checks there are n/3 nodes, and they’re are all </a:t>
            </a:r>
            <a:r>
              <a:rPr lang="en-US" dirty="0" smtClean="0">
                <a:solidFill>
                  <a:srgbClr val="000000"/>
                </a:solidFill>
              </a:rPr>
              <a:t>connected.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SUBSET-SUM is NP-complete</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419224"/>
                <a:ext cx="8382000" cy="5169535"/>
              </a:xfrm>
            </p:spPr>
            <p:txBody>
              <a:bodyPr>
                <a:normAutofit fontScale="70000" lnSpcReduction="20000"/>
              </a:bodyPr>
              <a:lstStyle/>
              <a:p>
                <a:r>
                  <a:rPr lang="en-US" smtClean="0"/>
                  <a:t>The reduction runs in polynomial time.</a:t>
                </a:r>
              </a:p>
              <a:p>
                <a:pPr lvl="1"/>
                <a:r>
                  <a:rPr lang="en-US" smtClean="0"/>
                  <a:t>It creates 2n+2k+1 numbers, each with n+k digits.  Each digit is computed in O(1) time.</a:t>
                </a:r>
              </a:p>
              <a:p>
                <a:r>
                  <a:rPr lang="en-US" smtClean="0"/>
                  <a:t>So 3-CNF-SAT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𝑃</m:t>
                        </m:r>
                      </m:sub>
                    </m:sSub>
                  </m:oMath>
                </a14:m>
                <a:r>
                  <a:rPr lang="en-US" smtClean="0"/>
                  <a:t> SUBSET-SUM.  Since SUBSET-SUM </a:t>
                </a:r>
                <a14:m>
                  <m:oMath xmlns:m="http://schemas.openxmlformats.org/officeDocument/2006/math">
                    <m:r>
                      <a:rPr lang="en-US" b="0" i="1" smtClean="0">
                        <a:latin typeface="Cambria Math" panose="02040503050406030204" pitchFamily="18" charset="0"/>
                      </a:rPr>
                      <m:t>∈</m:t>
                    </m:r>
                  </m:oMath>
                </a14:m>
                <a:r>
                  <a:rPr lang="en-US" smtClean="0"/>
                  <a:t> NP, then SUBSET-SUM is NP-complete.</a:t>
                </a:r>
              </a:p>
              <a:p>
                <a:r>
                  <a:rPr lang="en-US" smtClean="0"/>
                  <a:t>But didn’t we show SUBSET-SUM </a:t>
                </a:r>
                <a14:m>
                  <m:oMath xmlns:m="http://schemas.openxmlformats.org/officeDocument/2006/math">
                    <m:r>
                      <a:rPr lang="en-US" b="0" i="1" smtClean="0">
                        <a:latin typeface="Cambria Math" panose="02040503050406030204" pitchFamily="18" charset="0"/>
                      </a:rPr>
                      <m:t>∈</m:t>
                    </m:r>
                  </m:oMath>
                </a14:m>
                <a:r>
                  <a:rPr lang="en-US" smtClean="0"/>
                  <a:t> P by dynamic programming?</a:t>
                </a:r>
              </a:p>
              <a:p>
                <a:pPr lvl="1"/>
                <a:r>
                  <a:rPr lang="en-US" smtClean="0"/>
                  <a:t>The dynamic program ran in O(nW) time, where n is the number of elements in S, and W is the sum of the elements.</a:t>
                </a:r>
              </a:p>
              <a:p>
                <a:pPr lvl="1"/>
                <a:r>
                  <a:rPr lang="en-US" smtClean="0"/>
                  <a:t>So did we prove P=NP!?</a:t>
                </a:r>
              </a:p>
              <a:p>
                <a:r>
                  <a:rPr lang="en-US" smtClean="0"/>
                  <a:t>No </a:t>
                </a:r>
                <a:r>
                  <a:rPr lang="en-US" smtClean="0">
                    <a:sym typeface="Wingdings" panose="05000000000000000000" pitchFamily="2" charset="2"/>
                  </a:rPr>
                  <a:t>, because O(nW) is not polynomial in the input size.</a:t>
                </a:r>
              </a:p>
              <a:p>
                <a:pPr lvl="1"/>
                <a:r>
                  <a:rPr lang="en-US" smtClean="0">
                    <a:sym typeface="Wingdings" panose="05000000000000000000" pitchFamily="2" charset="2"/>
                  </a:rPr>
                  <a:t>The input has n numbers, each with O(log W) bits.</a:t>
                </a:r>
              </a:p>
              <a:p>
                <a:pPr lvl="1"/>
                <a:r>
                  <a:rPr lang="en-US" smtClean="0">
                    <a:sym typeface="Wingdings" panose="05000000000000000000" pitchFamily="2" charset="2"/>
                  </a:rPr>
                  <a:t>So the input size is O(n log W). </a:t>
                </a:r>
              </a:p>
              <a:p>
                <a:pPr lvl="1"/>
                <a:r>
                  <a:rPr lang="en-US" smtClean="0">
                    <a:sym typeface="Wingdings" panose="05000000000000000000" pitchFamily="2" charset="2"/>
                  </a:rPr>
                  <a:t>The running time O(nW) is exponential in the input size.</a:t>
                </a:r>
              </a:p>
              <a:p>
                <a:pPr lvl="1"/>
                <a:r>
                  <a:rPr lang="en-US" smtClean="0">
                    <a:sym typeface="Wingdings" panose="05000000000000000000" pitchFamily="2" charset="2"/>
                  </a:rPr>
                  <a:t>For example, in the previous reduction, we had 2n+2k+1 numbers, but the sum of the numbers is </a:t>
                </a:r>
                <a14:m>
                  <m:oMath xmlns:m="http://schemas.openxmlformats.org/officeDocument/2006/math">
                    <m:r>
                      <a:rPr lang="en-US" b="0" i="1" smtClean="0">
                        <a:latin typeface="Cambria Math" panose="02040503050406030204" pitchFamily="18" charset="0"/>
                        <a:sym typeface="Wingdings" panose="05000000000000000000" pitchFamily="2" charset="2"/>
                      </a:rPr>
                      <m:t>𝑊</m:t>
                    </m:r>
                    <m:r>
                      <a:rPr lang="en-US" b="0" i="1" smtClean="0">
                        <a:latin typeface="Cambria Math" panose="02040503050406030204" pitchFamily="18" charset="0"/>
                        <a:sym typeface="Wingdings" panose="05000000000000000000" pitchFamily="2" charset="2"/>
                      </a:rPr>
                      <m:t>≤</m:t>
                    </m:r>
                    <m:d>
                      <m:dPr>
                        <m:ctrlPr>
                          <a:rPr lang="en-US" b="0" i="1" smtClean="0">
                            <a:latin typeface="Cambria Math" panose="02040503050406030204" pitchFamily="18" charset="0"/>
                            <a:sym typeface="Wingdings" panose="05000000000000000000" pitchFamily="2" charset="2"/>
                          </a:rPr>
                        </m:ctrlPr>
                      </m:dPr>
                      <m:e>
                        <m:r>
                          <a:rPr lang="en-US" b="0" i="1" smtClean="0">
                            <a:latin typeface="Cambria Math" panose="02040503050406030204" pitchFamily="18" charset="0"/>
                            <a:sym typeface="Wingdings" panose="05000000000000000000" pitchFamily="2" charset="2"/>
                          </a:rPr>
                          <m:t>2</m:t>
                        </m:r>
                        <m:r>
                          <a:rPr lang="en-US" b="0" i="1" smtClean="0">
                            <a:latin typeface="Cambria Math" panose="02040503050406030204" pitchFamily="18" charset="0"/>
                            <a:sym typeface="Wingdings" panose="05000000000000000000" pitchFamily="2" charset="2"/>
                          </a:rPr>
                          <m:t>𝑛</m:t>
                        </m:r>
                        <m:r>
                          <a:rPr lang="en-US" b="0" i="1" smtClean="0">
                            <a:latin typeface="Cambria Math" panose="02040503050406030204" pitchFamily="18" charset="0"/>
                            <a:sym typeface="Wingdings" panose="05000000000000000000" pitchFamily="2" charset="2"/>
                          </a:rPr>
                          <m:t>+2</m:t>
                        </m:r>
                        <m:r>
                          <a:rPr lang="en-US" b="0" i="1" smtClean="0">
                            <a:latin typeface="Cambria Math" panose="02040503050406030204" pitchFamily="18" charset="0"/>
                            <a:sym typeface="Wingdings" panose="05000000000000000000" pitchFamily="2" charset="2"/>
                          </a:rPr>
                          <m:t>𝑘</m:t>
                        </m:r>
                        <m:r>
                          <a:rPr lang="en-US" b="0" i="1" smtClean="0">
                            <a:latin typeface="Cambria Math" panose="02040503050406030204" pitchFamily="18" charset="0"/>
                            <a:sym typeface="Wingdings" panose="05000000000000000000" pitchFamily="2" charset="2"/>
                          </a:rPr>
                          <m:t>+1</m:t>
                        </m:r>
                      </m:e>
                    </m:d>
                    <m:sSup>
                      <m:sSupPr>
                        <m:ctrlPr>
                          <a:rPr lang="en-US" b="0" i="1" smtClean="0">
                            <a:latin typeface="Cambria Math" panose="02040503050406030204" pitchFamily="18" charset="0"/>
                            <a:sym typeface="Wingdings" panose="05000000000000000000" pitchFamily="2" charset="2"/>
                          </a:rPr>
                        </m:ctrlPr>
                      </m:sSupPr>
                      <m:e>
                        <m:r>
                          <a:rPr lang="en-US" b="0" i="1" smtClean="0">
                            <a:latin typeface="Cambria Math" panose="02040503050406030204" pitchFamily="18" charset="0"/>
                            <a:sym typeface="Wingdings" panose="05000000000000000000" pitchFamily="2" charset="2"/>
                          </a:rPr>
                          <m:t>10</m:t>
                        </m:r>
                      </m:e>
                      <m:sup>
                        <m:r>
                          <a:rPr lang="en-US" b="0" i="1" smtClean="0">
                            <a:latin typeface="Cambria Math" panose="02040503050406030204" pitchFamily="18" charset="0"/>
                            <a:sym typeface="Wingdings" panose="05000000000000000000" pitchFamily="2" charset="2"/>
                          </a:rPr>
                          <m:t>𝑛</m:t>
                        </m:r>
                        <m:r>
                          <a:rPr lang="en-US" b="0" i="1" smtClean="0">
                            <a:latin typeface="Cambria Math" panose="02040503050406030204" pitchFamily="18" charset="0"/>
                            <a:sym typeface="Wingdings" panose="05000000000000000000" pitchFamily="2" charset="2"/>
                          </a:rPr>
                          <m:t>+</m:t>
                        </m:r>
                        <m:r>
                          <a:rPr lang="en-US" b="0" i="1" smtClean="0">
                            <a:latin typeface="Cambria Math" panose="02040503050406030204" pitchFamily="18" charset="0"/>
                            <a:sym typeface="Wingdings" panose="05000000000000000000" pitchFamily="2" charset="2"/>
                          </a:rPr>
                          <m:t>𝑘</m:t>
                        </m:r>
                      </m:sup>
                    </m:sSup>
                  </m:oMath>
                </a14:m>
                <a:r>
                  <a:rPr lang="en-US" smtClean="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419224"/>
                <a:ext cx="8382000" cy="5169535"/>
              </a:xfrm>
              <a:blipFill>
                <a:blip r:embed="rId2"/>
                <a:stretch>
                  <a:fillRect l="-291" t="-2005" r="-73"/>
                </a:stretch>
              </a:blipFill>
            </p:spPr>
            <p:txBody>
              <a:bodyPr/>
              <a:lstStyle/>
              <a:p>
                <a:r>
                  <a:rPr lang="en-US">
                    <a:noFill/>
                  </a:rPr>
                  <a:t> </a:t>
                </a:r>
              </a:p>
            </p:txBody>
          </p:sp>
        </mc:Fallback>
      </mc:AlternateContent>
    </p:spTree>
    <p:extLst>
      <p:ext uri="{BB962C8B-B14F-4D97-AF65-F5344CB8AC3E}">
        <p14:creationId xmlns:p14="http://schemas.microsoft.com/office/powerpoint/2010/main" val="1062624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Number Placeholder 3"/>
          <p:cNvSpPr>
            <a:spLocks noGrp="1"/>
          </p:cNvSpPr>
          <p:nvPr>
            <p:ph type="sldNum" sz="quarter" idx="10"/>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CC526DC4-3F0D-4C15-8187-7B074FC1CECD}" type="slidenum">
              <a:rPr kumimoji="1" lang="en-US" altLang="zh-CN" sz="800" b="0" i="0" u="none" strike="noStrike" kern="120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21</a:t>
            </a:fld>
            <a:endParaRPr kumimoji="1" lang="en-US" altLang="zh-CN" sz="1400" b="0" i="0" u="none" strike="noStrike" kern="120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cs typeface="+mn-cs"/>
            </a:endParaRPr>
          </a:p>
        </p:txBody>
      </p:sp>
      <p:sp>
        <p:nvSpPr>
          <p:cNvPr id="149507" name="Rectangle 2"/>
          <p:cNvSpPr>
            <a:spLocks noGrp="1" noChangeArrowheads="1"/>
          </p:cNvSpPr>
          <p:nvPr>
            <p:ph type="title"/>
          </p:nvPr>
        </p:nvSpPr>
        <p:spPr/>
        <p:txBody>
          <a:bodyPr/>
          <a:lstStyle/>
          <a:p>
            <a:r>
              <a:rPr lang="en-US" altLang="zh-CN" smtClean="0">
                <a:ea typeface="宋体" panose="02010600030101010101" pitchFamily="2" charset="-122"/>
              </a:rPr>
              <a:t>Hamiltonian Cycle</a:t>
            </a:r>
          </a:p>
        </p:txBody>
      </p:sp>
      <p:sp>
        <p:nvSpPr>
          <p:cNvPr id="149508" name="Rectangle 3"/>
          <p:cNvSpPr>
            <a:spLocks noGrp="1" noChangeArrowheads="1"/>
          </p:cNvSpPr>
          <p:nvPr>
            <p:ph type="body" idx="1"/>
          </p:nvPr>
        </p:nvSpPr>
        <p:spPr/>
        <p:txBody>
          <a:bodyPr/>
          <a:lstStyle/>
          <a:p>
            <a:r>
              <a:rPr lang="en-US" altLang="zh-CN" sz="1600" smtClean="0">
                <a:ea typeface="宋体" panose="02010600030101010101" pitchFamily="2" charset="-122"/>
              </a:rPr>
              <a:t>HAM-CYCLE</a:t>
            </a:r>
            <a:r>
              <a:rPr lang="en-US" altLang="zh-CN" smtClean="0">
                <a:ea typeface="宋体" panose="02010600030101010101" pitchFamily="2" charset="-122"/>
              </a:rPr>
              <a:t>:  </a:t>
            </a:r>
            <a:r>
              <a:rPr lang="en-US" altLang="zh-CN" smtClean="0">
                <a:solidFill>
                  <a:schemeClr val="tx1"/>
                </a:solidFill>
                <a:ea typeface="宋体" panose="02010600030101010101" pitchFamily="2" charset="-122"/>
              </a:rPr>
              <a:t>given an undirected graph G = (V, E), does there exist a simple cycle </a:t>
            </a:r>
            <a:r>
              <a:rPr lang="en-US" altLang="zh-CN" smtClean="0">
                <a:solidFill>
                  <a:schemeClr val="tx1"/>
                </a:solidFill>
                <a:ea typeface="宋体" panose="02010600030101010101" pitchFamily="2" charset="-122"/>
                <a:sym typeface="Symbol" panose="05050102010706020507" pitchFamily="18" charset="2"/>
              </a:rPr>
              <a:t></a:t>
            </a:r>
            <a:r>
              <a:rPr lang="en-US" altLang="zh-CN" smtClean="0">
                <a:solidFill>
                  <a:schemeClr val="tx1"/>
                </a:solidFill>
                <a:ea typeface="宋体" panose="02010600030101010101" pitchFamily="2" charset="-122"/>
              </a:rPr>
              <a:t> that contains every node in V.</a:t>
            </a:r>
          </a:p>
        </p:txBody>
      </p:sp>
      <p:cxnSp>
        <p:nvCxnSpPr>
          <p:cNvPr id="149509" name="AutoShape 4"/>
          <p:cNvCxnSpPr>
            <a:cxnSpLocks noChangeShapeType="1"/>
            <a:stCxn id="149512" idx="7"/>
            <a:endCxn id="149511" idx="3"/>
          </p:cNvCxnSpPr>
          <p:nvPr/>
        </p:nvCxnSpPr>
        <p:spPr bwMode="auto">
          <a:xfrm flipV="1">
            <a:off x="4584700" y="3754438"/>
            <a:ext cx="168275" cy="3810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49510" name="Oval 5"/>
          <p:cNvSpPr>
            <a:spLocks noChangeAspect="1" noChangeArrowheads="1"/>
          </p:cNvSpPr>
          <p:nvPr/>
        </p:nvSpPr>
        <p:spPr bwMode="auto">
          <a:xfrm>
            <a:off x="4114800" y="3200400"/>
            <a:ext cx="193675" cy="19367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1"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149511" name="Oval 6"/>
          <p:cNvSpPr>
            <a:spLocks noChangeAspect="1" noChangeArrowheads="1"/>
          </p:cNvSpPr>
          <p:nvPr/>
        </p:nvSpPr>
        <p:spPr bwMode="auto">
          <a:xfrm>
            <a:off x="4724400" y="3581400"/>
            <a:ext cx="193675" cy="19367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1"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149512" name="Oval 7"/>
          <p:cNvSpPr>
            <a:spLocks noChangeAspect="1" noChangeArrowheads="1"/>
          </p:cNvSpPr>
          <p:nvPr/>
        </p:nvSpPr>
        <p:spPr bwMode="auto">
          <a:xfrm>
            <a:off x="4419600" y="4114800"/>
            <a:ext cx="193675" cy="19367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1"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149513" name="Oval 8"/>
          <p:cNvSpPr>
            <a:spLocks noChangeAspect="1" noChangeArrowheads="1"/>
          </p:cNvSpPr>
          <p:nvPr/>
        </p:nvSpPr>
        <p:spPr bwMode="auto">
          <a:xfrm>
            <a:off x="3768725" y="4114800"/>
            <a:ext cx="193675" cy="19367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1"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149514" name="Oval 9"/>
          <p:cNvSpPr>
            <a:spLocks noChangeAspect="1" noChangeArrowheads="1"/>
          </p:cNvSpPr>
          <p:nvPr/>
        </p:nvSpPr>
        <p:spPr bwMode="auto">
          <a:xfrm>
            <a:off x="3463925" y="3581400"/>
            <a:ext cx="193675" cy="19367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1"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cxnSp>
        <p:nvCxnSpPr>
          <p:cNvPr id="149515" name="AutoShape 10"/>
          <p:cNvCxnSpPr>
            <a:cxnSpLocks noChangeShapeType="1"/>
            <a:stCxn id="149510" idx="6"/>
            <a:endCxn id="149511" idx="1"/>
          </p:cNvCxnSpPr>
          <p:nvPr/>
        </p:nvCxnSpPr>
        <p:spPr bwMode="auto">
          <a:xfrm>
            <a:off x="4316413" y="3297238"/>
            <a:ext cx="436562" cy="3048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9516" name="AutoShape 11"/>
          <p:cNvCxnSpPr>
            <a:cxnSpLocks noChangeShapeType="1"/>
            <a:stCxn id="149513" idx="6"/>
            <a:endCxn id="149512" idx="2"/>
          </p:cNvCxnSpPr>
          <p:nvPr/>
        </p:nvCxnSpPr>
        <p:spPr bwMode="auto">
          <a:xfrm>
            <a:off x="3970338" y="4211638"/>
            <a:ext cx="441325"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9517" name="AutoShape 12"/>
          <p:cNvCxnSpPr>
            <a:cxnSpLocks noChangeShapeType="1"/>
            <a:stCxn id="149513" idx="1"/>
            <a:endCxn id="149514" idx="4"/>
          </p:cNvCxnSpPr>
          <p:nvPr/>
        </p:nvCxnSpPr>
        <p:spPr bwMode="auto">
          <a:xfrm flipH="1" flipV="1">
            <a:off x="3560763" y="3783013"/>
            <a:ext cx="236537" cy="35242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9518" name="AutoShape 13"/>
          <p:cNvCxnSpPr>
            <a:cxnSpLocks noChangeShapeType="1"/>
            <a:stCxn id="149514" idx="7"/>
            <a:endCxn id="149510" idx="2"/>
          </p:cNvCxnSpPr>
          <p:nvPr/>
        </p:nvCxnSpPr>
        <p:spPr bwMode="auto">
          <a:xfrm flipV="1">
            <a:off x="3629025" y="3297238"/>
            <a:ext cx="477838" cy="3048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9519" name="AutoShape 14"/>
          <p:cNvCxnSpPr>
            <a:cxnSpLocks noChangeShapeType="1"/>
            <a:stCxn id="149522" idx="7"/>
            <a:endCxn id="149521" idx="3"/>
          </p:cNvCxnSpPr>
          <p:nvPr/>
        </p:nvCxnSpPr>
        <p:spPr bwMode="auto">
          <a:xfrm flipV="1">
            <a:off x="5534025" y="3602038"/>
            <a:ext cx="1158875" cy="178752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49520" name="Oval 15"/>
          <p:cNvSpPr>
            <a:spLocks noChangeAspect="1" noChangeArrowheads="1"/>
          </p:cNvSpPr>
          <p:nvPr/>
        </p:nvSpPr>
        <p:spPr bwMode="auto">
          <a:xfrm>
            <a:off x="4114800" y="1905000"/>
            <a:ext cx="193675" cy="19367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1"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149521" name="Oval 16"/>
          <p:cNvSpPr>
            <a:spLocks noChangeAspect="1" noChangeArrowheads="1"/>
          </p:cNvSpPr>
          <p:nvPr/>
        </p:nvSpPr>
        <p:spPr bwMode="auto">
          <a:xfrm>
            <a:off x="6664325" y="3429000"/>
            <a:ext cx="193675" cy="19367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1"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149522" name="Oval 17"/>
          <p:cNvSpPr>
            <a:spLocks noChangeAspect="1" noChangeArrowheads="1"/>
          </p:cNvSpPr>
          <p:nvPr/>
        </p:nvSpPr>
        <p:spPr bwMode="auto">
          <a:xfrm>
            <a:off x="5368925" y="5368925"/>
            <a:ext cx="193675" cy="19367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1"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149523" name="Oval 18"/>
          <p:cNvSpPr>
            <a:spLocks noChangeAspect="1" noChangeArrowheads="1"/>
          </p:cNvSpPr>
          <p:nvPr/>
        </p:nvSpPr>
        <p:spPr bwMode="auto">
          <a:xfrm>
            <a:off x="2743200" y="5368925"/>
            <a:ext cx="193675" cy="19367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1"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149524" name="Oval 19"/>
          <p:cNvSpPr>
            <a:spLocks noChangeAspect="1" noChangeArrowheads="1"/>
          </p:cNvSpPr>
          <p:nvPr/>
        </p:nvSpPr>
        <p:spPr bwMode="auto">
          <a:xfrm>
            <a:off x="1524000" y="3429000"/>
            <a:ext cx="193675" cy="19367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1"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cxnSp>
        <p:nvCxnSpPr>
          <p:cNvPr id="149525" name="AutoShape 20"/>
          <p:cNvCxnSpPr>
            <a:cxnSpLocks noChangeShapeType="1"/>
            <a:stCxn id="149520" idx="6"/>
            <a:endCxn id="149521" idx="1"/>
          </p:cNvCxnSpPr>
          <p:nvPr/>
        </p:nvCxnSpPr>
        <p:spPr bwMode="auto">
          <a:xfrm>
            <a:off x="4316413" y="2001838"/>
            <a:ext cx="2376487" cy="14478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9526" name="AutoShape 21"/>
          <p:cNvCxnSpPr>
            <a:cxnSpLocks noChangeShapeType="1"/>
            <a:stCxn id="149523" idx="6"/>
            <a:endCxn id="149522" idx="2"/>
          </p:cNvCxnSpPr>
          <p:nvPr/>
        </p:nvCxnSpPr>
        <p:spPr bwMode="auto">
          <a:xfrm>
            <a:off x="2944813" y="5465763"/>
            <a:ext cx="2416175"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9527" name="AutoShape 22"/>
          <p:cNvCxnSpPr>
            <a:cxnSpLocks noChangeShapeType="1"/>
            <a:stCxn id="149523" idx="1"/>
            <a:endCxn id="149524" idx="4"/>
          </p:cNvCxnSpPr>
          <p:nvPr/>
        </p:nvCxnSpPr>
        <p:spPr bwMode="auto">
          <a:xfrm flipH="1" flipV="1">
            <a:off x="1620838" y="3630613"/>
            <a:ext cx="1150937" cy="17589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9528" name="AutoShape 23"/>
          <p:cNvCxnSpPr>
            <a:cxnSpLocks noChangeShapeType="1"/>
            <a:stCxn id="149524" idx="7"/>
            <a:endCxn id="149520" idx="2"/>
          </p:cNvCxnSpPr>
          <p:nvPr/>
        </p:nvCxnSpPr>
        <p:spPr bwMode="auto">
          <a:xfrm flipV="1">
            <a:off x="1689100" y="2001838"/>
            <a:ext cx="2417763" cy="14478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9529" name="AutoShape 24"/>
          <p:cNvCxnSpPr>
            <a:cxnSpLocks noChangeShapeType="1"/>
            <a:stCxn id="149532" idx="0"/>
            <a:endCxn id="149531" idx="5"/>
          </p:cNvCxnSpPr>
          <p:nvPr/>
        </p:nvCxnSpPr>
        <p:spPr bwMode="auto">
          <a:xfrm flipH="1" flipV="1">
            <a:off x="5118100" y="3068638"/>
            <a:ext cx="347663" cy="35242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49530" name="Oval 25"/>
          <p:cNvSpPr>
            <a:spLocks noChangeAspect="1" noChangeArrowheads="1"/>
          </p:cNvSpPr>
          <p:nvPr/>
        </p:nvSpPr>
        <p:spPr bwMode="auto">
          <a:xfrm>
            <a:off x="4114800" y="2667000"/>
            <a:ext cx="193675" cy="19367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1"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149531" name="Oval 26"/>
          <p:cNvSpPr>
            <a:spLocks noChangeAspect="1" noChangeArrowheads="1"/>
          </p:cNvSpPr>
          <p:nvPr/>
        </p:nvSpPr>
        <p:spPr bwMode="auto">
          <a:xfrm>
            <a:off x="4953000" y="2895600"/>
            <a:ext cx="193675" cy="19367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1"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149532" name="Oval 27"/>
          <p:cNvSpPr>
            <a:spLocks noChangeAspect="1" noChangeArrowheads="1"/>
          </p:cNvSpPr>
          <p:nvPr/>
        </p:nvSpPr>
        <p:spPr bwMode="auto">
          <a:xfrm>
            <a:off x="5368925" y="3429000"/>
            <a:ext cx="193675" cy="19367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1"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149533" name="Oval 28"/>
          <p:cNvSpPr>
            <a:spLocks noChangeAspect="1" noChangeArrowheads="1"/>
          </p:cNvSpPr>
          <p:nvPr/>
        </p:nvSpPr>
        <p:spPr bwMode="auto">
          <a:xfrm>
            <a:off x="5410200" y="4114800"/>
            <a:ext cx="193675" cy="19367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1"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149534" name="Oval 29"/>
          <p:cNvSpPr>
            <a:spLocks noChangeAspect="1" noChangeArrowheads="1"/>
          </p:cNvSpPr>
          <p:nvPr/>
        </p:nvSpPr>
        <p:spPr bwMode="auto">
          <a:xfrm>
            <a:off x="4835525" y="4648200"/>
            <a:ext cx="193675" cy="19367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1"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cxnSp>
        <p:nvCxnSpPr>
          <p:cNvPr id="149535" name="AutoShape 30"/>
          <p:cNvCxnSpPr>
            <a:cxnSpLocks noChangeShapeType="1"/>
            <a:stCxn id="149530" idx="6"/>
            <a:endCxn id="149531" idx="1"/>
          </p:cNvCxnSpPr>
          <p:nvPr/>
        </p:nvCxnSpPr>
        <p:spPr bwMode="auto">
          <a:xfrm>
            <a:off x="4316413" y="2763838"/>
            <a:ext cx="665162" cy="1524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9536" name="AutoShape 31"/>
          <p:cNvCxnSpPr>
            <a:cxnSpLocks noChangeShapeType="1"/>
            <a:stCxn id="149533" idx="0"/>
            <a:endCxn id="149532" idx="4"/>
          </p:cNvCxnSpPr>
          <p:nvPr/>
        </p:nvCxnSpPr>
        <p:spPr bwMode="auto">
          <a:xfrm flipH="1" flipV="1">
            <a:off x="5465763" y="3630613"/>
            <a:ext cx="41275" cy="4762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9537" name="AutoShape 32"/>
          <p:cNvCxnSpPr>
            <a:cxnSpLocks noChangeShapeType="1"/>
            <a:stCxn id="149533" idx="3"/>
            <a:endCxn id="149534" idx="6"/>
          </p:cNvCxnSpPr>
          <p:nvPr/>
        </p:nvCxnSpPr>
        <p:spPr bwMode="auto">
          <a:xfrm flipH="1">
            <a:off x="5037138" y="4287838"/>
            <a:ext cx="401637" cy="4572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49538" name="Oval 33"/>
          <p:cNvSpPr>
            <a:spLocks noChangeAspect="1" noChangeArrowheads="1"/>
          </p:cNvSpPr>
          <p:nvPr/>
        </p:nvSpPr>
        <p:spPr bwMode="auto">
          <a:xfrm>
            <a:off x="3352800" y="2930525"/>
            <a:ext cx="193675" cy="19367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1"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149539" name="Oval 34"/>
          <p:cNvSpPr>
            <a:spLocks noChangeAspect="1" noChangeArrowheads="1"/>
          </p:cNvSpPr>
          <p:nvPr/>
        </p:nvSpPr>
        <p:spPr bwMode="auto">
          <a:xfrm>
            <a:off x="2819400" y="3429000"/>
            <a:ext cx="193675" cy="19367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1"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149540" name="Oval 35"/>
          <p:cNvSpPr>
            <a:spLocks noChangeAspect="1" noChangeArrowheads="1"/>
          </p:cNvSpPr>
          <p:nvPr/>
        </p:nvSpPr>
        <p:spPr bwMode="auto">
          <a:xfrm>
            <a:off x="2971800" y="4114800"/>
            <a:ext cx="193675" cy="19367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1"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149541" name="Oval 36"/>
          <p:cNvSpPr>
            <a:spLocks noChangeAspect="1" noChangeArrowheads="1"/>
          </p:cNvSpPr>
          <p:nvPr/>
        </p:nvSpPr>
        <p:spPr bwMode="auto">
          <a:xfrm>
            <a:off x="3429000" y="4683125"/>
            <a:ext cx="193675" cy="19367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1"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149542" name="Oval 37"/>
          <p:cNvSpPr>
            <a:spLocks noChangeAspect="1" noChangeArrowheads="1"/>
          </p:cNvSpPr>
          <p:nvPr/>
        </p:nvSpPr>
        <p:spPr bwMode="auto">
          <a:xfrm>
            <a:off x="4073525" y="4911725"/>
            <a:ext cx="193675" cy="193675"/>
          </a:xfrm>
          <a:prstGeom prst="ellipse">
            <a:avLst/>
          </a:prstGeom>
          <a:solidFill>
            <a:schemeClr val="tx2"/>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1"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cxnSp>
        <p:nvCxnSpPr>
          <p:cNvPr id="149543" name="AutoShape 38"/>
          <p:cNvCxnSpPr>
            <a:cxnSpLocks noChangeShapeType="1"/>
            <a:stCxn id="149530" idx="2"/>
            <a:endCxn id="149538" idx="7"/>
          </p:cNvCxnSpPr>
          <p:nvPr/>
        </p:nvCxnSpPr>
        <p:spPr bwMode="auto">
          <a:xfrm flipH="1">
            <a:off x="3517900" y="2763838"/>
            <a:ext cx="588963" cy="18732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9544" name="AutoShape 39"/>
          <p:cNvCxnSpPr>
            <a:cxnSpLocks noChangeShapeType="1"/>
            <a:stCxn id="149538" idx="3"/>
            <a:endCxn id="149539" idx="7"/>
          </p:cNvCxnSpPr>
          <p:nvPr/>
        </p:nvCxnSpPr>
        <p:spPr bwMode="auto">
          <a:xfrm flipH="1">
            <a:off x="2984500" y="3103563"/>
            <a:ext cx="396875" cy="34607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9545" name="AutoShape 40"/>
          <p:cNvCxnSpPr>
            <a:cxnSpLocks noChangeShapeType="1"/>
            <a:stCxn id="149539" idx="4"/>
            <a:endCxn id="149540" idx="0"/>
          </p:cNvCxnSpPr>
          <p:nvPr/>
        </p:nvCxnSpPr>
        <p:spPr bwMode="auto">
          <a:xfrm>
            <a:off x="2916238" y="3630613"/>
            <a:ext cx="152400" cy="4762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9546" name="AutoShape 41"/>
          <p:cNvCxnSpPr>
            <a:cxnSpLocks noChangeShapeType="1"/>
            <a:stCxn id="149540" idx="5"/>
            <a:endCxn id="149541" idx="1"/>
          </p:cNvCxnSpPr>
          <p:nvPr/>
        </p:nvCxnSpPr>
        <p:spPr bwMode="auto">
          <a:xfrm>
            <a:off x="3136900" y="4287838"/>
            <a:ext cx="320675" cy="41592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9547" name="AutoShape 42"/>
          <p:cNvCxnSpPr>
            <a:cxnSpLocks noChangeShapeType="1"/>
            <a:stCxn id="149541" idx="5"/>
            <a:endCxn id="149542" idx="2"/>
          </p:cNvCxnSpPr>
          <p:nvPr/>
        </p:nvCxnSpPr>
        <p:spPr bwMode="auto">
          <a:xfrm>
            <a:off x="3594100" y="4856163"/>
            <a:ext cx="471488" cy="1524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9548" name="AutoShape 43"/>
          <p:cNvCxnSpPr>
            <a:cxnSpLocks noChangeShapeType="1"/>
            <a:stCxn id="149542" idx="6"/>
            <a:endCxn id="149534" idx="3"/>
          </p:cNvCxnSpPr>
          <p:nvPr/>
        </p:nvCxnSpPr>
        <p:spPr bwMode="auto">
          <a:xfrm flipV="1">
            <a:off x="4275138" y="4821238"/>
            <a:ext cx="588962" cy="18732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9549" name="AutoShape 44"/>
          <p:cNvCxnSpPr>
            <a:cxnSpLocks noChangeShapeType="1"/>
            <a:stCxn id="149522" idx="1"/>
            <a:endCxn id="149534" idx="5"/>
          </p:cNvCxnSpPr>
          <p:nvPr/>
        </p:nvCxnSpPr>
        <p:spPr bwMode="auto">
          <a:xfrm flipH="1" flipV="1">
            <a:off x="5000625" y="4821238"/>
            <a:ext cx="396875" cy="56832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9550" name="AutoShape 45"/>
          <p:cNvCxnSpPr>
            <a:cxnSpLocks noChangeShapeType="1"/>
            <a:stCxn id="149541" idx="3"/>
            <a:endCxn id="149523" idx="7"/>
          </p:cNvCxnSpPr>
          <p:nvPr/>
        </p:nvCxnSpPr>
        <p:spPr bwMode="auto">
          <a:xfrm flipH="1">
            <a:off x="2908300" y="4856163"/>
            <a:ext cx="549275" cy="5334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9551" name="AutoShape 46"/>
          <p:cNvCxnSpPr>
            <a:cxnSpLocks noChangeShapeType="1"/>
            <a:stCxn id="149539" idx="2"/>
            <a:endCxn id="149524" idx="6"/>
          </p:cNvCxnSpPr>
          <p:nvPr/>
        </p:nvCxnSpPr>
        <p:spPr bwMode="auto">
          <a:xfrm flipH="1">
            <a:off x="1725613" y="3525838"/>
            <a:ext cx="1085850"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9552" name="AutoShape 47"/>
          <p:cNvCxnSpPr>
            <a:cxnSpLocks noChangeShapeType="1"/>
            <a:stCxn id="149530" idx="0"/>
            <a:endCxn id="149520" idx="4"/>
          </p:cNvCxnSpPr>
          <p:nvPr/>
        </p:nvCxnSpPr>
        <p:spPr bwMode="auto">
          <a:xfrm flipV="1">
            <a:off x="4211638" y="2106613"/>
            <a:ext cx="0" cy="5524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9553" name="AutoShape 48"/>
          <p:cNvCxnSpPr>
            <a:cxnSpLocks noChangeShapeType="1"/>
            <a:stCxn id="149532" idx="6"/>
            <a:endCxn id="149521" idx="2"/>
          </p:cNvCxnSpPr>
          <p:nvPr/>
        </p:nvCxnSpPr>
        <p:spPr bwMode="auto">
          <a:xfrm>
            <a:off x="5570538" y="3525838"/>
            <a:ext cx="1085850"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9554" name="AutoShape 49"/>
          <p:cNvCxnSpPr>
            <a:cxnSpLocks noChangeShapeType="1"/>
            <a:stCxn id="149512" idx="4"/>
            <a:endCxn id="149542" idx="7"/>
          </p:cNvCxnSpPr>
          <p:nvPr/>
        </p:nvCxnSpPr>
        <p:spPr bwMode="auto">
          <a:xfrm flipH="1">
            <a:off x="4238625" y="4316413"/>
            <a:ext cx="277813" cy="61595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9555" name="AutoShape 50"/>
          <p:cNvCxnSpPr>
            <a:cxnSpLocks noChangeShapeType="1"/>
            <a:stCxn id="149533" idx="2"/>
            <a:endCxn id="149511" idx="5"/>
          </p:cNvCxnSpPr>
          <p:nvPr/>
        </p:nvCxnSpPr>
        <p:spPr bwMode="auto">
          <a:xfrm flipH="1" flipV="1">
            <a:off x="4889500" y="3754438"/>
            <a:ext cx="512763" cy="4572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9556" name="AutoShape 51"/>
          <p:cNvCxnSpPr>
            <a:cxnSpLocks noChangeShapeType="1"/>
            <a:stCxn id="149513" idx="2"/>
            <a:endCxn id="149540" idx="6"/>
          </p:cNvCxnSpPr>
          <p:nvPr/>
        </p:nvCxnSpPr>
        <p:spPr bwMode="auto">
          <a:xfrm flipH="1">
            <a:off x="3173413" y="4211638"/>
            <a:ext cx="587375" cy="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9557" name="AutoShape 52"/>
          <p:cNvCxnSpPr>
            <a:cxnSpLocks noChangeShapeType="1"/>
            <a:stCxn id="149514" idx="0"/>
            <a:endCxn id="149538" idx="4"/>
          </p:cNvCxnSpPr>
          <p:nvPr/>
        </p:nvCxnSpPr>
        <p:spPr bwMode="auto">
          <a:xfrm flipH="1" flipV="1">
            <a:off x="3449638" y="3132138"/>
            <a:ext cx="111125" cy="441325"/>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9558" name="AutoShape 53"/>
          <p:cNvCxnSpPr>
            <a:cxnSpLocks noChangeShapeType="1"/>
            <a:stCxn id="149531" idx="3"/>
            <a:endCxn id="149510" idx="7"/>
          </p:cNvCxnSpPr>
          <p:nvPr/>
        </p:nvCxnSpPr>
        <p:spPr bwMode="auto">
          <a:xfrm flipH="1">
            <a:off x="4279900" y="3068638"/>
            <a:ext cx="701675" cy="152400"/>
          </a:xfrm>
          <a:prstGeom prst="straightConnector1">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2" name="Group 54"/>
          <p:cNvGrpSpPr>
            <a:grpSpLocks/>
          </p:cNvGrpSpPr>
          <p:nvPr/>
        </p:nvGrpSpPr>
        <p:grpSpPr bwMode="auto">
          <a:xfrm>
            <a:off x="1612900" y="2009775"/>
            <a:ext cx="5697538" cy="4579938"/>
            <a:chOff x="1016" y="1266"/>
            <a:chExt cx="3589" cy="2885"/>
          </a:xfrm>
        </p:grpSpPr>
        <p:sp>
          <p:nvSpPr>
            <p:cNvPr id="149560" name="Text Box 55"/>
            <p:cNvSpPr txBox="1">
              <a:spLocks noChangeArrowheads="1"/>
            </p:cNvSpPr>
            <p:nvPr/>
          </p:nvSpPr>
          <p:spPr bwMode="auto">
            <a:xfrm>
              <a:off x="1197" y="3938"/>
              <a:ext cx="3408"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1600" b="0" i="0" u="none" strike="noStrike" kern="1200" cap="none" spc="0" normalizeH="0" baseline="0" noProof="0">
                  <a:ln>
                    <a:noFill/>
                  </a:ln>
                  <a:solidFill>
                    <a:srgbClr val="000000"/>
                  </a:solidFill>
                  <a:effectLst/>
                  <a:uLnTx/>
                  <a:uFillTx/>
                  <a:ea typeface="宋体" panose="02010600030101010101" pitchFamily="2" charset="-122"/>
                  <a:cs typeface="Arial" panose="020B0604020202020204" pitchFamily="34" charset="0"/>
                </a:rPr>
                <a:t>YES:  vertices and faces of a dodecahedron.</a:t>
              </a:r>
            </a:p>
          </p:txBody>
        </p:sp>
        <p:grpSp>
          <p:nvGrpSpPr>
            <p:cNvPr id="149561" name="Group 56"/>
            <p:cNvGrpSpPr>
              <a:grpSpLocks/>
            </p:cNvGrpSpPr>
            <p:nvPr/>
          </p:nvGrpSpPr>
          <p:grpSpPr bwMode="auto">
            <a:xfrm>
              <a:off x="1016" y="1266"/>
              <a:ext cx="3195" cy="2134"/>
              <a:chOff x="1008" y="1274"/>
              <a:chExt cx="3195" cy="2134"/>
            </a:xfrm>
          </p:grpSpPr>
          <p:cxnSp>
            <p:nvCxnSpPr>
              <p:cNvPr id="149562" name="AutoShape 57"/>
              <p:cNvCxnSpPr>
                <a:cxnSpLocks noChangeShapeType="1"/>
              </p:cNvCxnSpPr>
              <p:nvPr/>
            </p:nvCxnSpPr>
            <p:spPr bwMode="auto">
              <a:xfrm>
                <a:off x="2706" y="2090"/>
                <a:ext cx="275" cy="192"/>
              </a:xfrm>
              <a:prstGeom prst="straightConnector1">
                <a:avLst/>
              </a:prstGeom>
              <a:noFill/>
              <a:ln w="508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9563" name="AutoShape 58"/>
              <p:cNvCxnSpPr>
                <a:cxnSpLocks noChangeShapeType="1"/>
              </p:cNvCxnSpPr>
              <p:nvPr/>
            </p:nvCxnSpPr>
            <p:spPr bwMode="auto">
              <a:xfrm>
                <a:off x="2488" y="2666"/>
                <a:ext cx="278" cy="0"/>
              </a:xfrm>
              <a:prstGeom prst="straightConnector1">
                <a:avLst/>
              </a:prstGeom>
              <a:noFill/>
              <a:ln w="508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9564" name="AutoShape 59"/>
              <p:cNvCxnSpPr>
                <a:cxnSpLocks noChangeShapeType="1"/>
              </p:cNvCxnSpPr>
              <p:nvPr/>
            </p:nvCxnSpPr>
            <p:spPr bwMode="auto">
              <a:xfrm flipH="1" flipV="1">
                <a:off x="2230" y="2396"/>
                <a:ext cx="149" cy="222"/>
              </a:xfrm>
              <a:prstGeom prst="straightConnector1">
                <a:avLst/>
              </a:prstGeom>
              <a:noFill/>
              <a:ln w="508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9565" name="AutoShape 60"/>
              <p:cNvCxnSpPr>
                <a:cxnSpLocks noChangeShapeType="1"/>
              </p:cNvCxnSpPr>
              <p:nvPr/>
            </p:nvCxnSpPr>
            <p:spPr bwMode="auto">
              <a:xfrm flipV="1">
                <a:off x="2273" y="2090"/>
                <a:ext cx="301" cy="192"/>
              </a:xfrm>
              <a:prstGeom prst="straightConnector1">
                <a:avLst/>
              </a:prstGeom>
              <a:noFill/>
              <a:ln w="508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9566" name="AutoShape 61"/>
              <p:cNvCxnSpPr>
                <a:cxnSpLocks noChangeShapeType="1"/>
              </p:cNvCxnSpPr>
              <p:nvPr/>
            </p:nvCxnSpPr>
            <p:spPr bwMode="auto">
              <a:xfrm flipV="1">
                <a:off x="3473" y="2282"/>
                <a:ext cx="730" cy="1126"/>
              </a:xfrm>
              <a:prstGeom prst="straightConnector1">
                <a:avLst/>
              </a:prstGeom>
              <a:noFill/>
              <a:ln w="508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9567" name="AutoShape 62"/>
              <p:cNvCxnSpPr>
                <a:cxnSpLocks noChangeShapeType="1"/>
              </p:cNvCxnSpPr>
              <p:nvPr/>
            </p:nvCxnSpPr>
            <p:spPr bwMode="auto">
              <a:xfrm>
                <a:off x="2706" y="1274"/>
                <a:ext cx="1497" cy="912"/>
              </a:xfrm>
              <a:prstGeom prst="straightConnector1">
                <a:avLst/>
              </a:prstGeom>
              <a:noFill/>
              <a:ln w="508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9568" name="AutoShape 63"/>
              <p:cNvCxnSpPr>
                <a:cxnSpLocks noChangeShapeType="1"/>
              </p:cNvCxnSpPr>
              <p:nvPr/>
            </p:nvCxnSpPr>
            <p:spPr bwMode="auto">
              <a:xfrm flipH="1" flipV="1">
                <a:off x="1008" y="2300"/>
                <a:ext cx="725" cy="1108"/>
              </a:xfrm>
              <a:prstGeom prst="straightConnector1">
                <a:avLst/>
              </a:prstGeom>
              <a:noFill/>
              <a:ln w="508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9569" name="AutoShape 64"/>
              <p:cNvCxnSpPr>
                <a:cxnSpLocks noChangeShapeType="1"/>
              </p:cNvCxnSpPr>
              <p:nvPr/>
            </p:nvCxnSpPr>
            <p:spPr bwMode="auto">
              <a:xfrm flipV="1">
                <a:off x="1051" y="1274"/>
                <a:ext cx="1523" cy="912"/>
              </a:xfrm>
              <a:prstGeom prst="straightConnector1">
                <a:avLst/>
              </a:prstGeom>
              <a:noFill/>
              <a:ln w="508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9570" name="AutoShape 65"/>
              <p:cNvCxnSpPr>
                <a:cxnSpLocks noChangeShapeType="1"/>
              </p:cNvCxnSpPr>
              <p:nvPr/>
            </p:nvCxnSpPr>
            <p:spPr bwMode="auto">
              <a:xfrm flipH="1" flipV="1">
                <a:off x="3211" y="1946"/>
                <a:ext cx="219" cy="222"/>
              </a:xfrm>
              <a:prstGeom prst="straightConnector1">
                <a:avLst/>
              </a:prstGeom>
              <a:noFill/>
              <a:ln w="508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9571" name="AutoShape 66"/>
              <p:cNvCxnSpPr>
                <a:cxnSpLocks noChangeShapeType="1"/>
              </p:cNvCxnSpPr>
              <p:nvPr/>
            </p:nvCxnSpPr>
            <p:spPr bwMode="auto">
              <a:xfrm>
                <a:off x="2706" y="1754"/>
                <a:ext cx="419" cy="96"/>
              </a:xfrm>
              <a:prstGeom prst="straightConnector1">
                <a:avLst/>
              </a:prstGeom>
              <a:noFill/>
              <a:ln w="508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9572" name="AutoShape 67"/>
              <p:cNvCxnSpPr>
                <a:cxnSpLocks noChangeShapeType="1"/>
              </p:cNvCxnSpPr>
              <p:nvPr/>
            </p:nvCxnSpPr>
            <p:spPr bwMode="auto">
              <a:xfrm flipH="1" flipV="1">
                <a:off x="3430" y="2300"/>
                <a:ext cx="26" cy="300"/>
              </a:xfrm>
              <a:prstGeom prst="straightConnector1">
                <a:avLst/>
              </a:prstGeom>
              <a:noFill/>
              <a:ln w="508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9573" name="AutoShape 68"/>
              <p:cNvCxnSpPr>
                <a:cxnSpLocks noChangeShapeType="1"/>
              </p:cNvCxnSpPr>
              <p:nvPr/>
            </p:nvCxnSpPr>
            <p:spPr bwMode="auto">
              <a:xfrm flipH="1">
                <a:off x="2203" y="1754"/>
                <a:ext cx="371" cy="118"/>
              </a:xfrm>
              <a:prstGeom prst="straightConnector1">
                <a:avLst/>
              </a:prstGeom>
              <a:noFill/>
              <a:ln w="508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9574" name="AutoShape 69"/>
              <p:cNvCxnSpPr>
                <a:cxnSpLocks noChangeShapeType="1"/>
              </p:cNvCxnSpPr>
              <p:nvPr/>
            </p:nvCxnSpPr>
            <p:spPr bwMode="auto">
              <a:xfrm flipH="1">
                <a:off x="1867" y="1968"/>
                <a:ext cx="250" cy="218"/>
              </a:xfrm>
              <a:prstGeom prst="straightConnector1">
                <a:avLst/>
              </a:prstGeom>
              <a:noFill/>
              <a:ln w="508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9575" name="AutoShape 70"/>
              <p:cNvCxnSpPr>
                <a:cxnSpLocks noChangeShapeType="1"/>
              </p:cNvCxnSpPr>
              <p:nvPr/>
            </p:nvCxnSpPr>
            <p:spPr bwMode="auto">
              <a:xfrm>
                <a:off x="1824" y="2300"/>
                <a:ext cx="96" cy="300"/>
              </a:xfrm>
              <a:prstGeom prst="straightConnector1">
                <a:avLst/>
              </a:prstGeom>
              <a:noFill/>
              <a:ln w="508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9576" name="AutoShape 71"/>
              <p:cNvCxnSpPr>
                <a:cxnSpLocks noChangeShapeType="1"/>
              </p:cNvCxnSpPr>
              <p:nvPr/>
            </p:nvCxnSpPr>
            <p:spPr bwMode="auto">
              <a:xfrm>
                <a:off x="1963" y="2714"/>
                <a:ext cx="202" cy="262"/>
              </a:xfrm>
              <a:prstGeom prst="straightConnector1">
                <a:avLst/>
              </a:prstGeom>
              <a:noFill/>
              <a:ln w="508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9577" name="AutoShape 72"/>
              <p:cNvCxnSpPr>
                <a:cxnSpLocks noChangeShapeType="1"/>
              </p:cNvCxnSpPr>
              <p:nvPr/>
            </p:nvCxnSpPr>
            <p:spPr bwMode="auto">
              <a:xfrm flipV="1">
                <a:off x="2680" y="3050"/>
                <a:ext cx="371" cy="118"/>
              </a:xfrm>
              <a:prstGeom prst="straightConnector1">
                <a:avLst/>
              </a:prstGeom>
              <a:noFill/>
              <a:ln w="508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9578" name="AutoShape 73"/>
              <p:cNvCxnSpPr>
                <a:cxnSpLocks noChangeShapeType="1"/>
              </p:cNvCxnSpPr>
              <p:nvPr/>
            </p:nvCxnSpPr>
            <p:spPr bwMode="auto">
              <a:xfrm flipH="1" flipV="1">
                <a:off x="3137" y="3050"/>
                <a:ext cx="250" cy="358"/>
              </a:xfrm>
              <a:prstGeom prst="straightConnector1">
                <a:avLst/>
              </a:prstGeom>
              <a:noFill/>
              <a:ln w="508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9579" name="AutoShape 74"/>
              <p:cNvCxnSpPr>
                <a:cxnSpLocks noChangeShapeType="1"/>
              </p:cNvCxnSpPr>
              <p:nvPr/>
            </p:nvCxnSpPr>
            <p:spPr bwMode="auto">
              <a:xfrm flipH="1">
                <a:off x="1819" y="3072"/>
                <a:ext cx="346" cy="336"/>
              </a:xfrm>
              <a:prstGeom prst="straightConnector1">
                <a:avLst/>
              </a:prstGeom>
              <a:noFill/>
              <a:ln w="508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9580" name="AutoShape 75"/>
              <p:cNvCxnSpPr>
                <a:cxnSpLocks noChangeShapeType="1"/>
              </p:cNvCxnSpPr>
              <p:nvPr/>
            </p:nvCxnSpPr>
            <p:spPr bwMode="auto">
              <a:xfrm flipH="1">
                <a:off x="2657" y="2732"/>
                <a:ext cx="175" cy="388"/>
              </a:xfrm>
              <a:prstGeom prst="straightConnector1">
                <a:avLst/>
              </a:prstGeom>
              <a:noFill/>
              <a:ln w="508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9581" name="AutoShape 76"/>
              <p:cNvCxnSpPr>
                <a:cxnSpLocks noChangeShapeType="1"/>
              </p:cNvCxnSpPr>
              <p:nvPr/>
            </p:nvCxnSpPr>
            <p:spPr bwMode="auto">
              <a:xfrm flipH="1" flipV="1">
                <a:off x="3067" y="2378"/>
                <a:ext cx="323" cy="288"/>
              </a:xfrm>
              <a:prstGeom prst="straightConnector1">
                <a:avLst/>
              </a:prstGeom>
              <a:noFill/>
              <a:ln w="50800">
                <a:solidFill>
                  <a:srgbClr val="00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grpSp>
    </p:spTree>
    <p:extLst>
      <p:ext uri="{BB962C8B-B14F-4D97-AF65-F5344CB8AC3E}">
        <p14:creationId xmlns:p14="http://schemas.microsoft.com/office/powerpoint/2010/main" val="19418949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Number Placeholder 3"/>
          <p:cNvSpPr>
            <a:spLocks noGrp="1"/>
          </p:cNvSpPr>
          <p:nvPr>
            <p:ph type="sldNum" sz="quarter" idx="10"/>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0C3130CE-A5DD-42E9-B4CC-9AD48AFEB475}" type="slidenum">
              <a:rPr kumimoji="1" lang="en-US" altLang="zh-CN" sz="800" b="0" i="0" u="none" strike="noStrike" kern="120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22</a:t>
            </a:fld>
            <a:endParaRPr kumimoji="1" lang="en-US" altLang="zh-CN" sz="1400" b="0" i="0" u="none" strike="noStrike" kern="120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cs typeface="+mn-cs"/>
            </a:endParaRPr>
          </a:p>
        </p:txBody>
      </p:sp>
      <p:sp>
        <p:nvSpPr>
          <p:cNvPr id="151555" name="Rectangle 2"/>
          <p:cNvSpPr>
            <a:spLocks noGrp="1" noChangeArrowheads="1"/>
          </p:cNvSpPr>
          <p:nvPr>
            <p:ph type="title"/>
          </p:nvPr>
        </p:nvSpPr>
        <p:spPr/>
        <p:txBody>
          <a:bodyPr/>
          <a:lstStyle/>
          <a:p>
            <a:r>
              <a:rPr lang="en-US" altLang="zh-CN" smtClean="0">
                <a:ea typeface="宋体" panose="02010600030101010101" pitchFamily="2" charset="-122"/>
              </a:rPr>
              <a:t>Hamiltonian Cycle</a:t>
            </a:r>
          </a:p>
        </p:txBody>
      </p:sp>
      <p:sp>
        <p:nvSpPr>
          <p:cNvPr id="151556" name="Rectangle 3"/>
          <p:cNvSpPr>
            <a:spLocks noGrp="1" noChangeArrowheads="1"/>
          </p:cNvSpPr>
          <p:nvPr>
            <p:ph type="body" idx="1"/>
          </p:nvPr>
        </p:nvSpPr>
        <p:spPr/>
        <p:txBody>
          <a:bodyPr/>
          <a:lstStyle/>
          <a:p>
            <a:r>
              <a:rPr lang="en-US" altLang="zh-CN" sz="1600" smtClean="0">
                <a:ea typeface="宋体" panose="02010600030101010101" pitchFamily="2" charset="-122"/>
              </a:rPr>
              <a:t>HAM-CYCLE</a:t>
            </a:r>
            <a:r>
              <a:rPr lang="en-US" altLang="zh-CN" smtClean="0">
                <a:ea typeface="宋体" panose="02010600030101010101" pitchFamily="2" charset="-122"/>
              </a:rPr>
              <a:t>:  </a:t>
            </a:r>
            <a:r>
              <a:rPr lang="en-US" altLang="zh-CN" smtClean="0">
                <a:solidFill>
                  <a:schemeClr val="tx1"/>
                </a:solidFill>
                <a:ea typeface="宋体" panose="02010600030101010101" pitchFamily="2" charset="-122"/>
              </a:rPr>
              <a:t>given an undirected graph G = (V, E), does there exist a simple cycle </a:t>
            </a:r>
            <a:r>
              <a:rPr lang="en-US" altLang="zh-CN" smtClean="0">
                <a:solidFill>
                  <a:schemeClr val="tx1"/>
                </a:solidFill>
                <a:ea typeface="宋体" panose="02010600030101010101" pitchFamily="2" charset="-122"/>
                <a:sym typeface="Symbol" panose="05050102010706020507" pitchFamily="18" charset="2"/>
              </a:rPr>
              <a:t></a:t>
            </a:r>
            <a:r>
              <a:rPr lang="en-US" altLang="zh-CN" smtClean="0">
                <a:solidFill>
                  <a:schemeClr val="tx1"/>
                </a:solidFill>
                <a:ea typeface="宋体" panose="02010600030101010101" pitchFamily="2" charset="-122"/>
              </a:rPr>
              <a:t> that contains every node in V.</a:t>
            </a:r>
          </a:p>
        </p:txBody>
      </p:sp>
      <p:sp>
        <p:nvSpPr>
          <p:cNvPr id="151557" name="Oval 4"/>
          <p:cNvSpPr>
            <a:spLocks noChangeAspect="1" noChangeArrowheads="1"/>
          </p:cNvSpPr>
          <p:nvPr/>
        </p:nvSpPr>
        <p:spPr bwMode="auto">
          <a:xfrm>
            <a:off x="2971800" y="2362200"/>
            <a:ext cx="269875" cy="2698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cs typeface="+mn-cs"/>
              </a:rPr>
              <a:t>1</a:t>
            </a:r>
          </a:p>
        </p:txBody>
      </p:sp>
      <p:sp>
        <p:nvSpPr>
          <p:cNvPr id="151558" name="Oval 5"/>
          <p:cNvSpPr>
            <a:spLocks noChangeAspect="1" noChangeArrowheads="1"/>
          </p:cNvSpPr>
          <p:nvPr/>
        </p:nvSpPr>
        <p:spPr bwMode="auto">
          <a:xfrm>
            <a:off x="2971800" y="3962400"/>
            <a:ext cx="269875" cy="2698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cs typeface="+mn-cs"/>
              </a:rPr>
              <a:t>3</a:t>
            </a:r>
          </a:p>
        </p:txBody>
      </p:sp>
      <p:sp>
        <p:nvSpPr>
          <p:cNvPr id="151559" name="Oval 6"/>
          <p:cNvSpPr>
            <a:spLocks noChangeAspect="1" noChangeArrowheads="1"/>
          </p:cNvSpPr>
          <p:nvPr/>
        </p:nvSpPr>
        <p:spPr bwMode="auto">
          <a:xfrm>
            <a:off x="2971800" y="5521325"/>
            <a:ext cx="269875" cy="2698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cs typeface="+mn-cs"/>
              </a:rPr>
              <a:t>5</a:t>
            </a:r>
          </a:p>
        </p:txBody>
      </p:sp>
      <p:cxnSp>
        <p:nvCxnSpPr>
          <p:cNvPr id="151560" name="AutoShape 7"/>
          <p:cNvCxnSpPr>
            <a:cxnSpLocks noChangeShapeType="1"/>
            <a:stCxn id="151558" idx="6"/>
            <a:endCxn id="151563" idx="2"/>
          </p:cNvCxnSpPr>
          <p:nvPr/>
        </p:nvCxnSpPr>
        <p:spPr bwMode="auto">
          <a:xfrm>
            <a:off x="3241675" y="4097338"/>
            <a:ext cx="258445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51561" name="AutoShape 8"/>
          <p:cNvCxnSpPr>
            <a:cxnSpLocks noChangeShapeType="1"/>
            <a:stCxn id="151557" idx="6"/>
            <a:endCxn id="151562" idx="2"/>
          </p:cNvCxnSpPr>
          <p:nvPr/>
        </p:nvCxnSpPr>
        <p:spPr bwMode="auto">
          <a:xfrm>
            <a:off x="3241675" y="2497138"/>
            <a:ext cx="258445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51562" name="Oval 9"/>
          <p:cNvSpPr>
            <a:spLocks noChangeAspect="1" noChangeArrowheads="1"/>
          </p:cNvSpPr>
          <p:nvPr/>
        </p:nvSpPr>
        <p:spPr bwMode="auto">
          <a:xfrm>
            <a:off x="5826125" y="2362200"/>
            <a:ext cx="269875" cy="2698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cs typeface="+mn-cs"/>
              </a:rPr>
              <a:t>1'</a:t>
            </a:r>
          </a:p>
        </p:txBody>
      </p:sp>
      <p:sp>
        <p:nvSpPr>
          <p:cNvPr id="151563" name="Oval 10"/>
          <p:cNvSpPr>
            <a:spLocks noChangeAspect="1" noChangeArrowheads="1"/>
          </p:cNvSpPr>
          <p:nvPr/>
        </p:nvSpPr>
        <p:spPr bwMode="auto">
          <a:xfrm>
            <a:off x="5826125" y="3962400"/>
            <a:ext cx="269875" cy="2698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cs typeface="+mn-cs"/>
              </a:rPr>
              <a:t>3'</a:t>
            </a:r>
          </a:p>
        </p:txBody>
      </p:sp>
      <p:cxnSp>
        <p:nvCxnSpPr>
          <p:cNvPr id="151564" name="AutoShape 11"/>
          <p:cNvCxnSpPr>
            <a:cxnSpLocks noChangeShapeType="1"/>
            <a:stCxn id="151557" idx="6"/>
            <a:endCxn id="151567" idx="2"/>
          </p:cNvCxnSpPr>
          <p:nvPr/>
        </p:nvCxnSpPr>
        <p:spPr bwMode="auto">
          <a:xfrm>
            <a:off x="3241675" y="2497138"/>
            <a:ext cx="2584450" cy="7620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51565" name="Oval 12"/>
          <p:cNvSpPr>
            <a:spLocks noChangeAspect="1" noChangeArrowheads="1"/>
          </p:cNvSpPr>
          <p:nvPr/>
        </p:nvSpPr>
        <p:spPr bwMode="auto">
          <a:xfrm>
            <a:off x="2971800" y="3124200"/>
            <a:ext cx="269875" cy="2698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cs typeface="+mn-cs"/>
              </a:rPr>
              <a:t>2</a:t>
            </a:r>
          </a:p>
        </p:txBody>
      </p:sp>
      <p:sp>
        <p:nvSpPr>
          <p:cNvPr id="151566" name="Oval 13"/>
          <p:cNvSpPr>
            <a:spLocks noChangeAspect="1" noChangeArrowheads="1"/>
          </p:cNvSpPr>
          <p:nvPr/>
        </p:nvSpPr>
        <p:spPr bwMode="auto">
          <a:xfrm>
            <a:off x="2971800" y="4724400"/>
            <a:ext cx="269875" cy="2698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cs typeface="+mn-cs"/>
              </a:rPr>
              <a:t>4</a:t>
            </a:r>
          </a:p>
        </p:txBody>
      </p:sp>
      <p:sp>
        <p:nvSpPr>
          <p:cNvPr id="151567" name="Oval 14"/>
          <p:cNvSpPr>
            <a:spLocks noChangeAspect="1" noChangeArrowheads="1"/>
          </p:cNvSpPr>
          <p:nvPr/>
        </p:nvSpPr>
        <p:spPr bwMode="auto">
          <a:xfrm>
            <a:off x="5826125" y="3124200"/>
            <a:ext cx="269875" cy="2698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cs typeface="+mn-cs"/>
              </a:rPr>
              <a:t>2'</a:t>
            </a:r>
          </a:p>
        </p:txBody>
      </p:sp>
      <p:sp>
        <p:nvSpPr>
          <p:cNvPr id="151568" name="Oval 15"/>
          <p:cNvSpPr>
            <a:spLocks noChangeAspect="1" noChangeArrowheads="1"/>
          </p:cNvSpPr>
          <p:nvPr/>
        </p:nvSpPr>
        <p:spPr bwMode="auto">
          <a:xfrm>
            <a:off x="5826125" y="4724400"/>
            <a:ext cx="269875" cy="269875"/>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cs typeface="+mn-cs"/>
              </a:rPr>
              <a:t>4'</a:t>
            </a:r>
          </a:p>
        </p:txBody>
      </p:sp>
      <p:cxnSp>
        <p:nvCxnSpPr>
          <p:cNvPr id="151569" name="AutoShape 16"/>
          <p:cNvCxnSpPr>
            <a:cxnSpLocks noChangeShapeType="1"/>
            <a:stCxn id="151565" idx="6"/>
            <a:endCxn id="151567" idx="2"/>
          </p:cNvCxnSpPr>
          <p:nvPr/>
        </p:nvCxnSpPr>
        <p:spPr bwMode="auto">
          <a:xfrm>
            <a:off x="3241675" y="3259138"/>
            <a:ext cx="258445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51570" name="AutoShape 17"/>
          <p:cNvCxnSpPr>
            <a:cxnSpLocks noChangeShapeType="1"/>
            <a:stCxn id="151566" idx="6"/>
            <a:endCxn id="151567" idx="2"/>
          </p:cNvCxnSpPr>
          <p:nvPr/>
        </p:nvCxnSpPr>
        <p:spPr bwMode="auto">
          <a:xfrm flipV="1">
            <a:off x="3241675" y="3259138"/>
            <a:ext cx="2584450" cy="1600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51571" name="AutoShape 18"/>
          <p:cNvCxnSpPr>
            <a:cxnSpLocks noChangeShapeType="1"/>
            <a:stCxn id="151558" idx="6"/>
            <a:endCxn id="151568" idx="2"/>
          </p:cNvCxnSpPr>
          <p:nvPr/>
        </p:nvCxnSpPr>
        <p:spPr bwMode="auto">
          <a:xfrm>
            <a:off x="3241675" y="4097338"/>
            <a:ext cx="2584450" cy="7620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51572" name="AutoShape 19"/>
          <p:cNvCxnSpPr>
            <a:cxnSpLocks noChangeShapeType="1"/>
            <a:stCxn id="151559" idx="6"/>
            <a:endCxn id="151567" idx="2"/>
          </p:cNvCxnSpPr>
          <p:nvPr/>
        </p:nvCxnSpPr>
        <p:spPr bwMode="auto">
          <a:xfrm flipV="1">
            <a:off x="3241675" y="3259138"/>
            <a:ext cx="2584450" cy="23971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51573" name="AutoShape 20"/>
          <p:cNvCxnSpPr>
            <a:cxnSpLocks noChangeShapeType="1"/>
            <a:stCxn id="151558" idx="6"/>
            <a:endCxn id="151562" idx="2"/>
          </p:cNvCxnSpPr>
          <p:nvPr/>
        </p:nvCxnSpPr>
        <p:spPr bwMode="auto">
          <a:xfrm flipV="1">
            <a:off x="3241675" y="2497138"/>
            <a:ext cx="2584450" cy="1600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51574" name="AutoShape 21"/>
          <p:cNvCxnSpPr>
            <a:cxnSpLocks noChangeShapeType="1"/>
            <a:stCxn id="151566" idx="6"/>
            <a:endCxn id="151568" idx="2"/>
          </p:cNvCxnSpPr>
          <p:nvPr/>
        </p:nvCxnSpPr>
        <p:spPr bwMode="auto">
          <a:xfrm>
            <a:off x="3241675" y="4859338"/>
            <a:ext cx="258445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51575" name="AutoShape 22"/>
          <p:cNvCxnSpPr>
            <a:cxnSpLocks noChangeShapeType="1"/>
            <a:stCxn id="151565" idx="6"/>
            <a:endCxn id="151563" idx="2"/>
          </p:cNvCxnSpPr>
          <p:nvPr/>
        </p:nvCxnSpPr>
        <p:spPr bwMode="auto">
          <a:xfrm>
            <a:off x="3241675" y="3259138"/>
            <a:ext cx="2584450" cy="838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51576" name="AutoShape 23"/>
          <p:cNvCxnSpPr>
            <a:cxnSpLocks noChangeShapeType="1"/>
            <a:stCxn id="151559" idx="6"/>
            <a:endCxn id="151568" idx="2"/>
          </p:cNvCxnSpPr>
          <p:nvPr/>
        </p:nvCxnSpPr>
        <p:spPr bwMode="auto">
          <a:xfrm flipV="1">
            <a:off x="3241675" y="4859338"/>
            <a:ext cx="2584450" cy="7969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51577" name="AutoShape 24"/>
          <p:cNvCxnSpPr>
            <a:cxnSpLocks noChangeShapeType="1"/>
            <a:stCxn id="151559" idx="6"/>
            <a:endCxn id="151562" idx="2"/>
          </p:cNvCxnSpPr>
          <p:nvPr/>
        </p:nvCxnSpPr>
        <p:spPr bwMode="auto">
          <a:xfrm flipV="1">
            <a:off x="3241675" y="2497138"/>
            <a:ext cx="2584450" cy="31591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51578" name="AutoShape 25"/>
          <p:cNvCxnSpPr>
            <a:cxnSpLocks noChangeShapeType="1"/>
            <a:stCxn id="151557" idx="6"/>
            <a:endCxn id="151563" idx="2"/>
          </p:cNvCxnSpPr>
          <p:nvPr/>
        </p:nvCxnSpPr>
        <p:spPr bwMode="auto">
          <a:xfrm>
            <a:off x="3241675" y="2497138"/>
            <a:ext cx="2584450" cy="1600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51579" name="Text Box 26"/>
          <p:cNvSpPr txBox="1">
            <a:spLocks noChangeArrowheads="1"/>
          </p:cNvSpPr>
          <p:nvPr/>
        </p:nvSpPr>
        <p:spPr bwMode="auto">
          <a:xfrm>
            <a:off x="1900238" y="6251575"/>
            <a:ext cx="54102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1600" b="0" i="0" u="none" strike="noStrike" kern="1200" cap="none" spc="0" normalizeH="0" baseline="0" noProof="0">
                <a:ln>
                  <a:noFill/>
                </a:ln>
                <a:solidFill>
                  <a:srgbClr val="000000"/>
                </a:solidFill>
                <a:effectLst/>
                <a:uLnTx/>
                <a:uFillTx/>
                <a:ea typeface="宋体" panose="02010600030101010101" pitchFamily="2" charset="-122"/>
                <a:cs typeface="Arial" panose="020B0604020202020204" pitchFamily="34" charset="0"/>
              </a:rPr>
              <a:t>NO:  bipartite graph with odd number of nodes.</a:t>
            </a:r>
          </a:p>
        </p:txBody>
      </p:sp>
    </p:spTree>
    <p:extLst>
      <p:ext uri="{BB962C8B-B14F-4D97-AF65-F5344CB8AC3E}">
        <p14:creationId xmlns:p14="http://schemas.microsoft.com/office/powerpoint/2010/main" val="8397185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Number Placeholder 3"/>
          <p:cNvSpPr>
            <a:spLocks noGrp="1"/>
          </p:cNvSpPr>
          <p:nvPr>
            <p:ph type="sldNum" sz="quarter" idx="10"/>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4D220BDA-C70A-4D8E-AF52-094B6791BDB5}" type="slidenum">
              <a:rPr kumimoji="1" lang="en-US" altLang="zh-CN" sz="800" b="0" i="0" u="none" strike="noStrike" kern="120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23</a:t>
            </a:fld>
            <a:endParaRPr kumimoji="1" lang="en-US" altLang="zh-CN" sz="1400" b="0" i="0" u="none" strike="noStrike" kern="120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cs typeface="+mn-cs"/>
            </a:endParaRPr>
          </a:p>
        </p:txBody>
      </p:sp>
      <p:sp>
        <p:nvSpPr>
          <p:cNvPr id="159747" name="Rectangle 2"/>
          <p:cNvSpPr>
            <a:spLocks noGrp="1" noChangeArrowheads="1"/>
          </p:cNvSpPr>
          <p:nvPr>
            <p:ph type="title"/>
          </p:nvPr>
        </p:nvSpPr>
        <p:spPr/>
        <p:txBody>
          <a:bodyPr/>
          <a:lstStyle/>
          <a:p>
            <a:r>
              <a:rPr lang="en-US" altLang="zh-CN" smtClean="0">
                <a:ea typeface="宋体" panose="02010600030101010101" pitchFamily="2" charset="-122"/>
              </a:rPr>
              <a:t>3-SAT Reduces to Directed Hamiltonian Cycle</a:t>
            </a:r>
          </a:p>
        </p:txBody>
      </p:sp>
      <p:sp>
        <p:nvSpPr>
          <p:cNvPr id="159748" name="Rectangle 3"/>
          <p:cNvSpPr>
            <a:spLocks noGrp="1" noChangeArrowheads="1"/>
          </p:cNvSpPr>
          <p:nvPr>
            <p:ph type="body" idx="1"/>
          </p:nvPr>
        </p:nvSpPr>
        <p:spPr/>
        <p:txBody>
          <a:bodyPr/>
          <a:lstStyle/>
          <a:p>
            <a:r>
              <a:rPr lang="en-US" altLang="zh-CN" smtClean="0">
                <a:ea typeface="宋体" panose="02010600030101010101" pitchFamily="2" charset="-122"/>
              </a:rPr>
              <a:t>Claim. </a:t>
            </a:r>
            <a:r>
              <a:rPr lang="en-US" altLang="zh-CN" sz="1600" smtClean="0">
                <a:solidFill>
                  <a:schemeClr val="tx1"/>
                </a:solidFill>
                <a:ea typeface="宋体" panose="02010600030101010101" pitchFamily="2" charset="-122"/>
              </a:rPr>
              <a:t>3-SAT</a:t>
            </a:r>
            <a:r>
              <a:rPr lang="en-US" altLang="zh-CN" smtClean="0">
                <a:solidFill>
                  <a:schemeClr val="tx1"/>
                </a:solidFill>
                <a:ea typeface="宋体" panose="02010600030101010101" pitchFamily="2" charset="-122"/>
              </a:rPr>
              <a:t> </a:t>
            </a:r>
            <a:r>
              <a:rPr lang="en-US" altLang="zh-CN" smtClean="0">
                <a:solidFill>
                  <a:schemeClr val="tx1"/>
                </a:solidFill>
                <a:ea typeface="宋体" panose="02010600030101010101" pitchFamily="2" charset="-122"/>
                <a:sym typeface="Symbol" panose="05050102010706020507" pitchFamily="18" charset="2"/>
              </a:rPr>
              <a:t> </a:t>
            </a:r>
            <a:r>
              <a:rPr lang="en-US" altLang="zh-CN" baseline="-25000" smtClean="0">
                <a:solidFill>
                  <a:schemeClr val="tx1"/>
                </a:solidFill>
                <a:ea typeface="宋体" panose="02010600030101010101" pitchFamily="2" charset="-122"/>
                <a:sym typeface="Symbol" panose="05050102010706020507" pitchFamily="18" charset="2"/>
              </a:rPr>
              <a:t>P</a:t>
            </a:r>
            <a:r>
              <a:rPr lang="en-US" altLang="zh-CN" smtClean="0">
                <a:solidFill>
                  <a:schemeClr val="tx1"/>
                </a:solidFill>
                <a:ea typeface="宋体" panose="02010600030101010101" pitchFamily="2" charset="-122"/>
                <a:sym typeface="Symbol" panose="05050102010706020507" pitchFamily="18" charset="2"/>
              </a:rPr>
              <a:t> </a:t>
            </a:r>
            <a:r>
              <a:rPr lang="en-US" altLang="zh-CN" sz="1600" smtClean="0">
                <a:solidFill>
                  <a:schemeClr val="tx1"/>
                </a:solidFill>
                <a:ea typeface="宋体" panose="02010600030101010101" pitchFamily="2" charset="-122"/>
                <a:sym typeface="Symbol" panose="05050102010706020507" pitchFamily="18" charset="2"/>
              </a:rPr>
              <a:t>DIR-HAM-CYCLE</a:t>
            </a:r>
            <a:r>
              <a:rPr lang="en-US" altLang="zh-CN" smtClean="0">
                <a:solidFill>
                  <a:schemeClr val="tx1"/>
                </a:solidFill>
                <a:ea typeface="宋体" panose="02010600030101010101" pitchFamily="2" charset="-122"/>
              </a:rPr>
              <a:t>.</a:t>
            </a:r>
          </a:p>
          <a:p>
            <a:endParaRPr lang="en-US" altLang="zh-CN" smtClean="0">
              <a:solidFill>
                <a:schemeClr val="tx1"/>
              </a:solidFill>
              <a:ea typeface="宋体" panose="02010600030101010101" pitchFamily="2" charset="-122"/>
            </a:endParaRPr>
          </a:p>
          <a:p>
            <a:r>
              <a:rPr lang="en-US" altLang="zh-CN" smtClean="0">
                <a:ea typeface="宋体" panose="02010600030101010101" pitchFamily="2" charset="-122"/>
              </a:rPr>
              <a:t>Pf.   </a:t>
            </a:r>
            <a:r>
              <a:rPr lang="en-US" altLang="zh-CN" smtClean="0">
                <a:solidFill>
                  <a:schemeClr val="tx1"/>
                </a:solidFill>
                <a:ea typeface="宋体" panose="02010600030101010101" pitchFamily="2" charset="-122"/>
              </a:rPr>
              <a:t>Given an instance </a:t>
            </a:r>
            <a:r>
              <a:rPr lang="en-US" altLang="zh-CN" smtClean="0">
                <a:solidFill>
                  <a:schemeClr val="tx1"/>
                </a:solidFill>
                <a:ea typeface="宋体" panose="02010600030101010101" pitchFamily="2" charset="-122"/>
                <a:sym typeface="Symbol" panose="05050102010706020507" pitchFamily="18" charset="2"/>
              </a:rPr>
              <a:t> of </a:t>
            </a:r>
            <a:r>
              <a:rPr lang="en-US" altLang="zh-CN" sz="1600" smtClean="0">
                <a:solidFill>
                  <a:schemeClr val="tx1"/>
                </a:solidFill>
                <a:ea typeface="宋体" panose="02010600030101010101" pitchFamily="2" charset="-122"/>
                <a:sym typeface="Symbol" panose="05050102010706020507" pitchFamily="18" charset="2"/>
              </a:rPr>
              <a:t>3-SAT</a:t>
            </a:r>
            <a:r>
              <a:rPr lang="en-US" altLang="zh-CN" smtClean="0">
                <a:solidFill>
                  <a:schemeClr val="tx1"/>
                </a:solidFill>
                <a:ea typeface="宋体" panose="02010600030101010101" pitchFamily="2" charset="-122"/>
                <a:sym typeface="Symbol" panose="05050102010706020507" pitchFamily="18" charset="2"/>
              </a:rPr>
              <a:t>, we construct an instance of </a:t>
            </a:r>
            <a:r>
              <a:rPr lang="en-US" altLang="zh-CN" sz="1600" smtClean="0">
                <a:solidFill>
                  <a:schemeClr val="tx1"/>
                </a:solidFill>
                <a:ea typeface="宋体" panose="02010600030101010101" pitchFamily="2" charset="-122"/>
                <a:sym typeface="Symbol" panose="05050102010706020507" pitchFamily="18" charset="2"/>
              </a:rPr>
              <a:t>DIR-HAM-CYCLE</a:t>
            </a:r>
            <a:r>
              <a:rPr lang="en-US" altLang="zh-CN" smtClean="0">
                <a:solidFill>
                  <a:schemeClr val="tx1"/>
                </a:solidFill>
                <a:ea typeface="宋体" panose="02010600030101010101" pitchFamily="2" charset="-122"/>
                <a:sym typeface="Symbol" panose="05050102010706020507" pitchFamily="18" charset="2"/>
              </a:rPr>
              <a:t> that has a Hamiltonian cycle iff  is satisfiable.</a:t>
            </a:r>
          </a:p>
        </p:txBody>
      </p:sp>
    </p:spTree>
    <p:extLst>
      <p:ext uri="{BB962C8B-B14F-4D97-AF65-F5344CB8AC3E}">
        <p14:creationId xmlns:p14="http://schemas.microsoft.com/office/powerpoint/2010/main" val="9303564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Number Placeholder 3"/>
          <p:cNvSpPr>
            <a:spLocks noGrp="1"/>
          </p:cNvSpPr>
          <p:nvPr>
            <p:ph type="sldNum" sz="quarter" idx="10"/>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8DEF365E-059D-4B4B-8D67-2708C914DDC3}" type="slidenum">
              <a:rPr kumimoji="1" lang="en-US" altLang="zh-CN" sz="800" b="0" i="0" u="none" strike="noStrike" kern="120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24</a:t>
            </a:fld>
            <a:endParaRPr kumimoji="1" lang="en-US" altLang="zh-CN" sz="1400" b="0" i="0" u="none" strike="noStrike" kern="120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cs typeface="+mn-cs"/>
            </a:endParaRPr>
          </a:p>
        </p:txBody>
      </p:sp>
      <p:sp>
        <p:nvSpPr>
          <p:cNvPr id="161795" name="Rectangle 2"/>
          <p:cNvSpPr>
            <a:spLocks noGrp="1" noChangeArrowheads="1"/>
          </p:cNvSpPr>
          <p:nvPr>
            <p:ph type="title"/>
          </p:nvPr>
        </p:nvSpPr>
        <p:spPr/>
        <p:txBody>
          <a:bodyPr/>
          <a:lstStyle/>
          <a:p>
            <a:r>
              <a:rPr lang="en-US" altLang="zh-CN" smtClean="0">
                <a:ea typeface="宋体" panose="02010600030101010101" pitchFamily="2" charset="-122"/>
              </a:rPr>
              <a:t>3-SAT Reduces to Directed Hamiltonian Cycle</a:t>
            </a:r>
          </a:p>
        </p:txBody>
      </p:sp>
      <p:sp>
        <p:nvSpPr>
          <p:cNvPr id="161796" name="Rectangle 3"/>
          <p:cNvSpPr>
            <a:spLocks noGrp="1" noChangeArrowheads="1"/>
          </p:cNvSpPr>
          <p:nvPr>
            <p:ph type="body" idx="1"/>
          </p:nvPr>
        </p:nvSpPr>
        <p:spPr/>
        <p:txBody>
          <a:bodyPr/>
          <a:lstStyle/>
          <a:p>
            <a:r>
              <a:rPr lang="en-US" altLang="zh-CN" smtClean="0">
                <a:ea typeface="宋体" panose="02010600030101010101" pitchFamily="2" charset="-122"/>
              </a:rPr>
              <a:t>Construction.  </a:t>
            </a:r>
            <a:r>
              <a:rPr lang="en-US" altLang="zh-CN" smtClean="0">
                <a:solidFill>
                  <a:schemeClr val="tx1"/>
                </a:solidFill>
                <a:ea typeface="宋体" panose="02010600030101010101" pitchFamily="2" charset="-122"/>
              </a:rPr>
              <a:t>Given </a:t>
            </a:r>
            <a:r>
              <a:rPr lang="en-US" altLang="zh-CN" sz="1600" smtClean="0">
                <a:solidFill>
                  <a:schemeClr val="tx1"/>
                </a:solidFill>
                <a:ea typeface="宋体" panose="02010600030101010101" pitchFamily="2" charset="-122"/>
              </a:rPr>
              <a:t>3-SAT</a:t>
            </a:r>
            <a:r>
              <a:rPr lang="en-US" altLang="zh-CN" smtClean="0">
                <a:solidFill>
                  <a:schemeClr val="tx1"/>
                </a:solidFill>
                <a:ea typeface="宋体" panose="02010600030101010101" pitchFamily="2" charset="-122"/>
              </a:rPr>
              <a:t> instance </a:t>
            </a:r>
            <a:r>
              <a:rPr lang="en-US" altLang="zh-CN" smtClean="0">
                <a:solidFill>
                  <a:schemeClr val="tx1"/>
                </a:solidFill>
                <a:ea typeface="宋体" panose="02010600030101010101" pitchFamily="2" charset="-122"/>
                <a:sym typeface="Symbol" panose="05050102010706020507" pitchFamily="18" charset="2"/>
              </a:rPr>
              <a:t></a:t>
            </a:r>
            <a:r>
              <a:rPr lang="en-US" altLang="zh-CN" smtClean="0">
                <a:solidFill>
                  <a:schemeClr val="tx1"/>
                </a:solidFill>
                <a:ea typeface="宋体" panose="02010600030101010101" pitchFamily="2" charset="-122"/>
              </a:rPr>
              <a:t> with n variables x</a:t>
            </a:r>
            <a:r>
              <a:rPr lang="en-US" altLang="zh-CN" baseline="-25000" smtClean="0">
                <a:solidFill>
                  <a:schemeClr val="tx1"/>
                </a:solidFill>
                <a:ea typeface="宋体" panose="02010600030101010101" pitchFamily="2" charset="-122"/>
              </a:rPr>
              <a:t>i</a:t>
            </a:r>
            <a:r>
              <a:rPr lang="en-US" altLang="zh-CN" smtClean="0">
                <a:solidFill>
                  <a:schemeClr val="tx1"/>
                </a:solidFill>
                <a:ea typeface="宋体" panose="02010600030101010101" pitchFamily="2" charset="-122"/>
              </a:rPr>
              <a:t> and k clauses.</a:t>
            </a:r>
          </a:p>
          <a:p>
            <a:pPr lvl="1"/>
            <a:r>
              <a:rPr lang="en-US" altLang="zh-CN" smtClean="0">
                <a:ea typeface="宋体" panose="02010600030101010101" pitchFamily="2" charset="-122"/>
              </a:rPr>
              <a:t>Construct G to have 2</a:t>
            </a:r>
            <a:r>
              <a:rPr lang="en-US" altLang="zh-CN" baseline="30000" smtClean="0">
                <a:ea typeface="宋体" panose="02010600030101010101" pitchFamily="2" charset="-122"/>
              </a:rPr>
              <a:t>n</a:t>
            </a:r>
            <a:r>
              <a:rPr lang="en-US" altLang="zh-CN" smtClean="0">
                <a:ea typeface="宋体" panose="02010600030101010101" pitchFamily="2" charset="-122"/>
              </a:rPr>
              <a:t> Hamiltonian cycles.</a:t>
            </a:r>
          </a:p>
          <a:p>
            <a:pPr lvl="1"/>
            <a:r>
              <a:rPr lang="en-US" altLang="zh-CN" smtClean="0">
                <a:ea typeface="宋体" panose="02010600030101010101" pitchFamily="2" charset="-122"/>
              </a:rPr>
              <a:t>Intuition:  traverse path i from left to right  </a:t>
            </a:r>
            <a:r>
              <a:rPr lang="en-US" altLang="zh-CN" smtClean="0">
                <a:ea typeface="宋体" panose="02010600030101010101" pitchFamily="2" charset="-122"/>
                <a:sym typeface="Symbol" panose="05050102010706020507" pitchFamily="18" charset="2"/>
              </a:rPr>
              <a:t>  set variable </a:t>
            </a:r>
            <a:r>
              <a:rPr lang="en-US" altLang="zh-CN" smtClean="0">
                <a:ea typeface="宋体" panose="02010600030101010101" pitchFamily="2" charset="-122"/>
              </a:rPr>
              <a:t>x</a:t>
            </a:r>
            <a:r>
              <a:rPr lang="en-US" altLang="zh-CN" baseline="-25000" smtClean="0">
                <a:ea typeface="宋体" panose="02010600030101010101" pitchFamily="2" charset="-122"/>
              </a:rPr>
              <a:t>i </a:t>
            </a:r>
            <a:r>
              <a:rPr lang="en-US" altLang="zh-CN" smtClean="0">
                <a:ea typeface="宋体" panose="02010600030101010101" pitchFamily="2" charset="-122"/>
              </a:rPr>
              <a:t>= 1.</a:t>
            </a:r>
          </a:p>
        </p:txBody>
      </p:sp>
      <p:sp>
        <p:nvSpPr>
          <p:cNvPr id="161797" name="Oval 4"/>
          <p:cNvSpPr>
            <a:spLocks noChangeAspect="1" noChangeArrowheads="1"/>
          </p:cNvSpPr>
          <p:nvPr/>
        </p:nvSpPr>
        <p:spPr bwMode="auto">
          <a:xfrm>
            <a:off x="1570038" y="3406775"/>
            <a:ext cx="193675" cy="193675"/>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cxnSp>
        <p:nvCxnSpPr>
          <p:cNvPr id="161798" name="AutoShape 5"/>
          <p:cNvCxnSpPr>
            <a:cxnSpLocks noChangeShapeType="1"/>
            <a:stCxn id="161856" idx="6"/>
            <a:endCxn id="161797" idx="2"/>
          </p:cNvCxnSpPr>
          <p:nvPr/>
        </p:nvCxnSpPr>
        <p:spPr bwMode="auto">
          <a:xfrm>
            <a:off x="773113" y="3503613"/>
            <a:ext cx="796925" cy="0"/>
          </a:xfrm>
          <a:prstGeom prst="straightConnector1">
            <a:avLst/>
          </a:prstGeom>
          <a:noFill/>
          <a:ln w="952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61799" name="Oval 6"/>
          <p:cNvSpPr>
            <a:spLocks noChangeAspect="1" noChangeArrowheads="1"/>
          </p:cNvSpPr>
          <p:nvPr/>
        </p:nvSpPr>
        <p:spPr bwMode="auto">
          <a:xfrm>
            <a:off x="3509963" y="3406775"/>
            <a:ext cx="193675" cy="193675"/>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161800" name="Oval 7"/>
          <p:cNvSpPr>
            <a:spLocks noChangeAspect="1" noChangeArrowheads="1"/>
          </p:cNvSpPr>
          <p:nvPr/>
        </p:nvSpPr>
        <p:spPr bwMode="auto">
          <a:xfrm>
            <a:off x="2519363" y="3406775"/>
            <a:ext cx="193675" cy="193675"/>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2500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cxnSp>
        <p:nvCxnSpPr>
          <p:cNvPr id="161801" name="AutoShape 8"/>
          <p:cNvCxnSpPr>
            <a:cxnSpLocks noChangeShapeType="1"/>
            <a:stCxn id="161800" idx="6"/>
            <a:endCxn id="161799" idx="2"/>
          </p:cNvCxnSpPr>
          <p:nvPr/>
        </p:nvCxnSpPr>
        <p:spPr bwMode="auto">
          <a:xfrm>
            <a:off x="2713038" y="3503613"/>
            <a:ext cx="796925" cy="0"/>
          </a:xfrm>
          <a:prstGeom prst="straightConnector1">
            <a:avLst/>
          </a:prstGeom>
          <a:noFill/>
          <a:ln w="952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1802" name="AutoShape 9"/>
          <p:cNvCxnSpPr>
            <a:cxnSpLocks noChangeShapeType="1"/>
            <a:stCxn id="161797" idx="6"/>
            <a:endCxn id="161800" idx="2"/>
          </p:cNvCxnSpPr>
          <p:nvPr/>
        </p:nvCxnSpPr>
        <p:spPr bwMode="auto">
          <a:xfrm>
            <a:off x="1763713" y="3503613"/>
            <a:ext cx="755650" cy="0"/>
          </a:xfrm>
          <a:prstGeom prst="straightConnector1">
            <a:avLst/>
          </a:prstGeom>
          <a:noFill/>
          <a:ln w="952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61803" name="Oval 10"/>
          <p:cNvSpPr>
            <a:spLocks noChangeAspect="1" noChangeArrowheads="1"/>
          </p:cNvSpPr>
          <p:nvPr/>
        </p:nvSpPr>
        <p:spPr bwMode="auto">
          <a:xfrm>
            <a:off x="5456238" y="3406775"/>
            <a:ext cx="193675" cy="193675"/>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161804" name="Oval 11"/>
          <p:cNvSpPr>
            <a:spLocks noChangeAspect="1" noChangeArrowheads="1"/>
          </p:cNvSpPr>
          <p:nvPr/>
        </p:nvSpPr>
        <p:spPr bwMode="auto">
          <a:xfrm>
            <a:off x="4465638" y="3406775"/>
            <a:ext cx="193675" cy="193675"/>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2500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cxnSp>
        <p:nvCxnSpPr>
          <p:cNvPr id="161805" name="AutoShape 12"/>
          <p:cNvCxnSpPr>
            <a:cxnSpLocks noChangeShapeType="1"/>
            <a:stCxn id="161804" idx="6"/>
            <a:endCxn id="161803" idx="2"/>
          </p:cNvCxnSpPr>
          <p:nvPr/>
        </p:nvCxnSpPr>
        <p:spPr bwMode="auto">
          <a:xfrm>
            <a:off x="4659313" y="3503613"/>
            <a:ext cx="796925" cy="0"/>
          </a:xfrm>
          <a:prstGeom prst="straightConnector1">
            <a:avLst/>
          </a:prstGeom>
          <a:noFill/>
          <a:ln w="952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61806" name="Oval 13"/>
          <p:cNvSpPr>
            <a:spLocks noChangeAspect="1" noChangeArrowheads="1"/>
          </p:cNvSpPr>
          <p:nvPr/>
        </p:nvSpPr>
        <p:spPr bwMode="auto">
          <a:xfrm>
            <a:off x="8301038" y="3406775"/>
            <a:ext cx="193675" cy="193675"/>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161807" name="Oval 14"/>
          <p:cNvSpPr>
            <a:spLocks noChangeAspect="1" noChangeArrowheads="1"/>
          </p:cNvSpPr>
          <p:nvPr/>
        </p:nvSpPr>
        <p:spPr bwMode="auto">
          <a:xfrm>
            <a:off x="7310438" y="3406775"/>
            <a:ext cx="193675" cy="193675"/>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2500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cxnSp>
        <p:nvCxnSpPr>
          <p:cNvPr id="161808" name="AutoShape 15"/>
          <p:cNvCxnSpPr>
            <a:cxnSpLocks noChangeShapeType="1"/>
            <a:stCxn id="161807" idx="6"/>
            <a:endCxn id="161806" idx="2"/>
          </p:cNvCxnSpPr>
          <p:nvPr/>
        </p:nvCxnSpPr>
        <p:spPr bwMode="auto">
          <a:xfrm>
            <a:off x="7504113" y="3503613"/>
            <a:ext cx="796925" cy="0"/>
          </a:xfrm>
          <a:prstGeom prst="straightConnector1">
            <a:avLst/>
          </a:prstGeom>
          <a:noFill/>
          <a:ln w="952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1809" name="AutoShape 16"/>
          <p:cNvCxnSpPr>
            <a:cxnSpLocks noChangeShapeType="1"/>
            <a:stCxn id="161841" idx="6"/>
            <a:endCxn id="161807" idx="2"/>
          </p:cNvCxnSpPr>
          <p:nvPr/>
        </p:nvCxnSpPr>
        <p:spPr bwMode="auto">
          <a:xfrm flipV="1">
            <a:off x="6564313" y="3503613"/>
            <a:ext cx="746125" cy="6350"/>
          </a:xfrm>
          <a:prstGeom prst="straightConnector1">
            <a:avLst/>
          </a:prstGeom>
          <a:noFill/>
          <a:ln w="952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1810" name="AutoShape 17"/>
          <p:cNvCxnSpPr>
            <a:cxnSpLocks noChangeShapeType="1"/>
            <a:stCxn id="161799" idx="6"/>
            <a:endCxn id="161804" idx="2"/>
          </p:cNvCxnSpPr>
          <p:nvPr/>
        </p:nvCxnSpPr>
        <p:spPr bwMode="auto">
          <a:xfrm>
            <a:off x="3703638" y="3503613"/>
            <a:ext cx="762000" cy="0"/>
          </a:xfrm>
          <a:prstGeom prst="straightConnector1">
            <a:avLst/>
          </a:prstGeom>
          <a:noFill/>
          <a:ln w="952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61811" name="Oval 18"/>
          <p:cNvSpPr>
            <a:spLocks noChangeAspect="1" noChangeArrowheads="1"/>
          </p:cNvSpPr>
          <p:nvPr/>
        </p:nvSpPr>
        <p:spPr bwMode="auto">
          <a:xfrm>
            <a:off x="1570038" y="4432300"/>
            <a:ext cx="193675" cy="193675"/>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cxnSp>
        <p:nvCxnSpPr>
          <p:cNvPr id="161812" name="AutoShape 19"/>
          <p:cNvCxnSpPr>
            <a:cxnSpLocks noChangeShapeType="1"/>
            <a:stCxn id="161857" idx="6"/>
            <a:endCxn id="161811" idx="2"/>
          </p:cNvCxnSpPr>
          <p:nvPr/>
        </p:nvCxnSpPr>
        <p:spPr bwMode="auto">
          <a:xfrm>
            <a:off x="773113" y="4529138"/>
            <a:ext cx="796925" cy="0"/>
          </a:xfrm>
          <a:prstGeom prst="straightConnector1">
            <a:avLst/>
          </a:prstGeom>
          <a:noFill/>
          <a:ln w="952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61813" name="Oval 20"/>
          <p:cNvSpPr>
            <a:spLocks noChangeAspect="1" noChangeArrowheads="1"/>
          </p:cNvSpPr>
          <p:nvPr/>
        </p:nvSpPr>
        <p:spPr bwMode="auto">
          <a:xfrm>
            <a:off x="3509963" y="4432300"/>
            <a:ext cx="193675" cy="193675"/>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161814" name="Oval 21"/>
          <p:cNvSpPr>
            <a:spLocks noChangeAspect="1" noChangeArrowheads="1"/>
          </p:cNvSpPr>
          <p:nvPr/>
        </p:nvSpPr>
        <p:spPr bwMode="auto">
          <a:xfrm>
            <a:off x="2519363" y="4432300"/>
            <a:ext cx="193675" cy="193675"/>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2500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cxnSp>
        <p:nvCxnSpPr>
          <p:cNvPr id="161815" name="AutoShape 22"/>
          <p:cNvCxnSpPr>
            <a:cxnSpLocks noChangeShapeType="1"/>
            <a:stCxn id="161814" idx="6"/>
            <a:endCxn id="161813" idx="2"/>
          </p:cNvCxnSpPr>
          <p:nvPr/>
        </p:nvCxnSpPr>
        <p:spPr bwMode="auto">
          <a:xfrm>
            <a:off x="2713038" y="4529138"/>
            <a:ext cx="796925" cy="0"/>
          </a:xfrm>
          <a:prstGeom prst="straightConnector1">
            <a:avLst/>
          </a:prstGeom>
          <a:noFill/>
          <a:ln w="952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1816" name="AutoShape 23"/>
          <p:cNvCxnSpPr>
            <a:cxnSpLocks noChangeShapeType="1"/>
            <a:stCxn id="161811" idx="6"/>
            <a:endCxn id="161814" idx="2"/>
          </p:cNvCxnSpPr>
          <p:nvPr/>
        </p:nvCxnSpPr>
        <p:spPr bwMode="auto">
          <a:xfrm>
            <a:off x="1763713" y="4529138"/>
            <a:ext cx="755650" cy="0"/>
          </a:xfrm>
          <a:prstGeom prst="straightConnector1">
            <a:avLst/>
          </a:prstGeom>
          <a:noFill/>
          <a:ln w="952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61817" name="Oval 24"/>
          <p:cNvSpPr>
            <a:spLocks noChangeAspect="1" noChangeArrowheads="1"/>
          </p:cNvSpPr>
          <p:nvPr/>
        </p:nvSpPr>
        <p:spPr bwMode="auto">
          <a:xfrm>
            <a:off x="5456238" y="4432300"/>
            <a:ext cx="193675" cy="193675"/>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161818" name="Oval 25"/>
          <p:cNvSpPr>
            <a:spLocks noChangeAspect="1" noChangeArrowheads="1"/>
          </p:cNvSpPr>
          <p:nvPr/>
        </p:nvSpPr>
        <p:spPr bwMode="auto">
          <a:xfrm>
            <a:off x="4465638" y="4432300"/>
            <a:ext cx="193675" cy="193675"/>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2500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cxnSp>
        <p:nvCxnSpPr>
          <p:cNvPr id="161819" name="AutoShape 26"/>
          <p:cNvCxnSpPr>
            <a:cxnSpLocks noChangeShapeType="1"/>
            <a:stCxn id="161818" idx="6"/>
            <a:endCxn id="161817" idx="2"/>
          </p:cNvCxnSpPr>
          <p:nvPr/>
        </p:nvCxnSpPr>
        <p:spPr bwMode="auto">
          <a:xfrm>
            <a:off x="4659313" y="4529138"/>
            <a:ext cx="796925" cy="0"/>
          </a:xfrm>
          <a:prstGeom prst="straightConnector1">
            <a:avLst/>
          </a:prstGeom>
          <a:noFill/>
          <a:ln w="952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61820" name="Oval 27"/>
          <p:cNvSpPr>
            <a:spLocks noChangeAspect="1" noChangeArrowheads="1"/>
          </p:cNvSpPr>
          <p:nvPr/>
        </p:nvSpPr>
        <p:spPr bwMode="auto">
          <a:xfrm>
            <a:off x="8301038" y="4432300"/>
            <a:ext cx="193675" cy="193675"/>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161821" name="Oval 28"/>
          <p:cNvSpPr>
            <a:spLocks noChangeAspect="1" noChangeArrowheads="1"/>
          </p:cNvSpPr>
          <p:nvPr/>
        </p:nvSpPr>
        <p:spPr bwMode="auto">
          <a:xfrm>
            <a:off x="7310438" y="4432300"/>
            <a:ext cx="193675" cy="193675"/>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2500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cxnSp>
        <p:nvCxnSpPr>
          <p:cNvPr id="161822" name="AutoShape 29"/>
          <p:cNvCxnSpPr>
            <a:cxnSpLocks noChangeShapeType="1"/>
            <a:stCxn id="161821" idx="6"/>
            <a:endCxn id="161820" idx="2"/>
          </p:cNvCxnSpPr>
          <p:nvPr/>
        </p:nvCxnSpPr>
        <p:spPr bwMode="auto">
          <a:xfrm>
            <a:off x="7504113" y="4529138"/>
            <a:ext cx="796925" cy="0"/>
          </a:xfrm>
          <a:prstGeom prst="straightConnector1">
            <a:avLst/>
          </a:prstGeom>
          <a:noFill/>
          <a:ln w="952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1823" name="AutoShape 30"/>
          <p:cNvCxnSpPr>
            <a:cxnSpLocks noChangeShapeType="1"/>
            <a:stCxn id="161842" idx="6"/>
            <a:endCxn id="161821" idx="2"/>
          </p:cNvCxnSpPr>
          <p:nvPr/>
        </p:nvCxnSpPr>
        <p:spPr bwMode="auto">
          <a:xfrm flipV="1">
            <a:off x="6564313" y="4529138"/>
            <a:ext cx="746125" cy="6350"/>
          </a:xfrm>
          <a:prstGeom prst="straightConnector1">
            <a:avLst/>
          </a:prstGeom>
          <a:noFill/>
          <a:ln w="952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1824" name="AutoShape 31"/>
          <p:cNvCxnSpPr>
            <a:cxnSpLocks noChangeShapeType="1"/>
            <a:stCxn id="161813" idx="6"/>
            <a:endCxn id="161818" idx="2"/>
          </p:cNvCxnSpPr>
          <p:nvPr/>
        </p:nvCxnSpPr>
        <p:spPr bwMode="auto">
          <a:xfrm>
            <a:off x="3703638" y="4529138"/>
            <a:ext cx="762000" cy="0"/>
          </a:xfrm>
          <a:prstGeom prst="straightConnector1">
            <a:avLst/>
          </a:prstGeom>
          <a:noFill/>
          <a:ln w="952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61825" name="Oval 32"/>
          <p:cNvSpPr>
            <a:spLocks noChangeAspect="1" noChangeArrowheads="1"/>
          </p:cNvSpPr>
          <p:nvPr/>
        </p:nvSpPr>
        <p:spPr bwMode="auto">
          <a:xfrm>
            <a:off x="1570038" y="5457825"/>
            <a:ext cx="193675" cy="193675"/>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cxnSp>
        <p:nvCxnSpPr>
          <p:cNvPr id="161826" name="AutoShape 33"/>
          <p:cNvCxnSpPr>
            <a:cxnSpLocks noChangeShapeType="1"/>
            <a:stCxn id="161867" idx="6"/>
            <a:endCxn id="161825" idx="2"/>
          </p:cNvCxnSpPr>
          <p:nvPr/>
        </p:nvCxnSpPr>
        <p:spPr bwMode="auto">
          <a:xfrm>
            <a:off x="773113" y="5554663"/>
            <a:ext cx="796925" cy="0"/>
          </a:xfrm>
          <a:prstGeom prst="straightConnector1">
            <a:avLst/>
          </a:prstGeom>
          <a:noFill/>
          <a:ln w="952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61827" name="Oval 34"/>
          <p:cNvSpPr>
            <a:spLocks noChangeAspect="1" noChangeArrowheads="1"/>
          </p:cNvSpPr>
          <p:nvPr/>
        </p:nvSpPr>
        <p:spPr bwMode="auto">
          <a:xfrm>
            <a:off x="3509963" y="5457825"/>
            <a:ext cx="193675" cy="193675"/>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161828" name="Oval 35"/>
          <p:cNvSpPr>
            <a:spLocks noChangeAspect="1" noChangeArrowheads="1"/>
          </p:cNvSpPr>
          <p:nvPr/>
        </p:nvSpPr>
        <p:spPr bwMode="auto">
          <a:xfrm>
            <a:off x="2519363" y="5457825"/>
            <a:ext cx="193675" cy="193675"/>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2500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cxnSp>
        <p:nvCxnSpPr>
          <p:cNvPr id="161829" name="AutoShape 36"/>
          <p:cNvCxnSpPr>
            <a:cxnSpLocks noChangeShapeType="1"/>
            <a:stCxn id="161828" idx="6"/>
            <a:endCxn id="161827" idx="2"/>
          </p:cNvCxnSpPr>
          <p:nvPr/>
        </p:nvCxnSpPr>
        <p:spPr bwMode="auto">
          <a:xfrm>
            <a:off x="2713038" y="5554663"/>
            <a:ext cx="796925" cy="0"/>
          </a:xfrm>
          <a:prstGeom prst="straightConnector1">
            <a:avLst/>
          </a:prstGeom>
          <a:noFill/>
          <a:ln w="952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1830" name="AutoShape 37"/>
          <p:cNvCxnSpPr>
            <a:cxnSpLocks noChangeShapeType="1"/>
            <a:stCxn id="161825" idx="6"/>
            <a:endCxn id="161828" idx="2"/>
          </p:cNvCxnSpPr>
          <p:nvPr/>
        </p:nvCxnSpPr>
        <p:spPr bwMode="auto">
          <a:xfrm>
            <a:off x="1763713" y="5554663"/>
            <a:ext cx="755650" cy="0"/>
          </a:xfrm>
          <a:prstGeom prst="straightConnector1">
            <a:avLst/>
          </a:prstGeom>
          <a:noFill/>
          <a:ln w="952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61831" name="Oval 38"/>
          <p:cNvSpPr>
            <a:spLocks noChangeAspect="1" noChangeArrowheads="1"/>
          </p:cNvSpPr>
          <p:nvPr/>
        </p:nvSpPr>
        <p:spPr bwMode="auto">
          <a:xfrm>
            <a:off x="5456238" y="5457825"/>
            <a:ext cx="193675" cy="193675"/>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161832" name="Oval 39"/>
          <p:cNvSpPr>
            <a:spLocks noChangeAspect="1" noChangeArrowheads="1"/>
          </p:cNvSpPr>
          <p:nvPr/>
        </p:nvSpPr>
        <p:spPr bwMode="auto">
          <a:xfrm>
            <a:off x="4465638" y="5457825"/>
            <a:ext cx="193675" cy="193675"/>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2500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cxnSp>
        <p:nvCxnSpPr>
          <p:cNvPr id="161833" name="AutoShape 40"/>
          <p:cNvCxnSpPr>
            <a:cxnSpLocks noChangeShapeType="1"/>
            <a:stCxn id="161832" idx="6"/>
            <a:endCxn id="161831" idx="2"/>
          </p:cNvCxnSpPr>
          <p:nvPr/>
        </p:nvCxnSpPr>
        <p:spPr bwMode="auto">
          <a:xfrm>
            <a:off x="4659313" y="5554663"/>
            <a:ext cx="796925" cy="0"/>
          </a:xfrm>
          <a:prstGeom prst="straightConnector1">
            <a:avLst/>
          </a:prstGeom>
          <a:noFill/>
          <a:ln w="952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61834" name="Oval 41"/>
          <p:cNvSpPr>
            <a:spLocks noChangeAspect="1" noChangeArrowheads="1"/>
          </p:cNvSpPr>
          <p:nvPr/>
        </p:nvSpPr>
        <p:spPr bwMode="auto">
          <a:xfrm>
            <a:off x="8301038" y="5457825"/>
            <a:ext cx="193675" cy="193675"/>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161835" name="Oval 42"/>
          <p:cNvSpPr>
            <a:spLocks noChangeAspect="1" noChangeArrowheads="1"/>
          </p:cNvSpPr>
          <p:nvPr/>
        </p:nvSpPr>
        <p:spPr bwMode="auto">
          <a:xfrm>
            <a:off x="7310438" y="5457825"/>
            <a:ext cx="193675" cy="193675"/>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2500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cxnSp>
        <p:nvCxnSpPr>
          <p:cNvPr id="161836" name="AutoShape 43"/>
          <p:cNvCxnSpPr>
            <a:cxnSpLocks noChangeShapeType="1"/>
            <a:stCxn id="161835" idx="6"/>
            <a:endCxn id="161834" idx="2"/>
          </p:cNvCxnSpPr>
          <p:nvPr/>
        </p:nvCxnSpPr>
        <p:spPr bwMode="auto">
          <a:xfrm>
            <a:off x="7504113" y="5554663"/>
            <a:ext cx="796925" cy="0"/>
          </a:xfrm>
          <a:prstGeom prst="straightConnector1">
            <a:avLst/>
          </a:prstGeom>
          <a:noFill/>
          <a:ln w="952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1837" name="AutoShape 44"/>
          <p:cNvCxnSpPr>
            <a:cxnSpLocks noChangeShapeType="1"/>
            <a:stCxn id="161843" idx="6"/>
            <a:endCxn id="161835" idx="2"/>
          </p:cNvCxnSpPr>
          <p:nvPr/>
        </p:nvCxnSpPr>
        <p:spPr bwMode="auto">
          <a:xfrm flipV="1">
            <a:off x="6564313" y="5554663"/>
            <a:ext cx="746125" cy="6350"/>
          </a:xfrm>
          <a:prstGeom prst="straightConnector1">
            <a:avLst/>
          </a:prstGeom>
          <a:noFill/>
          <a:ln w="952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1838" name="AutoShape 45"/>
          <p:cNvCxnSpPr>
            <a:cxnSpLocks noChangeShapeType="1"/>
            <a:stCxn id="161827" idx="6"/>
            <a:endCxn id="161832" idx="2"/>
          </p:cNvCxnSpPr>
          <p:nvPr/>
        </p:nvCxnSpPr>
        <p:spPr bwMode="auto">
          <a:xfrm>
            <a:off x="3703638" y="5554663"/>
            <a:ext cx="762000" cy="0"/>
          </a:xfrm>
          <a:prstGeom prst="straightConnector1">
            <a:avLst/>
          </a:prstGeom>
          <a:noFill/>
          <a:ln w="952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61839" name="Oval 46"/>
          <p:cNvSpPr>
            <a:spLocks noChangeAspect="1" noChangeArrowheads="1"/>
          </p:cNvSpPr>
          <p:nvPr/>
        </p:nvSpPr>
        <p:spPr bwMode="auto">
          <a:xfrm>
            <a:off x="4467225" y="2679700"/>
            <a:ext cx="192088" cy="192088"/>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900" b="0" i="0" u="none" strike="noStrike" kern="120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cs typeface="+mn-cs"/>
              </a:rPr>
              <a:t>s</a:t>
            </a:r>
          </a:p>
        </p:txBody>
      </p:sp>
      <p:sp>
        <p:nvSpPr>
          <p:cNvPr id="161840" name="Oval 47"/>
          <p:cNvSpPr>
            <a:spLocks noChangeAspect="1" noChangeArrowheads="1"/>
          </p:cNvSpPr>
          <p:nvPr/>
        </p:nvSpPr>
        <p:spPr bwMode="auto">
          <a:xfrm>
            <a:off x="4457700" y="6219825"/>
            <a:ext cx="192088" cy="192088"/>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900" b="0" i="0" u="none" strike="noStrike" kern="120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cs typeface="+mn-cs"/>
              </a:rPr>
              <a:t>t</a:t>
            </a:r>
          </a:p>
        </p:txBody>
      </p:sp>
      <p:sp>
        <p:nvSpPr>
          <p:cNvPr id="161841" name="Oval 50"/>
          <p:cNvSpPr>
            <a:spLocks noChangeAspect="1" noChangeArrowheads="1"/>
          </p:cNvSpPr>
          <p:nvPr/>
        </p:nvSpPr>
        <p:spPr bwMode="auto">
          <a:xfrm>
            <a:off x="6370638" y="3413125"/>
            <a:ext cx="193675" cy="193675"/>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161842" name="Oval 51"/>
          <p:cNvSpPr>
            <a:spLocks noChangeAspect="1" noChangeArrowheads="1"/>
          </p:cNvSpPr>
          <p:nvPr/>
        </p:nvSpPr>
        <p:spPr bwMode="auto">
          <a:xfrm>
            <a:off x="6370638" y="4438650"/>
            <a:ext cx="193675" cy="193675"/>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161843" name="Oval 52"/>
          <p:cNvSpPr>
            <a:spLocks noChangeAspect="1" noChangeArrowheads="1"/>
          </p:cNvSpPr>
          <p:nvPr/>
        </p:nvSpPr>
        <p:spPr bwMode="auto">
          <a:xfrm>
            <a:off x="6370638" y="5464175"/>
            <a:ext cx="193675" cy="193675"/>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cxnSp>
        <p:nvCxnSpPr>
          <p:cNvPr id="161844" name="AutoShape 53"/>
          <p:cNvCxnSpPr>
            <a:cxnSpLocks noChangeShapeType="1"/>
            <a:stCxn id="161803" idx="6"/>
            <a:endCxn id="161841" idx="2"/>
          </p:cNvCxnSpPr>
          <p:nvPr/>
        </p:nvCxnSpPr>
        <p:spPr bwMode="auto">
          <a:xfrm>
            <a:off x="5649913" y="3503613"/>
            <a:ext cx="720725" cy="6350"/>
          </a:xfrm>
          <a:prstGeom prst="straightConnector1">
            <a:avLst/>
          </a:prstGeom>
          <a:noFill/>
          <a:ln w="952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1845" name="AutoShape 54"/>
          <p:cNvCxnSpPr>
            <a:cxnSpLocks noChangeShapeType="1"/>
            <a:stCxn id="161817" idx="6"/>
            <a:endCxn id="161842" idx="2"/>
          </p:cNvCxnSpPr>
          <p:nvPr/>
        </p:nvCxnSpPr>
        <p:spPr bwMode="auto">
          <a:xfrm>
            <a:off x="5649913" y="4529138"/>
            <a:ext cx="720725" cy="6350"/>
          </a:xfrm>
          <a:prstGeom prst="straightConnector1">
            <a:avLst/>
          </a:prstGeom>
          <a:noFill/>
          <a:ln w="952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1846" name="AutoShape 55"/>
          <p:cNvCxnSpPr>
            <a:cxnSpLocks noChangeShapeType="1"/>
            <a:stCxn id="161831" idx="6"/>
            <a:endCxn id="161843" idx="2"/>
          </p:cNvCxnSpPr>
          <p:nvPr/>
        </p:nvCxnSpPr>
        <p:spPr bwMode="auto">
          <a:xfrm>
            <a:off x="5649913" y="5554663"/>
            <a:ext cx="720725" cy="6350"/>
          </a:xfrm>
          <a:prstGeom prst="straightConnector1">
            <a:avLst/>
          </a:prstGeom>
          <a:noFill/>
          <a:ln w="952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61847" name="Line 56"/>
          <p:cNvSpPr>
            <a:spLocks noChangeShapeType="1"/>
          </p:cNvSpPr>
          <p:nvPr/>
        </p:nvSpPr>
        <p:spPr bwMode="auto">
          <a:xfrm flipV="1">
            <a:off x="571500" y="6696075"/>
            <a:ext cx="7924800" cy="0"/>
          </a:xfrm>
          <a:prstGeom prst="line">
            <a:avLst/>
          </a:prstGeom>
          <a:noFill/>
          <a:ln w="9525">
            <a:solidFill>
              <a:srgbClr val="003399"/>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61848" name="Text Box 57"/>
          <p:cNvSpPr txBox="1">
            <a:spLocks noChangeArrowheads="1"/>
          </p:cNvSpPr>
          <p:nvPr/>
        </p:nvSpPr>
        <p:spPr bwMode="auto">
          <a:xfrm>
            <a:off x="4114800" y="6543675"/>
            <a:ext cx="838200" cy="247650"/>
          </a:xfrm>
          <a:prstGeom prst="rect">
            <a:avLst/>
          </a:prstGeom>
          <a:solidFill>
            <a:schemeClr val="bg1"/>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en-US" altLang="zh-CN" sz="1400" b="0" i="0" u="none" strike="noStrike" kern="1200" cap="none" spc="0" normalizeH="0" baseline="0" noProof="0">
                <a:ln>
                  <a:noFill/>
                </a:ln>
                <a:solidFill>
                  <a:srgbClr val="003399"/>
                </a:solidFill>
                <a:effectLst/>
                <a:uLnTx/>
                <a:uFillTx/>
                <a:latin typeface="Comic Sans MS" panose="030F0702030302020204" pitchFamily="66" charset="0"/>
                <a:ea typeface="宋体" panose="02010600030101010101" pitchFamily="2" charset="-122"/>
                <a:cs typeface="+mn-cs"/>
              </a:rPr>
              <a:t>3k + 3</a:t>
            </a:r>
          </a:p>
        </p:txBody>
      </p:sp>
      <p:cxnSp>
        <p:nvCxnSpPr>
          <p:cNvPr id="161849" name="AutoShape 58"/>
          <p:cNvCxnSpPr>
            <a:cxnSpLocks noChangeShapeType="1"/>
            <a:stCxn id="161820" idx="4"/>
            <a:endCxn id="161834" idx="0"/>
          </p:cNvCxnSpPr>
          <p:nvPr/>
        </p:nvCxnSpPr>
        <p:spPr bwMode="auto">
          <a:xfrm>
            <a:off x="8397875" y="4625975"/>
            <a:ext cx="0" cy="831850"/>
          </a:xfrm>
          <a:prstGeom prst="straightConnector1">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1850" name="AutoShape 59"/>
          <p:cNvCxnSpPr>
            <a:cxnSpLocks noChangeShapeType="1"/>
            <a:stCxn id="161857" idx="4"/>
            <a:endCxn id="161867" idx="0"/>
          </p:cNvCxnSpPr>
          <p:nvPr/>
        </p:nvCxnSpPr>
        <p:spPr bwMode="auto">
          <a:xfrm>
            <a:off x="676275" y="4625975"/>
            <a:ext cx="0" cy="831850"/>
          </a:xfrm>
          <a:prstGeom prst="straightConnector1">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1851" name="AutoShape 60"/>
          <p:cNvCxnSpPr>
            <a:cxnSpLocks noChangeShapeType="1"/>
            <a:stCxn id="161839" idx="2"/>
            <a:endCxn id="161856" idx="7"/>
          </p:cNvCxnSpPr>
          <p:nvPr/>
        </p:nvCxnSpPr>
        <p:spPr bwMode="auto">
          <a:xfrm flipH="1">
            <a:off x="744538" y="2776538"/>
            <a:ext cx="3722687" cy="658812"/>
          </a:xfrm>
          <a:prstGeom prst="straightConnector1">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1852" name="AutoShape 61"/>
          <p:cNvCxnSpPr>
            <a:cxnSpLocks noChangeShapeType="1"/>
            <a:stCxn id="161839" idx="6"/>
            <a:endCxn id="161806" idx="1"/>
          </p:cNvCxnSpPr>
          <p:nvPr/>
        </p:nvCxnSpPr>
        <p:spPr bwMode="auto">
          <a:xfrm>
            <a:off x="4659313" y="2776538"/>
            <a:ext cx="3670300" cy="658812"/>
          </a:xfrm>
          <a:prstGeom prst="straightConnector1">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1853" name="AutoShape 62"/>
          <p:cNvCxnSpPr>
            <a:cxnSpLocks noChangeShapeType="1"/>
            <a:stCxn id="161834" idx="4"/>
            <a:endCxn id="161840" idx="6"/>
          </p:cNvCxnSpPr>
          <p:nvPr/>
        </p:nvCxnSpPr>
        <p:spPr bwMode="auto">
          <a:xfrm rot="5400000">
            <a:off x="6191250" y="4110038"/>
            <a:ext cx="665163" cy="3748087"/>
          </a:xfrm>
          <a:prstGeom prst="curvedConnector2">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1854" name="AutoShape 63"/>
          <p:cNvCxnSpPr>
            <a:cxnSpLocks noChangeShapeType="1"/>
            <a:stCxn id="161867" idx="4"/>
            <a:endCxn id="161840" idx="2"/>
          </p:cNvCxnSpPr>
          <p:nvPr/>
        </p:nvCxnSpPr>
        <p:spPr bwMode="auto">
          <a:xfrm rot="16200000" flipH="1">
            <a:off x="2234406" y="4093369"/>
            <a:ext cx="665163" cy="3781425"/>
          </a:xfrm>
          <a:prstGeom prst="curvedConnector2">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61855" name="Freeform 64"/>
          <p:cNvSpPr>
            <a:spLocks/>
          </p:cNvSpPr>
          <p:nvPr/>
        </p:nvSpPr>
        <p:spPr bwMode="auto">
          <a:xfrm>
            <a:off x="152400" y="2654300"/>
            <a:ext cx="4338638" cy="3898900"/>
          </a:xfrm>
          <a:custGeom>
            <a:avLst/>
            <a:gdLst>
              <a:gd name="T0" fmla="*/ 2147483646 w 2733"/>
              <a:gd name="T1" fmla="*/ 2147483646 h 2456"/>
              <a:gd name="T2" fmla="*/ 2147483646 w 2733"/>
              <a:gd name="T3" fmla="*/ 2147483646 h 2456"/>
              <a:gd name="T4" fmla="*/ 2147483646 w 2733"/>
              <a:gd name="T5" fmla="*/ 2147483646 h 2456"/>
              <a:gd name="T6" fmla="*/ 2147483646 w 2733"/>
              <a:gd name="T7" fmla="*/ 2147483646 h 2456"/>
              <a:gd name="T8" fmla="*/ 2147483646 w 2733"/>
              <a:gd name="T9" fmla="*/ 2147483646 h 24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33" h="2456">
                <a:moveTo>
                  <a:pt x="2733" y="2360"/>
                </a:moveTo>
                <a:cubicBezTo>
                  <a:pt x="2355" y="2345"/>
                  <a:pt x="922" y="2456"/>
                  <a:pt x="467" y="2271"/>
                </a:cubicBezTo>
                <a:cubicBezTo>
                  <a:pt x="12" y="2086"/>
                  <a:pt x="0" y="1597"/>
                  <a:pt x="5" y="1252"/>
                </a:cubicBezTo>
                <a:cubicBezTo>
                  <a:pt x="10" y="907"/>
                  <a:pt x="45" y="404"/>
                  <a:pt x="499" y="202"/>
                </a:cubicBezTo>
                <a:cubicBezTo>
                  <a:pt x="953" y="0"/>
                  <a:pt x="2356" y="64"/>
                  <a:pt x="2727" y="37"/>
                </a:cubicBezTo>
              </a:path>
            </a:pathLst>
          </a:custGeom>
          <a:noFill/>
          <a:ln w="9525" cap="flat" cmpd="sng">
            <a:solidFill>
              <a:schemeClr val="accent2"/>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61856" name="Oval 65"/>
          <p:cNvSpPr>
            <a:spLocks noChangeAspect="1" noChangeArrowheads="1"/>
          </p:cNvSpPr>
          <p:nvPr/>
        </p:nvSpPr>
        <p:spPr bwMode="auto">
          <a:xfrm>
            <a:off x="579438" y="3406775"/>
            <a:ext cx="193675" cy="193675"/>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2500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161857" name="Oval 66"/>
          <p:cNvSpPr>
            <a:spLocks noChangeAspect="1" noChangeArrowheads="1"/>
          </p:cNvSpPr>
          <p:nvPr/>
        </p:nvSpPr>
        <p:spPr bwMode="auto">
          <a:xfrm>
            <a:off x="579438" y="4432300"/>
            <a:ext cx="193675" cy="193675"/>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2500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cxnSp>
        <p:nvCxnSpPr>
          <p:cNvPr id="161858" name="AutoShape 67"/>
          <p:cNvCxnSpPr>
            <a:cxnSpLocks noChangeShapeType="1"/>
            <a:stCxn id="161856" idx="4"/>
            <a:endCxn id="161857" idx="0"/>
          </p:cNvCxnSpPr>
          <p:nvPr/>
        </p:nvCxnSpPr>
        <p:spPr bwMode="auto">
          <a:xfrm>
            <a:off x="676275" y="3600450"/>
            <a:ext cx="0" cy="831850"/>
          </a:xfrm>
          <a:prstGeom prst="straightConnector1">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1859" name="AutoShape 68"/>
          <p:cNvCxnSpPr>
            <a:cxnSpLocks noChangeShapeType="1"/>
            <a:stCxn id="161806" idx="4"/>
            <a:endCxn id="161820" idx="0"/>
          </p:cNvCxnSpPr>
          <p:nvPr/>
        </p:nvCxnSpPr>
        <p:spPr bwMode="auto">
          <a:xfrm>
            <a:off x="8397875" y="3600450"/>
            <a:ext cx="0" cy="831850"/>
          </a:xfrm>
          <a:prstGeom prst="straightConnector1">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1860" name="AutoShape 69"/>
          <p:cNvCxnSpPr>
            <a:cxnSpLocks noChangeShapeType="1"/>
            <a:stCxn id="161856" idx="5"/>
            <a:endCxn id="161862" idx="1"/>
          </p:cNvCxnSpPr>
          <p:nvPr/>
        </p:nvCxnSpPr>
        <p:spPr bwMode="auto">
          <a:xfrm>
            <a:off x="744538" y="3571875"/>
            <a:ext cx="3827462" cy="403225"/>
          </a:xfrm>
          <a:prstGeom prst="straightConnector1">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1861" name="AutoShape 70"/>
          <p:cNvCxnSpPr>
            <a:cxnSpLocks noChangeShapeType="1"/>
            <a:stCxn id="161806" idx="3"/>
            <a:endCxn id="161862" idx="7"/>
          </p:cNvCxnSpPr>
          <p:nvPr/>
        </p:nvCxnSpPr>
        <p:spPr bwMode="auto">
          <a:xfrm flipH="1">
            <a:off x="4573588" y="3571875"/>
            <a:ext cx="3756025" cy="403225"/>
          </a:xfrm>
          <a:prstGeom prst="straightConnector1">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61862" name="Oval 71"/>
          <p:cNvSpPr>
            <a:spLocks noChangeAspect="1" noChangeArrowheads="1"/>
          </p:cNvSpPr>
          <p:nvPr/>
        </p:nvSpPr>
        <p:spPr bwMode="auto">
          <a:xfrm>
            <a:off x="4572000" y="3975100"/>
            <a:ext cx="1588" cy="1588"/>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2500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cxnSp>
        <p:nvCxnSpPr>
          <p:cNvPr id="161863" name="AutoShape 72"/>
          <p:cNvCxnSpPr>
            <a:cxnSpLocks noChangeShapeType="1"/>
            <a:stCxn id="161820" idx="1"/>
            <a:endCxn id="161862" idx="5"/>
          </p:cNvCxnSpPr>
          <p:nvPr/>
        </p:nvCxnSpPr>
        <p:spPr bwMode="auto">
          <a:xfrm flipH="1" flipV="1">
            <a:off x="4573588" y="3976688"/>
            <a:ext cx="3756025" cy="484187"/>
          </a:xfrm>
          <a:prstGeom prst="straightConnector1">
            <a:avLst/>
          </a:prstGeom>
          <a:noFill/>
          <a:ln w="9525">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1864" name="AutoShape 73"/>
          <p:cNvCxnSpPr>
            <a:cxnSpLocks noChangeShapeType="1"/>
            <a:stCxn id="161857" idx="7"/>
            <a:endCxn id="161862" idx="3"/>
          </p:cNvCxnSpPr>
          <p:nvPr/>
        </p:nvCxnSpPr>
        <p:spPr bwMode="auto">
          <a:xfrm flipV="1">
            <a:off x="744538" y="3976688"/>
            <a:ext cx="3827462" cy="484187"/>
          </a:xfrm>
          <a:prstGeom prst="straightConnector1">
            <a:avLst/>
          </a:prstGeom>
          <a:noFill/>
          <a:ln w="9525">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1865" name="AutoShape 74"/>
          <p:cNvCxnSpPr>
            <a:cxnSpLocks noChangeShapeType="1"/>
            <a:stCxn id="161857" idx="5"/>
            <a:endCxn id="161834" idx="1"/>
          </p:cNvCxnSpPr>
          <p:nvPr/>
        </p:nvCxnSpPr>
        <p:spPr bwMode="auto">
          <a:xfrm>
            <a:off x="744538" y="4597400"/>
            <a:ext cx="7585075" cy="889000"/>
          </a:xfrm>
          <a:prstGeom prst="straightConnector1">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1866" name="AutoShape 75"/>
          <p:cNvCxnSpPr>
            <a:cxnSpLocks noChangeShapeType="1"/>
            <a:stCxn id="161820" idx="3"/>
            <a:endCxn id="161867" idx="7"/>
          </p:cNvCxnSpPr>
          <p:nvPr/>
        </p:nvCxnSpPr>
        <p:spPr bwMode="auto">
          <a:xfrm flipH="1">
            <a:off x="744538" y="4597400"/>
            <a:ext cx="7585075" cy="889000"/>
          </a:xfrm>
          <a:prstGeom prst="straightConnector1">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61867" name="Oval 76"/>
          <p:cNvSpPr>
            <a:spLocks noChangeAspect="1" noChangeArrowheads="1"/>
          </p:cNvSpPr>
          <p:nvPr/>
        </p:nvSpPr>
        <p:spPr bwMode="auto">
          <a:xfrm>
            <a:off x="579438" y="5457825"/>
            <a:ext cx="193675" cy="193675"/>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2500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161868" name="Rectangle 77"/>
          <p:cNvSpPr>
            <a:spLocks noChangeArrowheads="1"/>
          </p:cNvSpPr>
          <p:nvPr/>
        </p:nvSpPr>
        <p:spPr bwMode="auto">
          <a:xfrm>
            <a:off x="8566150" y="3287713"/>
            <a:ext cx="366713"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cs typeface="+mn-cs"/>
              </a:rPr>
              <a:t>x</a:t>
            </a:r>
            <a:r>
              <a:rPr kumimoji="1" lang="en-US" altLang="zh-CN" sz="1600" b="0" i="0" u="none" strike="noStrike" kern="1200" cap="none" spc="0" normalizeH="0" baseline="-25000" noProof="0">
                <a:ln>
                  <a:noFill/>
                </a:ln>
                <a:solidFill>
                  <a:srgbClr val="000000"/>
                </a:solidFill>
                <a:effectLst/>
                <a:uLnTx/>
                <a:uFillTx/>
                <a:latin typeface="Comic Sans MS" panose="030F0702030302020204" pitchFamily="66" charset="0"/>
                <a:ea typeface="宋体" panose="02010600030101010101" pitchFamily="2" charset="-122"/>
                <a:cs typeface="+mn-cs"/>
              </a:rPr>
              <a:t>1</a:t>
            </a:r>
            <a:endParaRPr kumimoji="1" lang="en-US" altLang="zh-CN" sz="1600" b="0" i="0" u="none" strike="noStrike" kern="120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cs typeface="+mn-cs"/>
            </a:endParaRPr>
          </a:p>
        </p:txBody>
      </p:sp>
      <p:sp>
        <p:nvSpPr>
          <p:cNvPr id="161869" name="Rectangle 78"/>
          <p:cNvSpPr>
            <a:spLocks noChangeArrowheads="1"/>
          </p:cNvSpPr>
          <p:nvPr/>
        </p:nvSpPr>
        <p:spPr bwMode="auto">
          <a:xfrm>
            <a:off x="8580438" y="4325938"/>
            <a:ext cx="388937"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cs typeface="+mn-cs"/>
              </a:rPr>
              <a:t>x</a:t>
            </a:r>
            <a:r>
              <a:rPr kumimoji="1" lang="en-US" altLang="zh-CN" sz="1600" b="0" i="0" u="none" strike="noStrike" kern="1200" cap="none" spc="0" normalizeH="0" baseline="-25000" noProof="0">
                <a:ln>
                  <a:noFill/>
                </a:ln>
                <a:solidFill>
                  <a:srgbClr val="000000"/>
                </a:solidFill>
                <a:effectLst/>
                <a:uLnTx/>
                <a:uFillTx/>
                <a:latin typeface="Comic Sans MS" panose="030F0702030302020204" pitchFamily="66" charset="0"/>
                <a:ea typeface="宋体" panose="02010600030101010101" pitchFamily="2" charset="-122"/>
                <a:cs typeface="+mn-cs"/>
              </a:rPr>
              <a:t>2</a:t>
            </a:r>
            <a:endParaRPr kumimoji="1" lang="en-US" altLang="zh-CN" sz="1600" b="0" i="0" u="none" strike="noStrike" kern="120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cs typeface="+mn-cs"/>
            </a:endParaRPr>
          </a:p>
        </p:txBody>
      </p:sp>
      <p:sp>
        <p:nvSpPr>
          <p:cNvPr id="161870" name="Rectangle 79"/>
          <p:cNvSpPr>
            <a:spLocks noChangeArrowheads="1"/>
          </p:cNvSpPr>
          <p:nvPr/>
        </p:nvSpPr>
        <p:spPr bwMode="auto">
          <a:xfrm>
            <a:off x="8591550" y="5341938"/>
            <a:ext cx="388938"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cs typeface="+mn-cs"/>
              </a:rPr>
              <a:t>x</a:t>
            </a:r>
            <a:r>
              <a:rPr kumimoji="1" lang="en-US" altLang="zh-CN" sz="1600" b="0" i="0" u="none" strike="noStrike" kern="1200" cap="none" spc="0" normalizeH="0" baseline="-25000" noProof="0">
                <a:ln>
                  <a:noFill/>
                </a:ln>
                <a:solidFill>
                  <a:srgbClr val="000000"/>
                </a:solidFill>
                <a:effectLst/>
                <a:uLnTx/>
                <a:uFillTx/>
                <a:latin typeface="Comic Sans MS" panose="030F0702030302020204" pitchFamily="66" charset="0"/>
                <a:ea typeface="宋体" panose="02010600030101010101" pitchFamily="2" charset="-122"/>
                <a:cs typeface="+mn-cs"/>
              </a:rPr>
              <a:t>3</a:t>
            </a:r>
            <a:endParaRPr kumimoji="1" lang="en-US" altLang="zh-CN" sz="1600" b="0" i="0" u="none" strike="noStrike" kern="120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cs typeface="+mn-cs"/>
            </a:endParaRPr>
          </a:p>
        </p:txBody>
      </p:sp>
    </p:spTree>
    <p:extLst>
      <p:ext uri="{BB962C8B-B14F-4D97-AF65-F5344CB8AC3E}">
        <p14:creationId xmlns:p14="http://schemas.microsoft.com/office/powerpoint/2010/main" val="3091683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Number Placeholder 3"/>
          <p:cNvSpPr>
            <a:spLocks noGrp="1"/>
          </p:cNvSpPr>
          <p:nvPr>
            <p:ph type="sldNum" sz="quarter" idx="10"/>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9CCBB716-682E-484E-8A70-F21405CAA61E}" type="slidenum">
              <a:rPr kumimoji="1" lang="en-US" altLang="zh-CN" sz="800" b="0" i="0" u="none" strike="noStrike" kern="120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25</a:t>
            </a:fld>
            <a:endParaRPr kumimoji="1" lang="en-US" altLang="zh-CN" sz="1400" b="0" i="0" u="none" strike="noStrike" kern="120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cs typeface="+mn-cs"/>
            </a:endParaRPr>
          </a:p>
        </p:txBody>
      </p:sp>
      <p:sp>
        <p:nvSpPr>
          <p:cNvPr id="163843" name="Rectangle 2"/>
          <p:cNvSpPr>
            <a:spLocks noChangeArrowheads="1"/>
          </p:cNvSpPr>
          <p:nvPr/>
        </p:nvSpPr>
        <p:spPr bwMode="auto">
          <a:xfrm>
            <a:off x="2327275" y="3219450"/>
            <a:ext cx="1625600" cy="2590800"/>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163844" name="Rectangle 3"/>
          <p:cNvSpPr>
            <a:spLocks noChangeArrowheads="1"/>
          </p:cNvSpPr>
          <p:nvPr/>
        </p:nvSpPr>
        <p:spPr bwMode="auto">
          <a:xfrm>
            <a:off x="5207000" y="3219450"/>
            <a:ext cx="1625600" cy="2590800"/>
          </a:xfrm>
          <a:prstGeom prst="rect">
            <a:avLst/>
          </a:prstGeom>
          <a:solidFill>
            <a:schemeClr val="tx2"/>
          </a:solidFill>
          <a:ln>
            <a:noFill/>
          </a:ln>
          <a:effectLst/>
          <a:extLs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163845" name="Rectangle 4"/>
          <p:cNvSpPr>
            <a:spLocks noGrp="1" noChangeArrowheads="1"/>
          </p:cNvSpPr>
          <p:nvPr>
            <p:ph type="title"/>
          </p:nvPr>
        </p:nvSpPr>
        <p:spPr/>
        <p:txBody>
          <a:bodyPr/>
          <a:lstStyle/>
          <a:p>
            <a:r>
              <a:rPr lang="en-US" altLang="zh-CN" smtClean="0">
                <a:ea typeface="宋体" panose="02010600030101010101" pitchFamily="2" charset="-122"/>
              </a:rPr>
              <a:t>3-SAT Reduces to Directed Hamiltonian Cycle</a:t>
            </a:r>
          </a:p>
        </p:txBody>
      </p:sp>
      <p:sp>
        <p:nvSpPr>
          <p:cNvPr id="163846" name="Rectangle 5"/>
          <p:cNvSpPr>
            <a:spLocks noGrp="1" noChangeArrowheads="1"/>
          </p:cNvSpPr>
          <p:nvPr>
            <p:ph type="body" idx="1"/>
          </p:nvPr>
        </p:nvSpPr>
        <p:spPr/>
        <p:txBody>
          <a:bodyPr/>
          <a:lstStyle/>
          <a:p>
            <a:r>
              <a:rPr lang="en-US" altLang="zh-CN" smtClean="0">
                <a:ea typeface="宋体" panose="02010600030101010101" pitchFamily="2" charset="-122"/>
              </a:rPr>
              <a:t>Construction.  </a:t>
            </a:r>
            <a:r>
              <a:rPr lang="en-US" altLang="zh-CN" smtClean="0">
                <a:solidFill>
                  <a:schemeClr val="tx1"/>
                </a:solidFill>
                <a:ea typeface="宋体" panose="02010600030101010101" pitchFamily="2" charset="-122"/>
              </a:rPr>
              <a:t>Given </a:t>
            </a:r>
            <a:r>
              <a:rPr lang="en-US" altLang="zh-CN" sz="1600" smtClean="0">
                <a:solidFill>
                  <a:schemeClr val="tx1"/>
                </a:solidFill>
                <a:ea typeface="宋体" panose="02010600030101010101" pitchFamily="2" charset="-122"/>
              </a:rPr>
              <a:t>3-SAT</a:t>
            </a:r>
            <a:r>
              <a:rPr lang="en-US" altLang="zh-CN" smtClean="0">
                <a:solidFill>
                  <a:schemeClr val="tx1"/>
                </a:solidFill>
                <a:ea typeface="宋体" panose="02010600030101010101" pitchFamily="2" charset="-122"/>
              </a:rPr>
              <a:t> instance </a:t>
            </a:r>
            <a:r>
              <a:rPr lang="en-US" altLang="zh-CN" smtClean="0">
                <a:solidFill>
                  <a:schemeClr val="tx1"/>
                </a:solidFill>
                <a:ea typeface="宋体" panose="02010600030101010101" pitchFamily="2" charset="-122"/>
                <a:sym typeface="Symbol" panose="05050102010706020507" pitchFamily="18" charset="2"/>
              </a:rPr>
              <a:t></a:t>
            </a:r>
            <a:r>
              <a:rPr lang="en-US" altLang="zh-CN" smtClean="0">
                <a:solidFill>
                  <a:schemeClr val="tx1"/>
                </a:solidFill>
                <a:ea typeface="宋体" panose="02010600030101010101" pitchFamily="2" charset="-122"/>
              </a:rPr>
              <a:t> with n variables x</a:t>
            </a:r>
            <a:r>
              <a:rPr lang="en-US" altLang="zh-CN" baseline="-25000" smtClean="0">
                <a:solidFill>
                  <a:schemeClr val="tx1"/>
                </a:solidFill>
                <a:ea typeface="宋体" panose="02010600030101010101" pitchFamily="2" charset="-122"/>
              </a:rPr>
              <a:t>i</a:t>
            </a:r>
            <a:r>
              <a:rPr lang="en-US" altLang="zh-CN" smtClean="0">
                <a:solidFill>
                  <a:schemeClr val="tx1"/>
                </a:solidFill>
                <a:ea typeface="宋体" panose="02010600030101010101" pitchFamily="2" charset="-122"/>
              </a:rPr>
              <a:t> and k clauses.</a:t>
            </a:r>
          </a:p>
          <a:p>
            <a:pPr lvl="1"/>
            <a:r>
              <a:rPr lang="en-US" altLang="zh-CN" smtClean="0">
                <a:ea typeface="宋体" panose="02010600030101010101" pitchFamily="2" charset="-122"/>
              </a:rPr>
              <a:t>For each clause:  add a node and 6 edges.</a:t>
            </a:r>
          </a:p>
        </p:txBody>
      </p:sp>
      <p:sp>
        <p:nvSpPr>
          <p:cNvPr id="163847" name="Oval 6"/>
          <p:cNvSpPr>
            <a:spLocks noChangeAspect="1" noChangeArrowheads="1"/>
          </p:cNvSpPr>
          <p:nvPr/>
        </p:nvSpPr>
        <p:spPr bwMode="auto">
          <a:xfrm>
            <a:off x="1570038" y="3406775"/>
            <a:ext cx="193675" cy="193675"/>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cxnSp>
        <p:nvCxnSpPr>
          <p:cNvPr id="163848" name="AutoShape 7"/>
          <p:cNvCxnSpPr>
            <a:cxnSpLocks noChangeShapeType="1"/>
            <a:stCxn id="163904" idx="6"/>
            <a:endCxn id="163847" idx="2"/>
          </p:cNvCxnSpPr>
          <p:nvPr/>
        </p:nvCxnSpPr>
        <p:spPr bwMode="auto">
          <a:xfrm>
            <a:off x="773113" y="3503613"/>
            <a:ext cx="796925" cy="0"/>
          </a:xfrm>
          <a:prstGeom prst="straightConnector1">
            <a:avLst/>
          </a:prstGeom>
          <a:noFill/>
          <a:ln w="952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63849" name="Oval 8"/>
          <p:cNvSpPr>
            <a:spLocks noChangeAspect="1" noChangeArrowheads="1"/>
          </p:cNvSpPr>
          <p:nvPr/>
        </p:nvSpPr>
        <p:spPr bwMode="auto">
          <a:xfrm>
            <a:off x="3509963" y="3406775"/>
            <a:ext cx="193675" cy="193675"/>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163850" name="Oval 9"/>
          <p:cNvSpPr>
            <a:spLocks noChangeAspect="1" noChangeArrowheads="1"/>
          </p:cNvSpPr>
          <p:nvPr/>
        </p:nvSpPr>
        <p:spPr bwMode="auto">
          <a:xfrm>
            <a:off x="2519363" y="3406775"/>
            <a:ext cx="193675" cy="193675"/>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2500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cxnSp>
        <p:nvCxnSpPr>
          <p:cNvPr id="163851" name="AutoShape 10"/>
          <p:cNvCxnSpPr>
            <a:cxnSpLocks noChangeShapeType="1"/>
            <a:stCxn id="163850" idx="6"/>
            <a:endCxn id="163849" idx="2"/>
          </p:cNvCxnSpPr>
          <p:nvPr/>
        </p:nvCxnSpPr>
        <p:spPr bwMode="auto">
          <a:xfrm>
            <a:off x="2713038" y="3503613"/>
            <a:ext cx="796925" cy="0"/>
          </a:xfrm>
          <a:prstGeom prst="straightConnector1">
            <a:avLst/>
          </a:prstGeom>
          <a:noFill/>
          <a:ln w="952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3852" name="AutoShape 11"/>
          <p:cNvCxnSpPr>
            <a:cxnSpLocks noChangeShapeType="1"/>
            <a:stCxn id="163847" idx="6"/>
            <a:endCxn id="163850" idx="2"/>
          </p:cNvCxnSpPr>
          <p:nvPr/>
        </p:nvCxnSpPr>
        <p:spPr bwMode="auto">
          <a:xfrm>
            <a:off x="1763713" y="3503613"/>
            <a:ext cx="755650" cy="0"/>
          </a:xfrm>
          <a:prstGeom prst="straightConnector1">
            <a:avLst/>
          </a:prstGeom>
          <a:noFill/>
          <a:ln w="952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63853" name="Oval 12"/>
          <p:cNvSpPr>
            <a:spLocks noChangeAspect="1" noChangeArrowheads="1"/>
          </p:cNvSpPr>
          <p:nvPr/>
        </p:nvSpPr>
        <p:spPr bwMode="auto">
          <a:xfrm>
            <a:off x="5456238" y="3406775"/>
            <a:ext cx="193675" cy="193675"/>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163854" name="Oval 13"/>
          <p:cNvSpPr>
            <a:spLocks noChangeAspect="1" noChangeArrowheads="1"/>
          </p:cNvSpPr>
          <p:nvPr/>
        </p:nvSpPr>
        <p:spPr bwMode="auto">
          <a:xfrm>
            <a:off x="4465638" y="3406775"/>
            <a:ext cx="193675" cy="193675"/>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2500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cxnSp>
        <p:nvCxnSpPr>
          <p:cNvPr id="163855" name="AutoShape 14"/>
          <p:cNvCxnSpPr>
            <a:cxnSpLocks noChangeShapeType="1"/>
            <a:stCxn id="163854" idx="6"/>
            <a:endCxn id="163853" idx="2"/>
          </p:cNvCxnSpPr>
          <p:nvPr/>
        </p:nvCxnSpPr>
        <p:spPr bwMode="auto">
          <a:xfrm>
            <a:off x="4659313" y="3503613"/>
            <a:ext cx="796925" cy="0"/>
          </a:xfrm>
          <a:prstGeom prst="straightConnector1">
            <a:avLst/>
          </a:prstGeom>
          <a:noFill/>
          <a:ln w="952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63856" name="Oval 15"/>
          <p:cNvSpPr>
            <a:spLocks noChangeAspect="1" noChangeArrowheads="1"/>
          </p:cNvSpPr>
          <p:nvPr/>
        </p:nvSpPr>
        <p:spPr bwMode="auto">
          <a:xfrm>
            <a:off x="8301038" y="3406775"/>
            <a:ext cx="193675" cy="193675"/>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163857" name="Oval 16"/>
          <p:cNvSpPr>
            <a:spLocks noChangeAspect="1" noChangeArrowheads="1"/>
          </p:cNvSpPr>
          <p:nvPr/>
        </p:nvSpPr>
        <p:spPr bwMode="auto">
          <a:xfrm>
            <a:off x="7310438" y="3406775"/>
            <a:ext cx="193675" cy="193675"/>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2500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cxnSp>
        <p:nvCxnSpPr>
          <p:cNvPr id="163858" name="AutoShape 17"/>
          <p:cNvCxnSpPr>
            <a:cxnSpLocks noChangeShapeType="1"/>
            <a:stCxn id="163857" idx="6"/>
            <a:endCxn id="163856" idx="2"/>
          </p:cNvCxnSpPr>
          <p:nvPr/>
        </p:nvCxnSpPr>
        <p:spPr bwMode="auto">
          <a:xfrm>
            <a:off x="7504113" y="3503613"/>
            <a:ext cx="796925" cy="0"/>
          </a:xfrm>
          <a:prstGeom prst="straightConnector1">
            <a:avLst/>
          </a:prstGeom>
          <a:noFill/>
          <a:ln w="952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3859" name="AutoShape 18"/>
          <p:cNvCxnSpPr>
            <a:cxnSpLocks noChangeShapeType="1"/>
            <a:stCxn id="163891" idx="6"/>
            <a:endCxn id="163857" idx="2"/>
          </p:cNvCxnSpPr>
          <p:nvPr/>
        </p:nvCxnSpPr>
        <p:spPr bwMode="auto">
          <a:xfrm flipV="1">
            <a:off x="6564313" y="3503613"/>
            <a:ext cx="746125" cy="6350"/>
          </a:xfrm>
          <a:prstGeom prst="straightConnector1">
            <a:avLst/>
          </a:prstGeom>
          <a:noFill/>
          <a:ln w="952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3860" name="AutoShape 19"/>
          <p:cNvCxnSpPr>
            <a:cxnSpLocks noChangeShapeType="1"/>
            <a:stCxn id="163849" idx="6"/>
            <a:endCxn id="163854" idx="2"/>
          </p:cNvCxnSpPr>
          <p:nvPr/>
        </p:nvCxnSpPr>
        <p:spPr bwMode="auto">
          <a:xfrm>
            <a:off x="3703638" y="3503613"/>
            <a:ext cx="762000" cy="0"/>
          </a:xfrm>
          <a:prstGeom prst="straightConnector1">
            <a:avLst/>
          </a:prstGeom>
          <a:noFill/>
          <a:ln w="952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63861" name="Oval 20"/>
          <p:cNvSpPr>
            <a:spLocks noChangeAspect="1" noChangeArrowheads="1"/>
          </p:cNvSpPr>
          <p:nvPr/>
        </p:nvSpPr>
        <p:spPr bwMode="auto">
          <a:xfrm>
            <a:off x="1570038" y="4432300"/>
            <a:ext cx="193675" cy="193675"/>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cxnSp>
        <p:nvCxnSpPr>
          <p:cNvPr id="163862" name="AutoShape 21"/>
          <p:cNvCxnSpPr>
            <a:cxnSpLocks noChangeShapeType="1"/>
            <a:stCxn id="163905" idx="6"/>
            <a:endCxn id="163861" idx="2"/>
          </p:cNvCxnSpPr>
          <p:nvPr/>
        </p:nvCxnSpPr>
        <p:spPr bwMode="auto">
          <a:xfrm>
            <a:off x="773113" y="4529138"/>
            <a:ext cx="796925" cy="0"/>
          </a:xfrm>
          <a:prstGeom prst="straightConnector1">
            <a:avLst/>
          </a:prstGeom>
          <a:noFill/>
          <a:ln w="952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63863" name="Oval 22"/>
          <p:cNvSpPr>
            <a:spLocks noChangeAspect="1" noChangeArrowheads="1"/>
          </p:cNvSpPr>
          <p:nvPr/>
        </p:nvSpPr>
        <p:spPr bwMode="auto">
          <a:xfrm>
            <a:off x="3509963" y="4432300"/>
            <a:ext cx="193675" cy="193675"/>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163864" name="Oval 23"/>
          <p:cNvSpPr>
            <a:spLocks noChangeAspect="1" noChangeArrowheads="1"/>
          </p:cNvSpPr>
          <p:nvPr/>
        </p:nvSpPr>
        <p:spPr bwMode="auto">
          <a:xfrm>
            <a:off x="2519363" y="4432300"/>
            <a:ext cx="193675" cy="193675"/>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2500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cxnSp>
        <p:nvCxnSpPr>
          <p:cNvPr id="163865" name="AutoShape 24"/>
          <p:cNvCxnSpPr>
            <a:cxnSpLocks noChangeShapeType="1"/>
            <a:stCxn id="163864" idx="6"/>
            <a:endCxn id="163863" idx="2"/>
          </p:cNvCxnSpPr>
          <p:nvPr/>
        </p:nvCxnSpPr>
        <p:spPr bwMode="auto">
          <a:xfrm>
            <a:off x="2713038" y="4529138"/>
            <a:ext cx="796925" cy="0"/>
          </a:xfrm>
          <a:prstGeom prst="straightConnector1">
            <a:avLst/>
          </a:prstGeom>
          <a:noFill/>
          <a:ln w="952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3866" name="AutoShape 25"/>
          <p:cNvCxnSpPr>
            <a:cxnSpLocks noChangeShapeType="1"/>
            <a:stCxn id="163861" idx="6"/>
            <a:endCxn id="163864" idx="2"/>
          </p:cNvCxnSpPr>
          <p:nvPr/>
        </p:nvCxnSpPr>
        <p:spPr bwMode="auto">
          <a:xfrm>
            <a:off x="1763713" y="4529138"/>
            <a:ext cx="755650" cy="0"/>
          </a:xfrm>
          <a:prstGeom prst="straightConnector1">
            <a:avLst/>
          </a:prstGeom>
          <a:noFill/>
          <a:ln w="952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63867" name="Oval 26"/>
          <p:cNvSpPr>
            <a:spLocks noChangeAspect="1" noChangeArrowheads="1"/>
          </p:cNvSpPr>
          <p:nvPr/>
        </p:nvSpPr>
        <p:spPr bwMode="auto">
          <a:xfrm>
            <a:off x="5456238" y="4432300"/>
            <a:ext cx="193675" cy="193675"/>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163868" name="Oval 27"/>
          <p:cNvSpPr>
            <a:spLocks noChangeAspect="1" noChangeArrowheads="1"/>
          </p:cNvSpPr>
          <p:nvPr/>
        </p:nvSpPr>
        <p:spPr bwMode="auto">
          <a:xfrm>
            <a:off x="4465638" y="4432300"/>
            <a:ext cx="193675" cy="193675"/>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2500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cxnSp>
        <p:nvCxnSpPr>
          <p:cNvPr id="163869" name="AutoShape 28"/>
          <p:cNvCxnSpPr>
            <a:cxnSpLocks noChangeShapeType="1"/>
            <a:stCxn id="163868" idx="6"/>
            <a:endCxn id="163867" idx="2"/>
          </p:cNvCxnSpPr>
          <p:nvPr/>
        </p:nvCxnSpPr>
        <p:spPr bwMode="auto">
          <a:xfrm>
            <a:off x="4659313" y="4529138"/>
            <a:ext cx="796925" cy="0"/>
          </a:xfrm>
          <a:prstGeom prst="straightConnector1">
            <a:avLst/>
          </a:prstGeom>
          <a:noFill/>
          <a:ln w="952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63870" name="Oval 29"/>
          <p:cNvSpPr>
            <a:spLocks noChangeAspect="1" noChangeArrowheads="1"/>
          </p:cNvSpPr>
          <p:nvPr/>
        </p:nvSpPr>
        <p:spPr bwMode="auto">
          <a:xfrm>
            <a:off x="8301038" y="4432300"/>
            <a:ext cx="193675" cy="193675"/>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163871" name="Oval 30"/>
          <p:cNvSpPr>
            <a:spLocks noChangeAspect="1" noChangeArrowheads="1"/>
          </p:cNvSpPr>
          <p:nvPr/>
        </p:nvSpPr>
        <p:spPr bwMode="auto">
          <a:xfrm>
            <a:off x="7310438" y="4432300"/>
            <a:ext cx="193675" cy="193675"/>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2500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cxnSp>
        <p:nvCxnSpPr>
          <p:cNvPr id="163872" name="AutoShape 31"/>
          <p:cNvCxnSpPr>
            <a:cxnSpLocks noChangeShapeType="1"/>
            <a:stCxn id="163871" idx="6"/>
            <a:endCxn id="163870" idx="2"/>
          </p:cNvCxnSpPr>
          <p:nvPr/>
        </p:nvCxnSpPr>
        <p:spPr bwMode="auto">
          <a:xfrm>
            <a:off x="7504113" y="4529138"/>
            <a:ext cx="796925" cy="0"/>
          </a:xfrm>
          <a:prstGeom prst="straightConnector1">
            <a:avLst/>
          </a:prstGeom>
          <a:noFill/>
          <a:ln w="952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3873" name="AutoShape 32"/>
          <p:cNvCxnSpPr>
            <a:cxnSpLocks noChangeShapeType="1"/>
            <a:stCxn id="163892" idx="6"/>
            <a:endCxn id="163871" idx="2"/>
          </p:cNvCxnSpPr>
          <p:nvPr/>
        </p:nvCxnSpPr>
        <p:spPr bwMode="auto">
          <a:xfrm flipV="1">
            <a:off x="6564313" y="4529138"/>
            <a:ext cx="746125" cy="6350"/>
          </a:xfrm>
          <a:prstGeom prst="straightConnector1">
            <a:avLst/>
          </a:prstGeom>
          <a:noFill/>
          <a:ln w="952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3874" name="AutoShape 33"/>
          <p:cNvCxnSpPr>
            <a:cxnSpLocks noChangeShapeType="1"/>
            <a:stCxn id="163863" idx="6"/>
            <a:endCxn id="163868" idx="2"/>
          </p:cNvCxnSpPr>
          <p:nvPr/>
        </p:nvCxnSpPr>
        <p:spPr bwMode="auto">
          <a:xfrm>
            <a:off x="3703638" y="4529138"/>
            <a:ext cx="762000" cy="0"/>
          </a:xfrm>
          <a:prstGeom prst="straightConnector1">
            <a:avLst/>
          </a:prstGeom>
          <a:noFill/>
          <a:ln w="952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63875" name="Oval 34"/>
          <p:cNvSpPr>
            <a:spLocks noChangeAspect="1" noChangeArrowheads="1"/>
          </p:cNvSpPr>
          <p:nvPr/>
        </p:nvSpPr>
        <p:spPr bwMode="auto">
          <a:xfrm>
            <a:off x="1570038" y="5457825"/>
            <a:ext cx="193675" cy="193675"/>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cxnSp>
        <p:nvCxnSpPr>
          <p:cNvPr id="163876" name="AutoShape 35"/>
          <p:cNvCxnSpPr>
            <a:cxnSpLocks noChangeShapeType="1"/>
            <a:stCxn id="163915" idx="6"/>
            <a:endCxn id="163875" idx="2"/>
          </p:cNvCxnSpPr>
          <p:nvPr/>
        </p:nvCxnSpPr>
        <p:spPr bwMode="auto">
          <a:xfrm>
            <a:off x="773113" y="5554663"/>
            <a:ext cx="796925" cy="0"/>
          </a:xfrm>
          <a:prstGeom prst="straightConnector1">
            <a:avLst/>
          </a:prstGeom>
          <a:noFill/>
          <a:ln w="952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63877" name="Oval 36"/>
          <p:cNvSpPr>
            <a:spLocks noChangeAspect="1" noChangeArrowheads="1"/>
          </p:cNvSpPr>
          <p:nvPr/>
        </p:nvSpPr>
        <p:spPr bwMode="auto">
          <a:xfrm>
            <a:off x="3509963" y="5457825"/>
            <a:ext cx="193675" cy="193675"/>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163878" name="Oval 37"/>
          <p:cNvSpPr>
            <a:spLocks noChangeAspect="1" noChangeArrowheads="1"/>
          </p:cNvSpPr>
          <p:nvPr/>
        </p:nvSpPr>
        <p:spPr bwMode="auto">
          <a:xfrm>
            <a:off x="2519363" y="5457825"/>
            <a:ext cx="193675" cy="193675"/>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2500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cxnSp>
        <p:nvCxnSpPr>
          <p:cNvPr id="163879" name="AutoShape 38"/>
          <p:cNvCxnSpPr>
            <a:cxnSpLocks noChangeShapeType="1"/>
            <a:stCxn id="163878" idx="6"/>
            <a:endCxn id="163877" idx="2"/>
          </p:cNvCxnSpPr>
          <p:nvPr/>
        </p:nvCxnSpPr>
        <p:spPr bwMode="auto">
          <a:xfrm>
            <a:off x="2713038" y="5554663"/>
            <a:ext cx="796925" cy="0"/>
          </a:xfrm>
          <a:prstGeom prst="straightConnector1">
            <a:avLst/>
          </a:prstGeom>
          <a:noFill/>
          <a:ln w="952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3880" name="AutoShape 39"/>
          <p:cNvCxnSpPr>
            <a:cxnSpLocks noChangeShapeType="1"/>
            <a:stCxn id="163875" idx="6"/>
            <a:endCxn id="163878" idx="2"/>
          </p:cNvCxnSpPr>
          <p:nvPr/>
        </p:nvCxnSpPr>
        <p:spPr bwMode="auto">
          <a:xfrm>
            <a:off x="1763713" y="5554663"/>
            <a:ext cx="755650" cy="0"/>
          </a:xfrm>
          <a:prstGeom prst="straightConnector1">
            <a:avLst/>
          </a:prstGeom>
          <a:noFill/>
          <a:ln w="952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63881" name="Oval 40"/>
          <p:cNvSpPr>
            <a:spLocks noChangeAspect="1" noChangeArrowheads="1"/>
          </p:cNvSpPr>
          <p:nvPr/>
        </p:nvSpPr>
        <p:spPr bwMode="auto">
          <a:xfrm>
            <a:off x="5456238" y="5457825"/>
            <a:ext cx="193675" cy="193675"/>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163882" name="Oval 41"/>
          <p:cNvSpPr>
            <a:spLocks noChangeAspect="1" noChangeArrowheads="1"/>
          </p:cNvSpPr>
          <p:nvPr/>
        </p:nvSpPr>
        <p:spPr bwMode="auto">
          <a:xfrm>
            <a:off x="4465638" y="5457825"/>
            <a:ext cx="193675" cy="193675"/>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2500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cxnSp>
        <p:nvCxnSpPr>
          <p:cNvPr id="163883" name="AutoShape 42"/>
          <p:cNvCxnSpPr>
            <a:cxnSpLocks noChangeShapeType="1"/>
            <a:stCxn id="163882" idx="6"/>
            <a:endCxn id="163881" idx="2"/>
          </p:cNvCxnSpPr>
          <p:nvPr/>
        </p:nvCxnSpPr>
        <p:spPr bwMode="auto">
          <a:xfrm>
            <a:off x="4659313" y="5554663"/>
            <a:ext cx="796925" cy="0"/>
          </a:xfrm>
          <a:prstGeom prst="straightConnector1">
            <a:avLst/>
          </a:prstGeom>
          <a:noFill/>
          <a:ln w="952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63884" name="Oval 43"/>
          <p:cNvSpPr>
            <a:spLocks noChangeAspect="1" noChangeArrowheads="1"/>
          </p:cNvSpPr>
          <p:nvPr/>
        </p:nvSpPr>
        <p:spPr bwMode="auto">
          <a:xfrm>
            <a:off x="8301038" y="5457825"/>
            <a:ext cx="193675" cy="193675"/>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163885" name="Oval 44"/>
          <p:cNvSpPr>
            <a:spLocks noChangeAspect="1" noChangeArrowheads="1"/>
          </p:cNvSpPr>
          <p:nvPr/>
        </p:nvSpPr>
        <p:spPr bwMode="auto">
          <a:xfrm>
            <a:off x="7310438" y="5457825"/>
            <a:ext cx="193675" cy="193675"/>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2500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cxnSp>
        <p:nvCxnSpPr>
          <p:cNvPr id="163886" name="AutoShape 45"/>
          <p:cNvCxnSpPr>
            <a:cxnSpLocks noChangeShapeType="1"/>
            <a:stCxn id="163885" idx="6"/>
            <a:endCxn id="163884" idx="2"/>
          </p:cNvCxnSpPr>
          <p:nvPr/>
        </p:nvCxnSpPr>
        <p:spPr bwMode="auto">
          <a:xfrm>
            <a:off x="7504113" y="5554663"/>
            <a:ext cx="796925" cy="0"/>
          </a:xfrm>
          <a:prstGeom prst="straightConnector1">
            <a:avLst/>
          </a:prstGeom>
          <a:noFill/>
          <a:ln w="952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3887" name="AutoShape 46"/>
          <p:cNvCxnSpPr>
            <a:cxnSpLocks noChangeShapeType="1"/>
            <a:stCxn id="163893" idx="6"/>
            <a:endCxn id="163885" idx="2"/>
          </p:cNvCxnSpPr>
          <p:nvPr/>
        </p:nvCxnSpPr>
        <p:spPr bwMode="auto">
          <a:xfrm flipV="1">
            <a:off x="6564313" y="5554663"/>
            <a:ext cx="746125" cy="6350"/>
          </a:xfrm>
          <a:prstGeom prst="straightConnector1">
            <a:avLst/>
          </a:prstGeom>
          <a:noFill/>
          <a:ln w="952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3888" name="AutoShape 47"/>
          <p:cNvCxnSpPr>
            <a:cxnSpLocks noChangeShapeType="1"/>
            <a:stCxn id="163877" idx="6"/>
            <a:endCxn id="163882" idx="2"/>
          </p:cNvCxnSpPr>
          <p:nvPr/>
        </p:nvCxnSpPr>
        <p:spPr bwMode="auto">
          <a:xfrm>
            <a:off x="3703638" y="5554663"/>
            <a:ext cx="762000" cy="0"/>
          </a:xfrm>
          <a:prstGeom prst="straightConnector1">
            <a:avLst/>
          </a:prstGeom>
          <a:noFill/>
          <a:ln w="952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63889" name="Oval 48"/>
          <p:cNvSpPr>
            <a:spLocks noChangeAspect="1" noChangeArrowheads="1"/>
          </p:cNvSpPr>
          <p:nvPr/>
        </p:nvSpPr>
        <p:spPr bwMode="auto">
          <a:xfrm>
            <a:off x="4467225" y="2679700"/>
            <a:ext cx="192088" cy="192088"/>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900" b="0" i="0" u="none" strike="noStrike" kern="120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cs typeface="+mn-cs"/>
              </a:rPr>
              <a:t>s</a:t>
            </a:r>
          </a:p>
        </p:txBody>
      </p:sp>
      <p:sp>
        <p:nvSpPr>
          <p:cNvPr id="163890" name="Oval 49"/>
          <p:cNvSpPr>
            <a:spLocks noChangeAspect="1" noChangeArrowheads="1"/>
          </p:cNvSpPr>
          <p:nvPr/>
        </p:nvSpPr>
        <p:spPr bwMode="auto">
          <a:xfrm>
            <a:off x="4457700" y="6219825"/>
            <a:ext cx="192088" cy="192088"/>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900" b="0" i="0" u="none" strike="noStrike" kern="120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cs typeface="+mn-cs"/>
              </a:rPr>
              <a:t>t</a:t>
            </a:r>
          </a:p>
        </p:txBody>
      </p:sp>
      <p:sp>
        <p:nvSpPr>
          <p:cNvPr id="163891" name="Oval 50"/>
          <p:cNvSpPr>
            <a:spLocks noChangeAspect="1" noChangeArrowheads="1"/>
          </p:cNvSpPr>
          <p:nvPr/>
        </p:nvSpPr>
        <p:spPr bwMode="auto">
          <a:xfrm>
            <a:off x="6370638" y="3413125"/>
            <a:ext cx="193675" cy="193675"/>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163892" name="Oval 51"/>
          <p:cNvSpPr>
            <a:spLocks noChangeAspect="1" noChangeArrowheads="1"/>
          </p:cNvSpPr>
          <p:nvPr/>
        </p:nvSpPr>
        <p:spPr bwMode="auto">
          <a:xfrm>
            <a:off x="6370638" y="4438650"/>
            <a:ext cx="193675" cy="193675"/>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163893" name="Oval 52"/>
          <p:cNvSpPr>
            <a:spLocks noChangeAspect="1" noChangeArrowheads="1"/>
          </p:cNvSpPr>
          <p:nvPr/>
        </p:nvSpPr>
        <p:spPr bwMode="auto">
          <a:xfrm>
            <a:off x="6370638" y="5464175"/>
            <a:ext cx="193675" cy="193675"/>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cxnSp>
        <p:nvCxnSpPr>
          <p:cNvPr id="163894" name="AutoShape 53"/>
          <p:cNvCxnSpPr>
            <a:cxnSpLocks noChangeShapeType="1"/>
            <a:stCxn id="163853" idx="6"/>
            <a:endCxn id="163891" idx="2"/>
          </p:cNvCxnSpPr>
          <p:nvPr/>
        </p:nvCxnSpPr>
        <p:spPr bwMode="auto">
          <a:xfrm>
            <a:off x="5649913" y="3503613"/>
            <a:ext cx="720725" cy="6350"/>
          </a:xfrm>
          <a:prstGeom prst="straightConnector1">
            <a:avLst/>
          </a:prstGeom>
          <a:noFill/>
          <a:ln w="952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3895" name="AutoShape 54"/>
          <p:cNvCxnSpPr>
            <a:cxnSpLocks noChangeShapeType="1"/>
            <a:stCxn id="163867" idx="6"/>
            <a:endCxn id="163892" idx="2"/>
          </p:cNvCxnSpPr>
          <p:nvPr/>
        </p:nvCxnSpPr>
        <p:spPr bwMode="auto">
          <a:xfrm>
            <a:off x="5649913" y="4529138"/>
            <a:ext cx="720725" cy="6350"/>
          </a:xfrm>
          <a:prstGeom prst="straightConnector1">
            <a:avLst/>
          </a:prstGeom>
          <a:noFill/>
          <a:ln w="952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3896" name="AutoShape 55"/>
          <p:cNvCxnSpPr>
            <a:cxnSpLocks noChangeShapeType="1"/>
            <a:stCxn id="163881" idx="6"/>
            <a:endCxn id="163893" idx="2"/>
          </p:cNvCxnSpPr>
          <p:nvPr/>
        </p:nvCxnSpPr>
        <p:spPr bwMode="auto">
          <a:xfrm>
            <a:off x="5649913" y="5554663"/>
            <a:ext cx="720725" cy="6350"/>
          </a:xfrm>
          <a:prstGeom prst="straightConnector1">
            <a:avLst/>
          </a:prstGeom>
          <a:noFill/>
          <a:ln w="9525">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3897" name="AutoShape 56"/>
          <p:cNvCxnSpPr>
            <a:cxnSpLocks noChangeShapeType="1"/>
            <a:stCxn id="163870" idx="4"/>
            <a:endCxn id="163884" idx="0"/>
          </p:cNvCxnSpPr>
          <p:nvPr/>
        </p:nvCxnSpPr>
        <p:spPr bwMode="auto">
          <a:xfrm>
            <a:off x="8397875" y="4625975"/>
            <a:ext cx="0" cy="831850"/>
          </a:xfrm>
          <a:prstGeom prst="straightConnector1">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3898" name="AutoShape 57"/>
          <p:cNvCxnSpPr>
            <a:cxnSpLocks noChangeShapeType="1"/>
            <a:stCxn id="163905" idx="4"/>
            <a:endCxn id="163915" idx="0"/>
          </p:cNvCxnSpPr>
          <p:nvPr/>
        </p:nvCxnSpPr>
        <p:spPr bwMode="auto">
          <a:xfrm>
            <a:off x="676275" y="4625975"/>
            <a:ext cx="0" cy="831850"/>
          </a:xfrm>
          <a:prstGeom prst="straightConnector1">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3899" name="AutoShape 58"/>
          <p:cNvCxnSpPr>
            <a:cxnSpLocks noChangeShapeType="1"/>
            <a:stCxn id="163889" idx="2"/>
            <a:endCxn id="163904" idx="7"/>
          </p:cNvCxnSpPr>
          <p:nvPr/>
        </p:nvCxnSpPr>
        <p:spPr bwMode="auto">
          <a:xfrm flipH="1">
            <a:off x="744538" y="2776538"/>
            <a:ext cx="3722687" cy="658812"/>
          </a:xfrm>
          <a:prstGeom prst="straightConnector1">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3900" name="AutoShape 59"/>
          <p:cNvCxnSpPr>
            <a:cxnSpLocks noChangeShapeType="1"/>
            <a:stCxn id="163889" idx="6"/>
            <a:endCxn id="163856" idx="1"/>
          </p:cNvCxnSpPr>
          <p:nvPr/>
        </p:nvCxnSpPr>
        <p:spPr bwMode="auto">
          <a:xfrm>
            <a:off x="4659313" y="2776538"/>
            <a:ext cx="3670300" cy="658812"/>
          </a:xfrm>
          <a:prstGeom prst="straightConnector1">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3901" name="AutoShape 60"/>
          <p:cNvCxnSpPr>
            <a:cxnSpLocks noChangeShapeType="1"/>
            <a:stCxn id="163884" idx="4"/>
            <a:endCxn id="163890" idx="6"/>
          </p:cNvCxnSpPr>
          <p:nvPr/>
        </p:nvCxnSpPr>
        <p:spPr bwMode="auto">
          <a:xfrm rot="5400000">
            <a:off x="6191250" y="4110038"/>
            <a:ext cx="665163" cy="3748087"/>
          </a:xfrm>
          <a:prstGeom prst="curvedConnector2">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3902" name="AutoShape 61"/>
          <p:cNvCxnSpPr>
            <a:cxnSpLocks noChangeShapeType="1"/>
            <a:stCxn id="163915" idx="4"/>
            <a:endCxn id="163890" idx="2"/>
          </p:cNvCxnSpPr>
          <p:nvPr/>
        </p:nvCxnSpPr>
        <p:spPr bwMode="auto">
          <a:xfrm rot="16200000" flipH="1">
            <a:off x="2234406" y="4093369"/>
            <a:ext cx="665163" cy="3781425"/>
          </a:xfrm>
          <a:prstGeom prst="curvedConnector2">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63903" name="Freeform 62"/>
          <p:cNvSpPr>
            <a:spLocks/>
          </p:cNvSpPr>
          <p:nvPr/>
        </p:nvSpPr>
        <p:spPr bwMode="auto">
          <a:xfrm>
            <a:off x="152400" y="2654300"/>
            <a:ext cx="4338638" cy="3898900"/>
          </a:xfrm>
          <a:custGeom>
            <a:avLst/>
            <a:gdLst>
              <a:gd name="T0" fmla="*/ 2147483646 w 2733"/>
              <a:gd name="T1" fmla="*/ 2147483646 h 2456"/>
              <a:gd name="T2" fmla="*/ 2147483646 w 2733"/>
              <a:gd name="T3" fmla="*/ 2147483646 h 2456"/>
              <a:gd name="T4" fmla="*/ 2147483646 w 2733"/>
              <a:gd name="T5" fmla="*/ 2147483646 h 2456"/>
              <a:gd name="T6" fmla="*/ 2147483646 w 2733"/>
              <a:gd name="T7" fmla="*/ 2147483646 h 2456"/>
              <a:gd name="T8" fmla="*/ 2147483646 w 2733"/>
              <a:gd name="T9" fmla="*/ 2147483646 h 24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33" h="2456">
                <a:moveTo>
                  <a:pt x="2733" y="2360"/>
                </a:moveTo>
                <a:cubicBezTo>
                  <a:pt x="2355" y="2345"/>
                  <a:pt x="922" y="2456"/>
                  <a:pt x="467" y="2271"/>
                </a:cubicBezTo>
                <a:cubicBezTo>
                  <a:pt x="12" y="2086"/>
                  <a:pt x="0" y="1597"/>
                  <a:pt x="5" y="1252"/>
                </a:cubicBezTo>
                <a:cubicBezTo>
                  <a:pt x="10" y="907"/>
                  <a:pt x="45" y="404"/>
                  <a:pt x="499" y="202"/>
                </a:cubicBezTo>
                <a:cubicBezTo>
                  <a:pt x="953" y="0"/>
                  <a:pt x="2356" y="64"/>
                  <a:pt x="2727" y="37"/>
                </a:cubicBezTo>
              </a:path>
            </a:pathLst>
          </a:custGeom>
          <a:noFill/>
          <a:ln w="9525" cap="flat" cmpd="sng">
            <a:solidFill>
              <a:schemeClr val="accent2"/>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63904" name="Oval 63"/>
          <p:cNvSpPr>
            <a:spLocks noChangeAspect="1" noChangeArrowheads="1"/>
          </p:cNvSpPr>
          <p:nvPr/>
        </p:nvSpPr>
        <p:spPr bwMode="auto">
          <a:xfrm>
            <a:off x="579438" y="3406775"/>
            <a:ext cx="193675" cy="193675"/>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2500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163905" name="Oval 64"/>
          <p:cNvSpPr>
            <a:spLocks noChangeAspect="1" noChangeArrowheads="1"/>
          </p:cNvSpPr>
          <p:nvPr/>
        </p:nvSpPr>
        <p:spPr bwMode="auto">
          <a:xfrm>
            <a:off x="579438" y="4432300"/>
            <a:ext cx="193675" cy="193675"/>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2500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cxnSp>
        <p:nvCxnSpPr>
          <p:cNvPr id="163906" name="AutoShape 65"/>
          <p:cNvCxnSpPr>
            <a:cxnSpLocks noChangeShapeType="1"/>
            <a:stCxn id="163904" idx="4"/>
            <a:endCxn id="163905" idx="0"/>
          </p:cNvCxnSpPr>
          <p:nvPr/>
        </p:nvCxnSpPr>
        <p:spPr bwMode="auto">
          <a:xfrm>
            <a:off x="676275" y="3600450"/>
            <a:ext cx="0" cy="831850"/>
          </a:xfrm>
          <a:prstGeom prst="straightConnector1">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3907" name="AutoShape 66"/>
          <p:cNvCxnSpPr>
            <a:cxnSpLocks noChangeShapeType="1"/>
            <a:stCxn id="163856" idx="4"/>
            <a:endCxn id="163870" idx="0"/>
          </p:cNvCxnSpPr>
          <p:nvPr/>
        </p:nvCxnSpPr>
        <p:spPr bwMode="auto">
          <a:xfrm>
            <a:off x="8397875" y="3600450"/>
            <a:ext cx="0" cy="831850"/>
          </a:xfrm>
          <a:prstGeom prst="straightConnector1">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3908" name="AutoShape 67"/>
          <p:cNvCxnSpPr>
            <a:cxnSpLocks noChangeShapeType="1"/>
            <a:stCxn id="163904" idx="5"/>
            <a:endCxn id="163910" idx="1"/>
          </p:cNvCxnSpPr>
          <p:nvPr/>
        </p:nvCxnSpPr>
        <p:spPr bwMode="auto">
          <a:xfrm>
            <a:off x="744538" y="3571875"/>
            <a:ext cx="3827462" cy="403225"/>
          </a:xfrm>
          <a:prstGeom prst="straightConnector1">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3909" name="AutoShape 68"/>
          <p:cNvCxnSpPr>
            <a:cxnSpLocks noChangeShapeType="1"/>
            <a:stCxn id="163856" idx="3"/>
            <a:endCxn id="163910" idx="7"/>
          </p:cNvCxnSpPr>
          <p:nvPr/>
        </p:nvCxnSpPr>
        <p:spPr bwMode="auto">
          <a:xfrm flipH="1">
            <a:off x="4573588" y="3571875"/>
            <a:ext cx="3756025" cy="403225"/>
          </a:xfrm>
          <a:prstGeom prst="straightConnector1">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63910" name="Oval 69"/>
          <p:cNvSpPr>
            <a:spLocks noChangeAspect="1" noChangeArrowheads="1"/>
          </p:cNvSpPr>
          <p:nvPr/>
        </p:nvSpPr>
        <p:spPr bwMode="auto">
          <a:xfrm>
            <a:off x="4572000" y="3975100"/>
            <a:ext cx="1588" cy="1588"/>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2500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cxnSp>
        <p:nvCxnSpPr>
          <p:cNvPr id="163911" name="AutoShape 70"/>
          <p:cNvCxnSpPr>
            <a:cxnSpLocks noChangeShapeType="1"/>
            <a:stCxn id="163870" idx="1"/>
            <a:endCxn id="163910" idx="5"/>
          </p:cNvCxnSpPr>
          <p:nvPr/>
        </p:nvCxnSpPr>
        <p:spPr bwMode="auto">
          <a:xfrm flipH="1" flipV="1">
            <a:off x="4573588" y="3976688"/>
            <a:ext cx="3756025" cy="484187"/>
          </a:xfrm>
          <a:prstGeom prst="straightConnector1">
            <a:avLst/>
          </a:prstGeom>
          <a:noFill/>
          <a:ln w="9525">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3912" name="AutoShape 71"/>
          <p:cNvCxnSpPr>
            <a:cxnSpLocks noChangeShapeType="1"/>
            <a:stCxn id="163905" idx="7"/>
            <a:endCxn id="163910" idx="3"/>
          </p:cNvCxnSpPr>
          <p:nvPr/>
        </p:nvCxnSpPr>
        <p:spPr bwMode="auto">
          <a:xfrm flipV="1">
            <a:off x="744538" y="3976688"/>
            <a:ext cx="3827462" cy="484187"/>
          </a:xfrm>
          <a:prstGeom prst="straightConnector1">
            <a:avLst/>
          </a:prstGeom>
          <a:noFill/>
          <a:ln w="9525">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3913" name="AutoShape 72"/>
          <p:cNvCxnSpPr>
            <a:cxnSpLocks noChangeShapeType="1"/>
            <a:stCxn id="163905" idx="5"/>
            <a:endCxn id="163884" idx="1"/>
          </p:cNvCxnSpPr>
          <p:nvPr/>
        </p:nvCxnSpPr>
        <p:spPr bwMode="auto">
          <a:xfrm>
            <a:off x="744538" y="4597400"/>
            <a:ext cx="7585075" cy="889000"/>
          </a:xfrm>
          <a:prstGeom prst="straightConnector1">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3914" name="AutoShape 73"/>
          <p:cNvCxnSpPr>
            <a:cxnSpLocks noChangeShapeType="1"/>
            <a:stCxn id="163870" idx="3"/>
            <a:endCxn id="163915" idx="7"/>
          </p:cNvCxnSpPr>
          <p:nvPr/>
        </p:nvCxnSpPr>
        <p:spPr bwMode="auto">
          <a:xfrm flipH="1">
            <a:off x="744538" y="4597400"/>
            <a:ext cx="7585075" cy="889000"/>
          </a:xfrm>
          <a:prstGeom prst="straightConnector1">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63915" name="Oval 74"/>
          <p:cNvSpPr>
            <a:spLocks noChangeAspect="1" noChangeArrowheads="1"/>
          </p:cNvSpPr>
          <p:nvPr/>
        </p:nvSpPr>
        <p:spPr bwMode="auto">
          <a:xfrm>
            <a:off x="579438" y="5457825"/>
            <a:ext cx="193675" cy="193675"/>
          </a:xfrm>
          <a:prstGeom prst="ellipse">
            <a:avLst/>
          </a:prstGeom>
          <a:solidFill>
            <a:schemeClr val="tx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zh-CN" sz="1400" b="0" i="0" u="none" strike="noStrike" kern="1200" cap="none" spc="0" normalizeH="0" baseline="-25000" noProof="0">
              <a:ln>
                <a:noFill/>
              </a:ln>
              <a:solidFill>
                <a:srgbClr val="000000"/>
              </a:solidFill>
              <a:effectLst/>
              <a:uLnTx/>
              <a:uFillTx/>
              <a:latin typeface="Comic Sans MS" panose="030F0702030302020204" pitchFamily="66" charset="0"/>
              <a:ea typeface="ＭＳ Ｐゴシック" panose="020B0600070205080204" pitchFamily="34" charset="-128"/>
              <a:cs typeface="+mn-cs"/>
            </a:endParaRPr>
          </a:p>
        </p:txBody>
      </p:sp>
      <p:sp>
        <p:nvSpPr>
          <p:cNvPr id="163916" name="Line 75"/>
          <p:cNvSpPr>
            <a:spLocks noChangeShapeType="1"/>
          </p:cNvSpPr>
          <p:nvPr/>
        </p:nvSpPr>
        <p:spPr bwMode="auto">
          <a:xfrm flipH="1">
            <a:off x="6486525" y="2368550"/>
            <a:ext cx="487363" cy="1033463"/>
          </a:xfrm>
          <a:prstGeom prst="line">
            <a:avLst/>
          </a:prstGeom>
          <a:noFill/>
          <a:ln w="19050">
            <a:solidFill>
              <a:schemeClr val="accent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63917" name="Line 76"/>
          <p:cNvSpPr>
            <a:spLocks noChangeShapeType="1"/>
          </p:cNvSpPr>
          <p:nvPr/>
        </p:nvSpPr>
        <p:spPr bwMode="auto">
          <a:xfrm flipV="1">
            <a:off x="5595938" y="2341563"/>
            <a:ext cx="1270000" cy="1079500"/>
          </a:xfrm>
          <a:prstGeom prst="line">
            <a:avLst/>
          </a:prstGeom>
          <a:noFill/>
          <a:ln w="19050">
            <a:solidFill>
              <a:schemeClr val="accent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63918" name="Line 77"/>
          <p:cNvSpPr>
            <a:spLocks noChangeShapeType="1"/>
          </p:cNvSpPr>
          <p:nvPr/>
        </p:nvSpPr>
        <p:spPr bwMode="auto">
          <a:xfrm flipH="1">
            <a:off x="6505575" y="2368550"/>
            <a:ext cx="1417638" cy="2073275"/>
          </a:xfrm>
          <a:prstGeom prst="line">
            <a:avLst/>
          </a:prstGeom>
          <a:noFill/>
          <a:ln w="19050">
            <a:solidFill>
              <a:srgbClr val="0066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63919" name="Line 78"/>
          <p:cNvSpPr>
            <a:spLocks noChangeShapeType="1"/>
          </p:cNvSpPr>
          <p:nvPr/>
        </p:nvSpPr>
        <p:spPr bwMode="auto">
          <a:xfrm flipV="1">
            <a:off x="5611813" y="2366963"/>
            <a:ext cx="1900237" cy="2092325"/>
          </a:xfrm>
          <a:prstGeom prst="line">
            <a:avLst/>
          </a:prstGeom>
          <a:noFill/>
          <a:ln w="19050">
            <a:solidFill>
              <a:srgbClr val="0066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63920" name="Line 79"/>
          <p:cNvSpPr>
            <a:spLocks noChangeShapeType="1"/>
          </p:cNvSpPr>
          <p:nvPr/>
        </p:nvSpPr>
        <p:spPr bwMode="auto">
          <a:xfrm flipH="1">
            <a:off x="6496050" y="2346325"/>
            <a:ext cx="1735138" cy="3128963"/>
          </a:xfrm>
          <a:prstGeom prst="line">
            <a:avLst/>
          </a:prstGeom>
          <a:noFill/>
          <a:ln w="19050">
            <a:solidFill>
              <a:srgbClr val="003399"/>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63921" name="Line 80"/>
          <p:cNvSpPr>
            <a:spLocks noChangeShapeType="1"/>
          </p:cNvSpPr>
          <p:nvPr/>
        </p:nvSpPr>
        <p:spPr bwMode="auto">
          <a:xfrm flipV="1">
            <a:off x="5575300" y="2365375"/>
            <a:ext cx="2125663" cy="3097213"/>
          </a:xfrm>
          <a:prstGeom prst="line">
            <a:avLst/>
          </a:prstGeom>
          <a:noFill/>
          <a:ln w="19050">
            <a:solidFill>
              <a:srgbClr val="003399"/>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63922" name="Text Box 81"/>
          <p:cNvSpPr txBox="1">
            <a:spLocks noChangeArrowheads="1"/>
          </p:cNvSpPr>
          <p:nvPr/>
        </p:nvSpPr>
        <p:spPr bwMode="auto">
          <a:xfrm>
            <a:off x="5343525" y="1974850"/>
            <a:ext cx="971550" cy="30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1200" b="0" i="0" u="none" strike="noStrike" kern="120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cs typeface="+mn-cs"/>
              </a:rPr>
              <a:t>clause node</a:t>
            </a:r>
          </a:p>
        </p:txBody>
      </p:sp>
      <p:sp>
        <p:nvSpPr>
          <p:cNvPr id="163923" name="Text Box 82"/>
          <p:cNvSpPr txBox="1">
            <a:spLocks noChangeArrowheads="1"/>
          </p:cNvSpPr>
          <p:nvPr/>
        </p:nvSpPr>
        <p:spPr bwMode="auto">
          <a:xfrm>
            <a:off x="2663825" y="1968500"/>
            <a:ext cx="971550" cy="30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1200" b="0" i="0" u="none" strike="noStrike" kern="120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cs typeface="+mn-cs"/>
              </a:rPr>
              <a:t>clause node</a:t>
            </a:r>
          </a:p>
        </p:txBody>
      </p:sp>
      <p:sp>
        <p:nvSpPr>
          <p:cNvPr id="163924" name="Line 83"/>
          <p:cNvSpPr>
            <a:spLocks noChangeShapeType="1"/>
          </p:cNvSpPr>
          <p:nvPr/>
        </p:nvSpPr>
        <p:spPr bwMode="auto">
          <a:xfrm>
            <a:off x="1784350" y="2360613"/>
            <a:ext cx="776288" cy="1074737"/>
          </a:xfrm>
          <a:prstGeom prst="line">
            <a:avLst/>
          </a:prstGeom>
          <a:noFill/>
          <a:ln w="19050">
            <a:solidFill>
              <a:schemeClr val="accent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63925" name="Line 84"/>
          <p:cNvSpPr>
            <a:spLocks noChangeShapeType="1"/>
          </p:cNvSpPr>
          <p:nvPr/>
        </p:nvSpPr>
        <p:spPr bwMode="auto">
          <a:xfrm flipH="1" flipV="1">
            <a:off x="2286000" y="2362200"/>
            <a:ext cx="1263650" cy="1050925"/>
          </a:xfrm>
          <a:prstGeom prst="line">
            <a:avLst/>
          </a:prstGeom>
          <a:noFill/>
          <a:ln w="19050">
            <a:solidFill>
              <a:schemeClr val="accent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63926" name="Line 85"/>
          <p:cNvSpPr>
            <a:spLocks noChangeShapeType="1"/>
          </p:cNvSpPr>
          <p:nvPr/>
        </p:nvSpPr>
        <p:spPr bwMode="auto">
          <a:xfrm>
            <a:off x="2057400" y="2362200"/>
            <a:ext cx="1506538" cy="2049463"/>
          </a:xfrm>
          <a:prstGeom prst="line">
            <a:avLst/>
          </a:prstGeom>
          <a:noFill/>
          <a:ln w="19050">
            <a:solidFill>
              <a:srgbClr val="0066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63927" name="Line 86"/>
          <p:cNvSpPr>
            <a:spLocks noChangeShapeType="1"/>
          </p:cNvSpPr>
          <p:nvPr/>
        </p:nvSpPr>
        <p:spPr bwMode="auto">
          <a:xfrm flipH="1" flipV="1">
            <a:off x="1284288" y="2366963"/>
            <a:ext cx="1295400" cy="2082800"/>
          </a:xfrm>
          <a:prstGeom prst="line">
            <a:avLst/>
          </a:prstGeom>
          <a:noFill/>
          <a:ln w="19050">
            <a:solidFill>
              <a:srgbClr val="0066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63928" name="Line 87"/>
          <p:cNvSpPr>
            <a:spLocks noChangeShapeType="1"/>
          </p:cNvSpPr>
          <p:nvPr/>
        </p:nvSpPr>
        <p:spPr bwMode="auto">
          <a:xfrm>
            <a:off x="990600" y="2362200"/>
            <a:ext cx="1598613" cy="3113088"/>
          </a:xfrm>
          <a:prstGeom prst="line">
            <a:avLst/>
          </a:prstGeom>
          <a:noFill/>
          <a:ln w="19050">
            <a:solidFill>
              <a:srgbClr val="003399"/>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63929" name="Line 88"/>
          <p:cNvSpPr>
            <a:spLocks noChangeShapeType="1"/>
          </p:cNvSpPr>
          <p:nvPr/>
        </p:nvSpPr>
        <p:spPr bwMode="auto">
          <a:xfrm flipH="1" flipV="1">
            <a:off x="1422400" y="2346325"/>
            <a:ext cx="2144713" cy="3114675"/>
          </a:xfrm>
          <a:prstGeom prst="line">
            <a:avLst/>
          </a:prstGeom>
          <a:noFill/>
          <a:ln w="19050">
            <a:solidFill>
              <a:srgbClr val="003399"/>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aphicFrame>
        <p:nvGraphicFramePr>
          <p:cNvPr id="163930" name="Object 89"/>
          <p:cNvGraphicFramePr>
            <a:graphicFrameLocks noChangeAspect="1"/>
          </p:cNvGraphicFramePr>
          <p:nvPr/>
        </p:nvGraphicFramePr>
        <p:xfrm>
          <a:off x="457200" y="1881188"/>
          <a:ext cx="2057400" cy="473075"/>
        </p:xfrm>
        <a:graphic>
          <a:graphicData uri="http://schemas.openxmlformats.org/presentationml/2006/ole">
            <mc:AlternateContent xmlns:mc="http://schemas.openxmlformats.org/markup-compatibility/2006">
              <mc:Choice xmlns:v="urn:schemas-microsoft-com:vml" Requires="v">
                <p:oleObj spid="_x0000_s1040" name="Equation" r:id="rId4" imgW="1879600" imgH="292100" progId="Equation.3">
                  <p:embed/>
                </p:oleObj>
              </mc:Choice>
              <mc:Fallback>
                <p:oleObj name="Equation" r:id="rId4" imgW="1879600" imgH="292100" progId="Equation.3">
                  <p:embed/>
                  <p:pic>
                    <p:nvPicPr>
                      <p:cNvPr id="163930" name="Object 89"/>
                      <p:cNvPicPr>
                        <a:picLocks noChangeAspect="1" noChangeArrowheads="1"/>
                      </p:cNvPicPr>
                      <p:nvPr/>
                    </p:nvPicPr>
                    <p:blipFill>
                      <a:blip r:embed="rId5">
                        <a:extLst>
                          <a:ext uri="{28A0092B-C50C-407E-A947-70E740481C1C}">
                            <a14:useLocalDpi xmlns:a14="http://schemas.microsoft.com/office/drawing/2010/main" val="0"/>
                          </a:ext>
                        </a:extLst>
                      </a:blip>
                      <a:srcRect l="-4865" t="-31319" r="-4865" b="-31319"/>
                      <a:stretch>
                        <a:fillRect/>
                      </a:stretch>
                    </p:blipFill>
                    <p:spPr bwMode="auto">
                      <a:xfrm>
                        <a:off x="457200" y="1881188"/>
                        <a:ext cx="2057400" cy="473075"/>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31" name="Object 90"/>
          <p:cNvGraphicFramePr>
            <a:graphicFrameLocks noChangeAspect="1"/>
          </p:cNvGraphicFramePr>
          <p:nvPr/>
        </p:nvGraphicFramePr>
        <p:xfrm>
          <a:off x="6388100" y="1890713"/>
          <a:ext cx="2093913" cy="471487"/>
        </p:xfrm>
        <a:graphic>
          <a:graphicData uri="http://schemas.openxmlformats.org/presentationml/2006/ole">
            <mc:AlternateContent xmlns:mc="http://schemas.openxmlformats.org/markup-compatibility/2006">
              <mc:Choice xmlns:v="urn:schemas-microsoft-com:vml" Requires="v">
                <p:oleObj spid="_x0000_s1041" name="Equation" r:id="rId6" imgW="1916868" imgH="291973" progId="Equation.3">
                  <p:embed/>
                </p:oleObj>
              </mc:Choice>
              <mc:Fallback>
                <p:oleObj name="Equation" r:id="rId6" imgW="1916868" imgH="291973" progId="Equation.3">
                  <p:embed/>
                  <p:pic>
                    <p:nvPicPr>
                      <p:cNvPr id="163931" name="Object 90"/>
                      <p:cNvPicPr>
                        <a:picLocks noChangeAspect="1" noChangeArrowheads="1"/>
                      </p:cNvPicPr>
                      <p:nvPr/>
                    </p:nvPicPr>
                    <p:blipFill>
                      <a:blip r:embed="rId7">
                        <a:extLst>
                          <a:ext uri="{28A0092B-C50C-407E-A947-70E740481C1C}">
                            <a14:useLocalDpi xmlns:a14="http://schemas.microsoft.com/office/drawing/2010/main" val="0"/>
                          </a:ext>
                        </a:extLst>
                      </a:blip>
                      <a:srcRect l="-4768" t="-31319" r="-4768" b="-31319"/>
                      <a:stretch>
                        <a:fillRect/>
                      </a:stretch>
                    </p:blipFill>
                    <p:spPr bwMode="auto">
                      <a:xfrm>
                        <a:off x="6388100" y="1890713"/>
                        <a:ext cx="2093913" cy="471487"/>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932" name="Rectangle 91"/>
          <p:cNvSpPr>
            <a:spLocks noChangeArrowheads="1"/>
          </p:cNvSpPr>
          <p:nvPr/>
        </p:nvSpPr>
        <p:spPr bwMode="auto">
          <a:xfrm>
            <a:off x="8566150" y="3287713"/>
            <a:ext cx="366713"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cs typeface="+mn-cs"/>
              </a:rPr>
              <a:t>x</a:t>
            </a:r>
            <a:r>
              <a:rPr kumimoji="1" lang="en-US" altLang="zh-CN" sz="1600" b="0" i="0" u="none" strike="noStrike" kern="1200" cap="none" spc="0" normalizeH="0" baseline="-25000" noProof="0">
                <a:ln>
                  <a:noFill/>
                </a:ln>
                <a:solidFill>
                  <a:srgbClr val="000000"/>
                </a:solidFill>
                <a:effectLst/>
                <a:uLnTx/>
                <a:uFillTx/>
                <a:latin typeface="Comic Sans MS" panose="030F0702030302020204" pitchFamily="66" charset="0"/>
                <a:ea typeface="宋体" panose="02010600030101010101" pitchFamily="2" charset="-122"/>
                <a:cs typeface="+mn-cs"/>
              </a:rPr>
              <a:t>1</a:t>
            </a:r>
            <a:endParaRPr kumimoji="1" lang="en-US" altLang="zh-CN" sz="1600" b="0" i="0" u="none" strike="noStrike" kern="120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cs typeface="+mn-cs"/>
            </a:endParaRPr>
          </a:p>
        </p:txBody>
      </p:sp>
      <p:sp>
        <p:nvSpPr>
          <p:cNvPr id="163933" name="Rectangle 92"/>
          <p:cNvSpPr>
            <a:spLocks noChangeArrowheads="1"/>
          </p:cNvSpPr>
          <p:nvPr/>
        </p:nvSpPr>
        <p:spPr bwMode="auto">
          <a:xfrm>
            <a:off x="8580438" y="4325938"/>
            <a:ext cx="388937"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cs typeface="+mn-cs"/>
              </a:rPr>
              <a:t>x</a:t>
            </a:r>
            <a:r>
              <a:rPr kumimoji="1" lang="en-US" altLang="zh-CN" sz="1600" b="0" i="0" u="none" strike="noStrike" kern="1200" cap="none" spc="0" normalizeH="0" baseline="-25000" noProof="0">
                <a:ln>
                  <a:noFill/>
                </a:ln>
                <a:solidFill>
                  <a:srgbClr val="000000"/>
                </a:solidFill>
                <a:effectLst/>
                <a:uLnTx/>
                <a:uFillTx/>
                <a:latin typeface="Comic Sans MS" panose="030F0702030302020204" pitchFamily="66" charset="0"/>
                <a:ea typeface="宋体" panose="02010600030101010101" pitchFamily="2" charset="-122"/>
                <a:cs typeface="+mn-cs"/>
              </a:rPr>
              <a:t>2</a:t>
            </a:r>
            <a:endParaRPr kumimoji="1" lang="en-US" altLang="zh-CN" sz="1600" b="0" i="0" u="none" strike="noStrike" kern="120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cs typeface="+mn-cs"/>
            </a:endParaRPr>
          </a:p>
        </p:txBody>
      </p:sp>
      <p:sp>
        <p:nvSpPr>
          <p:cNvPr id="163934" name="Rectangle 93"/>
          <p:cNvSpPr>
            <a:spLocks noChangeArrowheads="1"/>
          </p:cNvSpPr>
          <p:nvPr/>
        </p:nvSpPr>
        <p:spPr bwMode="auto">
          <a:xfrm>
            <a:off x="8591550" y="5341938"/>
            <a:ext cx="388938"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1600" b="0" i="0" u="none" strike="noStrike" kern="120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cs typeface="+mn-cs"/>
              </a:rPr>
              <a:t>x</a:t>
            </a:r>
            <a:r>
              <a:rPr kumimoji="1" lang="en-US" altLang="zh-CN" sz="1600" b="0" i="0" u="none" strike="noStrike" kern="1200" cap="none" spc="0" normalizeH="0" baseline="-25000" noProof="0">
                <a:ln>
                  <a:noFill/>
                </a:ln>
                <a:solidFill>
                  <a:srgbClr val="000000"/>
                </a:solidFill>
                <a:effectLst/>
                <a:uLnTx/>
                <a:uFillTx/>
                <a:latin typeface="Comic Sans MS" panose="030F0702030302020204" pitchFamily="66" charset="0"/>
                <a:ea typeface="宋体" panose="02010600030101010101" pitchFamily="2" charset="-122"/>
                <a:cs typeface="+mn-cs"/>
              </a:rPr>
              <a:t>3</a:t>
            </a:r>
            <a:endParaRPr kumimoji="1" lang="en-US" altLang="zh-CN" sz="1600" b="0" i="0" u="none" strike="noStrike" kern="120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cs typeface="+mn-cs"/>
            </a:endParaRPr>
          </a:p>
        </p:txBody>
      </p:sp>
    </p:spTree>
    <p:extLst>
      <p:ext uri="{BB962C8B-B14F-4D97-AF65-F5344CB8AC3E}">
        <p14:creationId xmlns:p14="http://schemas.microsoft.com/office/powerpoint/2010/main" val="24801596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Number Placeholder 3"/>
          <p:cNvSpPr>
            <a:spLocks noGrp="1"/>
          </p:cNvSpPr>
          <p:nvPr>
            <p:ph type="sldNum" sz="quarter" idx="10"/>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46CF565-0488-4907-8ECC-F08907353D82}" type="slidenum">
              <a:rPr kumimoji="1" lang="en-US" altLang="zh-CN" sz="800" b="0" i="0" u="none" strike="noStrike" kern="120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26</a:t>
            </a:fld>
            <a:endParaRPr kumimoji="1" lang="en-US" altLang="zh-CN" sz="1400" b="0" i="0" u="none" strike="noStrike" kern="120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cs typeface="+mn-cs"/>
            </a:endParaRPr>
          </a:p>
        </p:txBody>
      </p:sp>
      <p:sp>
        <p:nvSpPr>
          <p:cNvPr id="165891" name="Rectangle 2"/>
          <p:cNvSpPr>
            <a:spLocks noGrp="1" noChangeArrowheads="1"/>
          </p:cNvSpPr>
          <p:nvPr>
            <p:ph type="title"/>
          </p:nvPr>
        </p:nvSpPr>
        <p:spPr/>
        <p:txBody>
          <a:bodyPr/>
          <a:lstStyle/>
          <a:p>
            <a:r>
              <a:rPr lang="en-US" altLang="zh-CN" smtClean="0">
                <a:ea typeface="宋体" panose="02010600030101010101" pitchFamily="2" charset="-122"/>
              </a:rPr>
              <a:t>3-SAT Reduces to Directed Hamiltonian Cycle</a:t>
            </a:r>
          </a:p>
        </p:txBody>
      </p:sp>
      <p:sp>
        <p:nvSpPr>
          <p:cNvPr id="165892" name="Rectangle 3"/>
          <p:cNvSpPr>
            <a:spLocks noGrp="1" noChangeArrowheads="1"/>
          </p:cNvSpPr>
          <p:nvPr>
            <p:ph type="body" idx="1"/>
          </p:nvPr>
        </p:nvSpPr>
        <p:spPr/>
        <p:txBody>
          <a:bodyPr/>
          <a:lstStyle/>
          <a:p>
            <a:r>
              <a:rPr lang="en-US" altLang="zh-CN" smtClean="0">
                <a:ea typeface="宋体" panose="02010600030101010101" pitchFamily="2" charset="-122"/>
              </a:rPr>
              <a:t>Claim.   </a:t>
            </a:r>
            <a:r>
              <a:rPr lang="en-US" altLang="zh-CN" smtClean="0">
                <a:solidFill>
                  <a:schemeClr val="tx1"/>
                </a:solidFill>
                <a:ea typeface="宋体" panose="02010600030101010101" pitchFamily="2" charset="-122"/>
                <a:sym typeface="Symbol" panose="05050102010706020507" pitchFamily="18" charset="2"/>
              </a:rPr>
              <a:t></a:t>
            </a:r>
            <a:r>
              <a:rPr lang="en-US" altLang="zh-CN" smtClean="0">
                <a:solidFill>
                  <a:schemeClr val="tx1"/>
                </a:solidFill>
                <a:ea typeface="宋体" panose="02010600030101010101" pitchFamily="2" charset="-122"/>
              </a:rPr>
              <a:t> is satisfiable iff G has a Hamiltonian cycle.</a:t>
            </a:r>
          </a:p>
          <a:p>
            <a:endParaRPr lang="en-US" altLang="zh-CN" smtClean="0">
              <a:solidFill>
                <a:schemeClr val="tx1"/>
              </a:solidFill>
              <a:ea typeface="宋体" panose="02010600030101010101" pitchFamily="2" charset="-122"/>
            </a:endParaRPr>
          </a:p>
          <a:p>
            <a:r>
              <a:rPr lang="en-US" altLang="zh-CN" smtClean="0">
                <a:ea typeface="宋体" panose="02010600030101010101" pitchFamily="2" charset="-122"/>
              </a:rPr>
              <a:t>Pf.  </a:t>
            </a:r>
            <a:r>
              <a:rPr lang="en-US" altLang="zh-CN" smtClean="0">
                <a:ea typeface="宋体" panose="02010600030101010101" pitchFamily="2" charset="-122"/>
                <a:sym typeface="Symbol" panose="05050102010706020507" pitchFamily="18" charset="2"/>
              </a:rPr>
              <a:t> </a:t>
            </a:r>
          </a:p>
          <a:p>
            <a:pPr lvl="1"/>
            <a:r>
              <a:rPr lang="en-US" altLang="zh-CN" smtClean="0">
                <a:ea typeface="宋体" panose="02010600030101010101" pitchFamily="2" charset="-122"/>
              </a:rPr>
              <a:t>Suppose </a:t>
            </a:r>
            <a:r>
              <a:rPr lang="en-US" altLang="zh-CN" sz="1600" smtClean="0">
                <a:ea typeface="宋体" panose="02010600030101010101" pitchFamily="2" charset="-122"/>
              </a:rPr>
              <a:t>3-SAT</a:t>
            </a:r>
            <a:r>
              <a:rPr lang="en-US" altLang="zh-CN" smtClean="0">
                <a:ea typeface="宋体" panose="02010600030101010101" pitchFamily="2" charset="-122"/>
              </a:rPr>
              <a:t> instance has satisfying assignment x*.</a:t>
            </a:r>
          </a:p>
          <a:p>
            <a:pPr lvl="1"/>
            <a:r>
              <a:rPr lang="en-US" altLang="zh-CN" smtClean="0">
                <a:ea typeface="宋体" panose="02010600030101010101" pitchFamily="2" charset="-122"/>
              </a:rPr>
              <a:t>Then, define Hamiltonian cycle in G as follows:</a:t>
            </a:r>
          </a:p>
          <a:p>
            <a:pPr lvl="2"/>
            <a:r>
              <a:rPr lang="en-US" altLang="zh-CN" smtClean="0">
                <a:ea typeface="宋体" panose="02010600030101010101" pitchFamily="2" charset="-122"/>
              </a:rPr>
              <a:t>if x*</a:t>
            </a:r>
            <a:r>
              <a:rPr lang="en-US" altLang="zh-CN" baseline="-25000" smtClean="0">
                <a:ea typeface="宋体" panose="02010600030101010101" pitchFamily="2" charset="-122"/>
              </a:rPr>
              <a:t>i</a:t>
            </a:r>
            <a:r>
              <a:rPr lang="en-US" altLang="zh-CN" smtClean="0">
                <a:ea typeface="宋体" panose="02010600030101010101" pitchFamily="2" charset="-122"/>
              </a:rPr>
              <a:t> = 1, traverse row i</a:t>
            </a:r>
            <a:r>
              <a:rPr lang="en-US" altLang="zh-CN" sz="2000" baseline="-25000" smtClean="0">
                <a:ea typeface="宋体" panose="02010600030101010101" pitchFamily="2" charset="-122"/>
              </a:rPr>
              <a:t>  </a:t>
            </a:r>
            <a:r>
              <a:rPr lang="en-US" altLang="zh-CN" smtClean="0">
                <a:ea typeface="宋体" panose="02010600030101010101" pitchFamily="2" charset="-122"/>
              </a:rPr>
              <a:t>from left to right</a:t>
            </a:r>
          </a:p>
          <a:p>
            <a:pPr lvl="2"/>
            <a:r>
              <a:rPr lang="en-US" altLang="zh-CN" smtClean="0">
                <a:ea typeface="宋体" panose="02010600030101010101" pitchFamily="2" charset="-122"/>
              </a:rPr>
              <a:t>if x*</a:t>
            </a:r>
            <a:r>
              <a:rPr lang="en-US" altLang="zh-CN" baseline="-25000" smtClean="0">
                <a:ea typeface="宋体" panose="02010600030101010101" pitchFamily="2" charset="-122"/>
              </a:rPr>
              <a:t>i</a:t>
            </a:r>
            <a:r>
              <a:rPr lang="en-US" altLang="zh-CN" smtClean="0">
                <a:ea typeface="宋体" panose="02010600030101010101" pitchFamily="2" charset="-122"/>
              </a:rPr>
              <a:t> = 0, traverse row i from right to left</a:t>
            </a:r>
          </a:p>
          <a:p>
            <a:pPr lvl="2"/>
            <a:r>
              <a:rPr lang="en-US" altLang="zh-CN" smtClean="0">
                <a:ea typeface="宋体" panose="02010600030101010101" pitchFamily="2" charset="-122"/>
              </a:rPr>
              <a:t>for each clause C</a:t>
            </a:r>
            <a:r>
              <a:rPr lang="en-US" altLang="zh-CN" sz="2000" baseline="-25000" smtClean="0">
                <a:ea typeface="宋体" panose="02010600030101010101" pitchFamily="2" charset="-122"/>
              </a:rPr>
              <a:t>j </a:t>
            </a:r>
            <a:r>
              <a:rPr lang="en-US" altLang="zh-CN" smtClean="0">
                <a:ea typeface="宋体" panose="02010600030101010101" pitchFamily="2" charset="-122"/>
              </a:rPr>
              <a:t>, there will be at least one row i in which we are going in "correct" direction to splice node C</a:t>
            </a:r>
            <a:r>
              <a:rPr lang="en-US" altLang="zh-CN" sz="2000" baseline="-25000" smtClean="0">
                <a:ea typeface="宋体" panose="02010600030101010101" pitchFamily="2" charset="-122"/>
              </a:rPr>
              <a:t>j </a:t>
            </a:r>
            <a:r>
              <a:rPr lang="en-US" altLang="zh-CN" smtClean="0">
                <a:ea typeface="宋体" panose="02010600030101010101" pitchFamily="2" charset="-122"/>
              </a:rPr>
              <a:t>into tour</a:t>
            </a:r>
          </a:p>
          <a:p>
            <a:endParaRPr lang="en-US" altLang="zh-CN" smtClean="0">
              <a:ea typeface="宋体" panose="02010600030101010101" pitchFamily="2" charset="-122"/>
            </a:endParaRPr>
          </a:p>
        </p:txBody>
      </p:sp>
    </p:spTree>
    <p:extLst>
      <p:ext uri="{BB962C8B-B14F-4D97-AF65-F5344CB8AC3E}">
        <p14:creationId xmlns:p14="http://schemas.microsoft.com/office/powerpoint/2010/main" val="32614930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Number Placeholder 3"/>
          <p:cNvSpPr>
            <a:spLocks noGrp="1"/>
          </p:cNvSpPr>
          <p:nvPr>
            <p:ph type="sldNum" sz="quarter" idx="10"/>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DADE352D-E74D-445D-90AE-36F92B3B7D59}" type="slidenum">
              <a:rPr kumimoji="1" lang="en-US" altLang="zh-CN" sz="800" b="0" i="0" u="none" strike="noStrike" kern="120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27</a:t>
            </a:fld>
            <a:endParaRPr kumimoji="1" lang="en-US" altLang="zh-CN" sz="1400" b="0" i="0" u="none" strike="noStrike" kern="120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cs typeface="+mn-cs"/>
            </a:endParaRPr>
          </a:p>
        </p:txBody>
      </p:sp>
      <p:sp>
        <p:nvSpPr>
          <p:cNvPr id="167939" name="Rectangle 2"/>
          <p:cNvSpPr>
            <a:spLocks noGrp="1" noChangeArrowheads="1"/>
          </p:cNvSpPr>
          <p:nvPr>
            <p:ph type="title"/>
          </p:nvPr>
        </p:nvSpPr>
        <p:spPr/>
        <p:txBody>
          <a:bodyPr/>
          <a:lstStyle/>
          <a:p>
            <a:r>
              <a:rPr lang="en-US" altLang="zh-CN" smtClean="0">
                <a:ea typeface="宋体" panose="02010600030101010101" pitchFamily="2" charset="-122"/>
              </a:rPr>
              <a:t>3-SAT Reduces to Directed Hamiltonian Cycle</a:t>
            </a:r>
          </a:p>
        </p:txBody>
      </p:sp>
      <p:sp>
        <p:nvSpPr>
          <p:cNvPr id="167940" name="Rectangle 3"/>
          <p:cNvSpPr>
            <a:spLocks noGrp="1" noChangeArrowheads="1"/>
          </p:cNvSpPr>
          <p:nvPr>
            <p:ph type="body" idx="1"/>
          </p:nvPr>
        </p:nvSpPr>
        <p:spPr/>
        <p:txBody>
          <a:bodyPr/>
          <a:lstStyle/>
          <a:p>
            <a:r>
              <a:rPr lang="en-US" altLang="zh-CN" smtClean="0">
                <a:ea typeface="宋体" panose="02010600030101010101" pitchFamily="2" charset="-122"/>
              </a:rPr>
              <a:t>Claim.   </a:t>
            </a:r>
            <a:r>
              <a:rPr lang="en-US" altLang="zh-CN" smtClean="0">
                <a:solidFill>
                  <a:schemeClr val="tx1"/>
                </a:solidFill>
                <a:ea typeface="宋体" panose="02010600030101010101" pitchFamily="2" charset="-122"/>
                <a:sym typeface="Symbol" panose="05050102010706020507" pitchFamily="18" charset="2"/>
              </a:rPr>
              <a:t></a:t>
            </a:r>
            <a:r>
              <a:rPr lang="en-US" altLang="zh-CN" smtClean="0">
                <a:solidFill>
                  <a:schemeClr val="tx1"/>
                </a:solidFill>
                <a:ea typeface="宋体" panose="02010600030101010101" pitchFamily="2" charset="-122"/>
              </a:rPr>
              <a:t> is satisfiable iff G has a Hamiltonian cycle.</a:t>
            </a:r>
          </a:p>
          <a:p>
            <a:endParaRPr lang="en-US" altLang="zh-CN" smtClean="0">
              <a:solidFill>
                <a:schemeClr val="hlink"/>
              </a:solidFill>
              <a:ea typeface="宋体" panose="02010600030101010101" pitchFamily="2" charset="-122"/>
            </a:endParaRPr>
          </a:p>
          <a:p>
            <a:r>
              <a:rPr lang="en-US" altLang="zh-CN" smtClean="0">
                <a:ea typeface="宋体" panose="02010600030101010101" pitchFamily="2" charset="-122"/>
              </a:rPr>
              <a:t>Pf.  </a:t>
            </a:r>
            <a:r>
              <a:rPr lang="en-US" altLang="zh-CN" smtClean="0">
                <a:ea typeface="宋体" panose="02010600030101010101" pitchFamily="2" charset="-122"/>
                <a:sym typeface="Symbol" panose="05050102010706020507" pitchFamily="18" charset="2"/>
              </a:rPr>
              <a:t></a:t>
            </a:r>
            <a:r>
              <a:rPr lang="en-US" altLang="zh-CN" smtClean="0">
                <a:solidFill>
                  <a:schemeClr val="hlink"/>
                </a:solidFill>
                <a:ea typeface="宋体" panose="02010600030101010101" pitchFamily="2" charset="-122"/>
                <a:sym typeface="Symbol" panose="05050102010706020507" pitchFamily="18" charset="2"/>
              </a:rPr>
              <a:t> </a:t>
            </a:r>
          </a:p>
          <a:p>
            <a:pPr lvl="1"/>
            <a:r>
              <a:rPr lang="en-US" altLang="zh-CN" smtClean="0">
                <a:ea typeface="宋体" panose="02010600030101010101" pitchFamily="2" charset="-122"/>
              </a:rPr>
              <a:t>Suppose G has a Hamiltonian cycle </a:t>
            </a:r>
            <a:r>
              <a:rPr lang="en-US" altLang="zh-CN" smtClean="0">
                <a:ea typeface="宋体" panose="02010600030101010101" pitchFamily="2" charset="-122"/>
                <a:sym typeface="Symbol" panose="05050102010706020507" pitchFamily="18" charset="2"/>
              </a:rPr>
              <a:t></a:t>
            </a:r>
            <a:r>
              <a:rPr lang="en-US" altLang="zh-CN" smtClean="0">
                <a:ea typeface="宋体" panose="02010600030101010101" pitchFamily="2" charset="-122"/>
              </a:rPr>
              <a:t>.</a:t>
            </a:r>
          </a:p>
          <a:p>
            <a:pPr lvl="1"/>
            <a:r>
              <a:rPr lang="en-US" altLang="zh-CN" smtClean="0">
                <a:ea typeface="宋体" panose="02010600030101010101" pitchFamily="2" charset="-122"/>
              </a:rPr>
              <a:t>If </a:t>
            </a:r>
            <a:r>
              <a:rPr lang="en-US" altLang="zh-CN" smtClean="0">
                <a:latin typeface="Symbol" panose="05050102010706020507" pitchFamily="18" charset="2"/>
                <a:ea typeface="宋体" panose="02010600030101010101" pitchFamily="2" charset="-122"/>
                <a:sym typeface="Symbol" panose="05050102010706020507" pitchFamily="18" charset="2"/>
              </a:rPr>
              <a:t></a:t>
            </a:r>
            <a:r>
              <a:rPr lang="en-US" altLang="zh-CN" smtClean="0">
                <a:ea typeface="宋体" panose="02010600030101010101" pitchFamily="2" charset="-122"/>
              </a:rPr>
              <a:t> enters clause node C</a:t>
            </a:r>
            <a:r>
              <a:rPr lang="en-US" altLang="zh-CN" sz="2000" baseline="-25000" smtClean="0">
                <a:ea typeface="宋体" panose="02010600030101010101" pitchFamily="2" charset="-122"/>
              </a:rPr>
              <a:t>j </a:t>
            </a:r>
            <a:r>
              <a:rPr lang="en-US" altLang="zh-CN" smtClean="0">
                <a:ea typeface="宋体" panose="02010600030101010101" pitchFamily="2" charset="-122"/>
              </a:rPr>
              <a:t>, it must depart on mate edge.</a:t>
            </a:r>
          </a:p>
          <a:p>
            <a:pPr lvl="2"/>
            <a:r>
              <a:rPr lang="en-US" altLang="zh-CN" smtClean="0">
                <a:ea typeface="宋体" panose="02010600030101010101" pitchFamily="2" charset="-122"/>
              </a:rPr>
              <a:t>thus, nodes immediately before and after C</a:t>
            </a:r>
            <a:r>
              <a:rPr lang="en-US" altLang="zh-CN" sz="2000" baseline="-25000" smtClean="0">
                <a:ea typeface="宋体" panose="02010600030101010101" pitchFamily="2" charset="-122"/>
              </a:rPr>
              <a:t>j </a:t>
            </a:r>
            <a:r>
              <a:rPr lang="en-US" altLang="zh-CN" smtClean="0">
                <a:ea typeface="宋体" panose="02010600030101010101" pitchFamily="2" charset="-122"/>
              </a:rPr>
              <a:t>are connected by an edge e in G</a:t>
            </a:r>
          </a:p>
          <a:p>
            <a:pPr lvl="2"/>
            <a:r>
              <a:rPr lang="en-US" altLang="zh-CN" smtClean="0">
                <a:ea typeface="宋体" panose="02010600030101010101" pitchFamily="2" charset="-122"/>
              </a:rPr>
              <a:t>removing C</a:t>
            </a:r>
            <a:r>
              <a:rPr lang="en-US" altLang="zh-CN" sz="2000" baseline="-25000" smtClean="0">
                <a:ea typeface="宋体" panose="02010600030101010101" pitchFamily="2" charset="-122"/>
              </a:rPr>
              <a:t>j </a:t>
            </a:r>
            <a:r>
              <a:rPr lang="en-US" altLang="zh-CN" smtClean="0">
                <a:ea typeface="宋体" panose="02010600030101010101" pitchFamily="2" charset="-122"/>
              </a:rPr>
              <a:t>from cycle, and replacing it with edge e yields Hamiltonian cycle on G - {</a:t>
            </a:r>
            <a:r>
              <a:rPr lang="en-US" altLang="zh-CN" sz="2000" baseline="-25000" smtClean="0">
                <a:ea typeface="宋体" panose="02010600030101010101" pitchFamily="2" charset="-122"/>
              </a:rPr>
              <a:t> </a:t>
            </a:r>
            <a:r>
              <a:rPr lang="en-US" altLang="zh-CN" smtClean="0">
                <a:ea typeface="宋体" panose="02010600030101010101" pitchFamily="2" charset="-122"/>
              </a:rPr>
              <a:t>C</a:t>
            </a:r>
            <a:r>
              <a:rPr lang="en-US" altLang="zh-CN" sz="2000" baseline="-25000" smtClean="0">
                <a:ea typeface="宋体" panose="02010600030101010101" pitchFamily="2" charset="-122"/>
              </a:rPr>
              <a:t>j  </a:t>
            </a:r>
            <a:r>
              <a:rPr lang="en-US" altLang="zh-CN" smtClean="0">
                <a:ea typeface="宋体" panose="02010600030101010101" pitchFamily="2" charset="-122"/>
              </a:rPr>
              <a:t>}</a:t>
            </a:r>
          </a:p>
          <a:p>
            <a:pPr lvl="1"/>
            <a:r>
              <a:rPr lang="en-US" altLang="zh-CN" smtClean="0">
                <a:ea typeface="宋体" panose="02010600030101010101" pitchFamily="2" charset="-122"/>
              </a:rPr>
              <a:t>Continuing in this way, we are left with Hamiltonian cycle </a:t>
            </a:r>
            <a:r>
              <a:rPr lang="en-US" altLang="zh-CN" smtClean="0">
                <a:latin typeface="Symbol" panose="05050102010706020507" pitchFamily="18" charset="2"/>
                <a:ea typeface="宋体" panose="02010600030101010101" pitchFamily="2" charset="-122"/>
                <a:sym typeface="Symbol" panose="05050102010706020507" pitchFamily="18" charset="2"/>
              </a:rPr>
              <a:t></a:t>
            </a:r>
            <a:r>
              <a:rPr lang="en-US" altLang="zh-CN" smtClean="0">
                <a:ea typeface="宋体" panose="02010600030101010101" pitchFamily="2" charset="-122"/>
              </a:rPr>
              <a:t>' in</a:t>
            </a:r>
            <a:br>
              <a:rPr lang="en-US" altLang="zh-CN" smtClean="0">
                <a:ea typeface="宋体" panose="02010600030101010101" pitchFamily="2" charset="-122"/>
              </a:rPr>
            </a:br>
            <a:r>
              <a:rPr lang="en-US" altLang="zh-CN" smtClean="0">
                <a:ea typeface="宋体" panose="02010600030101010101" pitchFamily="2" charset="-122"/>
              </a:rPr>
              <a:t>G - {</a:t>
            </a:r>
            <a:r>
              <a:rPr lang="en-US" altLang="zh-CN" sz="2000" baseline="-25000" smtClean="0">
                <a:ea typeface="宋体" panose="02010600030101010101" pitchFamily="2" charset="-122"/>
              </a:rPr>
              <a:t> </a:t>
            </a:r>
            <a:r>
              <a:rPr lang="en-US" altLang="zh-CN" smtClean="0">
                <a:ea typeface="宋体" panose="02010600030101010101" pitchFamily="2" charset="-122"/>
              </a:rPr>
              <a:t>C</a:t>
            </a:r>
            <a:r>
              <a:rPr lang="en-US" altLang="zh-CN" sz="2000" baseline="-25000" smtClean="0">
                <a:ea typeface="宋体" panose="02010600030101010101" pitchFamily="2" charset="-122"/>
              </a:rPr>
              <a:t>1 </a:t>
            </a:r>
            <a:r>
              <a:rPr lang="en-US" altLang="zh-CN" smtClean="0">
                <a:ea typeface="宋体" panose="02010600030101010101" pitchFamily="2" charset="-122"/>
              </a:rPr>
              <a:t>, C</a:t>
            </a:r>
            <a:r>
              <a:rPr lang="en-US" altLang="zh-CN" sz="2000" baseline="-25000" smtClean="0">
                <a:ea typeface="宋体" panose="02010600030101010101" pitchFamily="2" charset="-122"/>
              </a:rPr>
              <a:t>2 </a:t>
            </a:r>
            <a:r>
              <a:rPr lang="en-US" altLang="zh-CN" smtClean="0">
                <a:ea typeface="宋体" panose="02010600030101010101" pitchFamily="2" charset="-122"/>
              </a:rPr>
              <a:t>,  . . . , C</a:t>
            </a:r>
            <a:r>
              <a:rPr lang="en-US" altLang="zh-CN" sz="2000" baseline="-25000" smtClean="0">
                <a:ea typeface="宋体" panose="02010600030101010101" pitchFamily="2" charset="-122"/>
              </a:rPr>
              <a:t>k </a:t>
            </a:r>
            <a:r>
              <a:rPr lang="en-US" altLang="zh-CN" smtClean="0">
                <a:ea typeface="宋体" panose="02010600030101010101" pitchFamily="2" charset="-122"/>
              </a:rPr>
              <a:t>}.</a:t>
            </a:r>
          </a:p>
          <a:p>
            <a:pPr lvl="1"/>
            <a:r>
              <a:rPr lang="en-US" altLang="zh-CN" smtClean="0">
                <a:ea typeface="宋体" panose="02010600030101010101" pitchFamily="2" charset="-122"/>
              </a:rPr>
              <a:t>Set x*</a:t>
            </a:r>
            <a:r>
              <a:rPr lang="en-US" altLang="zh-CN" baseline="-25000" smtClean="0">
                <a:ea typeface="宋体" panose="02010600030101010101" pitchFamily="2" charset="-122"/>
              </a:rPr>
              <a:t>i</a:t>
            </a:r>
            <a:r>
              <a:rPr lang="en-US" altLang="zh-CN" smtClean="0">
                <a:ea typeface="宋体" panose="02010600030101010101" pitchFamily="2" charset="-122"/>
              </a:rPr>
              <a:t> = 1 iff </a:t>
            </a:r>
            <a:r>
              <a:rPr lang="en-US" altLang="zh-CN" smtClean="0">
                <a:latin typeface="Symbol" panose="05050102010706020507" pitchFamily="18" charset="2"/>
                <a:ea typeface="宋体" panose="02010600030101010101" pitchFamily="2" charset="-122"/>
                <a:sym typeface="Symbol" panose="05050102010706020507" pitchFamily="18" charset="2"/>
              </a:rPr>
              <a:t></a:t>
            </a:r>
            <a:r>
              <a:rPr lang="en-US" altLang="zh-CN" smtClean="0">
                <a:ea typeface="宋体" panose="02010600030101010101" pitchFamily="2" charset="-122"/>
              </a:rPr>
              <a:t>' traverses row i left to right.</a:t>
            </a:r>
          </a:p>
          <a:p>
            <a:pPr lvl="1"/>
            <a:r>
              <a:rPr lang="en-US" altLang="zh-CN" smtClean="0">
                <a:ea typeface="宋体" panose="02010600030101010101" pitchFamily="2" charset="-122"/>
              </a:rPr>
              <a:t>Since </a:t>
            </a:r>
            <a:r>
              <a:rPr lang="en-US" altLang="zh-CN" smtClean="0">
                <a:latin typeface="Symbol" panose="05050102010706020507" pitchFamily="18" charset="2"/>
                <a:ea typeface="宋体" panose="02010600030101010101" pitchFamily="2" charset="-122"/>
                <a:sym typeface="Symbol" panose="05050102010706020507" pitchFamily="18" charset="2"/>
              </a:rPr>
              <a:t></a:t>
            </a:r>
            <a:r>
              <a:rPr lang="en-US" altLang="zh-CN" smtClean="0">
                <a:ea typeface="宋体" panose="02010600030101010101" pitchFamily="2" charset="-122"/>
              </a:rPr>
              <a:t> visits each clause node C</a:t>
            </a:r>
            <a:r>
              <a:rPr lang="en-US" altLang="zh-CN" sz="2000" baseline="-25000" smtClean="0">
                <a:ea typeface="宋体" panose="02010600030101010101" pitchFamily="2" charset="-122"/>
              </a:rPr>
              <a:t>j </a:t>
            </a:r>
            <a:r>
              <a:rPr lang="en-US" altLang="zh-CN" smtClean="0">
                <a:ea typeface="宋体" panose="02010600030101010101" pitchFamily="2" charset="-122"/>
              </a:rPr>
              <a:t>, at least one of the paths is traversed in "correct" direction, and each clause is satisfied.   ▪</a:t>
            </a:r>
          </a:p>
          <a:p>
            <a:pPr lvl="1"/>
            <a:endParaRPr lang="en-US" altLang="zh-CN" smtClean="0">
              <a:ea typeface="宋体" panose="02010600030101010101" pitchFamily="2" charset="-122"/>
            </a:endParaRPr>
          </a:p>
        </p:txBody>
      </p:sp>
    </p:spTree>
    <p:extLst>
      <p:ext uri="{BB962C8B-B14F-4D97-AF65-F5344CB8AC3E}">
        <p14:creationId xmlns:p14="http://schemas.microsoft.com/office/powerpoint/2010/main" val="18728999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lide Number Placeholder 3"/>
          <p:cNvSpPr>
            <a:spLocks noGrp="1"/>
          </p:cNvSpPr>
          <p:nvPr>
            <p:ph type="sldNum" sz="quarter" idx="10"/>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E76460A-1E03-430B-B79C-053EEC21F6BC}" type="slidenum">
              <a:rPr kumimoji="1" lang="en-US" altLang="zh-CN" sz="800" b="0" i="0" u="none" strike="noStrike" kern="120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28</a:t>
            </a:fld>
            <a:endParaRPr kumimoji="1" lang="en-US" altLang="zh-CN" sz="1400" b="0" i="0" u="none" strike="noStrike" kern="120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cs typeface="+mn-cs"/>
            </a:endParaRPr>
          </a:p>
        </p:txBody>
      </p:sp>
      <p:sp>
        <p:nvSpPr>
          <p:cNvPr id="169987" name="Rectangle 2"/>
          <p:cNvSpPr>
            <a:spLocks noGrp="1" noChangeArrowheads="1"/>
          </p:cNvSpPr>
          <p:nvPr>
            <p:ph type="title"/>
          </p:nvPr>
        </p:nvSpPr>
        <p:spPr/>
        <p:txBody>
          <a:bodyPr/>
          <a:lstStyle/>
          <a:p>
            <a:r>
              <a:rPr lang="en-US" altLang="zh-CN" smtClean="0">
                <a:ea typeface="宋体" panose="02010600030101010101" pitchFamily="2" charset="-122"/>
              </a:rPr>
              <a:t>Traveling Salesperson Problem</a:t>
            </a:r>
          </a:p>
        </p:txBody>
      </p:sp>
      <p:sp>
        <p:nvSpPr>
          <p:cNvPr id="169988" name="Rectangle 3"/>
          <p:cNvSpPr>
            <a:spLocks noGrp="1" noChangeArrowheads="1"/>
          </p:cNvSpPr>
          <p:nvPr>
            <p:ph type="body" idx="1"/>
          </p:nvPr>
        </p:nvSpPr>
        <p:spPr/>
        <p:txBody>
          <a:bodyPr/>
          <a:lstStyle/>
          <a:p>
            <a:r>
              <a:rPr lang="en-US" altLang="zh-CN" sz="1600" smtClean="0">
                <a:ea typeface="宋体" panose="02010600030101010101" pitchFamily="2" charset="-122"/>
              </a:rPr>
              <a:t>TSP</a:t>
            </a:r>
            <a:r>
              <a:rPr lang="en-US" altLang="zh-CN" smtClean="0">
                <a:ea typeface="宋体" panose="02010600030101010101" pitchFamily="2" charset="-122"/>
              </a:rPr>
              <a:t>.  </a:t>
            </a:r>
            <a:r>
              <a:rPr lang="en-US" altLang="zh-CN" smtClean="0">
                <a:solidFill>
                  <a:schemeClr val="tx1"/>
                </a:solidFill>
                <a:ea typeface="宋体" panose="02010600030101010101" pitchFamily="2" charset="-122"/>
              </a:rPr>
              <a:t>Given a set of n cities and a pairwise distance function d(u, v), is there a tour of length </a:t>
            </a:r>
            <a:r>
              <a:rPr lang="en-US" altLang="zh-CN" smtClean="0">
                <a:solidFill>
                  <a:schemeClr val="tx1"/>
                </a:solidFill>
                <a:ea typeface="宋体" panose="02010600030101010101" pitchFamily="2" charset="-122"/>
                <a:sym typeface="Symbol" panose="05050102010706020507" pitchFamily="18" charset="2"/>
              </a:rPr>
              <a:t></a:t>
            </a:r>
            <a:r>
              <a:rPr lang="en-US" altLang="zh-CN" smtClean="0">
                <a:solidFill>
                  <a:schemeClr val="tx1"/>
                </a:solidFill>
                <a:ea typeface="宋体" panose="02010600030101010101" pitchFamily="2" charset="-122"/>
              </a:rPr>
              <a:t> D?</a:t>
            </a:r>
          </a:p>
          <a:p>
            <a:endParaRPr lang="en-US" altLang="zh-CN" sz="1600" smtClean="0">
              <a:ea typeface="宋体" panose="02010600030101010101" pitchFamily="2" charset="-122"/>
            </a:endParaRPr>
          </a:p>
          <a:p>
            <a:endParaRPr lang="en-US" altLang="zh-CN" smtClean="0">
              <a:solidFill>
                <a:schemeClr val="tx1"/>
              </a:solidFill>
              <a:ea typeface="宋体" panose="02010600030101010101" pitchFamily="2" charset="-122"/>
            </a:endParaRPr>
          </a:p>
        </p:txBody>
      </p:sp>
      <p:pic>
        <p:nvPicPr>
          <p:cNvPr id="169989" name="Picture 6" descr="usa1350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4600" y="1817688"/>
            <a:ext cx="6653213" cy="436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9990" name="Rectangle 7"/>
          <p:cNvSpPr>
            <a:spLocks noChangeArrowheads="1"/>
          </p:cNvSpPr>
          <p:nvPr/>
        </p:nvSpPr>
        <p:spPr bwMode="auto">
          <a:xfrm>
            <a:off x="2895600" y="6096000"/>
            <a:ext cx="3460750" cy="44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All 13,509 cities in US with a population of at least 500</a:t>
            </a:r>
            <a:br>
              <a:rPr kumimoji="0" lang="en-US" altLang="zh-CN" sz="10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br>
            <a:r>
              <a:rPr kumimoji="0" lang="en-US" altLang="zh-CN" sz="10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Reference:  http://www.tsp.gatech.edu</a:t>
            </a:r>
          </a:p>
        </p:txBody>
      </p:sp>
    </p:spTree>
    <p:extLst>
      <p:ext uri="{BB962C8B-B14F-4D97-AF65-F5344CB8AC3E}">
        <p14:creationId xmlns:p14="http://schemas.microsoft.com/office/powerpoint/2010/main" val="5094424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Slide Number Placeholder 3"/>
          <p:cNvSpPr>
            <a:spLocks noGrp="1"/>
          </p:cNvSpPr>
          <p:nvPr>
            <p:ph type="sldNum" sz="quarter" idx="10"/>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DA874DA0-C5B4-404A-9C59-2BBC4E3E4646}" type="slidenum">
              <a:rPr kumimoji="1" lang="en-US" altLang="zh-CN" sz="800" b="0" i="0" u="none" strike="noStrike" kern="120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29</a:t>
            </a:fld>
            <a:endParaRPr kumimoji="1" lang="en-US" altLang="zh-CN" sz="1400" b="0" i="0" u="none" strike="noStrike" kern="120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cs typeface="+mn-cs"/>
            </a:endParaRPr>
          </a:p>
        </p:txBody>
      </p:sp>
      <p:sp>
        <p:nvSpPr>
          <p:cNvPr id="172035" name="Rectangle 2"/>
          <p:cNvSpPr>
            <a:spLocks noGrp="1" noChangeArrowheads="1"/>
          </p:cNvSpPr>
          <p:nvPr>
            <p:ph type="title"/>
          </p:nvPr>
        </p:nvSpPr>
        <p:spPr/>
        <p:txBody>
          <a:bodyPr/>
          <a:lstStyle/>
          <a:p>
            <a:r>
              <a:rPr lang="en-US" altLang="zh-CN" smtClean="0">
                <a:ea typeface="宋体" panose="02010600030101010101" pitchFamily="2" charset="-122"/>
              </a:rPr>
              <a:t>Traveling Salesperson Problem</a:t>
            </a:r>
          </a:p>
        </p:txBody>
      </p:sp>
      <p:sp>
        <p:nvSpPr>
          <p:cNvPr id="172036" name="Rectangle 3"/>
          <p:cNvSpPr>
            <a:spLocks noGrp="1" noChangeArrowheads="1"/>
          </p:cNvSpPr>
          <p:nvPr>
            <p:ph type="body" idx="1"/>
          </p:nvPr>
        </p:nvSpPr>
        <p:spPr/>
        <p:txBody>
          <a:bodyPr/>
          <a:lstStyle/>
          <a:p>
            <a:r>
              <a:rPr lang="en-US" altLang="zh-CN" sz="1600" smtClean="0">
                <a:ea typeface="宋体" panose="02010600030101010101" pitchFamily="2" charset="-122"/>
              </a:rPr>
              <a:t>TSP</a:t>
            </a:r>
            <a:r>
              <a:rPr lang="en-US" altLang="zh-CN" smtClean="0">
                <a:ea typeface="宋体" panose="02010600030101010101" pitchFamily="2" charset="-122"/>
              </a:rPr>
              <a:t>.  </a:t>
            </a:r>
            <a:r>
              <a:rPr lang="en-US" altLang="zh-CN" smtClean="0">
                <a:solidFill>
                  <a:schemeClr val="tx1"/>
                </a:solidFill>
                <a:ea typeface="宋体" panose="02010600030101010101" pitchFamily="2" charset="-122"/>
              </a:rPr>
              <a:t>Given a set of n cities and a pairwise distance function d(u, v), is there a tour of length </a:t>
            </a:r>
            <a:r>
              <a:rPr lang="en-US" altLang="zh-CN" smtClean="0">
                <a:solidFill>
                  <a:schemeClr val="tx1"/>
                </a:solidFill>
                <a:ea typeface="宋体" panose="02010600030101010101" pitchFamily="2" charset="-122"/>
                <a:sym typeface="Symbol" panose="05050102010706020507" pitchFamily="18" charset="2"/>
              </a:rPr>
              <a:t></a:t>
            </a:r>
            <a:r>
              <a:rPr lang="en-US" altLang="zh-CN" smtClean="0">
                <a:solidFill>
                  <a:schemeClr val="tx1"/>
                </a:solidFill>
                <a:ea typeface="宋体" panose="02010600030101010101" pitchFamily="2" charset="-122"/>
              </a:rPr>
              <a:t> D?</a:t>
            </a:r>
          </a:p>
          <a:p>
            <a:endParaRPr lang="en-US" altLang="zh-CN" sz="1600" smtClean="0">
              <a:ea typeface="宋体" panose="02010600030101010101" pitchFamily="2" charset="-122"/>
            </a:endParaRPr>
          </a:p>
          <a:p>
            <a:endParaRPr lang="en-US" altLang="zh-CN" smtClean="0">
              <a:solidFill>
                <a:schemeClr val="tx1"/>
              </a:solidFill>
              <a:ea typeface="宋体" panose="02010600030101010101" pitchFamily="2" charset="-122"/>
            </a:endParaRPr>
          </a:p>
        </p:txBody>
      </p:sp>
      <p:pic>
        <p:nvPicPr>
          <p:cNvPr id="172037" name="Picture 4" descr="usa1350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4600" y="1828800"/>
            <a:ext cx="6653213" cy="435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2038" name="Rectangle 6"/>
          <p:cNvSpPr>
            <a:spLocks noChangeArrowheads="1"/>
          </p:cNvSpPr>
          <p:nvPr/>
        </p:nvSpPr>
        <p:spPr bwMode="auto">
          <a:xfrm>
            <a:off x="2895600" y="6096000"/>
            <a:ext cx="2419350" cy="44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Optimal TSP tour</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Reference:  http://www.tsp.gatech.edu</a:t>
            </a:r>
          </a:p>
        </p:txBody>
      </p:sp>
    </p:spTree>
    <p:extLst>
      <p:ext uri="{BB962C8B-B14F-4D97-AF65-F5344CB8AC3E}">
        <p14:creationId xmlns:p14="http://schemas.microsoft.com/office/powerpoint/2010/main" val="6901367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a:t>CLIQUE is NP-complete</a:t>
            </a:r>
            <a:endParaRPr lang="en-US" altLang="en-US" b="1" smtClean="0"/>
          </a:p>
        </p:txBody>
      </p:sp>
      <p:sp>
        <p:nvSpPr>
          <p:cNvPr id="3" name="Content Placeholder 2"/>
          <p:cNvSpPr>
            <a:spLocks noGrp="1"/>
          </p:cNvSpPr>
          <p:nvPr>
            <p:ph idx="1"/>
          </p:nvPr>
        </p:nvSpPr>
        <p:spPr>
          <a:xfrm>
            <a:off x="457200" y="1419225"/>
            <a:ext cx="8229600" cy="5194300"/>
          </a:xfrm>
        </p:spPr>
        <p:txBody>
          <a:bodyPr/>
          <a:lstStyle/>
          <a:p>
            <a:r>
              <a:rPr lang="en-US" altLang="en-US" smtClean="0">
                <a:solidFill>
                  <a:srgbClr val="000000"/>
                </a:solidFill>
              </a:rPr>
              <a:t>Show some NP-complete problem reduces to CLIQUE.</a:t>
            </a:r>
          </a:p>
          <a:p>
            <a:pPr lvl="1"/>
            <a:r>
              <a:rPr lang="en-US" altLang="en-US" smtClean="0">
                <a:solidFill>
                  <a:srgbClr val="000000"/>
                </a:solidFill>
              </a:rPr>
              <a:t>The problem you reduce from has to be </a:t>
            </a:r>
            <a:r>
              <a:rPr lang="en-US" altLang="en-US" smtClean="0"/>
              <a:t>NP-complete, not just in NP.</a:t>
            </a:r>
          </a:p>
          <a:p>
            <a:pPr lvl="1"/>
            <a:r>
              <a:rPr lang="en-US" altLang="en-US" smtClean="0"/>
              <a:t>Note, you’re reducing from the NPC problem to your problem, not the other way around.</a:t>
            </a:r>
          </a:p>
          <a:p>
            <a:pPr lvl="1"/>
            <a:r>
              <a:rPr lang="en-US" altLang="en-US" smtClean="0"/>
              <a:t>You can choose any NP-complete problem to reduce from.</a:t>
            </a:r>
          </a:p>
          <a:p>
            <a:pPr lvl="2"/>
            <a:r>
              <a:rPr lang="en-US" altLang="en-US" smtClean="0"/>
              <a:t>Decide on the right problem can make the task a lot easier.  But this takes careful thought.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Slide Number Placeholder 3"/>
          <p:cNvSpPr>
            <a:spLocks noGrp="1"/>
          </p:cNvSpPr>
          <p:nvPr>
            <p:ph type="sldNum" sz="quarter" idx="10"/>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0AF7C4B7-2524-48A4-992A-82B57E9FA18B}" type="slidenum">
              <a:rPr kumimoji="1" lang="en-US" altLang="zh-CN" sz="800" b="0" i="0" u="none" strike="noStrike" kern="120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30</a:t>
            </a:fld>
            <a:endParaRPr kumimoji="1" lang="en-US" altLang="zh-CN" sz="1400" b="0" i="0" u="none" strike="noStrike" kern="120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cs typeface="+mn-cs"/>
            </a:endParaRPr>
          </a:p>
        </p:txBody>
      </p:sp>
      <p:sp>
        <p:nvSpPr>
          <p:cNvPr id="174083" name="Rectangle 2"/>
          <p:cNvSpPr>
            <a:spLocks noGrp="1" noChangeArrowheads="1"/>
          </p:cNvSpPr>
          <p:nvPr>
            <p:ph type="title"/>
          </p:nvPr>
        </p:nvSpPr>
        <p:spPr/>
        <p:txBody>
          <a:bodyPr/>
          <a:lstStyle/>
          <a:p>
            <a:r>
              <a:rPr lang="en-US" altLang="zh-CN" smtClean="0">
                <a:ea typeface="宋体" panose="02010600030101010101" pitchFamily="2" charset="-122"/>
              </a:rPr>
              <a:t>Traveling Salesperson Problem</a:t>
            </a:r>
          </a:p>
        </p:txBody>
      </p:sp>
      <p:sp>
        <p:nvSpPr>
          <p:cNvPr id="174084" name="Rectangle 3"/>
          <p:cNvSpPr>
            <a:spLocks noGrp="1" noChangeArrowheads="1"/>
          </p:cNvSpPr>
          <p:nvPr>
            <p:ph type="body" idx="1"/>
          </p:nvPr>
        </p:nvSpPr>
        <p:spPr/>
        <p:txBody>
          <a:bodyPr/>
          <a:lstStyle/>
          <a:p>
            <a:r>
              <a:rPr lang="en-US" altLang="zh-CN" sz="1600" smtClean="0">
                <a:ea typeface="宋体" panose="02010600030101010101" pitchFamily="2" charset="-122"/>
              </a:rPr>
              <a:t>TSP</a:t>
            </a:r>
            <a:r>
              <a:rPr lang="en-US" altLang="zh-CN" smtClean="0">
                <a:ea typeface="宋体" panose="02010600030101010101" pitchFamily="2" charset="-122"/>
              </a:rPr>
              <a:t>.  </a:t>
            </a:r>
            <a:r>
              <a:rPr lang="en-US" altLang="zh-CN" smtClean="0">
                <a:solidFill>
                  <a:schemeClr val="tx1"/>
                </a:solidFill>
                <a:ea typeface="宋体" panose="02010600030101010101" pitchFamily="2" charset="-122"/>
              </a:rPr>
              <a:t>Given a set of n cities and a pairwise distance function d(u, v), is there a tour of length </a:t>
            </a:r>
            <a:r>
              <a:rPr lang="en-US" altLang="zh-CN" smtClean="0">
                <a:solidFill>
                  <a:schemeClr val="tx1"/>
                </a:solidFill>
                <a:ea typeface="宋体" panose="02010600030101010101" pitchFamily="2" charset="-122"/>
                <a:sym typeface="Symbol" panose="05050102010706020507" pitchFamily="18" charset="2"/>
              </a:rPr>
              <a:t></a:t>
            </a:r>
            <a:r>
              <a:rPr lang="en-US" altLang="zh-CN" smtClean="0">
                <a:solidFill>
                  <a:schemeClr val="tx1"/>
                </a:solidFill>
                <a:ea typeface="宋体" panose="02010600030101010101" pitchFamily="2" charset="-122"/>
              </a:rPr>
              <a:t> D?</a:t>
            </a:r>
          </a:p>
          <a:p>
            <a:endParaRPr lang="en-US" altLang="zh-CN" sz="1600" smtClean="0">
              <a:ea typeface="宋体" panose="02010600030101010101" pitchFamily="2" charset="-122"/>
            </a:endParaRPr>
          </a:p>
          <a:p>
            <a:endParaRPr lang="en-US" altLang="zh-CN" smtClean="0">
              <a:solidFill>
                <a:schemeClr val="tx1"/>
              </a:solidFill>
              <a:ea typeface="宋体" panose="02010600030101010101" pitchFamily="2" charset="-122"/>
            </a:endParaRPr>
          </a:p>
        </p:txBody>
      </p:sp>
      <p:pic>
        <p:nvPicPr>
          <p:cNvPr id="174085" name="Picture 11" descr="rl1184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76400"/>
            <a:ext cx="7239000" cy="441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086" name="Rectangle 13"/>
          <p:cNvSpPr>
            <a:spLocks noChangeArrowheads="1"/>
          </p:cNvSpPr>
          <p:nvPr/>
        </p:nvSpPr>
        <p:spPr bwMode="auto">
          <a:xfrm>
            <a:off x="2895600" y="6096000"/>
            <a:ext cx="3028950" cy="44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11,849 holes to drill in a programmed logic array</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Reference:  http://www.tsp.gatech.edu</a:t>
            </a:r>
          </a:p>
        </p:txBody>
      </p:sp>
    </p:spTree>
    <p:extLst>
      <p:ext uri="{BB962C8B-B14F-4D97-AF65-F5344CB8AC3E}">
        <p14:creationId xmlns:p14="http://schemas.microsoft.com/office/powerpoint/2010/main" val="38384585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Slide Number Placeholder 3"/>
          <p:cNvSpPr>
            <a:spLocks noGrp="1"/>
          </p:cNvSpPr>
          <p:nvPr>
            <p:ph type="sldNum" sz="quarter" idx="10"/>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CCDDDADD-DC79-4B64-A255-76E087F816D5}" type="slidenum">
              <a:rPr kumimoji="1" lang="en-US" altLang="zh-CN" sz="800" b="0" i="0" u="none" strike="noStrike" kern="120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31</a:t>
            </a:fld>
            <a:endParaRPr kumimoji="1" lang="en-US" altLang="zh-CN" sz="1400" b="0" i="0" u="none" strike="noStrike" kern="120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cs typeface="+mn-cs"/>
            </a:endParaRPr>
          </a:p>
        </p:txBody>
      </p:sp>
      <p:pic>
        <p:nvPicPr>
          <p:cNvPr id="176131" name="Picture 5" descr="rl1184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913" y="1665288"/>
            <a:ext cx="72390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6132" name="Rectangle 2"/>
          <p:cNvSpPr>
            <a:spLocks noGrp="1" noChangeArrowheads="1"/>
          </p:cNvSpPr>
          <p:nvPr>
            <p:ph type="title"/>
          </p:nvPr>
        </p:nvSpPr>
        <p:spPr/>
        <p:txBody>
          <a:bodyPr/>
          <a:lstStyle/>
          <a:p>
            <a:r>
              <a:rPr lang="en-US" altLang="zh-CN" smtClean="0">
                <a:ea typeface="宋体" panose="02010600030101010101" pitchFamily="2" charset="-122"/>
              </a:rPr>
              <a:t>Traveling Salesperson Problem</a:t>
            </a:r>
          </a:p>
        </p:txBody>
      </p:sp>
      <p:sp>
        <p:nvSpPr>
          <p:cNvPr id="176133" name="Rectangle 3"/>
          <p:cNvSpPr>
            <a:spLocks noGrp="1" noChangeArrowheads="1"/>
          </p:cNvSpPr>
          <p:nvPr>
            <p:ph type="body" idx="1"/>
          </p:nvPr>
        </p:nvSpPr>
        <p:spPr/>
        <p:txBody>
          <a:bodyPr/>
          <a:lstStyle/>
          <a:p>
            <a:r>
              <a:rPr lang="en-US" altLang="zh-CN" sz="1600" smtClean="0">
                <a:ea typeface="宋体" panose="02010600030101010101" pitchFamily="2" charset="-122"/>
              </a:rPr>
              <a:t>TSP</a:t>
            </a:r>
            <a:r>
              <a:rPr lang="en-US" altLang="zh-CN" smtClean="0">
                <a:ea typeface="宋体" panose="02010600030101010101" pitchFamily="2" charset="-122"/>
              </a:rPr>
              <a:t>.  </a:t>
            </a:r>
            <a:r>
              <a:rPr lang="en-US" altLang="zh-CN" smtClean="0">
                <a:solidFill>
                  <a:schemeClr val="tx1"/>
                </a:solidFill>
                <a:ea typeface="宋体" panose="02010600030101010101" pitchFamily="2" charset="-122"/>
              </a:rPr>
              <a:t>Given a set of n cities and a pairwise distance function d(u, v), is there a tour of length </a:t>
            </a:r>
            <a:r>
              <a:rPr lang="en-US" altLang="zh-CN" smtClean="0">
                <a:solidFill>
                  <a:schemeClr val="tx1"/>
                </a:solidFill>
                <a:ea typeface="宋体" panose="02010600030101010101" pitchFamily="2" charset="-122"/>
                <a:sym typeface="Symbol" panose="05050102010706020507" pitchFamily="18" charset="2"/>
              </a:rPr>
              <a:t></a:t>
            </a:r>
            <a:r>
              <a:rPr lang="en-US" altLang="zh-CN" smtClean="0">
                <a:solidFill>
                  <a:schemeClr val="tx1"/>
                </a:solidFill>
                <a:ea typeface="宋体" panose="02010600030101010101" pitchFamily="2" charset="-122"/>
              </a:rPr>
              <a:t> D?</a:t>
            </a:r>
          </a:p>
          <a:p>
            <a:endParaRPr lang="en-US" altLang="zh-CN" sz="1600" smtClean="0">
              <a:ea typeface="宋体" panose="02010600030101010101" pitchFamily="2" charset="-122"/>
            </a:endParaRPr>
          </a:p>
          <a:p>
            <a:endParaRPr lang="en-US" altLang="zh-CN" smtClean="0">
              <a:solidFill>
                <a:schemeClr val="tx1"/>
              </a:solidFill>
              <a:ea typeface="宋体" panose="02010600030101010101" pitchFamily="2" charset="-122"/>
            </a:endParaRPr>
          </a:p>
        </p:txBody>
      </p:sp>
      <p:sp>
        <p:nvSpPr>
          <p:cNvPr id="176134" name="Rectangle 6"/>
          <p:cNvSpPr>
            <a:spLocks noChangeArrowheads="1"/>
          </p:cNvSpPr>
          <p:nvPr/>
        </p:nvSpPr>
        <p:spPr bwMode="auto">
          <a:xfrm>
            <a:off x="2895600" y="6096000"/>
            <a:ext cx="2419350" cy="44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Optimal TSP tour</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Comic Sans MS" panose="030F0702030302020204" pitchFamily="66" charset="0"/>
                <a:ea typeface="ＭＳ Ｐゴシック" panose="020B0600070205080204" pitchFamily="34" charset="-128"/>
                <a:cs typeface="+mn-cs"/>
              </a:rPr>
              <a:t>Reference:  http://www.tsp.gatech.edu</a:t>
            </a:r>
          </a:p>
        </p:txBody>
      </p:sp>
    </p:spTree>
    <p:extLst>
      <p:ext uri="{BB962C8B-B14F-4D97-AF65-F5344CB8AC3E}">
        <p14:creationId xmlns:p14="http://schemas.microsoft.com/office/powerpoint/2010/main" val="34653676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Slide Number Placeholder 3"/>
          <p:cNvSpPr>
            <a:spLocks noGrp="1"/>
          </p:cNvSpPr>
          <p:nvPr>
            <p:ph type="sldNum" sz="quarter" idx="10"/>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62864E35-959D-4EF8-AA72-9D5081B1610F}" type="slidenum">
              <a:rPr kumimoji="1" lang="en-US" altLang="zh-CN" sz="800" b="0" i="0" u="none" strike="noStrike" kern="120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32</a:t>
            </a:fld>
            <a:endParaRPr kumimoji="1" lang="en-US" altLang="zh-CN" sz="1400" b="0" i="0" u="none" strike="noStrike" kern="1200" cap="none" spc="0" normalizeH="0" baseline="0" noProof="0" smtClean="0">
              <a:ln>
                <a:noFill/>
              </a:ln>
              <a:solidFill>
                <a:srgbClr val="000000"/>
              </a:solidFill>
              <a:effectLst/>
              <a:uLnTx/>
              <a:uFillTx/>
              <a:latin typeface="Comic Sans MS" panose="030F0702030302020204" pitchFamily="66" charset="0"/>
              <a:ea typeface="宋体" panose="02010600030101010101" pitchFamily="2" charset="-122"/>
              <a:cs typeface="+mn-cs"/>
            </a:endParaRPr>
          </a:p>
        </p:txBody>
      </p:sp>
      <p:sp>
        <p:nvSpPr>
          <p:cNvPr id="178179" name="Rectangle 2"/>
          <p:cNvSpPr>
            <a:spLocks noGrp="1" noChangeArrowheads="1"/>
          </p:cNvSpPr>
          <p:nvPr>
            <p:ph type="title"/>
          </p:nvPr>
        </p:nvSpPr>
        <p:spPr/>
        <p:txBody>
          <a:bodyPr/>
          <a:lstStyle/>
          <a:p>
            <a:r>
              <a:rPr lang="en-US" altLang="zh-CN" smtClean="0">
                <a:ea typeface="宋体" panose="02010600030101010101" pitchFamily="2" charset="-122"/>
              </a:rPr>
              <a:t>Traveling Salesperson Problem</a:t>
            </a:r>
          </a:p>
        </p:txBody>
      </p:sp>
      <p:sp>
        <p:nvSpPr>
          <p:cNvPr id="178180" name="Rectangle 3"/>
          <p:cNvSpPr>
            <a:spLocks noGrp="1" noChangeArrowheads="1"/>
          </p:cNvSpPr>
          <p:nvPr>
            <p:ph type="body" idx="1"/>
          </p:nvPr>
        </p:nvSpPr>
        <p:spPr/>
        <p:txBody>
          <a:bodyPr/>
          <a:lstStyle/>
          <a:p>
            <a:r>
              <a:rPr lang="en-US" altLang="zh-CN" sz="1600" smtClean="0">
                <a:ea typeface="宋体" panose="02010600030101010101" pitchFamily="2" charset="-122"/>
              </a:rPr>
              <a:t>TSP</a:t>
            </a:r>
            <a:r>
              <a:rPr lang="en-US" altLang="zh-CN" smtClean="0">
                <a:ea typeface="宋体" panose="02010600030101010101" pitchFamily="2" charset="-122"/>
              </a:rPr>
              <a:t>.  </a:t>
            </a:r>
            <a:r>
              <a:rPr lang="en-US" altLang="zh-CN" smtClean="0">
                <a:solidFill>
                  <a:schemeClr val="tx1"/>
                </a:solidFill>
                <a:ea typeface="宋体" panose="02010600030101010101" pitchFamily="2" charset="-122"/>
              </a:rPr>
              <a:t>Given a set of n cities and a pairwise distance function d(u, v), is there a tour of length </a:t>
            </a:r>
            <a:r>
              <a:rPr lang="en-US" altLang="zh-CN" smtClean="0">
                <a:solidFill>
                  <a:schemeClr val="tx1"/>
                </a:solidFill>
                <a:ea typeface="宋体" panose="02010600030101010101" pitchFamily="2" charset="-122"/>
                <a:sym typeface="Symbol" panose="05050102010706020507" pitchFamily="18" charset="2"/>
              </a:rPr>
              <a:t></a:t>
            </a:r>
            <a:r>
              <a:rPr lang="en-US" altLang="zh-CN" smtClean="0">
                <a:solidFill>
                  <a:schemeClr val="tx1"/>
                </a:solidFill>
                <a:ea typeface="宋体" panose="02010600030101010101" pitchFamily="2" charset="-122"/>
              </a:rPr>
              <a:t> D?</a:t>
            </a:r>
          </a:p>
          <a:p>
            <a:endParaRPr lang="en-US" altLang="zh-CN" sz="1600" smtClean="0">
              <a:ea typeface="宋体" panose="02010600030101010101" pitchFamily="2" charset="-122"/>
            </a:endParaRPr>
          </a:p>
          <a:p>
            <a:r>
              <a:rPr lang="en-US" altLang="zh-CN" sz="1600" smtClean="0">
                <a:ea typeface="宋体" panose="02010600030101010101" pitchFamily="2" charset="-122"/>
              </a:rPr>
              <a:t>HAM-CYCLE</a:t>
            </a:r>
            <a:r>
              <a:rPr lang="en-US" altLang="zh-CN" smtClean="0">
                <a:ea typeface="宋体" panose="02010600030101010101" pitchFamily="2" charset="-122"/>
              </a:rPr>
              <a:t>:  </a:t>
            </a:r>
            <a:r>
              <a:rPr lang="en-US" altLang="zh-CN" smtClean="0">
                <a:solidFill>
                  <a:schemeClr val="tx1"/>
                </a:solidFill>
                <a:ea typeface="宋体" panose="02010600030101010101" pitchFamily="2" charset="-122"/>
              </a:rPr>
              <a:t>given a graph G = (V, E), does there exists a simple cycle that contains every node in V?</a:t>
            </a:r>
          </a:p>
          <a:p>
            <a:endParaRPr lang="en-US" altLang="zh-CN" smtClean="0">
              <a:solidFill>
                <a:schemeClr val="tx1"/>
              </a:solidFill>
              <a:ea typeface="宋体" panose="02010600030101010101" pitchFamily="2" charset="-122"/>
            </a:endParaRPr>
          </a:p>
          <a:p>
            <a:r>
              <a:rPr lang="en-US" altLang="zh-CN" smtClean="0">
                <a:ea typeface="宋体" panose="02010600030101010101" pitchFamily="2" charset="-122"/>
              </a:rPr>
              <a:t>Claim.  </a:t>
            </a:r>
            <a:r>
              <a:rPr lang="en-US" altLang="zh-CN" sz="1600" smtClean="0">
                <a:solidFill>
                  <a:schemeClr val="tx1"/>
                </a:solidFill>
                <a:ea typeface="宋体" panose="02010600030101010101" pitchFamily="2" charset="-122"/>
              </a:rPr>
              <a:t>HAM-CYCLE</a:t>
            </a:r>
            <a:r>
              <a:rPr lang="en-US" altLang="zh-CN" smtClean="0">
                <a:solidFill>
                  <a:schemeClr val="tx1"/>
                </a:solidFill>
                <a:ea typeface="宋体" panose="02010600030101010101" pitchFamily="2" charset="-122"/>
              </a:rPr>
              <a:t> </a:t>
            </a:r>
            <a:r>
              <a:rPr lang="en-US" altLang="zh-CN" smtClean="0">
                <a:solidFill>
                  <a:schemeClr val="tx1"/>
                </a:solidFill>
                <a:ea typeface="宋体" panose="02010600030101010101" pitchFamily="2" charset="-122"/>
                <a:sym typeface="Symbol" panose="05050102010706020507" pitchFamily="18" charset="2"/>
              </a:rPr>
              <a:t> </a:t>
            </a:r>
            <a:r>
              <a:rPr lang="en-US" altLang="zh-CN" baseline="-25000" smtClean="0">
                <a:solidFill>
                  <a:schemeClr val="tx1"/>
                </a:solidFill>
                <a:ea typeface="宋体" panose="02010600030101010101" pitchFamily="2" charset="-122"/>
                <a:sym typeface="Symbol" panose="05050102010706020507" pitchFamily="18" charset="2"/>
              </a:rPr>
              <a:t>P</a:t>
            </a:r>
            <a:r>
              <a:rPr lang="en-US" altLang="zh-CN" smtClean="0">
                <a:solidFill>
                  <a:schemeClr val="tx1"/>
                </a:solidFill>
                <a:ea typeface="宋体" panose="02010600030101010101" pitchFamily="2" charset="-122"/>
                <a:sym typeface="Symbol" panose="05050102010706020507" pitchFamily="18" charset="2"/>
              </a:rPr>
              <a:t> </a:t>
            </a:r>
            <a:r>
              <a:rPr lang="en-US" altLang="zh-CN" sz="1600" smtClean="0">
                <a:solidFill>
                  <a:schemeClr val="tx1"/>
                </a:solidFill>
                <a:ea typeface="宋体" panose="02010600030101010101" pitchFamily="2" charset="-122"/>
                <a:sym typeface="Symbol" panose="05050102010706020507" pitchFamily="18" charset="2"/>
              </a:rPr>
              <a:t>TSP</a:t>
            </a:r>
            <a:r>
              <a:rPr lang="en-US" altLang="zh-CN" smtClean="0">
                <a:solidFill>
                  <a:schemeClr val="tx1"/>
                </a:solidFill>
                <a:ea typeface="宋体" panose="02010600030101010101" pitchFamily="2" charset="-122"/>
              </a:rPr>
              <a:t>.</a:t>
            </a:r>
          </a:p>
          <a:p>
            <a:r>
              <a:rPr lang="en-US" altLang="zh-CN" smtClean="0">
                <a:ea typeface="宋体" panose="02010600030101010101" pitchFamily="2" charset="-122"/>
              </a:rPr>
              <a:t>Pf.</a:t>
            </a:r>
          </a:p>
          <a:p>
            <a:pPr lvl="1"/>
            <a:r>
              <a:rPr lang="en-US" altLang="zh-CN" smtClean="0">
                <a:ea typeface="宋体" panose="02010600030101010101" pitchFamily="2" charset="-122"/>
              </a:rPr>
              <a:t>Given instance G = (V, E) of </a:t>
            </a:r>
            <a:r>
              <a:rPr lang="en-US" altLang="zh-CN" sz="1600" smtClean="0">
                <a:ea typeface="宋体" panose="02010600030101010101" pitchFamily="2" charset="-122"/>
              </a:rPr>
              <a:t>HAM-CYCLE</a:t>
            </a:r>
            <a:r>
              <a:rPr lang="en-US" altLang="zh-CN" smtClean="0">
                <a:ea typeface="宋体" panose="02010600030101010101" pitchFamily="2" charset="-122"/>
              </a:rPr>
              <a:t>, create n cities with distance function</a:t>
            </a:r>
          </a:p>
          <a:p>
            <a:pPr lvl="1"/>
            <a:endParaRPr lang="en-US" altLang="zh-CN" smtClean="0">
              <a:ea typeface="宋体" panose="02010600030101010101" pitchFamily="2" charset="-122"/>
            </a:endParaRPr>
          </a:p>
          <a:p>
            <a:pPr lvl="1"/>
            <a:endParaRPr lang="en-US" altLang="zh-CN" smtClean="0">
              <a:ea typeface="宋体" panose="02010600030101010101" pitchFamily="2" charset="-122"/>
            </a:endParaRPr>
          </a:p>
          <a:p>
            <a:pPr lvl="1"/>
            <a:r>
              <a:rPr lang="en-US" altLang="zh-CN" smtClean="0">
                <a:ea typeface="宋体" panose="02010600030101010101" pitchFamily="2" charset="-122"/>
              </a:rPr>
              <a:t>TSP instance has tour of length </a:t>
            </a:r>
            <a:r>
              <a:rPr lang="en-US" altLang="zh-CN" smtClean="0">
                <a:ea typeface="宋体" panose="02010600030101010101" pitchFamily="2" charset="-122"/>
                <a:sym typeface="Symbol" panose="05050102010706020507" pitchFamily="18" charset="2"/>
              </a:rPr>
              <a:t></a:t>
            </a:r>
            <a:r>
              <a:rPr lang="en-US" altLang="zh-CN" smtClean="0">
                <a:ea typeface="宋体" panose="02010600030101010101" pitchFamily="2" charset="-122"/>
              </a:rPr>
              <a:t> n iff G is Hamiltonian.  ▪</a:t>
            </a:r>
          </a:p>
          <a:p>
            <a:pPr lvl="1"/>
            <a:endParaRPr lang="en-US" altLang="zh-CN" smtClean="0">
              <a:ea typeface="宋体" panose="02010600030101010101" pitchFamily="2" charset="-122"/>
            </a:endParaRPr>
          </a:p>
          <a:p>
            <a:pPr lvl="1"/>
            <a:endParaRPr lang="en-US" altLang="zh-CN" smtClean="0">
              <a:ea typeface="宋体" panose="02010600030101010101" pitchFamily="2" charset="-122"/>
            </a:endParaRPr>
          </a:p>
        </p:txBody>
      </p:sp>
      <p:graphicFrame>
        <p:nvGraphicFramePr>
          <p:cNvPr id="178181" name="Object 4"/>
          <p:cNvGraphicFramePr>
            <a:graphicFrameLocks noChangeAspect="1"/>
          </p:cNvGraphicFramePr>
          <p:nvPr/>
        </p:nvGraphicFramePr>
        <p:xfrm>
          <a:off x="3276600" y="4114800"/>
          <a:ext cx="2790825" cy="612775"/>
        </p:xfrm>
        <a:graphic>
          <a:graphicData uri="http://schemas.openxmlformats.org/presentationml/2006/ole">
            <mc:AlternateContent xmlns:mc="http://schemas.openxmlformats.org/markup-compatibility/2006">
              <mc:Choice xmlns:v="urn:schemas-microsoft-com:vml" Requires="v">
                <p:oleObj spid="_x0000_s2057" name="Equation" r:id="rId4" imgW="2895600" imgH="635000" progId="Equation.3">
                  <p:embed/>
                </p:oleObj>
              </mc:Choice>
              <mc:Fallback>
                <p:oleObj name="Equation" r:id="rId4" imgW="2895600" imgH="635000" progId="Equation.3">
                  <p:embed/>
                  <p:pic>
                    <p:nvPicPr>
                      <p:cNvPr id="178181"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4114800"/>
                        <a:ext cx="2790825" cy="612775"/>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5674582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smtClean="0"/>
              <a:t>CLIQUE is NP-complete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419225"/>
                <a:ext cx="8229600" cy="5019675"/>
              </a:xfrm>
            </p:spPr>
            <p:txBody>
              <a:bodyPr>
                <a:normAutofit fontScale="62500" lnSpcReduction="20000"/>
              </a:bodyPr>
              <a:lstStyle/>
              <a:p>
                <a:pPr>
                  <a:defRPr/>
                </a:pPr>
                <a:r>
                  <a:rPr lang="en-US" smtClean="0"/>
                  <a:t>3-CNF-SAT</a:t>
                </a:r>
                <a:endParaRPr lang="en-US" dirty="0" smtClean="0"/>
              </a:p>
              <a:p>
                <a:pPr lvl="1">
                  <a:defRPr/>
                </a:pPr>
                <a:r>
                  <a:rPr lang="en-US" dirty="0" smtClean="0"/>
                  <a:t>Given a Boolean formula that’s an AND of ORs, where each OR has </a:t>
                </a:r>
                <a:r>
                  <a:rPr lang="en-US" smtClean="0">
                    <a:solidFill>
                      <a:srgbClr val="FF0000"/>
                    </a:solidFill>
                  </a:rPr>
                  <a:t>3 literals</a:t>
                </a:r>
                <a:r>
                  <a:rPr lang="en-US" smtClean="0"/>
                  <a:t>, </a:t>
                </a:r>
                <a:r>
                  <a:rPr lang="en-US" dirty="0" smtClean="0"/>
                  <a:t>is it </a:t>
                </a:r>
                <a:r>
                  <a:rPr lang="en-US" dirty="0" err="1" smtClean="0"/>
                  <a:t>satisfiable</a:t>
                </a:r>
                <a:r>
                  <a:rPr lang="en-US" dirty="0" smtClean="0"/>
                  <a:t>?</a:t>
                </a:r>
              </a:p>
              <a:p>
                <a:pPr lvl="1">
                  <a:defRPr/>
                </a:pPr>
                <a14:m>
                  <m:oMath xmlns:m="http://schemas.openxmlformats.org/officeDocument/2006/math">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rPr>
                          <m:t>𝐴</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𝐵</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𝐶</m:t>
                        </m:r>
                      </m:e>
                    </m:d>
                    <m:r>
                      <a:rPr lang="en-US" i="1">
                        <a:solidFill>
                          <a:srgbClr val="000000"/>
                        </a:solidFill>
                        <a:latin typeface="Cambria Math" panose="02040503050406030204" pitchFamily="18" charset="0"/>
                      </a:rPr>
                      <m:t>∧</m:t>
                    </m:r>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rPr>
                          <m:t>𝐴</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𝐵</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𝐶</m:t>
                        </m:r>
                      </m:e>
                    </m:d>
                    <m:r>
                      <a:rPr lang="en-US" i="1">
                        <a:solidFill>
                          <a:srgbClr val="000000"/>
                        </a:solidFill>
                        <a:latin typeface="Cambria Math" panose="02040503050406030204" pitchFamily="18" charset="0"/>
                      </a:rPr>
                      <m:t>∧</m:t>
                    </m:r>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𝐴</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𝐵</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𝐷</m:t>
                        </m:r>
                      </m:e>
                    </m:d>
                    <m:r>
                      <a:rPr lang="en-US" i="1">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3−</m:t>
                    </m:r>
                    <m:r>
                      <a:rPr lang="en-US" b="0" i="1" smtClean="0">
                        <a:solidFill>
                          <a:srgbClr val="000000"/>
                        </a:solidFill>
                        <a:latin typeface="Cambria Math" panose="02040503050406030204" pitchFamily="18" charset="0"/>
                      </a:rPr>
                      <m:t>𝐶𝑁𝐹</m:t>
                    </m:r>
                    <m:r>
                      <a:rPr lang="en-US" b="0" i="1" smtClean="0">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𝑆𝐴𝑇</m:t>
                    </m:r>
                  </m:oMath>
                </a14:m>
                <a:r>
                  <a:rPr lang="en-US">
                    <a:solidFill>
                      <a:srgbClr val="000000"/>
                    </a:solidFill>
                  </a:rPr>
                  <a:t>.</a:t>
                </a:r>
              </a:p>
              <a:p>
                <a:pPr lvl="2">
                  <a:defRPr/>
                </a:pPr>
                <a:r>
                  <a:rPr lang="en-US" smtClean="0"/>
                  <a:t>Set </a:t>
                </a:r>
                <a:r>
                  <a:rPr lang="en-US" dirty="0" smtClean="0"/>
                  <a:t>A=B=C=true, D=false.</a:t>
                </a:r>
              </a:p>
              <a:p>
                <a:pPr lvl="1">
                  <a:defRPr/>
                </a:pPr>
                <a:r>
                  <a:rPr lang="en-US" dirty="0" smtClean="0"/>
                  <a:t>Each OR unit is called a </a:t>
                </a:r>
                <a:r>
                  <a:rPr lang="en-US" dirty="0" smtClean="0">
                    <a:solidFill>
                      <a:srgbClr val="FF0000"/>
                    </a:solidFill>
                  </a:rPr>
                  <a:t>clause</a:t>
                </a:r>
                <a:r>
                  <a:rPr lang="en-US" dirty="0" smtClean="0"/>
                  <a:t>.  </a:t>
                </a:r>
                <a:r>
                  <a:rPr lang="en-US" smtClean="0"/>
                  <a:t>Each literal is either a variable or its negation. </a:t>
                </a:r>
                <a:endParaRPr lang="en-US" dirty="0" smtClean="0"/>
              </a:p>
              <a:p>
                <a:pPr lvl="1">
                  <a:defRPr/>
                </a:pPr>
                <a:r>
                  <a:rPr lang="en-US" dirty="0" smtClean="0"/>
                  <a:t>A </a:t>
                </a:r>
                <a:r>
                  <a:rPr lang="en-US" dirty="0" smtClean="0">
                    <a:solidFill>
                      <a:srgbClr val="000000"/>
                    </a:solidFill>
                  </a:rPr>
                  <a:t>special kind of SAT.  </a:t>
                </a:r>
                <a:r>
                  <a:rPr lang="en-US" dirty="0" smtClean="0"/>
                  <a:t>SAT allows other formula types, besides ANDs of ORs, and allows any number of variables per clause.</a:t>
                </a:r>
              </a:p>
              <a:p>
                <a:pPr>
                  <a:defRPr/>
                </a:pPr>
                <a:r>
                  <a:rPr lang="en-US"/>
                  <a:t>Assume we’ve already </a:t>
                </a:r>
                <a:r>
                  <a:rPr lang="en-US">
                    <a:solidFill>
                      <a:srgbClr val="000000"/>
                    </a:solidFill>
                  </a:rPr>
                  <a:t>proven 3-CNF-SAT is NP-complete.</a:t>
                </a:r>
              </a:p>
              <a:p>
                <a:pPr>
                  <a:defRPr/>
                </a:pPr>
                <a:r>
                  <a:rPr lang="en-US">
                    <a:solidFill>
                      <a:srgbClr val="000000"/>
                    </a:solidFill>
                  </a:rPr>
                  <a:t>We </a:t>
                </a:r>
                <a:r>
                  <a:rPr lang="en-US" smtClean="0">
                    <a:solidFill>
                      <a:srgbClr val="000000"/>
                    </a:solidFill>
                  </a:rPr>
                  <a:t>show </a:t>
                </a:r>
                <a:r>
                  <a:rPr lang="en-US">
                    <a:solidFill>
                      <a:srgbClr val="000000"/>
                    </a:solidFill>
                  </a:rPr>
                  <a:t>3-CNF-SAT</a:t>
                </a:r>
                <a:r>
                  <a:rPr lang="en-US">
                    <a:solidFill>
                      <a:srgbClr val="000000"/>
                    </a:solidFill>
                    <a:latin typeface="Symbol" pitchFamily="18" charset="2"/>
                  </a:rPr>
                  <a:t> </a:t>
                </a:r>
                <a14:m>
                  <m:oMath xmlns:m="http://schemas.openxmlformats.org/officeDocument/2006/math">
                    <m:sSub>
                      <m:sSubPr>
                        <m:ctrlPr>
                          <a:rPr lang="en-US" b="0" i="1" smtClean="0">
                            <a:solidFill>
                              <a:srgbClr val="000000"/>
                            </a:solidFill>
                            <a:latin typeface="Cambria Math" panose="02040503050406030204" pitchFamily="18" charset="0"/>
                          </a:rPr>
                        </m:ctrlPr>
                      </m:sSubPr>
                      <m:e>
                        <m:r>
                          <a:rPr lang="en-US" b="0" i="1" smtClean="0">
                            <a:solidFill>
                              <a:srgbClr val="000000"/>
                            </a:solidFill>
                            <a:latin typeface="Cambria Math" panose="02040503050406030204" pitchFamily="18" charset="0"/>
                          </a:rPr>
                          <m:t>≤</m:t>
                        </m:r>
                      </m:e>
                      <m:sub>
                        <m:r>
                          <a:rPr lang="en-US" b="0" i="1" smtClean="0">
                            <a:solidFill>
                              <a:srgbClr val="000000"/>
                            </a:solidFill>
                            <a:latin typeface="Cambria Math" panose="02040503050406030204" pitchFamily="18" charset="0"/>
                          </a:rPr>
                          <m:t>𝑃</m:t>
                        </m:r>
                      </m:sub>
                    </m:sSub>
                  </m:oMath>
                </a14:m>
                <a:r>
                  <a:rPr lang="en-US" smtClean="0">
                    <a:solidFill>
                      <a:srgbClr val="000000"/>
                    </a:solidFill>
                  </a:rPr>
                  <a:t> CLIQUE.</a:t>
                </a:r>
                <a:endParaRPr lang="en-US" smtClean="0"/>
              </a:p>
              <a:p>
                <a:pPr>
                  <a:defRPr/>
                </a:pPr>
                <a:r>
                  <a:rPr lang="en-US" smtClean="0"/>
                  <a:t>The </a:t>
                </a:r>
                <a:r>
                  <a:rPr lang="en-US" dirty="0" smtClean="0"/>
                  <a:t>reduction says that given a </a:t>
                </a:r>
                <a:r>
                  <a:rPr lang="en-US" smtClean="0"/>
                  <a:t>3-CNF-SAT formula </a:t>
                </a:r>
                <a14:m>
                  <m:oMath xmlns:m="http://schemas.openxmlformats.org/officeDocument/2006/math">
                    <m:r>
                      <a:rPr lang="en-US" b="0" i="1" smtClean="0">
                        <a:latin typeface="Cambria Math" panose="02040503050406030204" pitchFamily="18" charset="0"/>
                      </a:rPr>
                      <m:t>𝜙</m:t>
                    </m:r>
                  </m:oMath>
                </a14:m>
                <a:r>
                  <a:rPr lang="en-US" smtClean="0"/>
                  <a:t>, </a:t>
                </a:r>
                <a:r>
                  <a:rPr lang="en-US" dirty="0" smtClean="0"/>
                  <a:t>we can create in </a:t>
                </a:r>
                <a:r>
                  <a:rPr lang="en-US" dirty="0" err="1" smtClean="0"/>
                  <a:t>polytime</a:t>
                </a:r>
                <a:r>
                  <a:rPr lang="en-US" dirty="0" smtClean="0"/>
                  <a:t> a graph G, such that </a:t>
                </a:r>
                <a14:m>
                  <m:oMath xmlns:m="http://schemas.openxmlformats.org/officeDocument/2006/math">
                    <m:r>
                      <a:rPr lang="en-US" i="1">
                        <a:latin typeface="Cambria Math" panose="02040503050406030204" pitchFamily="18" charset="0"/>
                      </a:rPr>
                      <m:t>𝜙</m:t>
                    </m:r>
                  </m:oMath>
                </a14:m>
                <a:r>
                  <a:rPr lang="en-US" dirty="0" smtClean="0"/>
                  <a:t> is </a:t>
                </a:r>
                <a:r>
                  <a:rPr lang="en-US" dirty="0" err="1" smtClean="0"/>
                  <a:t>satisfiable</a:t>
                </a:r>
                <a:r>
                  <a:rPr lang="en-US" dirty="0" smtClean="0"/>
                  <a:t> if and only if G has an n/3-clique.</a:t>
                </a:r>
              </a:p>
              <a:p>
                <a:pPr lvl="1">
                  <a:defRPr/>
                </a:pPr>
                <a:r>
                  <a:rPr lang="en-US" smtClean="0"/>
                  <a:t>This is actually quite remarkable.  Why should a graph be related to a formula?</a:t>
                </a:r>
              </a:p>
              <a:p>
                <a:pPr lvl="1">
                  <a:defRPr/>
                </a:pPr>
                <a:r>
                  <a:rPr lang="en-US" smtClean="0"/>
                  <a:t>But we’ll see how to construct a special graph that captures the satisfiability of a 3-CNF formula.</a:t>
                </a:r>
                <a:endParaRPr lang="en-US" dirty="0" smtClean="0"/>
              </a:p>
              <a:p>
                <a:pPr lvl="1">
                  <a:defRPr/>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419225"/>
                <a:ext cx="8229600" cy="5019675"/>
              </a:xfrm>
              <a:blipFill>
                <a:blip r:embed="rId2"/>
                <a:stretch>
                  <a:fillRect l="-222" t="-1823"/>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en-US" sz="4000" smtClean="0"/>
              <a:t>Reducing 3-CNF-SAT to CLIQUE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419226"/>
                <a:ext cx="8062231" cy="4997904"/>
              </a:xfrm>
            </p:spPr>
            <p:txBody>
              <a:bodyPr>
                <a:normAutofit fontScale="85000" lnSpcReduction="10000"/>
              </a:bodyPr>
              <a:lstStyle/>
              <a:p>
                <a:pPr>
                  <a:defRPr/>
                </a:pPr>
                <a:r>
                  <a:rPr lang="en-US" smtClean="0"/>
                  <a:t>Let </a:t>
                </a:r>
                <a14:m>
                  <m:oMath xmlns:m="http://schemas.openxmlformats.org/officeDocument/2006/math">
                    <m:r>
                      <a:rPr lang="en-US" b="0" i="1" smtClean="0">
                        <a:latin typeface="Cambria Math" panose="02040503050406030204" pitchFamily="18" charset="0"/>
                      </a:rPr>
                      <m:t>𝜙</m:t>
                    </m:r>
                  </m:oMath>
                </a14:m>
                <a:r>
                  <a:rPr lang="en-US" smtClean="0"/>
                  <a:t> be </a:t>
                </a:r>
                <a:r>
                  <a:rPr lang="en-US" dirty="0" smtClean="0"/>
                  <a:t>a 3-CNF formula with m clauses. </a:t>
                </a:r>
              </a:p>
              <a:p>
                <a:pPr>
                  <a:defRPr/>
                </a:pPr>
                <a:r>
                  <a:rPr lang="en-US" dirty="0" smtClean="0"/>
                  <a:t>Let C be a clause in </a:t>
                </a:r>
                <a14:m>
                  <m:oMath xmlns:m="http://schemas.openxmlformats.org/officeDocument/2006/math">
                    <m:r>
                      <a:rPr lang="en-US" i="1">
                        <a:latin typeface="Cambria Math" panose="02040503050406030204" pitchFamily="18" charset="0"/>
                      </a:rPr>
                      <m:t>𝜙</m:t>
                    </m:r>
                  </m:oMath>
                </a14:m>
                <a:r>
                  <a:rPr lang="en-US" dirty="0" smtClean="0"/>
                  <a:t>.  Then C has </a:t>
                </a:r>
                <a:r>
                  <a:rPr lang="en-US" smtClean="0">
                    <a:solidFill>
                      <a:srgbClr val="000000"/>
                    </a:solidFill>
                  </a:rPr>
                  <a:t>3 literals.</a:t>
                </a:r>
                <a:endParaRPr lang="en-US" dirty="0" smtClean="0">
                  <a:solidFill>
                    <a:srgbClr val="000000"/>
                  </a:solidFill>
                </a:endParaRPr>
              </a:p>
              <a:p>
                <a:pPr lvl="1">
                  <a:defRPr/>
                </a:pPr>
                <a:r>
                  <a:rPr lang="en-US" dirty="0" smtClean="0"/>
                  <a:t>Make </a:t>
                </a:r>
                <a:r>
                  <a:rPr lang="en-US" dirty="0" smtClean="0">
                    <a:solidFill>
                      <a:srgbClr val="000000"/>
                    </a:solidFill>
                  </a:rPr>
                  <a:t>3 vertices </a:t>
                </a:r>
                <a:r>
                  <a:rPr lang="en-US" dirty="0" smtClean="0"/>
                  <a:t>in G corresponding to </a:t>
                </a:r>
                <a:r>
                  <a:rPr lang="en-US" smtClean="0"/>
                  <a:t>the literals.  </a:t>
                </a:r>
                <a:endParaRPr lang="en-US" dirty="0" smtClean="0"/>
              </a:p>
              <a:p>
                <a:pPr lvl="2">
                  <a:defRPr/>
                </a:pPr>
                <a:r>
                  <a:rPr lang="en-US" dirty="0" smtClean="0"/>
                  <a:t>So G has 3m </a:t>
                </a:r>
                <a:r>
                  <a:rPr lang="en-US" smtClean="0"/>
                  <a:t>vertices total.</a:t>
                </a:r>
              </a:p>
              <a:p>
                <a:pPr lvl="2">
                  <a:defRPr/>
                </a:pPr>
                <a:r>
                  <a:rPr lang="en-US" smtClean="0"/>
                  <a:t>Let n be the number of nodes in G.  Then m = n/3.</a:t>
                </a:r>
                <a:endParaRPr lang="en-US" dirty="0" smtClean="0"/>
              </a:p>
              <a:p>
                <a:pPr>
                  <a:defRPr/>
                </a:pPr>
                <a:r>
                  <a:rPr lang="en-US" dirty="0" smtClean="0"/>
                  <a:t>Now, add in an edge </a:t>
                </a:r>
                <a:r>
                  <a:rPr lang="en-US" smtClean="0"/>
                  <a:t>between two </a:t>
                </a:r>
                <a:r>
                  <a:rPr lang="en-US" dirty="0" smtClean="0"/>
                  <a:t>vertices u, v if both conditions below hold.</a:t>
                </a:r>
              </a:p>
              <a:p>
                <a:pPr lvl="1">
                  <a:defRPr/>
                </a:pPr>
                <a:r>
                  <a:rPr lang="en-US" dirty="0" smtClean="0"/>
                  <a:t>u, </a:t>
                </a:r>
                <a:r>
                  <a:rPr lang="en-US" smtClean="0"/>
                  <a:t>v correspond to literals from different clauses of </a:t>
                </a:r>
                <a14:m>
                  <m:oMath xmlns:m="http://schemas.openxmlformats.org/officeDocument/2006/math">
                    <m:r>
                      <a:rPr lang="en-US" b="0" i="1" smtClean="0">
                        <a:latin typeface="Cambria Math" panose="02040503050406030204" pitchFamily="18" charset="0"/>
                      </a:rPr>
                      <m:t>𝜙</m:t>
                    </m:r>
                    <m:r>
                      <a:rPr lang="en-US" b="0" i="1" smtClean="0">
                        <a:latin typeface="Cambria Math" panose="02040503050406030204" pitchFamily="18" charset="0"/>
                      </a:rPr>
                      <m:t>.</m:t>
                    </m:r>
                  </m:oMath>
                </a14:m>
                <a:endParaRPr lang="en-US" dirty="0" smtClean="0"/>
              </a:p>
              <a:p>
                <a:pPr lvl="1">
                  <a:defRPr/>
                </a:pPr>
                <a:r>
                  <a:rPr lang="en-US" smtClean="0"/>
                  <a:t>The literals corresponding to u and v are not negations of each other.</a:t>
                </a:r>
              </a:p>
              <a:p>
                <a:pPr lvl="2">
                  <a:defRPr/>
                </a:pPr>
                <a:r>
                  <a:rPr lang="en-US" smtClean="0"/>
                  <a:t>We say u </a:t>
                </a:r>
                <a:r>
                  <a:rPr lang="en-US" dirty="0" smtClean="0"/>
                  <a:t>and v are </a:t>
                </a:r>
                <a:r>
                  <a:rPr lang="en-US" dirty="0" smtClean="0">
                    <a:solidFill>
                      <a:srgbClr val="FF0000"/>
                    </a:solidFill>
                  </a:rPr>
                  <a:t>consistent</a:t>
                </a:r>
                <a:r>
                  <a:rPr lang="en-US" dirty="0" smtClean="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419226"/>
                <a:ext cx="8062231" cy="4997904"/>
              </a:xfrm>
              <a:blipFill>
                <a:blip r:embed="rId2"/>
                <a:stretch>
                  <a:fillRect l="-680" t="-1951" r="-302"/>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000" y="2434657"/>
            <a:ext cx="699135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457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004457"/>
            <a:ext cx="7564438"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4580" name="Title 1"/>
          <p:cNvSpPr>
            <a:spLocks noGrp="1"/>
          </p:cNvSpPr>
          <p:nvPr>
            <p:ph type="title"/>
          </p:nvPr>
        </p:nvSpPr>
        <p:spPr/>
        <p:txBody>
          <a:bodyPr/>
          <a:lstStyle/>
          <a:p>
            <a:r>
              <a:rPr lang="en-US" altLang="en-US" sz="4000"/>
              <a:t>Reducing </a:t>
            </a:r>
            <a:r>
              <a:rPr lang="en-US" altLang="en-US" sz="4000" smtClean="0"/>
              <a:t>3-CNF-SAT to CLIQUE</a:t>
            </a:r>
          </a:p>
        </p:txBody>
      </p:sp>
      <p:sp>
        <p:nvSpPr>
          <p:cNvPr id="24581" name="TextBox 3"/>
          <p:cNvSpPr txBox="1">
            <a:spLocks noChangeArrowheads="1"/>
          </p:cNvSpPr>
          <p:nvPr/>
        </p:nvSpPr>
        <p:spPr bwMode="auto">
          <a:xfrm>
            <a:off x="536575" y="1454150"/>
            <a:ext cx="81375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buFont typeface="Wingdings" panose="05000000000000000000" pitchFamily="2" charset="2"/>
              <a:buChar char="q"/>
            </a:pPr>
            <a:r>
              <a:rPr lang="en-US" altLang="en-US" sz="2000"/>
              <a:t>3 vertices for each clause.</a:t>
            </a:r>
          </a:p>
          <a:p>
            <a:pPr>
              <a:buFont typeface="Wingdings" panose="05000000000000000000" pitchFamily="2" charset="2"/>
              <a:buChar char="q"/>
            </a:pPr>
            <a:r>
              <a:rPr lang="en-US" altLang="en-US" sz="2000"/>
              <a:t>For vertices u,v, add edge (u,v) if u,v are </a:t>
            </a:r>
            <a:r>
              <a:rPr lang="en-US" altLang="en-US" sz="2000" smtClean="0"/>
              <a:t>from different clauses, </a:t>
            </a:r>
            <a:r>
              <a:rPr lang="en-US" altLang="en-US" sz="2000"/>
              <a:t>and are consistent (not negations of each other).</a:t>
            </a:r>
          </a:p>
        </p:txBody>
      </p:sp>
      <p:sp>
        <p:nvSpPr>
          <p:cNvPr id="24582" name="TextBox 7"/>
          <p:cNvSpPr txBox="1">
            <a:spLocks noChangeArrowheads="1"/>
          </p:cNvSpPr>
          <p:nvPr/>
        </p:nvSpPr>
        <p:spPr bwMode="auto">
          <a:xfrm>
            <a:off x="2445203" y="6465409"/>
            <a:ext cx="41923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i="1" smtClean="0"/>
              <a:t>Source</a:t>
            </a:r>
            <a:r>
              <a:rPr lang="en-US" altLang="en-US" sz="1400" smtClean="0"/>
              <a:t>: Introduction to Algorithms, Cormen et al</a:t>
            </a:r>
            <a:endParaRPr lang="en-US" altLang="en-US" sz="14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en-US" smtClean="0"/>
              <a:t>Proving the reduction works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199" y="1419225"/>
                <a:ext cx="8307161" cy="4781550"/>
              </a:xfrm>
            </p:spPr>
            <p:txBody>
              <a:bodyPr>
                <a:normAutofit lnSpcReduction="10000"/>
              </a:bodyPr>
              <a:lstStyle/>
              <a:p>
                <a:r>
                  <a:rPr lang="en-US" altLang="en-US" smtClean="0">
                    <a:solidFill>
                      <a:srgbClr val="000000"/>
                    </a:solidFill>
                  </a:rPr>
                  <a:t>We first need to show the reduction runs in </a:t>
                </a:r>
                <a:r>
                  <a:rPr lang="en-US" altLang="en-US" smtClean="0"/>
                  <a:t>polytime</a:t>
                </a:r>
                <a:r>
                  <a:rPr lang="en-US" altLang="en-US" smtClean="0">
                    <a:solidFill>
                      <a:srgbClr val="000000"/>
                    </a:solidFill>
                  </a:rPr>
                  <a:t>.</a:t>
                </a:r>
              </a:p>
              <a:p>
                <a:pPr lvl="1"/>
                <a:r>
                  <a:rPr lang="en-US" altLang="en-US" smtClean="0">
                    <a:solidFill>
                      <a:srgbClr val="000000"/>
                    </a:solidFill>
                  </a:rPr>
                  <a:t>Yes.  If there are n clauses, the reduction takes O(n</a:t>
                </a:r>
                <a:r>
                  <a:rPr lang="en-US" altLang="en-US" baseline="30000" smtClean="0">
                    <a:solidFill>
                      <a:srgbClr val="000000"/>
                    </a:solidFill>
                  </a:rPr>
                  <a:t>2</a:t>
                </a:r>
                <a:r>
                  <a:rPr lang="en-US" altLang="en-US" smtClean="0">
                    <a:solidFill>
                      <a:srgbClr val="000000"/>
                    </a:solidFill>
                  </a:rPr>
                  <a:t>) time.</a:t>
                </a:r>
              </a:p>
              <a:p>
                <a:r>
                  <a:rPr lang="en-US" altLang="en-US" smtClean="0">
                    <a:solidFill>
                      <a:srgbClr val="000000"/>
                    </a:solidFill>
                  </a:rPr>
                  <a:t>Recall the graph has n = 3m nodes, so m = n/3.</a:t>
                </a:r>
              </a:p>
              <a:p>
                <a:r>
                  <a:rPr lang="en-US" altLang="en-US" smtClean="0">
                    <a:solidFill>
                      <a:srgbClr val="000000"/>
                    </a:solidFill>
                  </a:rPr>
                  <a:t>Show </a:t>
                </a:r>
                <a14:m>
                  <m:oMath xmlns:m="http://schemas.openxmlformats.org/officeDocument/2006/math">
                    <m:r>
                      <a:rPr lang="en-US" altLang="en-US" b="0" i="1" smtClean="0">
                        <a:solidFill>
                          <a:srgbClr val="000000"/>
                        </a:solidFill>
                        <a:latin typeface="Cambria Math" panose="02040503050406030204" pitchFamily="18" charset="0"/>
                      </a:rPr>
                      <m:t>𝜙</m:t>
                    </m:r>
                    <m:r>
                      <a:rPr lang="en-US" altLang="en-US" b="0" i="1" smtClean="0">
                        <a:solidFill>
                          <a:srgbClr val="000000"/>
                        </a:solidFill>
                        <a:latin typeface="Cambria Math" panose="02040503050406030204" pitchFamily="18" charset="0"/>
                      </a:rPr>
                      <m:t>∈</m:t>
                    </m:r>
                  </m:oMath>
                </a14:m>
                <a:r>
                  <a:rPr lang="en-US" altLang="en-US" smtClean="0">
                    <a:solidFill>
                      <a:srgbClr val="000000"/>
                    </a:solidFill>
                  </a:rPr>
                  <a:t> 3-CNF-SAT </a:t>
                </a:r>
                <a14:m>
                  <m:oMath xmlns:m="http://schemas.openxmlformats.org/officeDocument/2006/math">
                    <m:r>
                      <a:rPr lang="en-US" altLang="en-US" b="0" i="1" smtClean="0">
                        <a:solidFill>
                          <a:srgbClr val="000000"/>
                        </a:solidFill>
                        <a:latin typeface="Cambria Math" panose="02040503050406030204" pitchFamily="18" charset="0"/>
                      </a:rPr>
                      <m:t>⇔</m:t>
                    </m:r>
                  </m:oMath>
                </a14:m>
                <a:r>
                  <a:rPr lang="en-US" altLang="en-US" smtClean="0"/>
                  <a:t> </a:t>
                </a:r>
                <a:r>
                  <a:rPr lang="en-US" altLang="en-US" smtClean="0">
                    <a:solidFill>
                      <a:srgbClr val="000000"/>
                    </a:solidFill>
                  </a:rPr>
                  <a:t>G</a:t>
                </a:r>
                <a:r>
                  <a:rPr lang="en-US" altLang="en-US">
                    <a:solidFill>
                      <a:srgbClr val="000000"/>
                    </a:solidFill>
                  </a:rPr>
                  <a:t> </a:t>
                </a:r>
                <a14:m>
                  <m:oMath xmlns:m="http://schemas.openxmlformats.org/officeDocument/2006/math">
                    <m:r>
                      <a:rPr lang="en-US" altLang="en-US" i="1">
                        <a:solidFill>
                          <a:srgbClr val="000000"/>
                        </a:solidFill>
                        <a:latin typeface="Cambria Math" panose="02040503050406030204" pitchFamily="18" charset="0"/>
                      </a:rPr>
                      <m:t>∈</m:t>
                    </m:r>
                  </m:oMath>
                </a14:m>
                <a:r>
                  <a:rPr lang="en-US" altLang="en-US" smtClean="0">
                    <a:solidFill>
                      <a:srgbClr val="000000"/>
                    </a:solidFill>
                  </a:rPr>
                  <a:t> m-CLIQUE.</a:t>
                </a:r>
              </a:p>
              <a:p>
                <a:pPr lvl="1"/>
                <a:r>
                  <a:rPr lang="en-US" altLang="en-US" smtClean="0">
                    <a:solidFill>
                      <a:srgbClr val="000000"/>
                    </a:solidFill>
                  </a:rPr>
                  <a:t>(</a:t>
                </a:r>
                <a14:m>
                  <m:oMath xmlns:m="http://schemas.openxmlformats.org/officeDocument/2006/math">
                    <m:r>
                      <a:rPr lang="en-US" altLang="en-US" b="0" i="1" smtClean="0">
                        <a:solidFill>
                          <a:srgbClr val="000000"/>
                        </a:solidFill>
                        <a:latin typeface="Cambria Math" panose="02040503050406030204" pitchFamily="18" charset="0"/>
                      </a:rPr>
                      <m:t>⇒</m:t>
                    </m:r>
                  </m:oMath>
                </a14:m>
                <a:r>
                  <a:rPr lang="en-US" altLang="en-US" smtClean="0">
                    <a:solidFill>
                      <a:srgbClr val="000000"/>
                    </a:solidFill>
                  </a:rPr>
                  <a:t>) If </a:t>
                </a:r>
                <a14:m>
                  <m:oMath xmlns:m="http://schemas.openxmlformats.org/officeDocument/2006/math">
                    <m:r>
                      <a:rPr lang="en-US" altLang="en-US" i="1">
                        <a:solidFill>
                          <a:srgbClr val="000000"/>
                        </a:solidFill>
                        <a:latin typeface="Cambria Math" panose="02040503050406030204" pitchFamily="18" charset="0"/>
                      </a:rPr>
                      <m:t>𝜙</m:t>
                    </m:r>
                  </m:oMath>
                </a14:m>
                <a:r>
                  <a:rPr lang="en-US" altLang="en-US" smtClean="0">
                    <a:solidFill>
                      <a:srgbClr val="000000"/>
                    </a:solidFill>
                  </a:rPr>
                  <a:t> has a satisfying assignment, then G has an m clique.</a:t>
                </a:r>
              </a:p>
              <a:p>
                <a:pPr lvl="1"/>
                <a:r>
                  <a:rPr lang="en-US" altLang="en-US" smtClean="0">
                    <a:solidFill>
                      <a:srgbClr val="000000"/>
                    </a:solidFill>
                  </a:rPr>
                  <a:t>(</a:t>
                </a:r>
                <a14:m>
                  <m:oMath xmlns:m="http://schemas.openxmlformats.org/officeDocument/2006/math">
                    <m:r>
                      <a:rPr lang="en-US" altLang="en-US" b="0" i="1" smtClean="0">
                        <a:solidFill>
                          <a:srgbClr val="000000"/>
                        </a:solidFill>
                        <a:latin typeface="Cambria Math" panose="02040503050406030204" pitchFamily="18" charset="0"/>
                      </a:rPr>
                      <m:t>⇐</m:t>
                    </m:r>
                  </m:oMath>
                </a14:m>
                <a:r>
                  <a:rPr lang="en-US" altLang="en-US" smtClean="0">
                    <a:solidFill>
                      <a:srgbClr val="000000"/>
                    </a:solidFill>
                  </a:rPr>
                  <a:t>) If G has an m clique, then </a:t>
                </a:r>
                <a14:m>
                  <m:oMath xmlns:m="http://schemas.openxmlformats.org/officeDocument/2006/math">
                    <m:r>
                      <a:rPr lang="en-US" altLang="en-US" i="1">
                        <a:solidFill>
                          <a:srgbClr val="000000"/>
                        </a:solidFill>
                        <a:latin typeface="Cambria Math" panose="02040503050406030204" pitchFamily="18" charset="0"/>
                      </a:rPr>
                      <m:t>𝜙</m:t>
                    </m:r>
                  </m:oMath>
                </a14:m>
                <a:r>
                  <a:rPr lang="en-US" altLang="en-US" smtClean="0">
                    <a:solidFill>
                      <a:srgbClr val="000000"/>
                    </a:solidFill>
                  </a:rPr>
                  <a:t> is satisfiable.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199" y="1419225"/>
                <a:ext cx="8307161" cy="4781550"/>
              </a:xfrm>
              <a:blipFill>
                <a:blip r:embed="rId2"/>
                <a:stretch>
                  <a:fillRect l="-954" t="-2679" r="-2861" b="-1020"/>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smtClean="0">
                <a:latin typeface="Symbol" panose="05050102010706020507" pitchFamily="18" charset="2"/>
              </a:rPr>
              <a:t>$</a:t>
            </a:r>
            <a:r>
              <a:rPr lang="en-US" altLang="en-US" smtClean="0"/>
              <a:t> </a:t>
            </a:r>
            <a:r>
              <a:rPr lang="en-US" altLang="en-US"/>
              <a:t>s</a:t>
            </a:r>
            <a:r>
              <a:rPr lang="en-US" altLang="en-US" smtClean="0"/>
              <a:t>at. assignment </a:t>
            </a:r>
            <a:r>
              <a:rPr lang="en-US" altLang="en-US" smtClean="0">
                <a:latin typeface="Symbol" panose="05050102010706020507" pitchFamily="18" charset="2"/>
              </a:rPr>
              <a:t>Þ $ </a:t>
            </a:r>
            <a:r>
              <a:rPr lang="en-US" altLang="en-US" smtClean="0"/>
              <a:t>m </a:t>
            </a:r>
            <a:r>
              <a:rPr lang="en-US" altLang="en-US"/>
              <a:t>c</a:t>
            </a:r>
            <a:r>
              <a:rPr lang="en-US" altLang="en-US" smtClean="0"/>
              <a:t>lique</a:t>
            </a:r>
          </a:p>
        </p:txBody>
      </p:sp>
      <p:sp>
        <p:nvSpPr>
          <p:cNvPr id="3" name="Content Placeholder 2"/>
          <p:cNvSpPr>
            <a:spLocks noGrp="1"/>
          </p:cNvSpPr>
          <p:nvPr>
            <p:ph idx="1"/>
          </p:nvPr>
        </p:nvSpPr>
        <p:spPr>
          <a:xfrm>
            <a:off x="457200" y="1419225"/>
            <a:ext cx="8303079" cy="4834618"/>
          </a:xfrm>
        </p:spPr>
        <p:txBody>
          <a:bodyPr>
            <a:normAutofit fontScale="77500" lnSpcReduction="20000"/>
          </a:bodyPr>
          <a:lstStyle/>
          <a:p>
            <a:pPr>
              <a:defRPr/>
            </a:pPr>
            <a:r>
              <a:rPr lang="en-US" dirty="0" smtClean="0">
                <a:solidFill>
                  <a:srgbClr val="000000"/>
                </a:solidFill>
              </a:rPr>
              <a:t>In the satisfying assignment, every clause has to be true, since we AND them.</a:t>
            </a:r>
          </a:p>
          <a:p>
            <a:pPr>
              <a:defRPr/>
            </a:pPr>
            <a:r>
              <a:rPr lang="en-US" dirty="0" smtClean="0">
                <a:solidFill>
                  <a:srgbClr val="000000"/>
                </a:solidFill>
              </a:rPr>
              <a:t>In each clause, at least </a:t>
            </a:r>
            <a:r>
              <a:rPr lang="en-US" smtClean="0">
                <a:solidFill>
                  <a:srgbClr val="000000"/>
                </a:solidFill>
              </a:rPr>
              <a:t>one literal </a:t>
            </a:r>
            <a:r>
              <a:rPr lang="en-US" dirty="0" smtClean="0">
                <a:solidFill>
                  <a:srgbClr val="000000"/>
                </a:solidFill>
              </a:rPr>
              <a:t>has to be true, since we OR them.</a:t>
            </a:r>
          </a:p>
          <a:p>
            <a:pPr>
              <a:defRPr/>
            </a:pPr>
            <a:r>
              <a:rPr lang="en-US" dirty="0" smtClean="0">
                <a:solidFill>
                  <a:srgbClr val="000000"/>
                </a:solidFill>
              </a:rPr>
              <a:t>So for each clause, pick a </a:t>
            </a:r>
            <a:r>
              <a:rPr lang="en-US" smtClean="0">
                <a:solidFill>
                  <a:srgbClr val="000000"/>
                </a:solidFill>
              </a:rPr>
              <a:t>true literal.</a:t>
            </a:r>
            <a:endParaRPr lang="en-US" dirty="0" smtClean="0">
              <a:solidFill>
                <a:srgbClr val="000000"/>
              </a:solidFill>
            </a:endParaRPr>
          </a:p>
          <a:p>
            <a:pPr lvl="1">
              <a:defRPr/>
            </a:pPr>
            <a:r>
              <a:rPr lang="en-US" dirty="0" smtClean="0">
                <a:solidFill>
                  <a:srgbClr val="000000"/>
                </a:solidFill>
              </a:rPr>
              <a:t>We </a:t>
            </a:r>
            <a:r>
              <a:rPr lang="en-US" smtClean="0">
                <a:solidFill>
                  <a:srgbClr val="000000"/>
                </a:solidFill>
              </a:rPr>
              <a:t>pick m = n/3 literals.</a:t>
            </a:r>
            <a:endParaRPr lang="en-US" dirty="0" smtClean="0">
              <a:solidFill>
                <a:srgbClr val="000000"/>
              </a:solidFill>
            </a:endParaRPr>
          </a:p>
          <a:p>
            <a:pPr>
              <a:defRPr/>
            </a:pPr>
            <a:r>
              <a:rPr lang="en-US" smtClean="0">
                <a:solidFill>
                  <a:srgbClr val="000000"/>
                </a:solidFill>
              </a:rPr>
              <a:t>The true literal </a:t>
            </a:r>
            <a:r>
              <a:rPr lang="en-US" dirty="0" smtClean="0">
                <a:solidFill>
                  <a:srgbClr val="000000"/>
                </a:solidFill>
              </a:rPr>
              <a:t>corresponds to a vertex in the graph.</a:t>
            </a:r>
          </a:p>
          <a:p>
            <a:pPr lvl="1">
              <a:defRPr/>
            </a:pPr>
            <a:r>
              <a:rPr lang="en-US" dirty="0" smtClean="0">
                <a:solidFill>
                  <a:srgbClr val="000000"/>
                </a:solidFill>
              </a:rPr>
              <a:t>Pick m vertices corresponding to the </a:t>
            </a:r>
            <a:r>
              <a:rPr lang="en-US" smtClean="0">
                <a:solidFill>
                  <a:srgbClr val="000000"/>
                </a:solidFill>
              </a:rPr>
              <a:t>m literals </a:t>
            </a:r>
            <a:r>
              <a:rPr lang="en-US" dirty="0" smtClean="0">
                <a:solidFill>
                  <a:srgbClr val="000000"/>
                </a:solidFill>
              </a:rPr>
              <a:t>we </a:t>
            </a:r>
            <a:r>
              <a:rPr lang="en-US" smtClean="0">
                <a:solidFill>
                  <a:srgbClr val="000000"/>
                </a:solidFill>
              </a:rPr>
              <a:t>picked.</a:t>
            </a:r>
          </a:p>
          <a:p>
            <a:pPr>
              <a:defRPr/>
            </a:pPr>
            <a:r>
              <a:rPr lang="en-US">
                <a:solidFill>
                  <a:srgbClr val="1503FB"/>
                </a:solidFill>
              </a:rPr>
              <a:t>Claim</a:t>
            </a:r>
            <a:r>
              <a:rPr lang="en-US"/>
              <a:t> The selected vertices form an </a:t>
            </a:r>
            <a:r>
              <a:rPr lang="en-US">
                <a:solidFill>
                  <a:srgbClr val="000000"/>
                </a:solidFill>
              </a:rPr>
              <a:t>m-clique</a:t>
            </a:r>
            <a:r>
              <a:rPr lang="en-US" smtClean="0">
                <a:solidFill>
                  <a:srgbClr val="000000"/>
                </a:solidFill>
              </a:rPr>
              <a:t>.</a:t>
            </a:r>
          </a:p>
          <a:p>
            <a:pPr>
              <a:defRPr/>
            </a:pPr>
            <a:r>
              <a:rPr lang="en-US" smtClean="0">
                <a:solidFill>
                  <a:srgbClr val="1503FB"/>
                </a:solidFill>
              </a:rPr>
              <a:t>Proof</a:t>
            </a:r>
            <a:r>
              <a:rPr lang="en-US" smtClean="0">
                <a:solidFill>
                  <a:srgbClr val="000000"/>
                </a:solidFill>
              </a:rPr>
              <a:t> </a:t>
            </a:r>
            <a:r>
              <a:rPr lang="en-US"/>
              <a:t>Consider any 2 vertices u, v we selected. </a:t>
            </a:r>
          </a:p>
          <a:p>
            <a:pPr lvl="1">
              <a:defRPr/>
            </a:pPr>
            <a:r>
              <a:rPr lang="en-US"/>
              <a:t>u,v come from </a:t>
            </a:r>
            <a:r>
              <a:rPr lang="en-US">
                <a:solidFill>
                  <a:srgbClr val="000000"/>
                </a:solidFill>
              </a:rPr>
              <a:t>different triples.</a:t>
            </a:r>
          </a:p>
          <a:p>
            <a:pPr lvl="2">
              <a:defRPr/>
            </a:pPr>
            <a:r>
              <a:rPr lang="en-US">
                <a:solidFill>
                  <a:srgbClr val="000000"/>
                </a:solidFill>
              </a:rPr>
              <a:t>Because they come from literals from different clauses. </a:t>
            </a:r>
          </a:p>
          <a:p>
            <a:pPr>
              <a:defRPr/>
            </a:pPr>
            <a:endParaRPr lang="en-US" smtClean="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en-US" smtClean="0">
                <a:latin typeface="Symbol" panose="05050102010706020507" pitchFamily="18" charset="2"/>
              </a:rPr>
              <a:t>$</a:t>
            </a:r>
            <a:r>
              <a:rPr lang="en-US" altLang="en-US" smtClean="0"/>
              <a:t> sat. assignment </a:t>
            </a:r>
            <a:r>
              <a:rPr lang="en-US" altLang="en-US" smtClean="0">
                <a:latin typeface="Symbol" panose="05050102010706020507" pitchFamily="18" charset="2"/>
              </a:rPr>
              <a:t>Þ $ </a:t>
            </a:r>
            <a:r>
              <a:rPr lang="en-US" altLang="en-US" smtClean="0"/>
              <a:t>m clique</a:t>
            </a:r>
          </a:p>
        </p:txBody>
      </p:sp>
      <p:pic>
        <p:nvPicPr>
          <p:cNvPr id="2765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14" y="3870381"/>
            <a:ext cx="6286500" cy="3039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419226"/>
                <a:ext cx="8343900" cy="2405742"/>
              </a:xfrm>
            </p:spPr>
            <p:txBody>
              <a:bodyPr>
                <a:normAutofit fontScale="62500" lnSpcReduction="20000"/>
              </a:bodyPr>
              <a:lstStyle/>
              <a:p>
                <a:pPr>
                  <a:defRPr/>
                </a:pPr>
                <a:r>
                  <a:rPr lang="en-US" smtClean="0">
                    <a:solidFill>
                      <a:srgbClr val="1503FB"/>
                    </a:solidFill>
                  </a:rPr>
                  <a:t>Proof ctd</a:t>
                </a:r>
                <a:r>
                  <a:rPr lang="en-US" smtClean="0"/>
                  <a:t> u,v </a:t>
                </a:r>
                <a:r>
                  <a:rPr lang="en-US" dirty="0" smtClean="0"/>
                  <a:t>are </a:t>
                </a:r>
                <a:r>
                  <a:rPr lang="en-US" dirty="0" smtClean="0">
                    <a:solidFill>
                      <a:srgbClr val="000000"/>
                    </a:solidFill>
                  </a:rPr>
                  <a:t>consistent.</a:t>
                </a:r>
                <a:r>
                  <a:rPr lang="en-US" dirty="0" smtClean="0"/>
                  <a:t>  I.e. they don’t correspond to </a:t>
                </a:r>
                <a:r>
                  <a:rPr lang="en-US" smtClean="0"/>
                  <a:t>a literal </a:t>
                </a:r>
                <a:r>
                  <a:rPr lang="en-US" dirty="0" smtClean="0"/>
                  <a:t>in one clause, and its negation in another clause.</a:t>
                </a:r>
              </a:p>
              <a:p>
                <a:pPr lvl="1">
                  <a:defRPr/>
                </a:pPr>
                <a:r>
                  <a:rPr lang="en-US" dirty="0" smtClean="0"/>
                  <a:t>Because we only </a:t>
                </a:r>
                <a:r>
                  <a:rPr lang="en-US" dirty="0" smtClean="0">
                    <a:solidFill>
                      <a:srgbClr val="000000"/>
                    </a:solidFill>
                  </a:rPr>
                  <a:t>picked </a:t>
                </a:r>
                <a:r>
                  <a:rPr lang="en-US" smtClean="0">
                    <a:solidFill>
                      <a:srgbClr val="000000"/>
                    </a:solidFill>
                  </a:rPr>
                  <a:t>true literals.</a:t>
                </a:r>
                <a:endParaRPr lang="en-US" dirty="0" smtClean="0">
                  <a:solidFill>
                    <a:srgbClr val="000000"/>
                  </a:solidFill>
                </a:endParaRPr>
              </a:p>
              <a:p>
                <a:pPr lvl="1">
                  <a:defRPr/>
                </a:pPr>
                <a:r>
                  <a:rPr lang="en-US" dirty="0" smtClean="0"/>
                  <a:t>So </a:t>
                </a:r>
                <a:r>
                  <a:rPr lang="en-US" dirty="0" smtClean="0">
                    <a:solidFill>
                      <a:srgbClr val="000000"/>
                    </a:solidFill>
                  </a:rPr>
                  <a:t>there’s an edge (</a:t>
                </a:r>
                <a:r>
                  <a:rPr lang="en-US" dirty="0" err="1" smtClean="0">
                    <a:solidFill>
                      <a:srgbClr val="000000"/>
                    </a:solidFill>
                  </a:rPr>
                  <a:t>u,v</a:t>
                </a:r>
                <a:r>
                  <a:rPr lang="en-US" dirty="0" smtClean="0">
                    <a:solidFill>
                      <a:srgbClr val="000000"/>
                    </a:solidFill>
                  </a:rPr>
                  <a:t>), by construction.</a:t>
                </a:r>
              </a:p>
              <a:p>
                <a:pPr lvl="1">
                  <a:defRPr/>
                </a:pPr>
                <a:r>
                  <a:rPr lang="en-US" dirty="0" smtClean="0"/>
                  <a:t>So any 2 of the m selected vertices are connected.  So the vertices are an </a:t>
                </a:r>
                <a:r>
                  <a:rPr lang="en-US" smtClean="0">
                    <a:solidFill>
                      <a:srgbClr val="000000"/>
                    </a:solidFill>
                  </a:rPr>
                  <a:t>m-clique.</a:t>
                </a:r>
              </a:p>
              <a:p>
                <a:pPr>
                  <a:defRPr/>
                </a:pPr>
                <a:r>
                  <a:rPr lang="en-US">
                    <a:solidFill>
                      <a:srgbClr val="1503FB"/>
                    </a:solidFill>
                  </a:rPr>
                  <a:t>Ex</a:t>
                </a:r>
                <a:r>
                  <a:rPr lang="en-US">
                    <a:solidFill>
                      <a:srgbClr val="000000"/>
                    </a:solidFill>
                  </a:rPr>
                  <a:t> </a:t>
                </a:r>
                <a14:m>
                  <m:oMath xmlns:m="http://schemas.openxmlformats.org/officeDocument/2006/math">
                    <m:r>
                      <a:rPr lang="en-US" i="1">
                        <a:solidFill>
                          <a:srgbClr val="000000"/>
                        </a:solidFill>
                        <a:latin typeface="Cambria Math" panose="02040503050406030204" pitchFamily="18" charset="0"/>
                      </a:rPr>
                      <m:t>𝜙</m:t>
                    </m:r>
                  </m:oMath>
                </a14:m>
                <a:r>
                  <a:rPr lang="en-US" dirty="0">
                    <a:solidFill>
                      <a:srgbClr val="000000"/>
                    </a:solidFill>
                  </a:rPr>
                  <a:t> </a:t>
                </a:r>
                <a:r>
                  <a:rPr lang="en-US">
                    <a:solidFill>
                      <a:srgbClr val="000000"/>
                    </a:solidFill>
                  </a:rPr>
                  <a:t>has a satisfying assignment </a:t>
                </a:r>
                <a14:m>
                  <m:oMath xmlns:m="http://schemas.openxmlformats.org/officeDocument/2006/math">
                    <m:r>
                      <a:rPr lang="en-US" i="1">
                        <a:solidFill>
                          <a:srgbClr val="000000"/>
                        </a:solidFill>
                        <a:latin typeface="Cambria Math" panose="02040503050406030204" pitchFamily="18" charset="0"/>
                      </a:rPr>
                      <m:t> </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𝑥</m:t>
                        </m:r>
                      </m:e>
                      <m:sub>
                        <m:r>
                          <a:rPr lang="en-US" i="1">
                            <a:solidFill>
                              <a:srgbClr val="000000"/>
                            </a:solidFill>
                            <a:latin typeface="Cambria Math" panose="02040503050406030204" pitchFamily="18" charset="0"/>
                          </a:rPr>
                          <m:t>1</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𝑥</m:t>
                        </m:r>
                      </m:e>
                      <m:sub>
                        <m:r>
                          <a:rPr lang="en-US" i="1">
                            <a:solidFill>
                              <a:srgbClr val="000000"/>
                            </a:solidFill>
                            <a:latin typeface="Cambria Math" panose="02040503050406030204" pitchFamily="18" charset="0"/>
                          </a:rPr>
                          <m:t>2</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𝑥</m:t>
                        </m:r>
                      </m:e>
                      <m:sub>
                        <m:r>
                          <a:rPr lang="en-US" i="1">
                            <a:solidFill>
                              <a:srgbClr val="000000"/>
                            </a:solidFill>
                            <a:latin typeface="Cambria Math" panose="02040503050406030204" pitchFamily="18" charset="0"/>
                          </a:rPr>
                          <m:t>3</m:t>
                        </m:r>
                      </m:sub>
                    </m:sSub>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𝑇</m:t>
                    </m:r>
                  </m:oMath>
                </a14:m>
                <a:r>
                  <a:rPr lang="en-US" dirty="0">
                    <a:solidFill>
                      <a:srgbClr val="000000"/>
                    </a:solidFill>
                  </a:rPr>
                  <a:t>.</a:t>
                </a:r>
              </a:p>
              <a:p>
                <a:pPr lvl="1">
                  <a:defRPr/>
                </a:pPr>
                <a:r>
                  <a:rPr lang="en-US">
                    <a:solidFill>
                      <a:srgbClr val="000000"/>
                    </a:solidFill>
                  </a:rPr>
                  <a:t>The corresponding nodes form a 3-clique.</a:t>
                </a:r>
                <a:endParaRPr lang="en-US" dirty="0">
                  <a:solidFill>
                    <a:srgbClr val="000000"/>
                  </a:solidFill>
                </a:endParaRPr>
              </a:p>
              <a:p>
                <a:pPr>
                  <a:defRPr/>
                </a:pPr>
                <a:endParaRPr lang="en-US" dirty="0" smtClean="0">
                  <a:solidFill>
                    <a:srgbClr val="000000"/>
                  </a:solidFill>
                </a:endParaRPr>
              </a:p>
              <a:p>
                <a:pPr>
                  <a:defRPr/>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419226"/>
                <a:ext cx="8343900" cy="2405742"/>
              </a:xfrm>
              <a:blipFill>
                <a:blip r:embed="rId3"/>
                <a:stretch>
                  <a:fillRect l="-219" t="-3807"/>
                </a:stretch>
              </a:blipFill>
            </p:spPr>
            <p:txBody>
              <a:bodyPr/>
              <a:lstStyle/>
              <a:p>
                <a:r>
                  <a:rPr lang="en-US">
                    <a:noFill/>
                  </a:rPr>
                  <a:t> </a:t>
                </a:r>
              </a:p>
            </p:txBody>
          </p:sp>
        </mc:Fallback>
      </mc:AlternateContent>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0795" y="3870381"/>
            <a:ext cx="4385810" cy="43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65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lg-design">
  <a:themeElements>
    <a:clrScheme name="alg-design 7">
      <a:dk1>
        <a:srgbClr val="000000"/>
      </a:dk1>
      <a:lt1>
        <a:srgbClr val="FFFFFF"/>
      </a:lt1>
      <a:dk2>
        <a:srgbClr val="C0C0C0"/>
      </a:dk2>
      <a:lt2>
        <a:srgbClr val="010000"/>
      </a:lt2>
      <a:accent1>
        <a:srgbClr val="CC0000"/>
      </a:accent1>
      <a:accent2>
        <a:srgbClr val="777777"/>
      </a:accent2>
      <a:accent3>
        <a:srgbClr val="FFFFFF"/>
      </a:accent3>
      <a:accent4>
        <a:srgbClr val="000000"/>
      </a:accent4>
      <a:accent5>
        <a:srgbClr val="E2AAAA"/>
      </a:accent5>
      <a:accent6>
        <a:srgbClr val="6B6B6B"/>
      </a:accent6>
      <a:hlink>
        <a:srgbClr val="4D4D4D"/>
      </a:hlink>
      <a:folHlink>
        <a:srgbClr val="660066"/>
      </a:folHlink>
    </a:clrScheme>
    <a:fontScheme name="alg-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24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24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defRPr>
        </a:defPPr>
      </a:lstStyle>
    </a:lnDef>
  </a:objectDefaults>
  <a:extraClrSchemeLst>
    <a:extraClrScheme>
      <a:clrScheme name="alg-design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alg-design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alg-design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alg-design 4">
        <a:dk1>
          <a:srgbClr val="000000"/>
        </a:dk1>
        <a:lt1>
          <a:srgbClr val="FFFFFF"/>
        </a:lt1>
        <a:dk2>
          <a:srgbClr val="336699"/>
        </a:dk2>
        <a:lt2>
          <a:srgbClr val="010000"/>
        </a:lt2>
        <a:accent1>
          <a:srgbClr val="CCECFF"/>
        </a:accent1>
        <a:accent2>
          <a:srgbClr val="FFFFCC"/>
        </a:accent2>
        <a:accent3>
          <a:srgbClr val="FFFFFF"/>
        </a:accent3>
        <a:accent4>
          <a:srgbClr val="000000"/>
        </a:accent4>
        <a:accent5>
          <a:srgbClr val="E2F4FF"/>
        </a:accent5>
        <a:accent6>
          <a:srgbClr val="E7E7B9"/>
        </a:accent6>
        <a:hlink>
          <a:srgbClr val="FF6600"/>
        </a:hlink>
        <a:folHlink>
          <a:srgbClr val="FFFFCC"/>
        </a:folHlink>
      </a:clrScheme>
      <a:clrMap bg1="lt1" tx1="dk1" bg2="lt2" tx2="dk2" accent1="accent1" accent2="accent2" accent3="accent3" accent4="accent4" accent5="accent5" accent6="accent6" hlink="hlink" folHlink="folHlink"/>
    </a:extraClrScheme>
    <a:extraClrScheme>
      <a:clrScheme name="alg-design 5">
        <a:dk1>
          <a:srgbClr val="000000"/>
        </a:dk1>
        <a:lt1>
          <a:srgbClr val="FFFFFF"/>
        </a:lt1>
        <a:dk2>
          <a:srgbClr val="336699"/>
        </a:dk2>
        <a:lt2>
          <a:srgbClr val="010000"/>
        </a:lt2>
        <a:accent1>
          <a:srgbClr val="CCECFF"/>
        </a:accent1>
        <a:accent2>
          <a:srgbClr val="FFFFCC"/>
        </a:accent2>
        <a:accent3>
          <a:srgbClr val="FFFFFF"/>
        </a:accent3>
        <a:accent4>
          <a:srgbClr val="000000"/>
        </a:accent4>
        <a:accent5>
          <a:srgbClr val="E2F4FF"/>
        </a:accent5>
        <a:accent6>
          <a:srgbClr val="E7E7B9"/>
        </a:accent6>
        <a:hlink>
          <a:srgbClr val="FF6600"/>
        </a:hlink>
        <a:folHlink>
          <a:srgbClr val="660066"/>
        </a:folHlink>
      </a:clrScheme>
      <a:clrMap bg1="lt1" tx1="dk1" bg2="lt2" tx2="dk2" accent1="accent1" accent2="accent2" accent3="accent3" accent4="accent4" accent5="accent5" accent6="accent6" hlink="hlink" folHlink="folHlink"/>
    </a:extraClrScheme>
    <a:extraClrScheme>
      <a:clrScheme name="alg-design 6">
        <a:dk1>
          <a:srgbClr val="000000"/>
        </a:dk1>
        <a:lt1>
          <a:srgbClr val="FFFFFF"/>
        </a:lt1>
        <a:dk2>
          <a:srgbClr val="336699"/>
        </a:dk2>
        <a:lt2>
          <a:srgbClr val="010000"/>
        </a:lt2>
        <a:accent1>
          <a:srgbClr val="CCECFF"/>
        </a:accent1>
        <a:accent2>
          <a:srgbClr val="FFFFCC"/>
        </a:accent2>
        <a:accent3>
          <a:srgbClr val="FFFFFF"/>
        </a:accent3>
        <a:accent4>
          <a:srgbClr val="000000"/>
        </a:accent4>
        <a:accent5>
          <a:srgbClr val="E2F4FF"/>
        </a:accent5>
        <a:accent6>
          <a:srgbClr val="E7E7B9"/>
        </a:accent6>
        <a:hlink>
          <a:srgbClr val="FF6600"/>
        </a:hlink>
        <a:folHlink>
          <a:srgbClr val="FFFFFF"/>
        </a:folHlink>
      </a:clrScheme>
      <a:clrMap bg1="lt1" tx1="dk1" bg2="lt2" tx2="dk2" accent1="accent1" accent2="accent2" accent3="accent3" accent4="accent4" accent5="accent5" accent6="accent6" hlink="hlink" folHlink="folHlink"/>
    </a:extraClrScheme>
    <a:extraClrScheme>
      <a:clrScheme name="alg-design 7">
        <a:dk1>
          <a:srgbClr val="000000"/>
        </a:dk1>
        <a:lt1>
          <a:srgbClr val="FFFFFF"/>
        </a:lt1>
        <a:dk2>
          <a:srgbClr val="C0C0C0"/>
        </a:dk2>
        <a:lt2>
          <a:srgbClr val="010000"/>
        </a:lt2>
        <a:accent1>
          <a:srgbClr val="CC0000"/>
        </a:accent1>
        <a:accent2>
          <a:srgbClr val="777777"/>
        </a:accent2>
        <a:accent3>
          <a:srgbClr val="FFFFFF"/>
        </a:accent3>
        <a:accent4>
          <a:srgbClr val="000000"/>
        </a:accent4>
        <a:accent5>
          <a:srgbClr val="E2AAAA"/>
        </a:accent5>
        <a:accent6>
          <a:srgbClr val="6B6B6B"/>
        </a:accent6>
        <a:hlink>
          <a:srgbClr val="4D4D4D"/>
        </a:hlink>
        <a:folHlink>
          <a:srgbClr val="6600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32351</TotalTime>
  <Words>4525</Words>
  <Application>Microsoft Office PowerPoint</Application>
  <PresentationFormat>On-screen Show (4:3)</PresentationFormat>
  <Paragraphs>310</Paragraphs>
  <Slides>32</Slides>
  <Notes>12</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1</vt:i4>
      </vt:variant>
      <vt:variant>
        <vt:lpstr>Slide Titles</vt:lpstr>
      </vt:variant>
      <vt:variant>
        <vt:i4>32</vt:i4>
      </vt:variant>
    </vt:vector>
  </HeadingPairs>
  <TitlesOfParts>
    <vt:vector size="45" baseType="lpstr">
      <vt:lpstr>Monotype Sorts</vt:lpstr>
      <vt:lpstr>MS PGothic</vt:lpstr>
      <vt:lpstr>SimSun</vt:lpstr>
      <vt:lpstr>Arial</vt:lpstr>
      <vt:lpstr>Arial Black</vt:lpstr>
      <vt:lpstr>Cambria Math</vt:lpstr>
      <vt:lpstr>Comic Sans MS</vt:lpstr>
      <vt:lpstr>Symbol</vt:lpstr>
      <vt:lpstr>Times New Roman</vt:lpstr>
      <vt:lpstr>Wingdings</vt:lpstr>
      <vt:lpstr>Pixel</vt:lpstr>
      <vt:lpstr>alg-design</vt:lpstr>
      <vt:lpstr>Equation</vt:lpstr>
      <vt:lpstr>NP-Completeness Reductions</vt:lpstr>
      <vt:lpstr>CLIQUE is NP-complete</vt:lpstr>
      <vt:lpstr>CLIQUE is NP-complete</vt:lpstr>
      <vt:lpstr>CLIQUE is NP-complete</vt:lpstr>
      <vt:lpstr>Reducing 3-CNF-SAT to CLIQUE</vt:lpstr>
      <vt:lpstr>Reducing 3-CNF-SAT to CLIQUE</vt:lpstr>
      <vt:lpstr>Proving the reduction works</vt:lpstr>
      <vt:lpstr>$ sat. assignment Þ $ m clique</vt:lpstr>
      <vt:lpstr>$ sat. assignment Þ $ m clique</vt:lpstr>
      <vt:lpstr>$ m clique Þ $ sat. assignment </vt:lpstr>
      <vt:lpstr>CLIQUE is NP-complete</vt:lpstr>
      <vt:lpstr>SUBSET-SUM is NP-complete</vt:lpstr>
      <vt:lpstr>The reduction</vt:lpstr>
      <vt:lpstr>The reduction</vt:lpstr>
      <vt:lpstr>ϕ∈3"-" CNF"-" SAT⇒(S,t)∈SUBSET"-" SUM</vt:lpstr>
      <vt:lpstr>ϕ∈3"-" CNF"-" SAT⇒(S,t)∈SUBSET"-" SUM</vt:lpstr>
      <vt:lpstr>ϕ∈3"-" CNF"-" SAT⇒(S,t)∈SUBSET"-" SUM</vt:lpstr>
      <vt:lpstr>(S,t)∈SUBSET"-" SUM⇒ϕ∈3"-" CNF"-" SAT</vt:lpstr>
      <vt:lpstr>(S,t)∈SUBSET"-" SUM⇒ϕ∈3"-" CNF"-" SAT</vt:lpstr>
      <vt:lpstr>SUBSET-SUM is NP-complete</vt:lpstr>
      <vt:lpstr>Hamiltonian Cycle</vt:lpstr>
      <vt:lpstr>Hamiltonian Cycle</vt:lpstr>
      <vt:lpstr>3-SAT Reduces to Directed Hamiltonian Cycle</vt:lpstr>
      <vt:lpstr>3-SAT Reduces to Directed Hamiltonian Cycle</vt:lpstr>
      <vt:lpstr>3-SAT Reduces to Directed Hamiltonian Cycle</vt:lpstr>
      <vt:lpstr>3-SAT Reduces to Directed Hamiltonian Cycle</vt:lpstr>
      <vt:lpstr>3-SAT Reduces to Directed Hamiltonian Cycle</vt:lpstr>
      <vt:lpstr>Traveling Salesperson Problem</vt:lpstr>
      <vt:lpstr>Traveling Salesperson Problem</vt:lpstr>
      <vt:lpstr>Traveling Salesperson Problem</vt:lpstr>
      <vt:lpstr>Traveling Salesperson Problem</vt:lpstr>
      <vt:lpstr>Traveling Salesperson Problem</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Lower Bounds in Distributed Computing</dc:title>
  <dc:creator>Rui</dc:creator>
  <cp:lastModifiedBy>Rui</cp:lastModifiedBy>
  <cp:revision>2197</cp:revision>
  <cp:lastPrinted>2018-11-15T14:14:36Z</cp:lastPrinted>
  <dcterms:created xsi:type="dcterms:W3CDTF">2004-01-06T19:40:29Z</dcterms:created>
  <dcterms:modified xsi:type="dcterms:W3CDTF">2024-04-10T09:58:50Z</dcterms:modified>
</cp:coreProperties>
</file>