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9"/>
  </p:notesMasterIdLst>
  <p:handoutMasterIdLst>
    <p:handoutMasterId r:id="rId40"/>
  </p:handoutMasterIdLst>
  <p:sldIdLst>
    <p:sldId id="309" r:id="rId2"/>
    <p:sldId id="308" r:id="rId3"/>
    <p:sldId id="257" r:id="rId4"/>
    <p:sldId id="258" r:id="rId5"/>
    <p:sldId id="277" r:id="rId6"/>
    <p:sldId id="260" r:id="rId7"/>
    <p:sldId id="259" r:id="rId8"/>
    <p:sldId id="261" r:id="rId9"/>
    <p:sldId id="262" r:id="rId10"/>
    <p:sldId id="276" r:id="rId11"/>
    <p:sldId id="263" r:id="rId12"/>
    <p:sldId id="265" r:id="rId13"/>
    <p:sldId id="266" r:id="rId14"/>
    <p:sldId id="268" r:id="rId15"/>
    <p:sldId id="275" r:id="rId16"/>
    <p:sldId id="269" r:id="rId17"/>
    <p:sldId id="270" r:id="rId18"/>
    <p:sldId id="271" r:id="rId19"/>
    <p:sldId id="272" r:id="rId20"/>
    <p:sldId id="273" r:id="rId21"/>
    <p:sldId id="274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5" r:id="rId35"/>
    <p:sldId id="296" r:id="rId36"/>
    <p:sldId id="297" r:id="rId37"/>
    <p:sldId id="298" r:id="rId38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503FB"/>
    <a:srgbClr val="01FD61"/>
    <a:srgbClr val="FF6600"/>
    <a:srgbClr val="FF505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5" autoAdjust="0"/>
    <p:restoredTop sz="95463" autoAdjust="0"/>
  </p:normalViewPr>
  <p:slideViewPr>
    <p:cSldViewPr snapToGrid="0">
      <p:cViewPr varScale="1">
        <p:scale>
          <a:sx n="166" d="100"/>
          <a:sy n="166" d="100"/>
        </p:scale>
        <p:origin x="2328" y="9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7262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60"/>
        <p:guide pos="2880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78425" y="0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78425" y="6513513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D8444A96-D3E8-4C1A-B53F-C6291DABC0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39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39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5100"/>
            <a:ext cx="39639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CFF68C5A-BC11-4347-B078-DA0FA9F7395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FBC55-A689-4F4E-A30C-B8702A0221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74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88EFC4-E491-49B3-B960-CF320B6C639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8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E8796D-AE32-46A8-80B8-E390735C7CF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34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F047F2-BB89-4CED-AE89-AEE70528D64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74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E9AE9D-F3D2-4B29-989D-B366B95BD7E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4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383103-07CF-4D80-9DBE-1D4285BA462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6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1FBAAB-BE47-4C4E-9C8B-914F457FEC3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9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ECDDFA-3D1B-4D8A-85DE-2E594D8F1E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A81C47-FDC4-4DB1-AC6F-EF1D6AF3EB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1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BC76B1-CC13-4D8B-9652-88D83F1B83D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0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0DF3F9-F4B1-44A1-9B41-46B6830A62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7D9FCA-53AF-4CDC-8A4C-F5653E5914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4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542B49-E93A-458F-9168-4F60A276AAA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2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366D9CA4-E0E1-42E6-838D-7A6A8889471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715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6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6" r:id="rId12"/>
    <p:sldLayoutId id="214748412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Randomized algorithms 1</a:t>
            </a:r>
            <a:br>
              <a:rPr lang="en-US" altLang="en-US" sz="4000" smtClean="0"/>
            </a:br>
            <a:r>
              <a:rPr lang="en-US" altLang="en-US" sz="4000" smtClean="0"/>
              <a:t>Intro, hashing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 eaLnBrk="1" hangingPunct="1"/>
            <a:r>
              <a:rPr lang="en-US" sz="3200" dirty="0" smtClean="0"/>
              <a:t>CS240</a:t>
            </a:r>
            <a:r>
              <a:rPr lang="en-US" sz="3200" dirty="0"/>
              <a:t>		</a:t>
            </a:r>
            <a:r>
              <a:rPr lang="en-US" sz="3200" dirty="0" smtClean="0"/>
              <a:t>Spring </a:t>
            </a:r>
            <a:r>
              <a:rPr lang="en-US" sz="3200" dirty="0" smtClean="0"/>
              <a:t>2024</a:t>
            </a:r>
            <a:endParaRPr lang="en-US" sz="3200" dirty="0"/>
          </a:p>
          <a:p>
            <a:pPr eaLnBrk="1" hangingPunct="1"/>
            <a:r>
              <a:rPr lang="en-US" sz="3200" i="1" dirty="0"/>
              <a:t>Rui Fan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448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Probability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0698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Expectation of random variable X</a:t>
            </a:r>
          </a:p>
          <a:p>
            <a:pPr lvl="1">
              <a:defRPr/>
            </a:pPr>
            <a:r>
              <a:rPr lang="en-US" dirty="0" smtClean="0"/>
              <a:t>E[X]=</a:t>
            </a:r>
            <a:r>
              <a:rPr lang="en-US" sz="4300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x</a:t>
            </a:r>
            <a:r>
              <a:rPr lang="en-US" baseline="-25000" dirty="0" smtClean="0"/>
              <a:t> </a:t>
            </a:r>
            <a:r>
              <a:rPr lang="en-US" dirty="0" smtClean="0"/>
              <a:t>x*Pr[X=x].</a:t>
            </a:r>
          </a:p>
          <a:p>
            <a:pPr lvl="1">
              <a:defRPr/>
            </a:pPr>
            <a:r>
              <a:rPr lang="en-US" dirty="0" smtClean="0"/>
              <a:t>The average value of X, over many trials.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X=number of heads in 4 flips.  E[X]=0*1/16+1*4/16+2*6/16+3*4/16+4*1/16=2.</a:t>
            </a:r>
          </a:p>
          <a:p>
            <a:pPr lvl="2">
              <a:defRPr/>
            </a:pPr>
            <a:r>
              <a:rPr lang="en-US" dirty="0" smtClean="0"/>
              <a:t>If you flip a coin 4 times, for 1000 times, on average you see 2 heads per 4 flips.</a:t>
            </a:r>
          </a:p>
          <a:p>
            <a:pPr>
              <a:defRPr/>
            </a:pPr>
            <a:r>
              <a:rPr lang="en-US" dirty="0" smtClean="0"/>
              <a:t>An indicator variable X for a event E is a random variable that’s 1 of E occurs, and 0 otherwise.</a:t>
            </a:r>
          </a:p>
          <a:p>
            <a:pPr>
              <a:defRPr/>
            </a:pPr>
            <a:r>
              <a:rPr lang="en-US" dirty="0" smtClean="0"/>
              <a:t>If event E has probability p of occurring, and X is E’s indicator variable, then E[X]=p.</a:t>
            </a:r>
          </a:p>
          <a:p>
            <a:pPr lvl="1">
              <a:defRPr/>
            </a:pPr>
            <a:r>
              <a:rPr lang="en-US" dirty="0" smtClean="0"/>
              <a:t>Because E[X]=Pr[E occurs]*1+Pr[E doesn’t occur]*0=p.</a:t>
            </a:r>
          </a:p>
          <a:p>
            <a:pPr lvl="1">
              <a:defRPr/>
            </a:pPr>
            <a:r>
              <a:rPr lang="en-US" dirty="0" smtClean="0"/>
              <a:t>This is a convenient fact we’ll frequently use.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Probability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23263" cy="543877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Linearity of expectations</a:t>
            </a:r>
          </a:p>
          <a:p>
            <a:pPr lvl="1">
              <a:defRPr/>
            </a:pPr>
            <a:r>
              <a:rPr lang="en-US" dirty="0" smtClean="0"/>
              <a:t>Given random variables X, Y, E[X+Y]=E[X]+E[Y].</a:t>
            </a:r>
          </a:p>
          <a:p>
            <a:pPr lvl="1">
              <a:defRPr/>
            </a:pPr>
            <a:r>
              <a:rPr lang="en-US" dirty="0" smtClean="0"/>
              <a:t>Extends to any number of random variables, e.g. E[X+Y+Z]=E[X]+E[Y]+E[Z].</a:t>
            </a:r>
          </a:p>
          <a:p>
            <a:pPr lvl="1">
              <a:defRPr/>
            </a:pPr>
            <a:r>
              <a:rPr lang="en-US" dirty="0" smtClean="0"/>
              <a:t>The random variables do not have to </a:t>
            </a:r>
            <a:r>
              <a:rPr lang="en-US" smtClean="0"/>
              <a:t>be independent.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Very useful property!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Let X=number of heads in 100 coin flips.  Calculate E[X].</a:t>
            </a:r>
          </a:p>
          <a:p>
            <a:pPr lvl="2">
              <a:defRPr/>
            </a:pPr>
            <a:r>
              <a:rPr lang="en-US" dirty="0" smtClean="0">
                <a:solidFill>
                  <a:srgbClr val="1503FB"/>
                </a:solidFill>
              </a:rPr>
              <a:t>Direct method</a:t>
            </a:r>
            <a:r>
              <a:rPr lang="en-US" dirty="0" smtClean="0"/>
              <a:t>: 1*Pr[1 head]+2*Pr[2 heads]+...+100*Pr[100 heads], a very complicated sum.</a:t>
            </a:r>
          </a:p>
          <a:p>
            <a:pPr lvl="2">
              <a:defRPr/>
            </a:pPr>
            <a:r>
              <a:rPr lang="en-US" dirty="0" smtClean="0">
                <a:solidFill>
                  <a:srgbClr val="1503FB"/>
                </a:solidFill>
              </a:rPr>
              <a:t>Linearity method</a:t>
            </a:r>
            <a:r>
              <a:rPr lang="en-US" dirty="0" smtClean="0"/>
              <a:t>: X=X</a:t>
            </a:r>
            <a:r>
              <a:rPr lang="en-US" baseline="-25000" dirty="0" smtClean="0"/>
              <a:t>1</a:t>
            </a:r>
            <a:r>
              <a:rPr lang="en-US" dirty="0" smtClean="0"/>
              <a:t>+X</a:t>
            </a:r>
            <a:r>
              <a:rPr lang="en-US" baseline="-25000" dirty="0" smtClean="0"/>
              <a:t>2</a:t>
            </a:r>
            <a:r>
              <a:rPr lang="en-US" dirty="0" smtClean="0"/>
              <a:t>+...+X</a:t>
            </a:r>
            <a:r>
              <a:rPr lang="en-US" baseline="-25000" dirty="0" smtClean="0"/>
              <a:t>100</a:t>
            </a:r>
            <a:r>
              <a:rPr lang="en-US" dirty="0" smtClean="0"/>
              <a:t>, where X</a:t>
            </a:r>
            <a:r>
              <a:rPr lang="en-US" baseline="-25000" dirty="0" smtClean="0"/>
              <a:t>i</a:t>
            </a:r>
            <a:r>
              <a:rPr lang="en-US" dirty="0" smtClean="0"/>
              <a:t>=number of heads on </a:t>
            </a:r>
            <a:r>
              <a:rPr lang="en-US" dirty="0" err="1" smtClean="0"/>
              <a:t>i’th</a:t>
            </a:r>
            <a:r>
              <a:rPr lang="en-US" dirty="0" smtClean="0"/>
              <a:t> flip.  </a:t>
            </a:r>
          </a:p>
          <a:p>
            <a:pPr lvl="2">
              <a:defRPr/>
            </a:pPr>
            <a:r>
              <a:rPr lang="en-US" dirty="0" smtClean="0"/>
              <a:t>E[X</a:t>
            </a:r>
            <a:r>
              <a:rPr lang="en-US" baseline="-25000" dirty="0" smtClean="0"/>
              <a:t>i</a:t>
            </a:r>
            <a:r>
              <a:rPr lang="en-US" dirty="0" smtClean="0"/>
              <a:t>]=0*Pr[0 heads]+1*Pr[1 head]=1/2.</a:t>
            </a:r>
          </a:p>
          <a:p>
            <a:pPr lvl="2">
              <a:defRPr/>
            </a:pPr>
            <a:r>
              <a:rPr lang="en-US" dirty="0" smtClean="0"/>
              <a:t>E[X]=E[X</a:t>
            </a:r>
            <a:r>
              <a:rPr lang="en-US" baseline="-25000" dirty="0" smtClean="0"/>
              <a:t>1</a:t>
            </a:r>
            <a:r>
              <a:rPr lang="en-US" dirty="0" smtClean="0"/>
              <a:t>]+...+E[X</a:t>
            </a:r>
            <a:r>
              <a:rPr lang="en-US" baseline="-25000" dirty="0" smtClean="0"/>
              <a:t>100</a:t>
            </a:r>
            <a:r>
              <a:rPr lang="en-US" dirty="0" smtClean="0"/>
              <a:t>]=100/2=50.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 1: Max-Cut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14007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We studied the Min-Cut problem, which is closely related to finding the max flow in a network.</a:t>
            </a:r>
          </a:p>
          <a:p>
            <a:pPr>
              <a:defRPr/>
            </a:pPr>
            <a:r>
              <a:rPr lang="en-US" dirty="0" smtClean="0"/>
              <a:t>Max-Cut is the opposite of Min-Cut.</a:t>
            </a:r>
          </a:p>
          <a:p>
            <a:pPr>
              <a:defRPr/>
            </a:pPr>
            <a:r>
              <a:rPr lang="en-US" dirty="0" smtClean="0"/>
              <a:t>Given a graph G, split vertices into two sides to maximize the number of edges between the sides.</a:t>
            </a:r>
          </a:p>
          <a:p>
            <a:pPr>
              <a:defRPr/>
            </a:pPr>
            <a:endParaRPr lang="en-US" dirty="0" smtClean="0"/>
          </a:p>
        </p:txBody>
      </p:sp>
      <p:pic>
        <p:nvPicPr>
          <p:cNvPr id="14340" name="Picture 3" descr="maxcu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4476750"/>
            <a:ext cx="3636963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Max-Cut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47503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Unlike Min-Cut, Max-Cut </a:t>
            </a:r>
            <a:r>
              <a:rPr lang="en-US" smtClean="0"/>
              <a:t>is NP-complete.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We’ll give a very simple randomized Monte Carlo 2-approximation algorithm.</a:t>
            </a:r>
          </a:p>
          <a:p>
            <a:pPr lvl="1">
              <a:defRPr/>
            </a:pPr>
            <a:r>
              <a:rPr lang="en-US" dirty="0" smtClean="0"/>
              <a:t>Monte Carlo means the algorithm sometimes returns the wrong answer, i.e. a cut that’s not a 2-approximation.</a:t>
            </a:r>
          </a:p>
          <a:p>
            <a:pPr lvl="1">
              <a:defRPr/>
            </a:pPr>
            <a:r>
              <a:rPr lang="en-US" dirty="0" smtClean="0"/>
              <a:t>Monte Carlo also means the algorithm always runs in a fixed amount of time.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5211763"/>
            <a:ext cx="8551863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3200" kern="0" dirty="0">
                <a:latin typeface="+mn-lt"/>
              </a:rPr>
              <a:t>Put each node in a random side with probability ½.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endParaRPr lang="en-US" sz="32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xcu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713" y="3121025"/>
            <a:ext cx="2654300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2225"/>
            <a:ext cx="6313488" cy="55657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Lemma</a:t>
            </a:r>
            <a:r>
              <a:rPr lang="en-US" dirty="0" smtClean="0"/>
              <a:t> In a graph with e edges, the algorithm produces a cut with expected size e/2.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Let X be a random variable equal to the size of the cut.  We want to bound E[X].</a:t>
            </a:r>
          </a:p>
          <a:p>
            <a:pPr lvl="1">
              <a:defRPr/>
            </a:pPr>
            <a:r>
              <a:rPr lang="en-US" dirty="0" smtClean="0"/>
              <a:t>For each edge e, let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e</a:t>
            </a:r>
            <a:r>
              <a:rPr lang="en-US" baseline="-25000" smtClean="0"/>
              <a:t> </a:t>
            </a:r>
            <a:r>
              <a:rPr lang="en-US" smtClean="0"/>
              <a:t>be the </a:t>
            </a:r>
            <a:r>
              <a:rPr lang="en-US" dirty="0" smtClean="0"/>
              <a:t>indicator variable of whether e is in the cut.</a:t>
            </a:r>
          </a:p>
          <a:p>
            <a:pPr lvl="2">
              <a:defRPr/>
            </a:pPr>
            <a:r>
              <a:rPr lang="en-US" dirty="0" smtClean="0"/>
              <a:t>I.e.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e</a:t>
            </a:r>
            <a:r>
              <a:rPr lang="en-US" dirty="0" smtClean="0"/>
              <a:t>=1 if e is in the cut and 0 otherwise. </a:t>
            </a:r>
          </a:p>
          <a:p>
            <a:pPr lvl="1">
              <a:defRPr/>
            </a:pPr>
            <a:r>
              <a:rPr lang="en-US" dirty="0" smtClean="0"/>
              <a:t>So X=</a:t>
            </a:r>
            <a:r>
              <a:rPr lang="en-US" sz="4000" dirty="0" smtClean="0">
                <a:latin typeface="Symbol" pitchFamily="18" charset="2"/>
              </a:rPr>
              <a:t> S</a:t>
            </a:r>
            <a:r>
              <a:rPr lang="en-US" baseline="-25000" dirty="0" smtClean="0"/>
              <a:t>e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e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Given an edge e=(</a:t>
            </a:r>
            <a:r>
              <a:rPr lang="en-US" dirty="0" err="1" smtClean="0"/>
              <a:t>i,j</a:t>
            </a:r>
            <a:r>
              <a:rPr lang="en-US" dirty="0" smtClean="0"/>
              <a:t>), e is in the cut if </a:t>
            </a:r>
            <a:r>
              <a:rPr lang="en-US" dirty="0" err="1" smtClean="0"/>
              <a:t>i</a:t>
            </a:r>
            <a:r>
              <a:rPr lang="en-US" dirty="0" smtClean="0"/>
              <a:t> and j are on different sides.</a:t>
            </a:r>
          </a:p>
          <a:p>
            <a:pPr lvl="1">
              <a:defRPr/>
            </a:pPr>
            <a:r>
              <a:rPr lang="en-US" dirty="0" smtClean="0"/>
              <a:t>So Pr[e in cut]=Pr[(</a:t>
            </a:r>
            <a:r>
              <a:rPr lang="en-US" dirty="0" err="1" smtClean="0"/>
              <a:t>i</a:t>
            </a:r>
            <a:r>
              <a:rPr lang="en-US" dirty="0" smtClean="0"/>
              <a:t> in L) </a:t>
            </a:r>
            <a:r>
              <a:rPr lang="en-US" dirty="0" smtClean="0">
                <a:latin typeface="Symbol" pitchFamily="18" charset="2"/>
              </a:rPr>
              <a:t>Ù </a:t>
            </a:r>
            <a:r>
              <a:rPr lang="en-US" dirty="0" smtClean="0"/>
              <a:t>(j in R)] + Pr[(j in L) </a:t>
            </a:r>
            <a:r>
              <a:rPr lang="en-US" dirty="0" smtClean="0">
                <a:latin typeface="Symbol" pitchFamily="18" charset="2"/>
              </a:rPr>
              <a:t>Ù 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in R)]=1/4+1/4=1/2.</a:t>
            </a:r>
          </a:p>
          <a:p>
            <a:pPr lvl="1">
              <a:defRPr/>
            </a:pPr>
            <a:r>
              <a:rPr lang="en-US" dirty="0" smtClean="0"/>
              <a:t>So E[</a:t>
            </a:r>
            <a:r>
              <a:rPr lang="en-US" dirty="0" err="1" smtClean="0"/>
              <a:t>X</a:t>
            </a:r>
            <a:r>
              <a:rPr lang="en-US" baseline="-25000" dirty="0" err="1" smtClean="0"/>
              <a:t>e</a:t>
            </a:r>
            <a:r>
              <a:rPr lang="en-US" dirty="0" smtClean="0"/>
              <a:t>]=1/2.</a:t>
            </a:r>
          </a:p>
          <a:p>
            <a:pPr lvl="1">
              <a:defRPr/>
            </a:pPr>
            <a:r>
              <a:rPr lang="en-US" dirty="0" smtClean="0"/>
              <a:t>So E[X]=e/2 by linearity of expectations.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228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Since a cut can have at most e edges, the e/2 edges the algorithm outputs in expectation is a 2 approximation.</a:t>
            </a:r>
          </a:p>
          <a:p>
            <a:pPr>
              <a:defRPr/>
            </a:pPr>
            <a:r>
              <a:rPr lang="en-US" dirty="0" smtClean="0"/>
              <a:t>Note that we only bounded expected size of the algorithm’s cut.</a:t>
            </a:r>
          </a:p>
          <a:p>
            <a:pPr lvl="1">
              <a:defRPr/>
            </a:pPr>
            <a:r>
              <a:rPr lang="en-US" dirty="0" smtClean="0"/>
              <a:t>In any particular execution, the algorithm can output a cut that’s smaller or larger than e/2.</a:t>
            </a:r>
          </a:p>
          <a:p>
            <a:pPr lvl="2">
              <a:defRPr/>
            </a:pPr>
            <a:r>
              <a:rPr lang="en-US" dirty="0" smtClean="0"/>
              <a:t>On average, the cut has size e/2.</a:t>
            </a:r>
          </a:p>
          <a:p>
            <a:pPr lvl="1">
              <a:defRPr/>
            </a:pPr>
            <a:r>
              <a:rPr lang="en-US" dirty="0" smtClean="0"/>
              <a:t>It’s possible to bound the probability the algorithm outputs a cut significantly smaller </a:t>
            </a:r>
            <a:r>
              <a:rPr lang="en-US" smtClean="0"/>
              <a:t>than e/2, but we won’t do this.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 2: 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4669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Recall the </a:t>
            </a:r>
            <a:r>
              <a:rPr lang="en-US" dirty="0" err="1" smtClean="0"/>
              <a:t>Quicksort</a:t>
            </a:r>
            <a:r>
              <a:rPr lang="en-US" dirty="0" smtClean="0"/>
              <a:t> algorithm.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Pick a pivot element s.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Partition the elements into two sets, those less than s and those more than s.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Recursively </a:t>
            </a:r>
            <a:r>
              <a:rPr lang="en-US" dirty="0" err="1" smtClean="0"/>
              <a:t>Quicksort</a:t>
            </a:r>
            <a:r>
              <a:rPr lang="en-US" dirty="0" smtClean="0"/>
              <a:t> the two sets.</a:t>
            </a:r>
            <a:endParaRPr lang="en-US" dirty="0"/>
          </a:p>
        </p:txBody>
      </p:sp>
      <p:pic>
        <p:nvPicPr>
          <p:cNvPr id="5" name="Picture 4" descr="quicksort_tr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3836988"/>
            <a:ext cx="4773612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quicksort fast c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88" y="4768850"/>
            <a:ext cx="2487612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quicksort worst c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1857375"/>
            <a:ext cx="20034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Complexity of 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478588" cy="54387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Let T(n) be the time to </a:t>
            </a:r>
            <a:r>
              <a:rPr lang="en-US" dirty="0" err="1" smtClean="0"/>
              <a:t>Quicksort</a:t>
            </a:r>
            <a:r>
              <a:rPr lang="en-US" dirty="0" smtClean="0"/>
              <a:t> n numbers.</a:t>
            </a:r>
          </a:p>
          <a:p>
            <a:pPr>
              <a:defRPr/>
            </a:pPr>
            <a:r>
              <a:rPr lang="en-US" dirty="0" smtClean="0"/>
              <a:t>T(n) is small in practice.</a:t>
            </a:r>
          </a:p>
          <a:p>
            <a:pPr>
              <a:defRPr/>
            </a:pPr>
            <a:r>
              <a:rPr lang="en-US" dirty="0" smtClean="0"/>
              <a:t>But in the worst case, T(n)=O(n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pPr lvl="1">
              <a:defRPr/>
            </a:pPr>
            <a:r>
              <a:rPr lang="en-US" dirty="0" smtClean="0"/>
              <a:t>Occurs with very uneven splits.  I.e. the rank of the pivot is very small or large.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If pivot is smallest element, then T(n)=T(1)+T(n-1)+n-1.  This solves to T(n)=O(n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pPr lvl="2">
              <a:defRPr/>
            </a:pPr>
            <a:r>
              <a:rPr lang="en-US" dirty="0" smtClean="0"/>
              <a:t>T(1) and T(n-1) to recursively sort each side, n-1 to partition the elements </a:t>
            </a:r>
            <a:r>
              <a:rPr lang="en-US" dirty="0" err="1" smtClean="0"/>
              <a:t>wrt</a:t>
            </a:r>
            <a:r>
              <a:rPr lang="en-US" dirty="0" smtClean="0"/>
              <a:t> the pivot.</a:t>
            </a:r>
          </a:p>
          <a:p>
            <a:pPr>
              <a:defRPr/>
            </a:pPr>
            <a:r>
              <a:rPr lang="en-US" dirty="0" smtClean="0"/>
              <a:t>As long as the pivot is near the middle, </a:t>
            </a:r>
            <a:r>
              <a:rPr lang="en-US" dirty="0" err="1" smtClean="0"/>
              <a:t>Quicksort</a:t>
            </a:r>
            <a:r>
              <a:rPr lang="en-US" dirty="0" smtClean="0"/>
              <a:t> takes O(n log n) time.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If the pivot is always in the middle half, [n/4, 3n/4], then T(n)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T(n/4)+T(3n/4)+n-1, which solves to O(n log n).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Randomized 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3050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err="1" smtClean="0"/>
              <a:t>Quicksort</a:t>
            </a:r>
            <a:r>
              <a:rPr lang="en-US" dirty="0" smtClean="0"/>
              <a:t> is only slow if we keep picking very small or large pivots.</a:t>
            </a:r>
          </a:p>
          <a:p>
            <a:pPr>
              <a:defRPr/>
            </a:pPr>
            <a:r>
              <a:rPr lang="en-US" dirty="0" smtClean="0"/>
              <a:t>Let’s pick the pivot at random.  Intuitively, we shouldn’t be unlucky and always pick small or large pivots.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3960813"/>
            <a:ext cx="82296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3200" kern="0" dirty="0">
                <a:latin typeface="+mn-lt"/>
              </a:rPr>
              <a:t>Pick a random pivot element s.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3200" kern="0" dirty="0">
                <a:latin typeface="+mn-lt"/>
              </a:rPr>
              <a:t>Partition the elements into two sets, those less than s and those more than s.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3200" kern="0" dirty="0">
                <a:latin typeface="+mn-lt"/>
              </a:rPr>
              <a:t>Recursively </a:t>
            </a:r>
            <a:r>
              <a:rPr lang="en-US" sz="3200" kern="0" dirty="0" err="1">
                <a:latin typeface="+mn-lt"/>
              </a:rPr>
              <a:t>RQuicksort</a:t>
            </a:r>
            <a:r>
              <a:rPr lang="en-US" sz="3200" kern="0" dirty="0">
                <a:latin typeface="+mn-lt"/>
              </a:rPr>
              <a:t> the two sets.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Complexity of RQuicksort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93125" cy="5308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Let R(n) be the expected time to </a:t>
            </a:r>
            <a:r>
              <a:rPr lang="en-US" dirty="0" err="1" smtClean="0"/>
              <a:t>RQuicksort</a:t>
            </a:r>
            <a:r>
              <a:rPr lang="en-US" dirty="0" smtClean="0"/>
              <a:t> n numbers.</a:t>
            </a:r>
          </a:p>
          <a:p>
            <a:pPr>
              <a:defRPr/>
            </a:pPr>
            <a:r>
              <a:rPr lang="en-US" dirty="0" smtClean="0"/>
              <a:t>With probability 1/n, the pivot has rank 1 (is smallest element), in which case R(n)=R(1)+R(n-1)+n-1.</a:t>
            </a:r>
          </a:p>
          <a:p>
            <a:pPr>
              <a:defRPr/>
            </a:pPr>
            <a:r>
              <a:rPr lang="en-US" dirty="0" smtClean="0"/>
              <a:t>With probability 1/n, the pivot has rank 2, and R(n)=R(2)+R(n-2)+n-1.</a:t>
            </a:r>
          </a:p>
          <a:p>
            <a:pPr>
              <a:defRPr/>
            </a:pPr>
            <a:r>
              <a:rPr lang="en-US" dirty="0" smtClean="0"/>
              <a:t>...</a:t>
            </a:r>
          </a:p>
          <a:p>
            <a:pPr>
              <a:defRPr/>
            </a:pPr>
            <a:r>
              <a:rPr lang="en-US" dirty="0" smtClean="0"/>
              <a:t>With probability 1/n, the pivot has rank k, and R(n)=R(k)+R(n-k)+n-1.</a:t>
            </a:r>
          </a:p>
          <a:p>
            <a:pPr>
              <a:defRPr/>
            </a:pPr>
            <a:r>
              <a:rPr lang="en-US" dirty="0" smtClean="0"/>
              <a:t>Putting these together, we have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	R(n) = 1/n*(R(1)+R(n-1)+R(2)+R(n-2)+...+R(n-1)+R(1) + n*1/n*(n-1) =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	2/n*</a:t>
            </a:r>
            <a:r>
              <a:rPr lang="en-US" sz="4000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R(k) + n-1.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  <a:p>
            <a:r>
              <a:rPr lang="en-US" smtClean="0"/>
              <a:t>Probability review</a:t>
            </a:r>
          </a:p>
          <a:p>
            <a:r>
              <a:rPr lang="en-US" smtClean="0"/>
              <a:t>Max-cut and randomized quicksort</a:t>
            </a:r>
          </a:p>
          <a:p>
            <a:r>
              <a:rPr lang="en-US" smtClean="0"/>
              <a:t>Hashing</a:t>
            </a:r>
          </a:p>
          <a:p>
            <a:pPr lvl="1"/>
            <a:r>
              <a:rPr lang="en-US" smtClean="0"/>
              <a:t>Closed addressing</a:t>
            </a:r>
          </a:p>
          <a:p>
            <a:pPr lvl="1"/>
            <a:r>
              <a:rPr lang="en-US"/>
              <a:t>U</a:t>
            </a:r>
            <a:r>
              <a:rPr lang="en-US" smtClean="0"/>
              <a:t>niversal hashing</a:t>
            </a:r>
          </a:p>
          <a:p>
            <a:pPr lvl="1"/>
            <a:r>
              <a:rPr lang="en-US" smtClean="0"/>
              <a:t>Perfect hashing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6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Complexity of RQuicksort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1619250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defRPr/>
                </a:pPr>
                <a:r>
                  <a:rPr lang="en-US" dirty="0" smtClean="0"/>
                  <a:t>We solve the recurrence for R(n) using the substitution method.  </a:t>
                </a:r>
                <a:r>
                  <a:rPr lang="en-US" smtClean="0"/>
                  <a:t>We guess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 </a:t>
                </a:r>
                <a:r>
                  <a:rPr lang="en-US" dirty="0" smtClean="0"/>
                  <a:t>for some constants </a:t>
                </a:r>
                <a:r>
                  <a:rPr lang="en-US" err="1" smtClean="0"/>
                  <a:t>a</a:t>
                </a:r>
                <a:r>
                  <a:rPr lang="en-US" smtClean="0"/>
                  <a:t>, b&gt;0 </a:t>
                </a:r>
                <a:r>
                  <a:rPr lang="en-US" dirty="0" smtClean="0"/>
                  <a:t>to be determined. </a:t>
                </a:r>
              </a:p>
              <a:p>
                <a:pPr>
                  <a:defRPr/>
                </a:pPr>
                <a:r>
                  <a:rPr lang="en-US" dirty="0" smtClean="0"/>
                  <a:t>We first need the following lemma.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1619250"/>
              </a:xfrm>
              <a:blipFill>
                <a:blip r:embed="rId2"/>
                <a:stretch>
                  <a:fillRect l="-667" t="-8679" b="-2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nequ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3011488"/>
            <a:ext cx="5519738" cy="384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Complexity of RQuicksort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812800"/>
          </a:xfrm>
        </p:spPr>
        <p:txBody>
          <a:bodyPr/>
          <a:lstStyle/>
          <a:p>
            <a:r>
              <a:rPr lang="en-US" altLang="en-US" smtClean="0"/>
              <a:t>Now we can solve for R(n).</a:t>
            </a:r>
          </a:p>
        </p:txBody>
      </p:sp>
      <p:pic>
        <p:nvPicPr>
          <p:cNvPr id="23556" name="Picture 3" descr="recu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984375"/>
            <a:ext cx="6521450" cy="45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tables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073817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A hash table is a randomized data structure to efficiently implement a dictionary.</a:t>
            </a:r>
          </a:p>
          <a:p>
            <a:r>
              <a:rPr lang="en-US" smtClean="0"/>
              <a:t>Supports find, insert, and delete operations all in expected O(1) time.</a:t>
            </a:r>
          </a:p>
          <a:p>
            <a:pPr lvl="1"/>
            <a:r>
              <a:rPr lang="en-US" smtClean="0"/>
              <a:t>But in the worst case, all operations are O(n).</a:t>
            </a:r>
          </a:p>
          <a:p>
            <a:pPr lvl="1"/>
            <a:r>
              <a:rPr lang="en-US" smtClean="0"/>
              <a:t>The worst case is provably very unlikely to occur. </a:t>
            </a:r>
          </a:p>
          <a:p>
            <a:r>
              <a:rPr lang="en-US" smtClean="0"/>
              <a:t>A hash table does not support efficient min / max or predecessor / successor functions.</a:t>
            </a:r>
          </a:p>
          <a:p>
            <a:pPr lvl="1"/>
            <a:r>
              <a:rPr lang="en-US" smtClean="0"/>
              <a:t>All these take O(n) time on average.</a:t>
            </a:r>
          </a:p>
          <a:p>
            <a:r>
              <a:rPr lang="en-US" smtClean="0"/>
              <a:t>A practical, efficient alternative to binary search trees if only find, insert and delete needed.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0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758" y="4371363"/>
            <a:ext cx="4756636" cy="24104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 addressing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73979" cy="3353302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Suppose we want to store (key, value) pairs, where keys come from a finite universe U = {0, 1, ..., m-1}.  </a:t>
            </a:r>
          </a:p>
          <a:p>
            <a:r>
              <a:rPr lang="en-US" smtClean="0"/>
              <a:t>Use an array of size m.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insert(k, v) </a:t>
            </a:r>
            <a:r>
              <a:rPr lang="en-US" smtClean="0"/>
              <a:t>Store v in array position k.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find(k) </a:t>
            </a:r>
            <a:r>
              <a:rPr lang="en-US" smtClean="0"/>
              <a:t>Return the value in array position k.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delete(k) </a:t>
            </a:r>
            <a:r>
              <a:rPr lang="en-US" smtClean="0"/>
              <a:t>Clear the value in array position k.</a:t>
            </a:r>
          </a:p>
          <a:p>
            <a:r>
              <a:rPr lang="en-US" smtClean="0"/>
              <a:t>All operations take O(1) time.</a:t>
            </a:r>
          </a:p>
          <a:p>
            <a:r>
              <a:rPr lang="en-US" smtClean="0"/>
              <a:t>The problem is, if m is large, then we need to use a lot of memory.</a:t>
            </a:r>
          </a:p>
          <a:p>
            <a:pPr lvl="1"/>
            <a:r>
              <a:rPr lang="en-US" smtClean="0"/>
              <a:t>Uses O(|U|) space.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For 32 bit keys, need 16 GB memory.  For 64 bit keys, more memory than in world.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What about string based keys?</a:t>
            </a:r>
          </a:p>
          <a:p>
            <a:r>
              <a:rPr lang="en-US" smtClean="0"/>
              <a:t>Also, if only need to store few values, lots of space wasted.</a:t>
            </a:r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615113" y="6183646"/>
            <a:ext cx="20716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 smtClean="0"/>
              <a:t>Source</a:t>
            </a:r>
            <a:r>
              <a:rPr lang="en-US" altLang="en-US" sz="1200" smtClean="0"/>
              <a:t>: Introduction to Algorithms, Cormen et al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5233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hashi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464" y="4584031"/>
            <a:ext cx="4131354" cy="220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Hash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50238" cy="3241007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Similar to direct addressing, but uses much less space.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Idea</a:t>
                </a:r>
                <a:r>
                  <a:rPr lang="en-US" smtClean="0"/>
                  <a:t> Instead of storing directly at key’s location, convert key to much smaller value, and store at this location.</a:t>
                </a:r>
              </a:p>
              <a:p>
                <a:pPr>
                  <a:defRPr/>
                </a:pPr>
                <a:r>
                  <a:rPr lang="en-US" smtClean="0"/>
                  <a:t>A </a:t>
                </a:r>
                <a:r>
                  <a:rPr lang="en-US" dirty="0" smtClean="0"/>
                  <a:t>hash table consists of the following.</a:t>
                </a:r>
              </a:p>
              <a:p>
                <a:pPr lvl="1">
                  <a:defRPr/>
                </a:pPr>
                <a:r>
                  <a:rPr lang="en-US" dirty="0" smtClean="0"/>
                  <a:t>A universe U of keys.</a:t>
                </a:r>
              </a:p>
              <a:p>
                <a:pPr lvl="1">
                  <a:defRPr/>
                </a:pPr>
                <a:r>
                  <a:rPr lang="en-US" dirty="0" smtClean="0"/>
                  <a:t>An array </a:t>
                </a:r>
                <a:r>
                  <a:rPr lang="en-US" smtClean="0"/>
                  <a:t>of T </a:t>
                </a:r>
                <a:r>
                  <a:rPr lang="en-US" dirty="0" smtClean="0"/>
                  <a:t>of size m.</a:t>
                </a:r>
              </a:p>
              <a:p>
                <a:pPr lvl="1">
                  <a:defRPr/>
                </a:pPr>
                <a:r>
                  <a:rPr lang="en-US" dirty="0" smtClean="0"/>
                  <a:t>A hashing function </a:t>
                </a:r>
                <a:r>
                  <a:rPr lang="en-US" smtClean="0"/>
                  <a:t>h:U</a:t>
                </a:r>
                <a:r>
                  <a:rPr lang="en-US" smtClean="0">
                    <a:latin typeface="Symbol" pitchFamily="18" charset="2"/>
                  </a:rPr>
                  <a:t>®</a:t>
                </a:r>
                <a:r>
                  <a:rPr lang="en-US" smtClean="0"/>
                  <a:t>{0,1,...,m-1}.	</a:t>
                </a:r>
              </a:p>
              <a:p>
                <a:pPr>
                  <a:defRPr/>
                </a:pPr>
                <a:r>
                  <a:rPr lang="en-US" smtClean="0"/>
                  <a:t>We’ll talk later about how to pick good hash functions.</a:t>
                </a:r>
                <a:endParaRPr lang="en-US" dirty="0" smtClean="0"/>
              </a:p>
              <a:p>
                <a:pPr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insert(k, v) </a:t>
                </a:r>
                <a:r>
                  <a:rPr lang="en-US" smtClean="0"/>
                  <a:t>Hash key to h(k).  Store v in T[h(k)].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find(k)</a:t>
                </a:r>
                <a:r>
                  <a:rPr lang="en-US" smtClean="0"/>
                  <a:t> Return the value in T[h(k)]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delete(k)</a:t>
                </a:r>
                <a:r>
                  <a:rPr lang="en-US" smtClean="0"/>
                  <a:t> Delete the value in T[h(k)]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chemeClr val="tx1"/>
                    </a:solidFill>
                  </a:rPr>
                  <a:t>Assuming h(k) takes O(1) time to compute, all ops still take O(1) time.  Uses O(m) space.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smtClean="0">
                    <a:solidFill>
                      <a:schemeClr val="tx1"/>
                    </a:solidFill>
                  </a:rPr>
                  <a:t>then hashing uses much less space than direct addressing.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chemeClr val="tx1"/>
                    </a:solidFill>
                  </a:rPr>
                  <a:t>However, our current scheme doesn’t quite work, due to collisions.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>
                  <a:defRPr/>
                </a:pPr>
                <a:endParaRPr lang="en-US" dirty="0" smtClean="0"/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50238" cy="3241007"/>
              </a:xfrm>
              <a:blipFill>
                <a:blip r:embed="rId3"/>
                <a:stretch>
                  <a:fillRect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03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6"/>
                <a:ext cx="8443913" cy="3068554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We store a key at array position h(k).</a:t>
                </a:r>
              </a:p>
              <a:p>
                <a:pPr>
                  <a:defRPr/>
                </a:pPr>
                <a:r>
                  <a:rPr lang="en-US" smtClean="0"/>
                  <a:t>But what if two keys hash to the same location,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,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?</a:t>
                </a:r>
              </a:p>
              <a:p>
                <a:pPr lvl="1">
                  <a:defRPr/>
                </a:pPr>
                <a:r>
                  <a:rPr lang="en-US" smtClean="0"/>
                  <a:t>This is called a collision.</a:t>
                </a:r>
              </a:p>
              <a:p>
                <a:pPr>
                  <a:defRPr/>
                </a:pPr>
                <a:r>
                  <a:rPr lang="en-US" smtClean="0"/>
                  <a:t>Collisions are </a:t>
                </a:r>
                <a:r>
                  <a:rPr lang="en-US" smtClean="0">
                    <a:solidFill>
                      <a:schemeClr val="tx1"/>
                    </a:solidFill>
                  </a:rPr>
                  <a:t>unavoidable 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chemeClr val="tx1"/>
                    </a:solidFill>
                  </a:rPr>
                  <a:t>By Pigeonhole Principle, must exist at least two different keys in U that hash to same value.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chemeClr val="tx1"/>
                    </a:solidFill>
                  </a:rPr>
                  <a:t>Two basic ways to deal with collisions, closed and open addressing.</a:t>
                </a:r>
              </a:p>
              <a:p>
                <a:pPr>
                  <a:buFont typeface="Wingdings" panose="05000000000000000000" pitchFamily="2" charset="2"/>
                  <a:buNone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6"/>
                <a:ext cx="8443913" cy="3068554"/>
              </a:xfrm>
              <a:blipFill>
                <a:blip r:embed="rId2"/>
                <a:stretch>
                  <a:fillRect l="-289" t="-3380" r="-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Collisions</a:t>
            </a:r>
          </a:p>
        </p:txBody>
      </p:sp>
      <p:pic>
        <p:nvPicPr>
          <p:cNvPr id="6" name="Picture 5" descr="hashi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464" y="4584031"/>
            <a:ext cx="4131354" cy="220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57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Closed addressing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298433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In closed addressing, every entry in hash table points to a linked list.</a:t>
                </a:r>
              </a:p>
              <a:p>
                <a:pPr lvl="1"/>
                <a:r>
                  <a:rPr lang="en-US" smtClean="0"/>
                  <a:t>Keys that hash to the same location get added to the linked list.</a:t>
                </a:r>
              </a:p>
              <a:p>
                <a:pPr lvl="1"/>
                <a:r>
                  <a:rPr lang="en-US" smtClean="0"/>
                  <a:t>For simplicity, we’ll ignore values from now on and only focus on keys.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insert(k) </a:t>
                </a:r>
                <a:r>
                  <a:rPr lang="en-US" smtClean="0"/>
                  <a:t>Add k to the linked list in T[h(k)].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find(k) </a:t>
                </a:r>
                <a:r>
                  <a:rPr lang="en-US" smtClean="0"/>
                  <a:t>Search the linked list in T[h(k)] for k.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delete(k) </a:t>
                </a:r>
                <a:r>
                  <a:rPr lang="en-US" smtClean="0"/>
                  <a:t>Delete k from the linked list in T[h(k)].</a:t>
                </a:r>
              </a:p>
              <a:p>
                <a:r>
                  <a:rPr lang="en-US" smtClean="0"/>
                  <a:t>Suppose the longest list has length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mtClean="0"/>
                  <a:t>, and average length list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mtClean="0"/>
                  <a:t>. </a:t>
                </a:r>
              </a:p>
              <a:p>
                <a:pPr lvl="1"/>
                <a:r>
                  <a:rPr lang="en-US" smtClean="0"/>
                  <a:t>Each operation takes worst case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pPr lvl="1"/>
                <a:r>
                  <a:rPr lang="en-US" smtClean="0"/>
                  <a:t>An operation on a random key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2984333"/>
              </a:xfrm>
              <a:blipFill>
                <a:blip r:embed="rId2"/>
                <a:stretch>
                  <a:fillRect l="-222" t="-3067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hashing chain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058" y="4584031"/>
            <a:ext cx="5800264" cy="2159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05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 factor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315325" cy="306705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The key to making closed addressing hashing fast is to make sure list lengths aren’t too long.</a:t>
                </a:r>
              </a:p>
              <a:p>
                <a:r>
                  <a:rPr lang="en-US" smtClean="0"/>
                  <a:t>For this, we want the hash function to </a:t>
                </a:r>
                <a:r>
                  <a:rPr lang="en-US" smtClean="0">
                    <a:solidFill>
                      <a:schemeClr val="tx1"/>
                    </a:solidFill>
                  </a:rPr>
                  <a:t>appear random.</a:t>
                </a: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Assume that any key is uniformly likely to be hashed to any table location.</a:t>
                </a:r>
              </a:p>
              <a:p>
                <a:r>
                  <a:rPr lang="en-US" smtClean="0">
                    <a:solidFill>
                      <a:schemeClr val="tx1"/>
                    </a:solidFill>
                  </a:rPr>
                  <a:t>Suppose the hash table contains n items, and has size m.</a:t>
                </a:r>
              </a:p>
              <a:p>
                <a:r>
                  <a:rPr lang="en-US" smtClean="0">
                    <a:solidFill>
                      <a:schemeClr val="tx1"/>
                    </a:solidFill>
                  </a:rPr>
                  <a:t>Then under the uniform hashing assumption, each table location has on average n/m keys.</a:t>
                </a: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Call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the load factor.</a:t>
                </a:r>
              </a:p>
              <a:p>
                <a:r>
                  <a:rPr lang="en-US" smtClean="0"/>
                  <a:t>So the average time for each operation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However, even with uniform hashing, in the worst case, all keys can hash to the same location.  So the worst case performance is O(n).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315325" cy="3067050"/>
              </a:xfrm>
              <a:blipFill>
                <a:blip r:embed="rId2"/>
                <a:stretch>
                  <a:fillRect l="-73" t="-2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hashing chain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058" y="4584031"/>
            <a:ext cx="5800264" cy="2159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114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Picking a hash function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We saw that we want hash functions to hash keys to “random” locations.</a:t>
                </a:r>
              </a:p>
              <a:p>
                <a:pPr lvl="1"/>
                <a:r>
                  <a:rPr lang="en-US" smtClean="0"/>
                  <a:t>However, note that each hash function is itself a deterministic function, i.e. h(k) always has the same value.</a:t>
                </a:r>
              </a:p>
              <a:p>
                <a:pPr lvl="2"/>
                <a:r>
                  <a:rPr lang="en-US" smtClean="0"/>
                  <a:t>If h(k) can produce different values, we can’t find key k in the hash table anymore.</a:t>
                </a:r>
              </a:p>
              <a:p>
                <a:r>
                  <a:rPr lang="en-US" smtClean="0"/>
                  <a:t>It’s hard to find such random hash functions, since we don’t assume anything about the distribution of input keys.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For any hash function, there are always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mtClean="0"/>
                  <a:t> keys from the universe hashing to the same location.  So if the input is exactly this set,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, then all ops take O(n) time.</a:t>
                </a:r>
              </a:p>
              <a:p>
                <a:r>
                  <a:rPr lang="en-US" smtClean="0"/>
                  <a:t>In practice, we use a number of heuristic functions.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2679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12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Heuristic hash functions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Assume the keys are natural numbers.</a:t>
                </a:r>
              </a:p>
              <a:p>
                <a:pPr lvl="1"/>
                <a:r>
                  <a:rPr lang="en-US" smtClean="0"/>
                  <a:t>Convert other data types to numbers.  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To convert ASCII string to natural number, treat the string as a radix 128 number.  E.g. “pt”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mtClean="0"/>
                  <a:t> (112*128)+116 = 14452.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Division method </a:t>
                </a:r>
                <a:r>
                  <a:rPr lang="en-US" smtClean="0"/>
                  <a:t>h(k) = k mod m</a:t>
                </a:r>
              </a:p>
              <a:p>
                <a:pPr lvl="1"/>
                <a:r>
                  <a:rPr lang="en-US" smtClean="0"/>
                  <a:t>Often choose m a prime number not too close to a power of 2.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Multiplication method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smtClean="0"/>
                  <a:t>, where A is some constant.</a:t>
                </a:r>
              </a:p>
              <a:p>
                <a:pPr lvl="1"/>
                <a:r>
                  <a:rPr lang="en-US" smtClean="0"/>
                  <a:t>Knuth’s suggestion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≈0.618034…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3571" r="-2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47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inning co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775" y="785813"/>
            <a:ext cx="3070225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dic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650" y="3327400"/>
            <a:ext cx="3435350" cy="23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Randomized algorithms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292850" cy="518318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Till now, all of our algorithms have been deterministic.</a:t>
            </a:r>
          </a:p>
          <a:p>
            <a:pPr lvl="1">
              <a:defRPr/>
            </a:pPr>
            <a:r>
              <a:rPr lang="en-US" dirty="0" smtClean="0"/>
              <a:t>Given an input, the algorithm always does the same thing.</a:t>
            </a:r>
          </a:p>
          <a:p>
            <a:pPr>
              <a:defRPr/>
            </a:pPr>
            <a:r>
              <a:rPr lang="en-US" dirty="0" smtClean="0"/>
              <a:t>It turns out it’s very useful to allow algorithms to be nondeterministic.</a:t>
            </a:r>
          </a:p>
          <a:p>
            <a:pPr lvl="1">
              <a:defRPr/>
            </a:pPr>
            <a:r>
              <a:rPr lang="en-US" dirty="0" smtClean="0"/>
              <a:t>As the algorithm operates, it’s allowed to make some random choices.</a:t>
            </a:r>
          </a:p>
          <a:p>
            <a:pPr lvl="1">
              <a:defRPr/>
            </a:pPr>
            <a:r>
              <a:rPr lang="en-US" dirty="0" smtClean="0"/>
              <a:t>Running the algorithm multiple times on same input can produce different behaviors.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Universal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6"/>
                <a:ext cx="8375650" cy="5033711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As we said, regardless of the hash function, an adversary can choose a set of n inputs to make all operations O(n) time.</a:t>
                </a:r>
              </a:p>
              <a:p>
                <a:pPr>
                  <a:defRPr/>
                </a:pPr>
                <a:r>
                  <a:rPr lang="en-US" smtClean="0"/>
                  <a:t>Universal hashing overcomes this using randomization.</a:t>
                </a:r>
              </a:p>
              <a:p>
                <a:pPr lvl="1">
                  <a:defRPr/>
                </a:pPr>
                <a:r>
                  <a:rPr lang="en-US" smtClean="0"/>
                  <a:t>No matter what the n input keys are, every operation takes O(n/m) time in expectation, for a size m hash table.</a:t>
                </a:r>
              </a:p>
              <a:p>
                <a:pPr lvl="1">
                  <a:defRPr/>
                </a:pPr>
                <a:r>
                  <a:rPr lang="en-US" smtClean="0"/>
                  <a:t>Note O(n/m) time is optimal.</a:t>
                </a:r>
                <a:endParaRPr lang="en-US" dirty="0" smtClean="0"/>
              </a:p>
              <a:p>
                <a:pPr>
                  <a:defRPr/>
                </a:pPr>
                <a:r>
                  <a:rPr lang="en-US" dirty="0" smtClean="0"/>
                  <a:t>Instead of using a fixed hash function</a:t>
                </a:r>
                <a:r>
                  <a:rPr lang="en-US" smtClean="0"/>
                  <a:t>, universal hashing uses </a:t>
                </a:r>
                <a:r>
                  <a:rPr lang="en-US" dirty="0" smtClean="0"/>
                  <a:t>a random hash function, chosen from some set of functions </a:t>
                </a:r>
                <a:r>
                  <a:rPr lang="en-US" smtClean="0"/>
                  <a:t>H.</a:t>
                </a:r>
              </a:p>
              <a:p>
                <a:pPr>
                  <a:spcAft>
                    <a:spcPts val="800"/>
                  </a:spcAft>
                  <a:defRPr/>
                </a:pPr>
                <a:r>
                  <a:rPr lang="en-US" smtClean="0"/>
                  <a:t>Say H </a:t>
                </a:r>
                <a:r>
                  <a:rPr lang="en-US" dirty="0" smtClean="0"/>
                  <a:t>is a universal hash family if for </a:t>
                </a:r>
                <a:r>
                  <a:rPr lang="en-US" smtClean="0"/>
                  <a:t>any keys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marL="0" indent="0">
                  <a:spcBef>
                    <a:spcPts val="800"/>
                  </a:spcBef>
                  <a:spcAft>
                    <a:spcPts val="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 smtClean="0"/>
              </a:p>
              <a:p>
                <a:pPr>
                  <a:defRPr/>
                </a:pPr>
                <a:r>
                  <a:rPr lang="en-US" smtClean="0"/>
                  <a:t>So </a:t>
                </a:r>
                <a:r>
                  <a:rPr lang="en-US" dirty="0" smtClean="0"/>
                  <a:t>if we randomly choose a hash function from H and use it to </a:t>
                </a:r>
                <a:r>
                  <a:rPr lang="en-US" smtClean="0"/>
                  <a:t>hash any keys x, y, </a:t>
                </a:r>
                <a:r>
                  <a:rPr lang="en-US" dirty="0" smtClean="0"/>
                  <a:t>they have 1/m probability of colliding.</a:t>
                </a:r>
              </a:p>
              <a:p>
                <a:pPr>
                  <a:defRPr/>
                </a:pPr>
                <a:r>
                  <a:rPr lang="en-US" dirty="0" smtClean="0"/>
                  <a:t>Note the </a:t>
                </a:r>
                <a:r>
                  <a:rPr lang="en-US" smtClean="0"/>
                  <a:t>hash functions in H are </a:t>
                </a:r>
                <a:r>
                  <a:rPr lang="en-US" dirty="0" smtClean="0"/>
                  <a:t>not random.  However, we choose which function to use from H randomly.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6"/>
                <a:ext cx="8375650" cy="5033711"/>
              </a:xfrm>
              <a:blipFill>
                <a:blip r:embed="rId2"/>
                <a:stretch>
                  <a:fillRect l="-291" t="-2058" r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10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Universal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546432" cy="5185682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Thm</a:t>
                </a:r>
                <a:r>
                  <a:rPr lang="en-US" dirty="0" smtClean="0"/>
                  <a:t> Let H be a universal hash family. Let S be a set of n keys,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.  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is chosen at random, then the expected number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Proof</a:t>
                </a:r>
                <a:r>
                  <a:rPr lang="en-US" dirty="0" smtClean="0"/>
                  <a:t> Say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dirty="0" smtClean="0"/>
              </a:p>
              <a:p>
                <a:pPr lvl="1">
                  <a:defRPr/>
                </a:pPr>
                <a:r>
                  <a:rPr lang="en-US" dirty="0" smtClean="0"/>
                  <a:t>Let X be a random variable equal to the number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endParaRPr lang="en-US" dirty="0" smtClean="0"/>
              </a:p>
              <a:p>
                <a:pPr lvl="1">
                  <a:defRPr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and 0 </a:t>
                </a:r>
                <a:r>
                  <a:rPr lang="en-US" smtClean="0"/>
                  <a:t>otherwise.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dirty="0" err="1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×1+</m:t>
                    </m:r>
                    <m:limLow>
                      <m:limLow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dirty="0" err="1">
                            <a:latin typeface="Cambria Math" panose="02040503050406030204" pitchFamily="18" charset="0"/>
                          </a:rPr>
                          <m:t>Pr</m:t>
                        </m:r>
                      </m:e>
                      <m:li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baseline="-25000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×0=1/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2">
                  <a:defRPr/>
                </a:pPr>
                <a:r>
                  <a:rPr lang="en-US" smtClean="0"/>
                  <a:t>First equality follows by universal hashing property. </a:t>
                </a:r>
                <a:endParaRPr lang="en-US" dirty="0" smtClean="0"/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]+…+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defRPr/>
                </a:pPr>
                <a:endParaRPr lang="en-US" dirty="0" smtClean="0"/>
              </a:p>
              <a:p>
                <a:pPr lvl="1"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546432" cy="5185682"/>
              </a:xfrm>
              <a:blipFill>
                <a:blip r:embed="rId2"/>
                <a:stretch>
                  <a:fillRect l="-785" t="-3294" r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03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90857" cy="790575"/>
          </a:xfrm>
        </p:spPr>
        <p:txBody>
          <a:bodyPr/>
          <a:lstStyle/>
          <a:p>
            <a:r>
              <a:rPr lang="en-US" altLang="en-US" sz="4000" smtClean="0"/>
              <a:t>Constructing universal hash family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434137" cy="5018315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defRPr/>
                </a:pPr>
                <a:r>
                  <a:rPr lang="en-US" dirty="0" smtClean="0"/>
                  <a:t>Choose a prime </a:t>
                </a:r>
                <a:r>
                  <a:rPr lang="en-US" smtClean="0"/>
                  <a:t>number p such that p &gt; m, and p &gt; all keys.</a:t>
                </a:r>
              </a:p>
              <a:p>
                <a:pPr>
                  <a:defRPr/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defRPr/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∈{0, 1, 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−1}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Thm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𝑝𝑚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is a universal hash family.</a:t>
                </a:r>
                <a:endParaRPr lang="en-US" dirty="0" smtClean="0"/>
              </a:p>
              <a:p>
                <a:pPr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be two different keys.  For a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mtClean="0"/>
                  <a:t> let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mtClean="0"/>
              </a:p>
              <a:p>
                <a:pPr>
                  <a:defRPr/>
                </a:pPr>
                <a:r>
                  <a:rPr lang="en-US" smtClean="0"/>
                  <a:t>We </a:t>
                </a:r>
                <a:r>
                  <a:rPr lang="en-US" smtClean="0">
                    <a:solidFill>
                      <a:schemeClr val="tx1"/>
                    </a:solidFill>
                  </a:rPr>
                  <a:t>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, </a:t>
                </a:r>
                <a:r>
                  <a:rPr lang="en-US" smtClean="0"/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mtClean="0"/>
                  <a:t>, since neither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mtClean="0"/>
                  <a:t> nor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divide p.</a:t>
                </a:r>
              </a:p>
              <a:p>
                <a:pPr>
                  <a:defRPr/>
                </a:pPr>
                <a:r>
                  <a:rPr lang="en-US" smtClean="0"/>
                  <a:t>Also, each 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leads to a different 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since </a:t>
                </a:r>
              </a:p>
              <a:p>
                <a:pPr marL="5715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mtClean="0"/>
              </a:p>
              <a:p>
                <a:pPr lvl="1">
                  <a:defRPr/>
                </a:pPr>
                <a:r>
                  <a:rPr lang="en-US" smtClean="0"/>
                  <a:t>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is the unique multiplicative inverse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mtClean="0"/>
                  <a:t>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pPr marL="0" indent="0">
                  <a:buNone/>
                  <a:defRPr/>
                </a:pPr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434137" cy="5018315"/>
              </a:xfrm>
              <a:blipFill>
                <a:blip r:embed="rId2"/>
                <a:stretch>
                  <a:fillRect l="-289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10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78611" cy="790575"/>
          </a:xfrm>
        </p:spPr>
        <p:txBody>
          <a:bodyPr/>
          <a:lstStyle/>
          <a:p>
            <a:r>
              <a:rPr lang="en-US" altLang="en-US" sz="4000" smtClean="0"/>
              <a:t>Constructing universal hash family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070397" cy="4961165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defRPr/>
                </a:pPr>
                <a:r>
                  <a:rPr lang="en-US" smtClean="0"/>
                  <a:t>Since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mtClean="0"/>
                  <a:t>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mtClean="0"/>
                  <a:t>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mtClean="0"/>
                  <a:t>, then a </a:t>
                </a:r>
                <a:r>
                  <a:rPr lang="en-US" smtClean="0">
                    <a:solidFill>
                      <a:schemeClr val="tx1"/>
                    </a:solidFill>
                  </a:rPr>
                  <a:t>random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produces a random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en-US" smtClean="0"/>
                  <a:t>The probability x and y collide equals the </a:t>
                </a:r>
                <a:r>
                  <a:rPr lang="en-US" smtClean="0">
                    <a:solidFill>
                      <a:schemeClr val="tx1"/>
                    </a:solidFill>
                  </a:rPr>
                  <a:t>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en-US" smtClean="0"/>
                  <a:t>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mtClean="0"/>
                  <a:t>,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mtClean="0"/>
                  <a:t> s.t.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mtClean="0"/>
                  <a:t> 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  <a:p>
                <a:pPr>
                  <a:defRPr/>
                </a:pPr>
                <a:r>
                  <a:rPr lang="en-US" smtClean="0"/>
                  <a:t>So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mtClean="0"/>
                  <a:t> and random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mtClean="0"/>
                  <a:t>probability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mtClean="0"/>
                  <a:t> 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−1)=1/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defRPr/>
                </a:pPr>
                <a:r>
                  <a:rPr lang="en-US" smtClean="0"/>
                  <a:t>So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𝑝𝑚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𝑝𝑚</m:t>
                        </m:r>
                      </m:sub>
                    </m:sSub>
                  </m:oMath>
                </a14:m>
                <a:r>
                  <a:rPr lang="en-US" smtClean="0"/>
                  <a:t> is universal.</a:t>
                </a:r>
              </a:p>
              <a:p>
                <a:pPr marL="0" indent="0">
                  <a:buNone/>
                  <a:defRPr/>
                </a:pPr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070397" cy="4961165"/>
              </a:xfrm>
              <a:blipFill>
                <a:blip r:embed="rId2"/>
                <a:stretch>
                  <a:fillRect l="-680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97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Perfect hashing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The hashing methods we’ve seen can ensure O(1) expected performance, but are O(n) in the worst case due to collisions.</a:t>
            </a:r>
          </a:p>
          <a:p>
            <a:r>
              <a:rPr lang="en-US" smtClean="0"/>
              <a:t>However, if we have a fixed set of keys, perfect hashing can ensure no collisions at all.</a:t>
            </a:r>
          </a:p>
          <a:p>
            <a:pPr lvl="1"/>
            <a:r>
              <a:rPr lang="en-US" smtClean="0"/>
              <a:t>Perfect hashing maintains a static set, and allows find(k) and delete(k) in O(1) time.</a:t>
            </a:r>
          </a:p>
          <a:p>
            <a:pPr lvl="1"/>
            <a:r>
              <a:rPr lang="en-US" smtClean="0"/>
              <a:t>It doesn’t support insert(k).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The fixed set of keys may represent the file names on a non-writable DVD.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Perfect hashing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484033"/>
                <a:ext cx="8229600" cy="329691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Suppose we want to store n items with no collisions.</a:t>
                </a:r>
              </a:p>
              <a:p>
                <a:r>
                  <a:rPr lang="en-US" smtClean="0"/>
                  <a:t>Perfect hashing uses two levels of universal hashing.  </a:t>
                </a:r>
              </a:p>
              <a:p>
                <a:pPr lvl="1"/>
                <a:r>
                  <a:rPr lang="en-US" smtClean="0"/>
                  <a:t>The first layer hash table has size m = n.</a:t>
                </a:r>
              </a:p>
              <a:p>
                <a:pPr lvl="1"/>
                <a:r>
                  <a:rPr lang="en-US" smtClean="0"/>
                  <a:t>Use first layer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mtClean="0"/>
                  <a:t> to hash key to a location in T.</a:t>
                </a:r>
              </a:p>
              <a:p>
                <a:pPr lvl="1"/>
                <a:r>
                  <a:rPr lang="en-US" smtClean="0"/>
                  <a:t>Each location j in T points to a hash 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with hash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keys hash to location j, the 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We’ll ensure there are no collisions in the secondary hash tables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So all operations take worst case O(1) time.</a:t>
                </a:r>
              </a:p>
              <a:p>
                <a:r>
                  <a:rPr lang="en-US" smtClean="0"/>
                  <a:t>Overall the space use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We’ll show this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So perfect hashing uses same amount of space as normal hashing.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484033"/>
                <a:ext cx="8229600" cy="3296910"/>
              </a:xfrm>
              <a:blipFill>
                <a:blip r:embed="rId2"/>
                <a:stretch>
                  <a:fillRect l="-74" t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4" y="1172453"/>
            <a:ext cx="5041899" cy="23266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51400" y="1247775"/>
                <a:ext cx="4292600" cy="738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6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+42</m:t>
                            </m:r>
                          </m:e>
                        </m:d>
                        <m:r>
                          <a:rPr lang="en-US" sz="1600" b="0" i="0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 101</m:t>
                        </m:r>
                      </m:e>
                    </m:d>
                    <m:r>
                      <a:rPr lang="en-US" sz="1600" b="0" i="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600" b="0" i="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9</m:t>
                    </m:r>
                  </m:oMath>
                </a14:m>
                <a:endParaRPr lang="en-US" sz="1600" smtClean="0">
                  <a:solidFill>
                    <a:srgbClr val="1503FB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6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rgbClr val="1503F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rgbClr val="1503FB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1503FB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rgbClr val="1503F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rgbClr val="1503FB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1503FB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0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1600" b="0" i="0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 101</m:t>
                        </m:r>
                      </m:e>
                    </m:d>
                    <m:r>
                      <a:rPr lang="en-US" sz="1600" b="0" i="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600" b="0" i="0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6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400" y="1247775"/>
                <a:ext cx="4292600" cy="738792"/>
              </a:xfrm>
              <a:prstGeom prst="rect">
                <a:avLst/>
              </a:prstGeom>
              <a:blipFill>
                <a:blip r:embed="rId4"/>
                <a:stretch>
                  <a:fillRect l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Avoiding collisions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23843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Lemma</a:t>
                </a:r>
                <a:r>
                  <a:rPr lang="en-US" smtClean="0"/>
                  <a:t> Suppose we store n keys in a hash table of size m = n</a:t>
                </a:r>
                <a:r>
                  <a:rPr lang="en-US" baseline="30000" smtClean="0"/>
                  <a:t>2</a:t>
                </a:r>
                <a:r>
                  <a:rPr lang="en-US" smtClean="0"/>
                  <a:t> using universal hashing.  Then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mtClean="0"/>
                  <a:t> 1/2 there are no collision.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Proof </a:t>
                </a:r>
                <a:r>
                  <a:rPr lang="en-US" smtClean="0"/>
                  <a:t>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mtClean="0">
                    <a:solidFill>
                      <a:srgbClr val="1503FB"/>
                    </a:solidFill>
                  </a:rPr>
                  <a:t> </a:t>
                </a:r>
                <a:r>
                  <a:rPr lang="en-US" smtClean="0"/>
                  <a:t>pairs of keys that can collide.</a:t>
                </a:r>
              </a:p>
              <a:p>
                <a:pPr lvl="1"/>
                <a:r>
                  <a:rPr lang="en-US" smtClean="0"/>
                  <a:t>Each collision occurs with probability 1/m = 1/n</a:t>
                </a:r>
                <a:r>
                  <a:rPr lang="en-US" baseline="30000" smtClean="0"/>
                  <a:t>2</a:t>
                </a:r>
                <a:r>
                  <a:rPr lang="en-US" smtClean="0"/>
                  <a:t>, by universal hashing.</a:t>
                </a:r>
              </a:p>
              <a:p>
                <a:pPr lvl="1"/>
                <a:r>
                  <a:rPr lang="en-US" smtClean="0"/>
                  <a:t>So the expected number of collisions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By Markov’s inequality the Pr[# collisions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≥1]≤</m:t>
                    </m:r>
                  </m:oMath>
                </a14:m>
                <a:r>
                  <a:rPr lang="en-US" smtClean="0"/>
                  <a:t> E[# collisions]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≤1/2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When building each hash 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, there’s &lt; 1/2 probability of having any collisions.  </a:t>
                </a:r>
              </a:p>
              <a:p>
                <a:pPr lvl="1"/>
                <a:r>
                  <a:rPr lang="en-US" smtClean="0"/>
                  <a:t>If collisions occur, pick another random hash function from the universal family and try again.</a:t>
                </a:r>
              </a:p>
              <a:p>
                <a:pPr lvl="1"/>
                <a:r>
                  <a:rPr lang="en-US" smtClean="0"/>
                  <a:t>In expectation, we try twice before finding a hash function causing no collisions.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238430"/>
              </a:xfrm>
              <a:blipFill>
                <a:blip r:embed="rId2"/>
                <a:stretch>
                  <a:fillRect l="-519" t="-2445" r="-815" b="-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30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Space complexity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506326" cy="5274343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mtClean="0">
                    <a:solidFill>
                      <a:srgbClr val="1503FB"/>
                    </a:solidFill>
                  </a:rPr>
                  <a:t>Lemma</a:t>
                </a:r>
                <a:r>
                  <a:rPr lang="en-US" smtClean="0"/>
                  <a:t> Suppose we store n keys in a hash table of size m=n.  Then the secondary hash tables use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is the number of keys hashing to location j.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nary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)] 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]+2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b="0" smtClean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b="0" i="1" smtClean="0">
                    <a:latin typeface="Cambria Math" panose="02040503050406030204" pitchFamily="18" charset="0"/>
                  </a:rPr>
                  <a:t> </a:t>
                </a:r>
                <a:r>
                  <a:rPr lang="en-US" smtClean="0"/>
                  <a:t>is the total number of pairs of hash keys which collide in the first level hash table.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mtClean="0"/>
                  <a:t>By universal hashing, this equals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i="1" smtClean="0"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i="1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mtClean="0"/>
                  <a:t>So</a:t>
                </a:r>
                <a:r>
                  <a:rPr lang="en-US" i="1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506326" cy="5274343"/>
              </a:xfrm>
              <a:blipFill>
                <a:blip r:embed="rId2"/>
                <a:stretch>
                  <a:fillRect l="-287" t="-3584" r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82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randomized algorithms?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75625" cy="31019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For many problems, randomized algorithms work better than deterministic ones.</a:t>
            </a:r>
          </a:p>
          <a:p>
            <a:pPr lvl="1">
              <a:defRPr/>
            </a:pPr>
            <a:r>
              <a:rPr lang="en-US" dirty="0" smtClean="0"/>
              <a:t>Faster / uses less memory</a:t>
            </a:r>
          </a:p>
          <a:p>
            <a:pPr lvl="1">
              <a:defRPr/>
            </a:pPr>
            <a:r>
              <a:rPr lang="en-US" dirty="0" smtClean="0"/>
              <a:t>Simpler, easier to understand.</a:t>
            </a:r>
          </a:p>
          <a:p>
            <a:pPr lvl="1">
              <a:defRPr/>
            </a:pPr>
            <a:r>
              <a:rPr lang="en-US" dirty="0" smtClean="0"/>
              <a:t>Some problems that provably can’t be solved (or solved efficiently) by deterministic algorithms can be solved by randomized ones.</a:t>
            </a:r>
          </a:p>
          <a:p>
            <a:pPr lvl="1">
              <a:defRPr/>
            </a:pPr>
            <a:r>
              <a:rPr lang="en-US" dirty="0" smtClean="0"/>
              <a:t>According to quantum mechanics, the world is inherently probabilistic, so nature is randomized!</a:t>
            </a:r>
          </a:p>
        </p:txBody>
      </p:sp>
      <p:pic>
        <p:nvPicPr>
          <p:cNvPr id="6148" name="Picture 4" descr="Quantu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224" y="4543091"/>
            <a:ext cx="5327650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can randomness help?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091113"/>
          </a:xfrm>
        </p:spPr>
        <p:txBody>
          <a:bodyPr/>
          <a:lstStyle/>
          <a:p>
            <a:r>
              <a:rPr lang="en-US" altLang="en-US" smtClean="0"/>
              <a:t>Say you have a string of length n that’s half A’s and half B’s.</a:t>
            </a:r>
          </a:p>
          <a:p>
            <a:r>
              <a:rPr lang="en-US" altLang="en-US" smtClean="0"/>
              <a:t>We want to find a location in the string with an A.</a:t>
            </a:r>
          </a:p>
          <a:p>
            <a:r>
              <a:rPr lang="en-US" altLang="en-US" smtClean="0"/>
              <a:t>Any deterministic algorithm takes n/2+1 steps in the worst case.</a:t>
            </a:r>
          </a:p>
          <a:p>
            <a:r>
              <a:rPr lang="en-US" altLang="en-US" smtClean="0"/>
              <a:t>But by checking random locations, a randomized algorithm finds an A in 2 steps in expectation.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art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113" y="1062038"/>
            <a:ext cx="2886075" cy="288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can randomness help?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9675"/>
            <a:ext cx="8058150" cy="2179638"/>
          </a:xfrm>
        </p:spPr>
        <p:txBody>
          <a:bodyPr/>
          <a:lstStyle/>
          <a:p>
            <a:r>
              <a:rPr lang="en-US" altLang="en-US" smtClean="0"/>
              <a:t>Measure the area of this</a:t>
            </a:r>
          </a:p>
        </p:txBody>
      </p:sp>
      <p:sp>
        <p:nvSpPr>
          <p:cNvPr id="6" name="Freeform 5"/>
          <p:cNvSpPr/>
          <p:nvPr/>
        </p:nvSpPr>
        <p:spPr bwMode="auto">
          <a:xfrm>
            <a:off x="2030413" y="1685925"/>
            <a:ext cx="2852737" cy="2282825"/>
          </a:xfrm>
          <a:custGeom>
            <a:avLst/>
            <a:gdLst>
              <a:gd name="connsiteX0" fmla="*/ 1006679 w 3591887"/>
              <a:gd name="connsiteY0" fmla="*/ 194345 h 2881618"/>
              <a:gd name="connsiteX1" fmla="*/ 50334 w 3591887"/>
              <a:gd name="connsiteY1" fmla="*/ 1326859 h 2881618"/>
              <a:gd name="connsiteX2" fmla="*/ 1308683 w 3591887"/>
              <a:gd name="connsiteY2" fmla="*/ 1989589 h 2881618"/>
              <a:gd name="connsiteX3" fmla="*/ 595619 w 3591887"/>
              <a:gd name="connsiteY3" fmla="*/ 2484540 h 2881618"/>
              <a:gd name="connsiteX4" fmla="*/ 1090569 w 3591887"/>
              <a:gd name="connsiteY4" fmla="*/ 2778154 h 2881618"/>
              <a:gd name="connsiteX5" fmla="*/ 2516698 w 3591887"/>
              <a:gd name="connsiteY5" fmla="*/ 1863754 h 2881618"/>
              <a:gd name="connsiteX6" fmla="*/ 2785145 w 3591887"/>
              <a:gd name="connsiteY6" fmla="*/ 2333538 h 2881618"/>
              <a:gd name="connsiteX7" fmla="*/ 3565322 w 3591887"/>
              <a:gd name="connsiteY7" fmla="*/ 2677486 h 2881618"/>
              <a:gd name="connsiteX8" fmla="*/ 2625755 w 3591887"/>
              <a:gd name="connsiteY8" fmla="*/ 1209413 h 2881618"/>
              <a:gd name="connsiteX9" fmla="*/ 3036815 w 3591887"/>
              <a:gd name="connsiteY9" fmla="*/ 219512 h 2881618"/>
              <a:gd name="connsiteX10" fmla="*/ 1526797 w 3591887"/>
              <a:gd name="connsiteY10" fmla="*/ 1058411 h 2881618"/>
              <a:gd name="connsiteX11" fmla="*/ 1275127 w 3591887"/>
              <a:gd name="connsiteY11" fmla="*/ 160789 h 2881618"/>
              <a:gd name="connsiteX12" fmla="*/ 1006679 w 3591887"/>
              <a:gd name="connsiteY12" fmla="*/ 194345 h 288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91887" h="2881618">
                <a:moveTo>
                  <a:pt x="1006679" y="194345"/>
                </a:moveTo>
                <a:cubicBezTo>
                  <a:pt x="802547" y="388690"/>
                  <a:pt x="0" y="1027652"/>
                  <a:pt x="50334" y="1326859"/>
                </a:cubicBezTo>
                <a:cubicBezTo>
                  <a:pt x="100668" y="1626066"/>
                  <a:pt x="1217802" y="1796642"/>
                  <a:pt x="1308683" y="1989589"/>
                </a:cubicBezTo>
                <a:cubicBezTo>
                  <a:pt x="1399564" y="2182536"/>
                  <a:pt x="631971" y="2353113"/>
                  <a:pt x="595619" y="2484540"/>
                </a:cubicBezTo>
                <a:cubicBezTo>
                  <a:pt x="559267" y="2615967"/>
                  <a:pt x="770389" y="2881618"/>
                  <a:pt x="1090569" y="2778154"/>
                </a:cubicBezTo>
                <a:cubicBezTo>
                  <a:pt x="1410749" y="2674690"/>
                  <a:pt x="2234269" y="1937857"/>
                  <a:pt x="2516698" y="1863754"/>
                </a:cubicBezTo>
                <a:cubicBezTo>
                  <a:pt x="2799127" y="1789651"/>
                  <a:pt x="2610374" y="2197916"/>
                  <a:pt x="2785145" y="2333538"/>
                </a:cubicBezTo>
                <a:cubicBezTo>
                  <a:pt x="2959916" y="2469160"/>
                  <a:pt x="3591887" y="2864840"/>
                  <a:pt x="3565322" y="2677486"/>
                </a:cubicBezTo>
                <a:cubicBezTo>
                  <a:pt x="3538757" y="2490132"/>
                  <a:pt x="2713839" y="1619075"/>
                  <a:pt x="2625755" y="1209413"/>
                </a:cubicBezTo>
                <a:cubicBezTo>
                  <a:pt x="2537671" y="799751"/>
                  <a:pt x="3219975" y="244679"/>
                  <a:pt x="3036815" y="219512"/>
                </a:cubicBezTo>
                <a:cubicBezTo>
                  <a:pt x="2853655" y="194345"/>
                  <a:pt x="1820412" y="1068198"/>
                  <a:pt x="1526797" y="1058411"/>
                </a:cubicBezTo>
                <a:cubicBezTo>
                  <a:pt x="1233182" y="1048624"/>
                  <a:pt x="1363211" y="304800"/>
                  <a:pt x="1275127" y="160789"/>
                </a:cubicBezTo>
                <a:cubicBezTo>
                  <a:pt x="1187043" y="16778"/>
                  <a:pt x="1210811" y="0"/>
                  <a:pt x="1006679" y="194345"/>
                </a:cubicBezTo>
                <a:close/>
              </a:path>
            </a:pathLst>
          </a:cu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57200" y="3609975"/>
            <a:ext cx="3886200" cy="3249613"/>
            <a:chOff x="457200" y="3610149"/>
            <a:chExt cx="3886899" cy="3249947"/>
          </a:xfrm>
        </p:grpSpPr>
        <p:pic>
          <p:nvPicPr>
            <p:cNvPr id="8200" name="Picture 6" descr="math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452" y="4175619"/>
              <a:ext cx="2684477" cy="2684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Content Placeholder 2"/>
            <p:cNvSpPr txBox="1">
              <a:spLocks/>
            </p:cNvSpPr>
            <p:nvPr/>
          </p:nvSpPr>
          <p:spPr bwMode="auto">
            <a:xfrm>
              <a:off x="457200" y="3610149"/>
              <a:ext cx="3886899" cy="2903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rm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/>
              </a:pPr>
              <a:r>
                <a:rPr lang="en-US" sz="2800" kern="0" dirty="0">
                  <a:latin typeface="+mn-lt"/>
                </a:rPr>
                <a:t>Method 1</a:t>
              </a: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933950" y="3643313"/>
            <a:ext cx="38862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000" kern="0" dirty="0">
                <a:latin typeface="+mn-lt"/>
              </a:rPr>
              <a:t>Method 2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2600" kern="0" dirty="0">
                <a:latin typeface="+mn-lt"/>
              </a:rPr>
              <a:t>Print the shape out on a piece of paper.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2600" kern="0">
                <a:latin typeface="+mn-lt"/>
              </a:rPr>
              <a:t>Throw 100 </a:t>
            </a:r>
            <a:r>
              <a:rPr lang="en-US" sz="2600" kern="0" dirty="0">
                <a:latin typeface="+mn-lt"/>
              </a:rPr>
              <a:t>darts at it.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2600" kern="0" dirty="0">
                <a:latin typeface="+mn-lt"/>
              </a:rPr>
              <a:t>See what percent land in the shape.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v"/>
              <a:defRPr/>
            </a:pPr>
            <a:r>
              <a:rPr lang="en-US" sz="2600" kern="0" dirty="0">
                <a:latin typeface="+mn-lt"/>
              </a:rPr>
              <a:t>Multiply by area of your paper.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Las Vegas vs Monte Carlo</a:t>
            </a:r>
          </a:p>
        </p:txBody>
      </p:sp>
      <p:pic>
        <p:nvPicPr>
          <p:cNvPr id="9219" name="Picture 3" descr="card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1479550"/>
            <a:ext cx="245745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427788" cy="543877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A Las Vegas randomized algorithm always produces the right answer.  But it’s running time can vary depending on its random choices.</a:t>
            </a:r>
          </a:p>
          <a:p>
            <a:pPr lvl="1">
              <a:defRPr/>
            </a:pPr>
            <a:r>
              <a:rPr lang="en-US" dirty="0" smtClean="0"/>
              <a:t>We want to minimize the expected running time of a Las Vegas algorithm.</a:t>
            </a:r>
          </a:p>
          <a:p>
            <a:pPr>
              <a:defRPr/>
            </a:pPr>
            <a:r>
              <a:rPr lang="en-US" dirty="0" smtClean="0"/>
              <a:t>A Monte Carlo algorithm always has the same running time.  But it sometimes produces the wrong answer, depending on its random choices.</a:t>
            </a:r>
          </a:p>
          <a:p>
            <a:pPr lvl="1">
              <a:defRPr/>
            </a:pPr>
            <a:r>
              <a:rPr lang="en-US" dirty="0" smtClean="0"/>
              <a:t>We want to minimize the error probability of a Monte Carlo algorithm.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Probability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45500" cy="54387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Discrete probability theory is based on events and their probabilities.</a:t>
            </a:r>
          </a:p>
          <a:p>
            <a:pPr lvl="1">
              <a:defRPr/>
            </a:pPr>
            <a:r>
              <a:rPr lang="en-US" dirty="0" smtClean="0"/>
              <a:t>Events can be composed of more basic events.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Event of rolling a 2 on a fair dice, with probability 1/6.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Event of rolling an even number, with probability ½.  Composed of basic events of rolling a 2, 4 or 6.</a:t>
            </a:r>
          </a:p>
          <a:p>
            <a:pPr lvl="1">
              <a:defRPr/>
            </a:pPr>
            <a:r>
              <a:rPr lang="en-US" dirty="0" smtClean="0"/>
              <a:t>If A is event, write Pr[A]=y.  E.g. Pr[roll a 2]=1/6</a:t>
            </a:r>
          </a:p>
          <a:p>
            <a:pPr>
              <a:defRPr/>
            </a:pPr>
            <a:r>
              <a:rPr lang="en-US" dirty="0" smtClean="0"/>
              <a:t>Two events A, B are independent if Pr[A</a:t>
            </a:r>
            <a:r>
              <a:rPr lang="en-US" dirty="0" smtClean="0">
                <a:latin typeface="Symbol" pitchFamily="18" charset="2"/>
              </a:rPr>
              <a:t>Ù</a:t>
            </a:r>
            <a:r>
              <a:rPr lang="en-US" dirty="0" smtClean="0"/>
              <a:t>B]=Pr[A]*Pr[B].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Events A=“2 on first roll” and B=“3 on second roll” are independent, because Pr[A</a:t>
            </a:r>
            <a:r>
              <a:rPr lang="en-US" dirty="0" smtClean="0">
                <a:latin typeface="Symbol" pitchFamily="18" charset="2"/>
              </a:rPr>
              <a:t>Ù</a:t>
            </a:r>
            <a:r>
              <a:rPr lang="en-US" dirty="0" smtClean="0"/>
              <a:t>B]=1/36=Pr[A]*Pr[B]=1/6*1/6.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Events A=“2 on first roll” and B=“the two rolls sum to 5” are not independent, because Pr[A</a:t>
            </a:r>
            <a:r>
              <a:rPr lang="en-US" dirty="0" smtClean="0">
                <a:latin typeface="Symbol" pitchFamily="18" charset="2"/>
              </a:rPr>
              <a:t>Ù</a:t>
            </a:r>
            <a:r>
              <a:rPr lang="en-US" dirty="0" smtClean="0"/>
              <a:t>B]=1/36</a:t>
            </a:r>
            <a:r>
              <a:rPr lang="en-US" dirty="0" smtClean="0">
                <a:latin typeface="Symbol" pitchFamily="18" charset="2"/>
              </a:rPr>
              <a:t>¹</a:t>
            </a:r>
            <a:r>
              <a:rPr lang="en-US" dirty="0" smtClean="0"/>
              <a:t>Pr[A]*Pr[B]=1/6*4/36.</a:t>
            </a:r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Probability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42300" cy="494823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Random variables</a:t>
            </a:r>
          </a:p>
          <a:p>
            <a:pPr lvl="1">
              <a:defRPr/>
            </a:pPr>
            <a:r>
              <a:rPr lang="en-US" dirty="0" smtClean="0"/>
              <a:t>A variable which takes values with certain probabilities.  The probabilities sum to 1.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X = value from roll of dice.  Values are {1,2,3,4,5,6}, each with probability 1/6.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Y = number of heads in 4 flips of fair coin.  Values are {0,1,2,3,4}, with probabilities {1/16,4/16,6/16,4/16,1/16}.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Z = number of flips of fair coin till first head.  Values are {1,2,3,...}, with probabilities {1/2,1/4,1/8,...}.</a:t>
            </a:r>
          </a:p>
          <a:p>
            <a:pPr lvl="1">
              <a:defRPr/>
            </a:pPr>
            <a:r>
              <a:rPr lang="en-US" dirty="0" smtClean="0"/>
              <a:t>We write Pr[X=x]=y, e.g. Pr[Z=3]=1/8.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48645</TotalTime>
  <Words>4207</Words>
  <Application>Microsoft Office PowerPoint</Application>
  <PresentationFormat>On-screen Show (4:3)</PresentationFormat>
  <Paragraphs>285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Randomized algorithms 1 Intro, hashing</vt:lpstr>
      <vt:lpstr>Outline </vt:lpstr>
      <vt:lpstr>Randomized algorithms </vt:lpstr>
      <vt:lpstr>Why randomized algorithms?</vt:lpstr>
      <vt:lpstr>How can randomness help?</vt:lpstr>
      <vt:lpstr>How can randomness help?</vt:lpstr>
      <vt:lpstr>Las Vegas vs Monte Carlo</vt:lpstr>
      <vt:lpstr>Probability review</vt:lpstr>
      <vt:lpstr>Probability review</vt:lpstr>
      <vt:lpstr>Probability review</vt:lpstr>
      <vt:lpstr>Probability review</vt:lpstr>
      <vt:lpstr>Problem 1: Max-Cut</vt:lpstr>
      <vt:lpstr>Max-Cut</vt:lpstr>
      <vt:lpstr>Correctness</vt:lpstr>
      <vt:lpstr>Correctness</vt:lpstr>
      <vt:lpstr>Problem 2: Quicksort</vt:lpstr>
      <vt:lpstr>Complexity of Quicksort</vt:lpstr>
      <vt:lpstr>Randomized Quicksort</vt:lpstr>
      <vt:lpstr>Complexity of RQuicksort</vt:lpstr>
      <vt:lpstr>Complexity of RQuicksort</vt:lpstr>
      <vt:lpstr>Complexity of RQuicksort</vt:lpstr>
      <vt:lpstr>Hash tables</vt:lpstr>
      <vt:lpstr>Direct addressing</vt:lpstr>
      <vt:lpstr>Hash table</vt:lpstr>
      <vt:lpstr>Collisions</vt:lpstr>
      <vt:lpstr>Closed addressing</vt:lpstr>
      <vt:lpstr>Load factor</vt:lpstr>
      <vt:lpstr>Picking a hash function</vt:lpstr>
      <vt:lpstr>Heuristic hash functions</vt:lpstr>
      <vt:lpstr>Universal hashing</vt:lpstr>
      <vt:lpstr>Universal hashing</vt:lpstr>
      <vt:lpstr>Constructing universal hash family 1</vt:lpstr>
      <vt:lpstr>Constructing universal hash family 2</vt:lpstr>
      <vt:lpstr>Perfect hashing</vt:lpstr>
      <vt:lpstr>Perfect hashing</vt:lpstr>
      <vt:lpstr>Avoiding collisions</vt:lpstr>
      <vt:lpstr>Space complexity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3293</cp:revision>
  <cp:lastPrinted>2024-04-24T06:56:01Z</cp:lastPrinted>
  <dcterms:created xsi:type="dcterms:W3CDTF">2004-01-06T19:40:29Z</dcterms:created>
  <dcterms:modified xsi:type="dcterms:W3CDTF">2024-04-24T15:25:12Z</dcterms:modified>
</cp:coreProperties>
</file>