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309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503FB"/>
    <a:srgbClr val="01FD61"/>
    <a:srgbClr val="FF6600"/>
    <a:srgbClr val="FF505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5" autoAdjust="0"/>
    <p:restoredTop sz="95463" autoAdjust="0"/>
  </p:normalViewPr>
  <p:slideViewPr>
    <p:cSldViewPr snapToGrid="0">
      <p:cViewPr varScale="1">
        <p:scale>
          <a:sx n="120" d="100"/>
          <a:sy n="120" d="100"/>
        </p:scale>
        <p:origin x="1399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758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fld id="{D8444A96-D3E8-4C1A-B53F-C6291DABC0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fld id="{CFF68C5A-BC11-4347-B078-DA0FA9F739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FBC55-A689-4F4E-A30C-B8702A0221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74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88EFC4-E491-49B3-B960-CF320B6C639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8796D-AE32-46A8-80B8-E390735C7C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34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047F2-BB89-4CED-AE89-AEE70528D6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7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E9AE9D-F3D2-4B29-989D-B366B95BD7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83103-07CF-4D80-9DBE-1D4285BA46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FBAAB-BE47-4C4E-9C8B-914F457FEC3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ECDDFA-3D1B-4D8A-85DE-2E594D8F1E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A81C47-FDC4-4DB1-AC6F-EF1D6AF3EB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1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C76B1-CC13-4D8B-9652-88D83F1B83D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0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DF3F9-F4B1-44A1-9B41-46B6830A62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D9FCA-53AF-4CDC-8A4C-F5653E5914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542B49-E93A-458F-9168-4F60A276AA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366D9CA4-E0E1-42E6-838D-7A6A8889471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Randomized algorithms 2</a:t>
            </a:r>
            <a:br>
              <a:rPr lang="en-US" altLang="en-US" sz="4000" smtClean="0"/>
            </a:br>
            <a:r>
              <a:rPr lang="en-US" altLang="en-US" sz="4000" smtClean="0"/>
              <a:t>Bloom filters, string matching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sz="3200" smtClean="0"/>
              <a:t>CS240</a:t>
            </a:r>
            <a:r>
              <a:rPr lang="en-US" sz="3200"/>
              <a:t>		</a:t>
            </a:r>
            <a:r>
              <a:rPr lang="en-US" sz="3200" smtClean="0"/>
              <a:t>Spring </a:t>
            </a:r>
            <a:r>
              <a:rPr lang="en-US" sz="3200" smtClean="0"/>
              <a:t>2024</a:t>
            </a:r>
            <a:endParaRPr lang="en-US" sz="3200"/>
          </a:p>
          <a:p>
            <a:pPr eaLnBrk="1" hangingPunct="1"/>
            <a:r>
              <a:rPr lang="en-US" sz="3200" i="1" dirty="0"/>
              <a:t>Rui Fan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31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128000" cy="526683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Right now Bloom filters can’t handle deletes.</a:t>
                </a:r>
              </a:p>
              <a:p>
                <a:pPr lvl="1">
                  <a:defRPr/>
                </a:pPr>
                <a:r>
                  <a:rPr lang="en-US" dirty="0" smtClean="0"/>
                  <a:t>Say keys k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k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hash to two overlapping sets of locations.  If you delete k</a:t>
                </a:r>
                <a:r>
                  <a:rPr lang="en-US" baseline="-25000" dirty="0" smtClean="0"/>
                  <a:t>1 </a:t>
                </a:r>
                <a:r>
                  <a:rPr lang="en-US" dirty="0" smtClean="0"/>
                  <a:t>by setting some of its locations to 0, you could also delete k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.</a:t>
                </a:r>
              </a:p>
              <a:p>
                <a:pPr>
                  <a:defRPr/>
                </a:pPr>
                <a:r>
                  <a:rPr lang="en-US" dirty="0" smtClean="0"/>
                  <a:t>Deletes can be done by storing a count of how many keys hashed to that location, and inc / </a:t>
                </a:r>
                <a:r>
                  <a:rPr lang="en-US" dirty="0" err="1" smtClean="0"/>
                  <a:t>dec</a:t>
                </a:r>
                <a:r>
                  <a:rPr lang="en-US" dirty="0" smtClean="0"/>
                  <a:t> the counts when inserting or deleting.</a:t>
                </a:r>
              </a:p>
              <a:p>
                <a:pPr lvl="1">
                  <a:defRPr/>
                </a:pPr>
                <a:r>
                  <a:rPr lang="en-US" dirty="0" smtClean="0"/>
                  <a:t>But this uses more memory.</a:t>
                </a:r>
              </a:p>
              <a:p>
                <a:pPr lvl="1">
                  <a:defRPr/>
                </a:pPr>
                <a:r>
                  <a:rPr lang="en-US" dirty="0" smtClean="0"/>
                  <a:t>Also, what if the counts overflow?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Neat trick </a:t>
                </a:r>
                <a:r>
                  <a:rPr lang="en-US" dirty="0" smtClean="0"/>
                  <a:t>Given Bloom filters for sets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we can create Bloom filter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just by bitwise </a:t>
                </a:r>
                <a:r>
                  <a:rPr lang="en-US" dirty="0" err="1" smtClean="0"/>
                  <a:t>ANDing</a:t>
                </a:r>
                <a:r>
                  <a:rPr lang="en-US" dirty="0" smtClean="0"/>
                  <a:t> or </a:t>
                </a:r>
                <a:r>
                  <a:rPr lang="en-US" dirty="0" err="1" smtClean="0"/>
                  <a:t>ORing</a:t>
                </a:r>
                <a:r>
                  <a:rPr lang="en-US" dirty="0" smtClean="0"/>
                  <a:t>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and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’s </a:t>
                </a:r>
                <a:r>
                  <a:rPr lang="en-US" smtClean="0"/>
                  <a:t>filters.</a:t>
                </a:r>
              </a:p>
              <a:p>
                <a:pPr lvl="1">
                  <a:defRPr/>
                </a:pPr>
                <a:r>
                  <a:rPr lang="en-US" smtClean="0"/>
                  <a:t>ORing gives the exact Bloom filter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:r>
                  <a:rPr lang="en-US" smtClean="0"/>
                  <a:t>while ANDing </a:t>
                </a:r>
                <a:r>
                  <a:rPr lang="en-US"/>
                  <a:t>gives approximately </a:t>
                </a:r>
                <a:r>
                  <a:rPr lang="en-US" smtClean="0"/>
                  <a:t>the </a:t>
                </a:r>
                <a:r>
                  <a:rPr lang="en-US"/>
                  <a:t>Bloom </a:t>
                </a:r>
                <a:r>
                  <a:rPr lang="en-US" smtClean="0"/>
                  <a:t>filter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128000" cy="5266838"/>
              </a:xfrm>
              <a:blipFill>
                <a:blip r:embed="rId2"/>
                <a:stretch>
                  <a:fillRect l="-675" t="-2662" r="-600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7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equality and fingerprinting</a:t>
            </a:r>
          </a:p>
        </p:txBody>
      </p:sp>
      <p:pic>
        <p:nvPicPr>
          <p:cNvPr id="5123" name="Picture 3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5049838"/>
            <a:ext cx="2220913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bo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5" y="5049838"/>
            <a:ext cx="221932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Left-Right Arrow 5"/>
          <p:cNvSpPr>
            <a:spLocks noChangeArrowheads="1"/>
          </p:cNvSpPr>
          <p:nvPr/>
        </p:nvSpPr>
        <p:spPr bwMode="auto">
          <a:xfrm>
            <a:off x="4060825" y="5710238"/>
            <a:ext cx="1246188" cy="363537"/>
          </a:xfrm>
          <a:prstGeom prst="leftRightArrow">
            <a:avLst>
              <a:gd name="adj1" fmla="val 50000"/>
              <a:gd name="adj2" fmla="val 49880"/>
            </a:avLst>
          </a:prstGeom>
          <a:solidFill>
            <a:srgbClr val="1503FB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80682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Alice and Bob both have copies of a database.</a:t>
            </a:r>
          </a:p>
          <a:p>
            <a:pPr>
              <a:defRPr/>
            </a:pPr>
            <a:r>
              <a:rPr lang="en-US" dirty="0" smtClean="0"/>
              <a:t>They want to keep the database consistent, so they want to check if their copies are the same.</a:t>
            </a:r>
          </a:p>
          <a:p>
            <a:pPr lvl="1">
              <a:defRPr/>
            </a:pPr>
            <a:r>
              <a:rPr lang="en-US" dirty="0" smtClean="0"/>
              <a:t>If you think of the databases as strings, they want to check if their strings are equal.</a:t>
            </a:r>
          </a:p>
          <a:p>
            <a:pPr>
              <a:defRPr/>
            </a:pPr>
            <a:r>
              <a:rPr lang="en-US" dirty="0" smtClean="0"/>
              <a:t>But transferring the entire database is expensive.  </a:t>
            </a:r>
          </a:p>
          <a:p>
            <a:pPr>
              <a:defRPr/>
            </a:pPr>
            <a:r>
              <a:rPr lang="en-US" dirty="0" smtClean="0"/>
              <a:t>Instead, they calculate a small value called a fingerprint of their databases.</a:t>
            </a:r>
          </a:p>
          <a:p>
            <a:pPr lvl="1">
              <a:defRPr/>
            </a:pPr>
            <a:r>
              <a:rPr lang="en-US" dirty="0" smtClean="0"/>
              <a:t>If the fingerprints are the different, then their databases are definitely different.  </a:t>
            </a:r>
          </a:p>
          <a:p>
            <a:pPr lvl="1">
              <a:defRPr/>
            </a:pPr>
            <a:r>
              <a:rPr lang="en-US" dirty="0" smtClean="0"/>
              <a:t>If the fingerprints are the same, then the databases are probably the same; but there’s a small probability they’re actually different.  </a:t>
            </a:r>
          </a:p>
          <a:p>
            <a:pPr>
              <a:defRPr/>
            </a:pPr>
            <a:r>
              <a:rPr lang="en-US" dirty="0" smtClean="0"/>
              <a:t>Transferring the fingerprint is much cheaper than 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5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Fingerprinting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16513"/>
              </a:xfrm>
            </p:spPr>
            <p:txBody>
              <a:bodyPr>
                <a:normAutofit lnSpcReduction="10000"/>
              </a:bodyPr>
              <a:lstStyle/>
              <a:p>
                <a:pPr>
                  <a:defRPr/>
                </a:pPr>
                <a:r>
                  <a:rPr lang="en-US" dirty="0" smtClean="0"/>
                  <a:t>Let Alice and Bob’s databases be the bit sequences (a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,...,a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) and (b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,...,</a:t>
                </a:r>
                <a:r>
                  <a:rPr lang="en-US" dirty="0" err="1" smtClean="0"/>
                  <a:t>b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).</a:t>
                </a:r>
              </a:p>
              <a:p>
                <a:pPr>
                  <a:defRPr/>
                </a:pPr>
                <a:r>
                  <a:rPr lang="en-US" dirty="0" smtClean="0"/>
                  <a:t>View these as n-bit integers a=</a:t>
                </a:r>
                <a:r>
                  <a:rPr lang="en-US" sz="4000" dirty="0" err="1" smtClean="0">
                    <a:latin typeface="Symbol" pitchFamily="18" charset="2"/>
                  </a:rPr>
                  <a:t>S</a:t>
                </a:r>
                <a:r>
                  <a:rPr lang="en-US" baseline="50000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baseline="-25000" dirty="0" smtClean="0"/>
                  <a:t>=1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*2</a:t>
                </a:r>
                <a:r>
                  <a:rPr lang="en-US" baseline="30000" dirty="0" smtClean="0"/>
                  <a:t>i-1 </a:t>
                </a:r>
                <a:r>
                  <a:rPr lang="en-US" dirty="0" smtClean="0"/>
                  <a:t>and b=</a:t>
                </a:r>
                <a:r>
                  <a:rPr lang="en-US" sz="4000" dirty="0" err="1" smtClean="0">
                    <a:latin typeface="Symbol" pitchFamily="18" charset="2"/>
                  </a:rPr>
                  <a:t>S</a:t>
                </a:r>
                <a:r>
                  <a:rPr lang="en-US" baseline="50000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baseline="-25000" dirty="0" smtClean="0"/>
                  <a:t>=1</a:t>
                </a:r>
                <a:r>
                  <a:rPr lang="en-US" dirty="0" smtClean="0"/>
                  <a:t> b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*2</a:t>
                </a:r>
                <a:r>
                  <a:rPr lang="en-US" baseline="30000" dirty="0" smtClean="0"/>
                  <a:t>i-1</a:t>
                </a:r>
                <a:r>
                  <a:rPr lang="en-US" dirty="0" smtClean="0"/>
                  <a:t>.</a:t>
                </a:r>
              </a:p>
              <a:p>
                <a:pPr>
                  <a:defRPr/>
                </a:pPr>
                <a:r>
                  <a:rPr lang="en-US" dirty="0" smtClean="0"/>
                  <a:t>The </a:t>
                </a:r>
                <a:r>
                  <a:rPr lang="en-US" smtClean="0"/>
                  <a:t>fingerprint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for a specially chosen prime number p.</a:t>
                </a:r>
              </a:p>
              <a:p>
                <a:pPr lvl="1">
                  <a:defRPr/>
                </a:pPr>
                <a:r>
                  <a:rPr lang="en-US" dirty="0" smtClean="0"/>
                  <a:t>Alice transfers F(a) to Bob, and Bob compares it to his fingerprint F(b)=b mod p.</a:t>
                </a:r>
              </a:p>
              <a:p>
                <a:pPr lvl="1">
                  <a:defRPr/>
                </a:pPr>
                <a:r>
                  <a:rPr lang="en-US" dirty="0" smtClean="0"/>
                  <a:t>Since F(a) &lt; p, transferring the fingerprint only takes O(log p) bits, instead of n.</a:t>
                </a:r>
              </a:p>
              <a:p>
                <a:pPr lvl="1">
                  <a:defRPr/>
                </a:pP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16513"/>
              </a:xfrm>
              <a:blipFill>
                <a:blip r:embed="rId2"/>
                <a:stretch>
                  <a:fillRect l="-963" t="-2503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86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2313" cy="51323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No </a:t>
            </a:r>
            <a:r>
              <a:rPr lang="en-US" smtClean="0"/>
              <a:t>false negatives.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If F(a)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F(b), then a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b.</a:t>
            </a:r>
          </a:p>
          <a:p>
            <a:pPr>
              <a:defRPr/>
            </a:pPr>
            <a:r>
              <a:rPr lang="en-US" smtClean="0"/>
              <a:t>False positives </a:t>
            </a:r>
            <a:r>
              <a:rPr lang="en-US" dirty="0" smtClean="0"/>
              <a:t>are possible.</a:t>
            </a:r>
          </a:p>
          <a:p>
            <a:pPr lvl="1">
              <a:defRPr/>
            </a:pPr>
            <a:r>
              <a:rPr lang="en-US" dirty="0" smtClean="0"/>
              <a:t>If F(a)=F(b), then a mod p = b mod p.</a:t>
            </a:r>
          </a:p>
          <a:p>
            <a:pPr lvl="1">
              <a:defRPr/>
            </a:pPr>
            <a:r>
              <a:rPr lang="en-US" dirty="0" smtClean="0"/>
              <a:t>So either a=b, or a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b but p divides (a-b).</a:t>
            </a:r>
          </a:p>
          <a:p>
            <a:pPr>
              <a:defRPr/>
            </a:pPr>
            <a:r>
              <a:rPr lang="en-US" dirty="0" smtClean="0"/>
              <a:t>We can’t avoid </a:t>
            </a:r>
            <a:r>
              <a:rPr lang="en-US" smtClean="0"/>
              <a:t>false </a:t>
            </a:r>
            <a:r>
              <a:rPr lang="en-US"/>
              <a:t>positives.  </a:t>
            </a:r>
            <a:r>
              <a:rPr lang="en-US" dirty="0" smtClean="0"/>
              <a:t>But we can minimize the probability it occurs.</a:t>
            </a:r>
          </a:p>
          <a:p>
            <a:pPr>
              <a:defRPr/>
            </a:pPr>
            <a:r>
              <a:rPr lang="en-US" dirty="0" smtClean="0"/>
              <a:t>Pick a random p.  </a:t>
            </a:r>
          </a:p>
          <a:p>
            <a:pPr lvl="1">
              <a:defRPr/>
            </a:pPr>
            <a:r>
              <a:rPr lang="en-US" dirty="0" smtClean="0"/>
              <a:t>If a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b, then probably p doesn’t divide (a-b), so probably F(a)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F(b) and we’ll detect a and b are different.</a:t>
            </a:r>
          </a:p>
          <a:p>
            <a:pPr lvl="1">
              <a:defRPr/>
            </a:pPr>
            <a:r>
              <a:rPr lang="en-US" dirty="0" smtClean="0"/>
              <a:t>Bigger p decreases </a:t>
            </a:r>
            <a:r>
              <a:rPr lang="en-US" smtClean="0"/>
              <a:t>false </a:t>
            </a:r>
            <a:r>
              <a:rPr lang="en-US"/>
              <a:t>positives </a:t>
            </a:r>
            <a:r>
              <a:rPr lang="en-US" dirty="0" smtClean="0"/>
              <a:t>probability. </a:t>
            </a:r>
          </a:p>
          <a:p>
            <a:pPr lvl="1">
              <a:defRPr/>
            </a:pPr>
            <a:r>
              <a:rPr lang="en-US" dirty="0" smtClean="0"/>
              <a:t>But we don’t want to make p too big, since we have to transfer O(log p) bits.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4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42288" cy="5091113"/>
          </a:xfrm>
        </p:spPr>
        <p:txBody>
          <a:bodyPr>
            <a:normAutofit fontScale="92500" lnSpcReduction="20000"/>
          </a:bodyPr>
          <a:lstStyle/>
          <a:p>
            <a:pPr marL="0" indent="-4572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 smtClean="0"/>
              <a:t>To analyze the </a:t>
            </a:r>
            <a:r>
              <a:rPr lang="en-US" smtClean="0"/>
              <a:t>false </a:t>
            </a:r>
            <a:r>
              <a:rPr lang="en-US"/>
              <a:t>positives </a:t>
            </a:r>
            <a:r>
              <a:rPr lang="en-US" dirty="0" smtClean="0"/>
              <a:t>probability, </a:t>
            </a:r>
            <a:r>
              <a:rPr lang="en-US" smtClean="0"/>
              <a:t>we use </a:t>
            </a:r>
            <a:r>
              <a:rPr lang="en-US" dirty="0" smtClean="0"/>
              <a:t>two facts from number theory.</a:t>
            </a:r>
          </a:p>
          <a:p>
            <a:pPr marL="0" indent="-4572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srgbClr val="1503FB"/>
                </a:solidFill>
              </a:rPr>
              <a:t>Lemma</a:t>
            </a:r>
            <a:r>
              <a:rPr lang="en-US" dirty="0" smtClean="0"/>
              <a:t> Any number t has at most log</a:t>
            </a:r>
            <a:r>
              <a:rPr lang="en-US" baseline="-25000" dirty="0" smtClean="0"/>
              <a:t>2</a:t>
            </a:r>
            <a:r>
              <a:rPr lang="en-US" dirty="0" smtClean="0"/>
              <a:t>(t) distinct prime divisors.</a:t>
            </a:r>
          </a:p>
          <a:p>
            <a:pPr marL="0" indent="-4572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Each divisor is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2, and their product is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t. If there were more than log</a:t>
            </a:r>
            <a:r>
              <a:rPr lang="en-US" baseline="-25000" dirty="0" smtClean="0"/>
              <a:t>2</a:t>
            </a:r>
            <a:r>
              <a:rPr lang="en-US" dirty="0" smtClean="0"/>
              <a:t>(t) divisors, their product would be &gt; 2</a:t>
            </a:r>
            <a:r>
              <a:rPr lang="en-US" baseline="30000" dirty="0" smtClean="0"/>
              <a:t>log</a:t>
            </a:r>
            <a:r>
              <a:rPr lang="en-US" sz="2400" baseline="15000" dirty="0" smtClean="0"/>
              <a:t>2</a:t>
            </a:r>
            <a:r>
              <a:rPr lang="en-US" baseline="30000" dirty="0" smtClean="0"/>
              <a:t>(t) </a:t>
            </a:r>
            <a:r>
              <a:rPr lang="en-US" dirty="0" smtClean="0"/>
              <a:t>=t, contradiction. </a:t>
            </a:r>
          </a:p>
          <a:p>
            <a:pPr marL="0" indent="-4572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 smtClean="0"/>
              <a:t>Recall a=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50000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=1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*2</a:t>
            </a:r>
            <a:r>
              <a:rPr lang="en-US" baseline="30000" dirty="0" smtClean="0"/>
              <a:t>i-1 </a:t>
            </a:r>
            <a:r>
              <a:rPr lang="en-US" dirty="0" smtClean="0"/>
              <a:t>and b=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50000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=1</a:t>
            </a:r>
            <a:r>
              <a:rPr lang="en-US" dirty="0" smtClean="0"/>
              <a:t> b</a:t>
            </a:r>
            <a:r>
              <a:rPr lang="en-US" baseline="-25000" dirty="0" smtClean="0"/>
              <a:t>i</a:t>
            </a:r>
            <a:r>
              <a:rPr lang="en-US" dirty="0" smtClean="0"/>
              <a:t>*2</a:t>
            </a:r>
            <a:r>
              <a:rPr lang="en-US" baseline="30000" dirty="0" smtClean="0"/>
              <a:t>i-1</a:t>
            </a:r>
            <a:r>
              <a:rPr lang="en-US" dirty="0" smtClean="0"/>
              <a:t>.</a:t>
            </a:r>
          </a:p>
          <a:p>
            <a:pPr marL="0" indent="-4572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 smtClean="0"/>
              <a:t>So a-b&lt;2</a:t>
            </a:r>
            <a:r>
              <a:rPr lang="en-US" baseline="30000" dirty="0" smtClean="0"/>
              <a:t>n</a:t>
            </a:r>
            <a:r>
              <a:rPr lang="en-US" dirty="0" smtClean="0"/>
              <a:t>, and so a-b has at most n distinct prime </a:t>
            </a:r>
            <a:r>
              <a:rPr lang="en-US" smtClean="0"/>
              <a:t>divisors.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82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07400" cy="52609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Prime Number Theorem </a:t>
            </a:r>
            <a:r>
              <a:rPr lang="en-US" dirty="0" smtClean="0"/>
              <a:t>Given any number t, the number of primes smaller than t is ~ t / </a:t>
            </a:r>
            <a:r>
              <a:rPr lang="en-US" dirty="0" err="1" smtClean="0"/>
              <a:t>ln</a:t>
            </a:r>
            <a:r>
              <a:rPr lang="en-US" dirty="0" smtClean="0"/>
              <a:t>(t).</a:t>
            </a:r>
          </a:p>
          <a:p>
            <a:pPr>
              <a:defRPr/>
            </a:pPr>
            <a:r>
              <a:rPr lang="en-US" dirty="0" smtClean="0"/>
              <a:t>The PNT allows us to efficiently generate a random prime.</a:t>
            </a:r>
          </a:p>
          <a:p>
            <a:pPr lvl="1">
              <a:defRPr/>
            </a:pPr>
            <a:r>
              <a:rPr lang="en-US" dirty="0" smtClean="0"/>
              <a:t>Picking a number less than t at random, it has a 1/</a:t>
            </a:r>
            <a:r>
              <a:rPr lang="en-US" dirty="0" err="1" smtClean="0"/>
              <a:t>ln</a:t>
            </a:r>
            <a:r>
              <a:rPr lang="en-US" dirty="0" smtClean="0"/>
              <a:t>(t) probability of being prime.</a:t>
            </a:r>
          </a:p>
          <a:p>
            <a:pPr lvl="1">
              <a:defRPr/>
            </a:pPr>
            <a:r>
              <a:rPr lang="en-US" dirty="0" smtClean="0"/>
              <a:t>We can check if a number is prime using the Rabin-Miller </a:t>
            </a:r>
            <a:r>
              <a:rPr lang="en-US" dirty="0" err="1" smtClean="0"/>
              <a:t>primality</a:t>
            </a:r>
            <a:r>
              <a:rPr lang="en-US" dirty="0" smtClean="0"/>
              <a:t> test.</a:t>
            </a:r>
          </a:p>
          <a:p>
            <a:pPr lvl="2">
              <a:defRPr/>
            </a:pPr>
            <a:r>
              <a:rPr lang="en-US" dirty="0" smtClean="0"/>
              <a:t>If number is prime, it always passes the test.</a:t>
            </a:r>
          </a:p>
          <a:p>
            <a:pPr lvl="2">
              <a:defRPr/>
            </a:pPr>
            <a:r>
              <a:rPr lang="en-US" dirty="0" smtClean="0"/>
              <a:t>If number is composite, there’s small probability it’s declared a prime.</a:t>
            </a:r>
          </a:p>
          <a:p>
            <a:pPr lvl="2">
              <a:defRPr/>
            </a:pPr>
            <a:r>
              <a:rPr lang="en-US" dirty="0" smtClean="0"/>
              <a:t>Run the test few more times to exponentially decrease false positive probability.</a:t>
            </a:r>
          </a:p>
          <a:p>
            <a:pPr lvl="1">
              <a:defRPr/>
            </a:pPr>
            <a:r>
              <a:rPr lang="en-US" dirty="0" smtClean="0"/>
              <a:t>So with high probability, we can tell if a number is prime.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2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074025" cy="53086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 The number of primes less than 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Pick </a:t>
                </a:r>
                <a:r>
                  <a:rPr lang="en-US" dirty="0" smtClean="0"/>
                  <a:t>a random prime p less than t.</a:t>
                </a:r>
              </a:p>
              <a:p>
                <a:pPr>
                  <a:defRPr/>
                </a:pPr>
                <a:r>
                  <a:rPr lang="en-US" dirty="0" smtClean="0"/>
                  <a:t>We get a </a:t>
                </a:r>
                <a:r>
                  <a:rPr lang="en-US" smtClean="0"/>
                  <a:t>false </a:t>
                </a:r>
                <a:r>
                  <a:rPr lang="en-US"/>
                  <a:t>positives </a:t>
                </a:r>
                <a:r>
                  <a:rPr lang="en-US" dirty="0" smtClean="0"/>
                  <a:t>if a</a:t>
                </a:r>
                <a:r>
                  <a:rPr lang="en-US" dirty="0" smtClean="0">
                    <a:latin typeface="Symbol" pitchFamily="18" charset="2"/>
                  </a:rPr>
                  <a:t>¹</a:t>
                </a:r>
                <a:r>
                  <a:rPr lang="en-US" dirty="0" smtClean="0"/>
                  <a:t>b but p divides (a-b).</a:t>
                </a:r>
              </a:p>
              <a:p>
                <a:pPr lvl="1">
                  <a:defRPr/>
                </a:pPr>
                <a:r>
                  <a:rPr lang="en-US" dirty="0" smtClean="0"/>
                  <a:t>We saw earlier that a-b has &lt; n prime divisors, and p must be one of these.</a:t>
                </a:r>
              </a:p>
              <a:p>
                <a:pPr lvl="1">
                  <a:defRPr/>
                </a:pPr>
                <a:r>
                  <a:rPr lang="en-US" dirty="0" smtClean="0"/>
                  <a:t>But p is randomly chosen from O(n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  <a:r>
                  <a:rPr lang="en-US" sz="2400" dirty="0" smtClean="0"/>
                  <a:t> </a:t>
                </a:r>
                <a:r>
                  <a:rPr lang="en-US" dirty="0" smtClean="0"/>
                  <a:t>primes less than t.</a:t>
                </a:r>
              </a:p>
              <a:p>
                <a:pPr lvl="1">
                  <a:defRPr/>
                </a:pPr>
                <a:r>
                  <a:rPr lang="en-US" dirty="0" smtClean="0"/>
                  <a:t>So false positive probability </a:t>
                </a:r>
                <a:r>
                  <a:rPr lang="en-US" dirty="0" smtClean="0">
                    <a:latin typeface="Symbol" pitchFamily="18" charset="2"/>
                  </a:rPr>
                  <a:t>£</a:t>
                </a:r>
                <a:r>
                  <a:rPr lang="en-US" dirty="0" smtClean="0"/>
                  <a:t> n/O(n</a:t>
                </a:r>
                <a:r>
                  <a:rPr lang="en-US" baseline="30000" dirty="0" smtClean="0"/>
                  <a:t>2</a:t>
                </a:r>
                <a:r>
                  <a:rPr lang="en-US" sz="2400" dirty="0" smtClean="0"/>
                  <a:t>)</a:t>
                </a:r>
                <a:r>
                  <a:rPr lang="en-US" dirty="0" smtClean="0"/>
                  <a:t> = O(1/n).</a:t>
                </a:r>
              </a:p>
              <a:p>
                <a:pPr>
                  <a:defRPr/>
                </a:pPr>
                <a:r>
                  <a:rPr lang="en-US" dirty="0" smtClean="0"/>
                  <a:t>We transfer log(p)</a:t>
                </a:r>
                <a:r>
                  <a:rPr lang="en-US" dirty="0" smtClean="0">
                    <a:latin typeface="Symbol" pitchFamily="18" charset="2"/>
                  </a:rPr>
                  <a:t> £</a:t>
                </a:r>
                <a:r>
                  <a:rPr lang="en-US" dirty="0" smtClean="0"/>
                  <a:t> log(t) = O(log n) bits.</a:t>
                </a:r>
              </a:p>
              <a:p>
                <a:pPr>
                  <a:defRPr/>
                </a:pPr>
                <a:r>
                  <a:rPr lang="en-US" dirty="0" smtClean="0"/>
                  <a:t>Transferring O(log n) bits gets O(1/n) probability of error.  If we want perfect accuracy, we need to transfer the entire database, O(n) bits.</a:t>
                </a:r>
              </a:p>
              <a:p>
                <a:pPr>
                  <a:defRPr/>
                </a:pP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074025" cy="5308600"/>
              </a:xfrm>
              <a:blipFill>
                <a:blip r:embed="rId2"/>
                <a:stretch>
                  <a:fillRect l="-680" t="-2641" r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8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9909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In the previous problem, we checked whether two strings are equal.</a:t>
            </a:r>
          </a:p>
          <a:p>
            <a:pPr>
              <a:defRPr/>
            </a:pPr>
            <a:r>
              <a:rPr lang="en-US" dirty="0" smtClean="0"/>
              <a:t>We now want to see if one string X contains the other Y.  I.e. we want to match Y to a part of X.</a:t>
            </a:r>
          </a:p>
          <a:p>
            <a:pPr>
              <a:defRPr/>
            </a:pPr>
            <a:r>
              <a:rPr lang="en-US" dirty="0" smtClean="0"/>
              <a:t>Let X and Y be binary strings with length n and m, resp., where n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m.</a:t>
            </a:r>
          </a:p>
          <a:p>
            <a:pPr>
              <a:defRPr/>
            </a:pPr>
            <a:r>
              <a:rPr lang="en-US" smtClean="0"/>
              <a:t>We’ll look at a simple randomized </a:t>
            </a:r>
            <a:r>
              <a:rPr lang="en-US" dirty="0" smtClean="0"/>
              <a:t>O(</a:t>
            </a:r>
            <a:r>
              <a:rPr lang="en-US" dirty="0" err="1" smtClean="0"/>
              <a:t>n+m</a:t>
            </a:r>
            <a:r>
              <a:rPr lang="en-US" dirty="0" smtClean="0"/>
              <a:t>) time string </a:t>
            </a:r>
            <a:r>
              <a:rPr lang="en-US" smtClean="0"/>
              <a:t>matching algorithm Rabin-Karp.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52588" y="5654675"/>
            <a:ext cx="7072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X   </a:t>
            </a:r>
            <a:r>
              <a:rPr lang="en-US" altLang="en-US" sz="2000" b="1">
                <a:solidFill>
                  <a:srgbClr val="1503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1 0 0 1 1 1 0 1 0 0 1 0 0 0 0 1</a:t>
            </a:r>
          </a:p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      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1 1 1 0 </a:t>
            </a:r>
            <a:r>
              <a:rPr lang="en-US" alt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0091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 matching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93125" cy="38496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Let X=x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...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, and define X(j)=x</a:t>
            </a:r>
            <a:r>
              <a:rPr lang="en-US" baseline="-25000" dirty="0" smtClean="0"/>
              <a:t>j</a:t>
            </a:r>
            <a:r>
              <a:rPr lang="en-US" dirty="0" smtClean="0"/>
              <a:t>x</a:t>
            </a:r>
            <a:r>
              <a:rPr lang="en-US" baseline="-25000" dirty="0" smtClean="0"/>
              <a:t>j+1</a:t>
            </a:r>
            <a:r>
              <a:rPr lang="en-US" dirty="0" smtClean="0"/>
              <a:t>...x</a:t>
            </a:r>
            <a:r>
              <a:rPr lang="en-US" baseline="-25000" dirty="0" smtClean="0"/>
              <a:t>j+m-1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X(j) has the same length as Y.</a:t>
            </a:r>
          </a:p>
          <a:p>
            <a:pPr lvl="1">
              <a:defRPr/>
            </a:pPr>
            <a:r>
              <a:rPr lang="en-US" dirty="0" smtClean="0"/>
              <a:t>It represents a potential match for Y starting at the </a:t>
            </a:r>
            <a:r>
              <a:rPr lang="en-US" dirty="0" err="1" smtClean="0"/>
              <a:t>j’th</a:t>
            </a:r>
            <a:r>
              <a:rPr lang="en-US" dirty="0" smtClean="0"/>
              <a:t> bit of X. </a:t>
            </a:r>
          </a:p>
          <a:p>
            <a:pPr>
              <a:defRPr/>
            </a:pPr>
            <a:r>
              <a:rPr lang="en-US" dirty="0" smtClean="0"/>
              <a:t>Y matches X if there exists 1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j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n-m+1 </a:t>
            </a:r>
            <a:r>
              <a:rPr lang="en-US" dirty="0" err="1" smtClean="0"/>
              <a:t>s.t</a:t>
            </a:r>
            <a:r>
              <a:rPr lang="en-US" dirty="0" smtClean="0"/>
              <a:t>. X(j)=Y.</a:t>
            </a:r>
          </a:p>
          <a:p>
            <a:pPr>
              <a:defRPr/>
            </a:pPr>
            <a:r>
              <a:rPr lang="en-US" dirty="0" smtClean="0"/>
              <a:t>We just saw a way to test string equality using fingerprints.</a:t>
            </a:r>
          </a:p>
          <a:p>
            <a:pPr>
              <a:defRPr/>
            </a:pPr>
            <a:r>
              <a:rPr lang="en-US" dirty="0" smtClean="0"/>
              <a:t>We first give a O(</a:t>
            </a:r>
            <a:r>
              <a:rPr lang="en-US" dirty="0" err="1" smtClean="0"/>
              <a:t>n+m</a:t>
            </a:r>
            <a:r>
              <a:rPr lang="en-US" dirty="0" smtClean="0"/>
              <a:t>) time Monte Carlo string matching algorithm.</a:t>
            </a:r>
          </a:p>
          <a:p>
            <a:pPr lvl="1">
              <a:defRPr/>
            </a:pPr>
            <a:r>
              <a:rPr lang="en-US" dirty="0" smtClean="0"/>
              <a:t>There’s small probability it says Y matches X even when it doesn’t.</a:t>
            </a:r>
          </a:p>
          <a:p>
            <a:pPr>
              <a:defRPr/>
            </a:pPr>
            <a:r>
              <a:rPr lang="en-US" dirty="0" smtClean="0"/>
              <a:t>Then we convert it to an expected O(</a:t>
            </a:r>
            <a:r>
              <a:rPr lang="en-US" dirty="0" err="1" smtClean="0"/>
              <a:t>n+m</a:t>
            </a:r>
            <a:r>
              <a:rPr lang="en-US" dirty="0" smtClean="0"/>
              <a:t>) time Las Vegas algorithm, which always gives correct answer.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652588" y="5041900"/>
            <a:ext cx="7072312" cy="1320800"/>
            <a:chOff x="1367405" y="4353885"/>
            <a:chExt cx="7071919" cy="1320284"/>
          </a:xfrm>
        </p:grpSpPr>
        <p:sp>
          <p:nvSpPr>
            <p:cNvPr id="12293" name="TextBox 9"/>
            <p:cNvSpPr txBox="1">
              <a:spLocks noChangeArrowheads="1"/>
            </p:cNvSpPr>
            <p:nvPr/>
          </p:nvSpPr>
          <p:spPr bwMode="auto">
            <a:xfrm>
              <a:off x="1367405" y="4966283"/>
              <a:ext cx="707191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X   </a:t>
              </a:r>
              <a:r>
                <a:rPr lang="en-US" altLang="en-US" sz="2000" b="1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1 0 0 1 1 1 0 1 0 0 1 0 0 0 0 1</a:t>
              </a:r>
            </a:p>
            <a:p>
              <a:r>
                <a:rPr lang="en-US" alt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Y         </a:t>
              </a:r>
              <a:r>
                <a:rPr lang="en-US" altLang="en-US" sz="20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1 1 1 0 </a:t>
              </a:r>
              <a:r>
                <a:rPr lang="en-US" altLang="en-US" sz="2000" b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altLang="en-US" sz="20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12294" name="Right Brace 10"/>
            <p:cNvSpPr>
              <a:spLocks/>
            </p:cNvSpPr>
            <p:nvPr/>
          </p:nvSpPr>
          <p:spPr bwMode="auto">
            <a:xfrm rot="-5400000">
              <a:off x="3649213" y="4102216"/>
              <a:ext cx="302004" cy="151002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5" name="TextBox 11"/>
            <p:cNvSpPr txBox="1">
              <a:spLocks noChangeArrowheads="1"/>
            </p:cNvSpPr>
            <p:nvPr/>
          </p:nvSpPr>
          <p:spPr bwMode="auto">
            <a:xfrm>
              <a:off x="3556932" y="4353885"/>
              <a:ext cx="7550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X(4)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72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Monte Carlo string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16913" cy="47291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Choose a random prime p.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We’ll determine how big p should be later.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For every 1</a:t>
            </a:r>
            <a:r>
              <a:rPr lang="en-US" sz="3000" smtClean="0">
                <a:latin typeface="Symbol" pitchFamily="18" charset="2"/>
              </a:rPr>
              <a:t>£</a:t>
            </a:r>
            <a:r>
              <a:rPr lang="en-US" sz="3000" smtClean="0"/>
              <a:t>j</a:t>
            </a:r>
            <a:r>
              <a:rPr lang="en-US" sz="3000" smtClean="0">
                <a:latin typeface="Symbol" pitchFamily="18" charset="2"/>
              </a:rPr>
              <a:t>£</a:t>
            </a:r>
            <a:r>
              <a:rPr lang="en-US" sz="3000" smtClean="0"/>
              <a:t>n-m+1.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View X(j) and Y as m-bit numbers.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Compute F(X(j))=X(j) mod p and F(Y)=Y mod p.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If F(X(j))</a:t>
            </a:r>
            <a:r>
              <a:rPr lang="en-US" sz="3000" smtClean="0">
                <a:latin typeface="Symbol" pitchFamily="18" charset="2"/>
              </a:rPr>
              <a:t>¹</a:t>
            </a:r>
            <a:r>
              <a:rPr lang="en-US" sz="3000" smtClean="0"/>
              <a:t>F(Y), go to next j.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If F(X(j))=F(Y), output “Y matches X at bit j”.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3000" smtClean="0"/>
              <a:t>Output “Y doesn’t match X”.</a:t>
            </a:r>
          </a:p>
        </p:txBody>
      </p:sp>
    </p:spTree>
    <p:extLst>
      <p:ext uri="{BB962C8B-B14F-4D97-AF65-F5344CB8AC3E}">
        <p14:creationId xmlns:p14="http://schemas.microsoft.com/office/powerpoint/2010/main" val="65453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Approximate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735410" cy="519384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Bloom filter is a data structure that can implement a set.</a:t>
            </a:r>
          </a:p>
          <a:p>
            <a:pPr lvl="1">
              <a:defRPr/>
            </a:pPr>
            <a:r>
              <a:rPr lang="en-US" smtClean="0"/>
              <a:t>It only keeps track of which keys are present, not any values associated to keys.</a:t>
            </a:r>
          </a:p>
          <a:p>
            <a:pPr lvl="1">
              <a:defRPr/>
            </a:pPr>
            <a:r>
              <a:rPr lang="en-US" smtClean="0"/>
              <a:t>It supports insert and find operations.</a:t>
            </a:r>
          </a:p>
          <a:p>
            <a:pPr lvl="1">
              <a:defRPr/>
            </a:pPr>
            <a:r>
              <a:rPr lang="en-US" smtClean="0"/>
              <a:t>It doesn’t support delete operations.</a:t>
            </a:r>
          </a:p>
          <a:p>
            <a:pPr>
              <a:defRPr/>
            </a:pPr>
            <a:r>
              <a:rPr lang="en-US" smtClean="0"/>
              <a:t>Bloom filters use less memory than hash tables or other ways of implementing sets.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However</a:t>
            </a:r>
            <a:r>
              <a:rPr lang="en-US" smtClean="0"/>
              <a:t>, Bloom filters are approximate.</a:t>
            </a:r>
            <a:endParaRPr lang="en-US" dirty="0" smtClean="0"/>
          </a:p>
          <a:p>
            <a:pPr lvl="1">
              <a:defRPr/>
            </a:pPr>
            <a:r>
              <a:rPr lang="en-US" smtClean="0"/>
              <a:t>It </a:t>
            </a:r>
            <a:r>
              <a:rPr lang="en-US" dirty="0" smtClean="0"/>
              <a:t>can produce false positives: it says an element is present even though it’s not.</a:t>
            </a:r>
          </a:p>
          <a:p>
            <a:pPr lvl="2">
              <a:defRPr/>
            </a:pPr>
            <a:r>
              <a:rPr lang="en-US" dirty="0" smtClean="0"/>
              <a:t>We can bound the probability of false positives.</a:t>
            </a:r>
          </a:p>
          <a:p>
            <a:pPr lvl="1">
              <a:defRPr/>
            </a:pPr>
            <a:r>
              <a:rPr lang="en-US" dirty="0" smtClean="0"/>
              <a:t>But it doesn’t produce false negatives: if it says an element isn’t present, then it’s not.</a:t>
            </a:r>
            <a:endParaRPr lang="en-US" dirty="0"/>
          </a:p>
        </p:txBody>
      </p:sp>
      <p:pic>
        <p:nvPicPr>
          <p:cNvPr id="14340" name="Picture 3" descr="bloo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40" y="1419225"/>
            <a:ext cx="2890560" cy="2168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9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0577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Consider X(j) and Y, for some j.</a:t>
            </a:r>
          </a:p>
          <a:p>
            <a:pPr>
              <a:defRPr/>
            </a:pPr>
            <a:r>
              <a:rPr lang="en-US" dirty="0" smtClean="0"/>
              <a:t>If F(X(j))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F(Y), then X(j)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Y and there’s no match at X’s </a:t>
            </a:r>
            <a:r>
              <a:rPr lang="en-US" dirty="0" err="1" smtClean="0"/>
              <a:t>j’th</a:t>
            </a:r>
            <a:r>
              <a:rPr lang="en-US" dirty="0" smtClean="0"/>
              <a:t> bit.</a:t>
            </a:r>
          </a:p>
          <a:p>
            <a:pPr lvl="1">
              <a:defRPr/>
            </a:pPr>
            <a:r>
              <a:rPr lang="en-US" dirty="0" smtClean="0"/>
              <a:t>So no false negatives.</a:t>
            </a:r>
          </a:p>
          <a:p>
            <a:pPr>
              <a:defRPr/>
            </a:pPr>
            <a:r>
              <a:rPr lang="en-US" dirty="0" smtClean="0"/>
              <a:t>If F(X(j))=F(Y), then either X(j)=Y, or X(j)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Y but p divides X(j)-Y.</a:t>
            </a:r>
          </a:p>
          <a:p>
            <a:pPr lvl="1">
              <a:defRPr/>
            </a:pPr>
            <a:r>
              <a:rPr lang="en-US" dirty="0" smtClean="0"/>
              <a:t>So there could be false positives.  </a:t>
            </a:r>
          </a:p>
          <a:p>
            <a:pPr lvl="1">
              <a:defRPr/>
            </a:pPr>
            <a:r>
              <a:rPr lang="en-US" dirty="0" smtClean="0"/>
              <a:t>Let’s bound this probability.</a:t>
            </a:r>
          </a:p>
          <a:p>
            <a:pPr>
              <a:defRPr/>
            </a:pPr>
            <a:r>
              <a:rPr lang="en-US" dirty="0" smtClean="0"/>
              <a:t>X(j)-Y is an m-bit number, so by the lemma, it has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m distinct prime factors.</a:t>
            </a:r>
          </a:p>
          <a:p>
            <a:pPr>
              <a:defRPr/>
            </a:pPr>
            <a:r>
              <a:rPr lang="en-US" dirty="0" smtClean="0"/>
              <a:t>Let t=n</a:t>
            </a:r>
            <a:r>
              <a:rPr lang="en-US" baseline="30000" dirty="0" smtClean="0"/>
              <a:t>2</a:t>
            </a:r>
            <a:r>
              <a:rPr lang="en-US" dirty="0" smtClean="0"/>
              <a:t>m log(n</a:t>
            </a:r>
            <a:r>
              <a:rPr lang="en-US" baseline="30000" dirty="0" smtClean="0"/>
              <a:t>2</a:t>
            </a:r>
            <a:r>
              <a:rPr lang="en-US" dirty="0" smtClean="0"/>
              <a:t>m), and let p be a random prime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t.</a:t>
            </a:r>
          </a:p>
          <a:p>
            <a:pPr lvl="1">
              <a:defRPr/>
            </a:pPr>
            <a:r>
              <a:rPr lang="en-US" dirty="0" smtClean="0"/>
              <a:t>There are ~ n</a:t>
            </a:r>
            <a:r>
              <a:rPr lang="en-US" baseline="30000" dirty="0" smtClean="0"/>
              <a:t>2</a:t>
            </a:r>
            <a:r>
              <a:rPr lang="en-US" dirty="0" smtClean="0"/>
              <a:t>m primes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t, by the PNT.</a:t>
            </a:r>
          </a:p>
        </p:txBody>
      </p:sp>
    </p:spTree>
    <p:extLst>
      <p:ext uri="{BB962C8B-B14F-4D97-AF65-F5344CB8AC3E}">
        <p14:creationId xmlns:p14="http://schemas.microsoft.com/office/powerpoint/2010/main" val="345502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752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We only get a false positive if p is one of the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m factors of X(j)-Y.</a:t>
            </a:r>
          </a:p>
          <a:p>
            <a:pPr>
              <a:defRPr/>
            </a:pPr>
            <a:r>
              <a:rPr lang="en-US" dirty="0" smtClean="0"/>
              <a:t>So we get a false match between X(j) and Y with probability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m/n</a:t>
            </a:r>
            <a:r>
              <a:rPr lang="en-US" baseline="30000" dirty="0" smtClean="0"/>
              <a:t>2</a:t>
            </a:r>
            <a:r>
              <a:rPr lang="en-US" dirty="0" smtClean="0"/>
              <a:t>m = 1/n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Now, we falsely match X to Y if there is any 1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j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n-m+1 </a:t>
            </a:r>
            <a:r>
              <a:rPr lang="en-US" dirty="0" err="1" smtClean="0"/>
              <a:t>s.t</a:t>
            </a:r>
            <a:r>
              <a:rPr lang="en-US" dirty="0" smtClean="0"/>
              <a:t>. X(j)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Y but F(X(j))=F(Y).</a:t>
            </a:r>
          </a:p>
          <a:p>
            <a:pPr lvl="1">
              <a:defRPr/>
            </a:pPr>
            <a:r>
              <a:rPr lang="en-US" dirty="0" smtClean="0"/>
              <a:t>For each j, this event has probability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1/n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So the probability this happens at any of the n-m+1 </a:t>
            </a:r>
            <a:r>
              <a:rPr lang="en-US" dirty="0" err="1" smtClean="0"/>
              <a:t>j’s</a:t>
            </a:r>
            <a:r>
              <a:rPr lang="en-US" dirty="0" smtClean="0"/>
              <a:t> is </a:t>
            </a:r>
            <a:r>
              <a:rPr lang="en-US" dirty="0" smtClean="0">
                <a:latin typeface="Symbol" pitchFamily="18" charset="2"/>
              </a:rPr>
              <a:t>£ (</a:t>
            </a:r>
            <a:r>
              <a:rPr lang="en-US" dirty="0" smtClean="0"/>
              <a:t>n-m+1)/n</a:t>
            </a:r>
            <a:r>
              <a:rPr lang="en-US" baseline="30000" dirty="0" smtClean="0"/>
              <a:t>2</a:t>
            </a:r>
            <a:r>
              <a:rPr lang="en-US" dirty="0" smtClean="0"/>
              <a:t> = O(1/n).</a:t>
            </a:r>
          </a:p>
          <a:p>
            <a:pPr lvl="1">
              <a:defRPr/>
            </a:pPr>
            <a:r>
              <a:rPr lang="en-US" dirty="0" smtClean="0"/>
              <a:t>This is called the union bound.</a:t>
            </a:r>
          </a:p>
          <a:p>
            <a:pPr lvl="2">
              <a:defRPr/>
            </a:pPr>
            <a:r>
              <a:rPr lang="en-US" dirty="0" smtClean="0"/>
              <a:t>If Pr[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]=p</a:t>
            </a:r>
            <a:r>
              <a:rPr lang="en-US" baseline="-25000" dirty="0" smtClean="0"/>
              <a:t>i</a:t>
            </a:r>
            <a:r>
              <a:rPr lang="en-US" dirty="0" smtClean="0"/>
              <a:t> for 1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i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k , then Pr[E</a:t>
            </a:r>
            <a:r>
              <a:rPr lang="en-US" baseline="-25000" dirty="0" smtClean="0"/>
              <a:t>1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...</a:t>
            </a:r>
            <a:r>
              <a:rPr lang="en-US" dirty="0" err="1" smtClean="0">
                <a:latin typeface="Symbol" pitchFamily="18" charset="2"/>
              </a:rPr>
              <a:t>È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]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+...+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Putting it together, if Y matches X somewhere, then this algorithm finds the match.  If Y doesn’t match X, this algorithm says Y matches X with probability O(1/n).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1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10575" cy="4100513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We said this algorithm runs in O(</a:t>
                </a:r>
                <a:r>
                  <a:rPr lang="en-US" dirty="0" err="1" smtClean="0"/>
                  <a:t>n+m</a:t>
                </a:r>
                <a:r>
                  <a:rPr lang="en-US" dirty="0" smtClean="0"/>
                  <a:t>) time.  </a:t>
                </a:r>
                <a:r>
                  <a:rPr lang="en-US" smtClean="0"/>
                  <a:t>But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takes O(m) time, and we have to do </a:t>
                </a:r>
                <a:r>
                  <a:rPr lang="en-US" smtClean="0"/>
                  <a:t>this for </a:t>
                </a:r>
                <a:r>
                  <a:rPr lang="en-US" dirty="0" smtClean="0"/>
                  <a:t>n-m+1 </a:t>
                </a:r>
                <a:r>
                  <a:rPr lang="en-US" dirty="0" err="1" smtClean="0"/>
                  <a:t>j’s</a:t>
                </a:r>
                <a:r>
                  <a:rPr lang="en-US" dirty="0" smtClean="0"/>
                  <a:t>, which makes the running time O(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)!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However, there’s a trick to computing F(X(j+1)) fast once you’ve computed F(X(j)).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X(j+1) and X(j) differ only in bits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j+m</a:t>
                </a:r>
                <a:r>
                  <a:rPr lang="en-US" dirty="0" smtClean="0"/>
                  <a:t>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So F(X(j+1))=(2*(F(X(j)) - 2</a:t>
                </a:r>
                <a:r>
                  <a:rPr lang="en-US" baseline="30000" dirty="0" smtClean="0"/>
                  <a:t>m-1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j</a:t>
                </a:r>
                <a:r>
                  <a:rPr lang="en-US" dirty="0" smtClean="0"/>
                  <a:t>) +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j+m</a:t>
                </a:r>
                <a:r>
                  <a:rPr lang="en-US" dirty="0" smtClean="0"/>
                  <a:t>) mod p.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So computing F(X(j+1)) given F(X(j)) takes O(1) time.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So computing F(X(1)),...,F(X(n-m+1)) takes O(n) time.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Computing F(Y) takes O(m) time.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So altogether the algorithm takes O(</a:t>
                </a:r>
                <a:r>
                  <a:rPr lang="en-US" dirty="0" err="1" smtClean="0"/>
                  <a:t>n+m</a:t>
                </a:r>
                <a:r>
                  <a:rPr lang="en-US" dirty="0" smtClean="0"/>
                  <a:t>) </a:t>
                </a:r>
                <a:r>
                  <a:rPr lang="en-US" smtClean="0"/>
                  <a:t>time.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10575" cy="4100513"/>
              </a:xfrm>
              <a:blipFill>
                <a:blip r:embed="rId3"/>
                <a:stretch>
                  <a:fillRect l="-217" t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740025" y="5159375"/>
            <a:ext cx="4421188" cy="1355725"/>
            <a:chOff x="2055303" y="5259897"/>
            <a:chExt cx="4420998" cy="1355871"/>
          </a:xfrm>
        </p:grpSpPr>
        <p:grpSp>
          <p:nvGrpSpPr>
            <p:cNvPr id="1032" name="Group 10"/>
            <p:cNvGrpSpPr>
              <a:grpSpLocks/>
            </p:cNvGrpSpPr>
            <p:nvPr/>
          </p:nvGrpSpPr>
          <p:grpSpPr bwMode="auto">
            <a:xfrm>
              <a:off x="2055303" y="5259897"/>
              <a:ext cx="4420998" cy="881115"/>
              <a:chOff x="2046914" y="5234730"/>
              <a:chExt cx="4420998" cy="881115"/>
            </a:xfrm>
          </p:grpSpPr>
          <p:sp>
            <p:nvSpPr>
              <p:cNvPr id="1034" name="TextBox 5"/>
              <p:cNvSpPr txBox="1">
                <a:spLocks noChangeArrowheads="1"/>
              </p:cNvSpPr>
              <p:nvPr/>
            </p:nvSpPr>
            <p:spPr bwMode="auto">
              <a:xfrm>
                <a:off x="2046914" y="5654180"/>
                <a:ext cx="442099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/>
                  <a:t>x</a:t>
                </a:r>
                <a:r>
                  <a:rPr lang="en-US" altLang="en-US" sz="2400" baseline="-25000"/>
                  <a:t>j</a:t>
                </a:r>
                <a:r>
                  <a:rPr lang="en-US" altLang="en-US" sz="2400"/>
                  <a:t> x</a:t>
                </a:r>
                <a:r>
                  <a:rPr lang="en-US" altLang="en-US" sz="2400" baseline="-25000"/>
                  <a:t>j+1  </a:t>
                </a:r>
                <a:r>
                  <a:rPr lang="en-US" altLang="en-US" sz="2400"/>
                  <a:t>. . .  x</a:t>
                </a:r>
                <a:r>
                  <a:rPr lang="en-US" altLang="en-US" sz="2400" baseline="-25000"/>
                  <a:t>j+m-1</a:t>
                </a:r>
                <a:r>
                  <a:rPr lang="en-US" altLang="en-US" sz="2400"/>
                  <a:t> x</a:t>
                </a:r>
                <a:r>
                  <a:rPr lang="en-US" altLang="en-US" sz="2400" baseline="-25000"/>
                  <a:t>j+m</a:t>
                </a:r>
                <a:endParaRPr lang="en-US" altLang="en-US" sz="2400"/>
              </a:p>
            </p:txBody>
          </p:sp>
          <p:graphicFrame>
            <p:nvGraphicFramePr>
              <p:cNvPr id="1028" name="Object 4"/>
              <p:cNvGraphicFramePr>
                <a:graphicFrameLocks noChangeAspect="1"/>
              </p:cNvGraphicFramePr>
              <p:nvPr/>
            </p:nvGraphicFramePr>
            <p:xfrm>
              <a:off x="2800945" y="5234730"/>
              <a:ext cx="539727" cy="2968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0" name="Equation" r:id="rId4" imgW="368280" imgH="203040" progId="Equation.3">
                      <p:embed/>
                    </p:oleObj>
                  </mc:Choice>
                  <mc:Fallback>
                    <p:oleObj name="Equation" r:id="rId4" imgW="368280" imgH="203040" progId="Equation.3">
                      <p:embed/>
                      <p:pic>
                        <p:nvPicPr>
                          <p:cNvPr id="102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0945" y="5234730"/>
                            <a:ext cx="539727" cy="2968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5" name="Right Brace 7"/>
              <p:cNvSpPr>
                <a:spLocks/>
              </p:cNvSpPr>
              <p:nvPr/>
            </p:nvSpPr>
            <p:spPr bwMode="auto">
              <a:xfrm rot="-5400000">
                <a:off x="2936672" y="4882918"/>
                <a:ext cx="175121" cy="1602294"/>
              </a:xfrm>
              <a:prstGeom prst="rightBrace">
                <a:avLst>
                  <a:gd name="adj1" fmla="val 8345"/>
                  <a:gd name="adj2" fmla="val 50000"/>
                </a:avLst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33" name="Right Brace 11"/>
            <p:cNvSpPr>
              <a:spLocks/>
            </p:cNvSpPr>
            <p:nvPr/>
          </p:nvSpPr>
          <p:spPr bwMode="auto">
            <a:xfrm rot="5400000" flipV="1">
              <a:off x="3448751" y="5286987"/>
              <a:ext cx="150652" cy="1827401"/>
            </a:xfrm>
            <a:prstGeom prst="rightBrace">
              <a:avLst>
                <a:gd name="adj1" fmla="val 8311"/>
                <a:gd name="adj2" fmla="val 500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1027" name="Object 6"/>
            <p:cNvGraphicFramePr>
              <a:graphicFrameLocks noChangeAspect="1"/>
            </p:cNvGraphicFramePr>
            <p:nvPr/>
          </p:nvGraphicFramePr>
          <p:xfrm>
            <a:off x="3114120" y="6318874"/>
            <a:ext cx="801653" cy="296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Equation" r:id="rId6" imgW="545760" imgH="203040" progId="Equation.3">
                    <p:embed/>
                  </p:oleObj>
                </mc:Choice>
                <mc:Fallback>
                  <p:oleObj name="Equation" r:id="rId6" imgW="545760" imgH="203040" progId="Equation.3">
                    <p:embed/>
                    <p:pic>
                      <p:nvPicPr>
                        <p:cNvPr id="102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120" y="6318874"/>
                          <a:ext cx="801653" cy="2968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6654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Las Vegas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We now  modify the previous algorithm so it always produces the right answer.</a:t>
            </a:r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Run the Monte Carlo algorithm.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it never produces a match, output “Y doesn’t match X”.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it ever outputs a match, say between X(j) and Y, then check X(j)=Y in O(m) time.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X(j)=Y, output “Y matches X at bit j”.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X(j)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Y, start over and run the brute force O(</a:t>
            </a:r>
            <a:r>
              <a:rPr lang="en-US" dirty="0" err="1" smtClean="0"/>
              <a:t>mn</a:t>
            </a:r>
            <a:r>
              <a:rPr lang="en-US" dirty="0" smtClean="0"/>
              <a:t>) time to match Y to 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435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Since the Monte Carlo algorithm only produced false positives and this algorithm checks them using brute force, it always produces the right answer.</a:t>
            </a:r>
          </a:p>
          <a:p>
            <a:pPr>
              <a:defRPr/>
            </a:pPr>
            <a:r>
              <a:rPr lang="en-US" dirty="0" smtClean="0"/>
              <a:t>The expected running time is Pr[no false positives]*(running time if no false positives)+Pr[there is false positive]*(running time when there’s false positive).</a:t>
            </a:r>
          </a:p>
          <a:p>
            <a:pPr lvl="1">
              <a:defRPr/>
            </a:pPr>
            <a:r>
              <a:rPr lang="en-US" dirty="0" smtClean="0"/>
              <a:t>The first term </a:t>
            </a:r>
            <a:r>
              <a:rPr lang="en-US" smtClean="0"/>
              <a:t>is O(n+m).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 second term is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1/n*O(</a:t>
            </a:r>
            <a:r>
              <a:rPr lang="en-US" dirty="0" err="1" smtClean="0"/>
              <a:t>mn</a:t>
            </a:r>
            <a:r>
              <a:rPr lang="en-US" dirty="0" smtClean="0"/>
              <a:t>)=O(m).</a:t>
            </a:r>
          </a:p>
          <a:p>
            <a:pPr lvl="1">
              <a:defRPr/>
            </a:pPr>
            <a:r>
              <a:rPr lang="en-US" dirty="0" smtClean="0"/>
              <a:t>So the total expected running time is O(</a:t>
            </a:r>
            <a:r>
              <a:rPr lang="en-US" dirty="0" err="1" smtClean="0"/>
              <a:t>n+m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Bloom filter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800725" cy="49403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Suppose we </a:t>
            </a:r>
            <a:r>
              <a:rPr lang="en-US" dirty="0" smtClean="0"/>
              <a:t>have a </a:t>
            </a:r>
            <a:r>
              <a:rPr lang="en-US" smtClean="0"/>
              <a:t>big database, and querying it </a:t>
            </a:r>
            <a:r>
              <a:rPr lang="en-US" dirty="0" smtClean="0"/>
              <a:t>to check if an item is present is expensive.</a:t>
            </a:r>
          </a:p>
          <a:p>
            <a:pPr>
              <a:defRPr/>
            </a:pPr>
            <a:r>
              <a:rPr lang="en-US" smtClean="0"/>
              <a:t>We store the set </a:t>
            </a:r>
            <a:r>
              <a:rPr lang="en-US" dirty="0" smtClean="0"/>
              <a:t>of items </a:t>
            </a:r>
            <a:r>
              <a:rPr lang="en-US" smtClean="0"/>
              <a:t>in the database using a Bloom </a:t>
            </a:r>
            <a:r>
              <a:rPr lang="en-US" dirty="0" smtClean="0"/>
              <a:t>filter.</a:t>
            </a:r>
          </a:p>
          <a:p>
            <a:pPr lvl="1">
              <a:defRPr/>
            </a:pPr>
            <a:r>
              <a:rPr lang="en-US" dirty="0" smtClean="0"/>
              <a:t>This </a:t>
            </a:r>
            <a:r>
              <a:rPr lang="en-US" smtClean="0"/>
              <a:t>tells us </a:t>
            </a:r>
            <a:r>
              <a:rPr lang="en-US" dirty="0" smtClean="0"/>
              <a:t>whether an item is in database or not.</a:t>
            </a:r>
          </a:p>
          <a:p>
            <a:pPr>
              <a:defRPr/>
            </a:pPr>
            <a:r>
              <a:rPr lang="en-US" dirty="0" smtClean="0"/>
              <a:t>If </a:t>
            </a:r>
            <a:r>
              <a:rPr lang="en-US" smtClean="0"/>
              <a:t>filter says an item’s not present, it’s definitely not in the database.</a:t>
            </a:r>
          </a:p>
          <a:p>
            <a:pPr lvl="1">
              <a:defRPr/>
            </a:pPr>
            <a:r>
              <a:rPr lang="en-US" smtClean="0"/>
              <a:t>So no </a:t>
            </a:r>
            <a:r>
              <a:rPr lang="en-US" dirty="0" smtClean="0"/>
              <a:t>need </a:t>
            </a:r>
            <a:r>
              <a:rPr lang="en-US" smtClean="0"/>
              <a:t>to do an </a:t>
            </a:r>
            <a:r>
              <a:rPr lang="en-US" dirty="0" smtClean="0"/>
              <a:t>expensive query.</a:t>
            </a:r>
          </a:p>
          <a:p>
            <a:pPr>
              <a:defRPr/>
            </a:pPr>
            <a:r>
              <a:rPr lang="en-US" dirty="0" smtClean="0"/>
              <a:t>If </a:t>
            </a:r>
            <a:r>
              <a:rPr lang="en-US" smtClean="0"/>
              <a:t>filter says an item is present, then </a:t>
            </a:r>
            <a:r>
              <a:rPr lang="en-US" dirty="0" smtClean="0"/>
              <a:t>either item is present, or there’s </a:t>
            </a:r>
            <a:r>
              <a:rPr lang="en-US" smtClean="0"/>
              <a:t>false positive.</a:t>
            </a:r>
          </a:p>
          <a:p>
            <a:pPr lvl="1">
              <a:defRPr/>
            </a:pPr>
            <a:r>
              <a:rPr lang="en-US" smtClean="0"/>
              <a:t>When we query the database, there’s a small probability we waste time querying for a nonexistent item. </a:t>
            </a:r>
          </a:p>
          <a:p>
            <a:pPr>
              <a:defRPr/>
            </a:pPr>
            <a:r>
              <a:rPr lang="en-US" smtClean="0"/>
              <a:t>Overall </a:t>
            </a:r>
            <a:r>
              <a:rPr lang="en-US" dirty="0" smtClean="0"/>
              <a:t>we save time by checking Bloom filter first before querying database.</a:t>
            </a:r>
          </a:p>
          <a:p>
            <a:pPr lvl="1">
              <a:defRPr/>
            </a:pPr>
            <a:endParaRPr lang="en-US" dirty="0"/>
          </a:p>
        </p:txBody>
      </p:sp>
      <p:pic>
        <p:nvPicPr>
          <p:cNvPr id="15364" name="Picture 3" descr="databa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580" y="1247775"/>
            <a:ext cx="2974420" cy="214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3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p4p-veriz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791" y="1419225"/>
            <a:ext cx="2890209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Bloom filter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818188" cy="52927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Consider a </a:t>
            </a:r>
            <a:r>
              <a:rPr lang="en-US" dirty="0" smtClean="0"/>
              <a:t>P2P network, where each node stores some files.</a:t>
            </a:r>
          </a:p>
          <a:p>
            <a:pPr>
              <a:defRPr/>
            </a:pPr>
            <a:r>
              <a:rPr lang="en-US" dirty="0" smtClean="0"/>
              <a:t>If you want to get a file, you need to know </a:t>
            </a:r>
            <a:r>
              <a:rPr lang="en-US" smtClean="0"/>
              <a:t>which nodes have it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Keeping a list of all items stored at each node is too expensive.</a:t>
            </a:r>
          </a:p>
          <a:p>
            <a:pPr>
              <a:defRPr/>
            </a:pPr>
            <a:r>
              <a:rPr lang="en-US" dirty="0" smtClean="0"/>
              <a:t>Instead, for every other node, keep a Bloom filter of its files.</a:t>
            </a:r>
          </a:p>
          <a:p>
            <a:pPr>
              <a:defRPr/>
            </a:pPr>
            <a:r>
              <a:rPr lang="en-US" dirty="0" smtClean="0"/>
              <a:t>If filter says no for a node, it definitely doesn’t have the file.</a:t>
            </a:r>
          </a:p>
          <a:p>
            <a:pPr>
              <a:defRPr/>
            </a:pPr>
            <a:r>
              <a:rPr lang="en-US" dirty="0" smtClean="0"/>
              <a:t>If filter says yes, then either node has the file, or there’s false positive and we </a:t>
            </a:r>
            <a:r>
              <a:rPr lang="en-US" smtClean="0"/>
              <a:t>make a useless </a:t>
            </a:r>
            <a:r>
              <a:rPr lang="en-US" dirty="0" smtClean="0"/>
              <a:t>request.</a:t>
            </a:r>
          </a:p>
          <a:p>
            <a:pPr>
              <a:defRPr/>
            </a:pPr>
            <a:r>
              <a:rPr lang="en-US" smtClean="0"/>
              <a:t>Overall we save space</a:t>
            </a:r>
            <a:r>
              <a:rPr lang="en-US" dirty="0" smtClean="0"/>
              <a:t>, and also won’t waste much communication because we rarely make useless requests.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2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Bloom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85175" cy="35052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Bloom filter consists of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An array A of size m, initially all 0’s.</a:t>
            </a:r>
          </a:p>
          <a:p>
            <a:pPr lvl="1">
              <a:defRPr/>
            </a:pPr>
            <a:r>
              <a:rPr lang="en-US" dirty="0" smtClean="0"/>
              <a:t>k independent hash functions h</a:t>
            </a:r>
            <a:r>
              <a:rPr lang="en-US" baseline="-25000" dirty="0" smtClean="0"/>
              <a:t>1</a:t>
            </a:r>
            <a:r>
              <a:rPr lang="en-US" dirty="0" smtClean="0"/>
              <a:t>,...,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, each mapping from keys to {1,...,m}.</a:t>
            </a:r>
          </a:p>
          <a:p>
            <a:pPr>
              <a:defRPr/>
            </a:pPr>
            <a:r>
              <a:rPr lang="en-US" dirty="0" smtClean="0"/>
              <a:t>To store key x</a:t>
            </a:r>
          </a:p>
          <a:p>
            <a:pPr lvl="1">
              <a:defRPr/>
            </a:pPr>
            <a:r>
              <a:rPr lang="en-US" dirty="0" smtClean="0"/>
              <a:t>Set A[h</a:t>
            </a:r>
            <a:r>
              <a:rPr lang="en-US" baseline="-25000" dirty="0" smtClean="0"/>
              <a:t>1</a:t>
            </a:r>
            <a:r>
              <a:rPr lang="en-US" dirty="0" smtClean="0"/>
              <a:t>(x)], A[h</a:t>
            </a:r>
            <a:r>
              <a:rPr lang="en-US" baseline="-25000" dirty="0" smtClean="0"/>
              <a:t>2</a:t>
            </a:r>
            <a:r>
              <a:rPr lang="en-US" dirty="0" smtClean="0"/>
              <a:t>(x)], ..., A[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(x)] all to 1.</a:t>
            </a:r>
          </a:p>
          <a:p>
            <a:pPr lvl="1">
              <a:defRPr/>
            </a:pPr>
            <a:r>
              <a:rPr lang="en-US" dirty="0" smtClean="0"/>
              <a:t>Some locations can get set to 1 multiple times; that’s fine.</a:t>
            </a:r>
          </a:p>
          <a:p>
            <a:pPr>
              <a:defRPr/>
            </a:pPr>
            <a:r>
              <a:rPr lang="en-US" dirty="0" smtClean="0"/>
              <a:t>To check if key x is in the set</a:t>
            </a:r>
          </a:p>
          <a:p>
            <a:pPr lvl="1">
              <a:defRPr/>
            </a:pPr>
            <a:r>
              <a:rPr lang="en-US" dirty="0" smtClean="0"/>
              <a:t>Read array locations A[h</a:t>
            </a:r>
            <a:r>
              <a:rPr lang="en-US" baseline="-25000" dirty="0" smtClean="0"/>
              <a:t>1</a:t>
            </a:r>
            <a:r>
              <a:rPr lang="en-US" dirty="0" smtClean="0"/>
              <a:t>(x)], A[h</a:t>
            </a:r>
            <a:r>
              <a:rPr lang="en-US" baseline="-25000" dirty="0" smtClean="0"/>
              <a:t>2</a:t>
            </a:r>
            <a:r>
              <a:rPr lang="en-US" dirty="0" smtClean="0"/>
              <a:t>(x)], ..., A[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(x)].</a:t>
            </a:r>
          </a:p>
          <a:p>
            <a:pPr lvl="1">
              <a:defRPr/>
            </a:pPr>
            <a:r>
              <a:rPr lang="en-US" dirty="0" smtClean="0"/>
              <a:t>If all the values are 1, output “x is in set”.</a:t>
            </a:r>
          </a:p>
          <a:p>
            <a:pPr lvl="1">
              <a:defRPr/>
            </a:pPr>
            <a:r>
              <a:rPr lang="en-US" dirty="0" smtClean="0"/>
              <a:t>Otherwise output “x is not in set”.</a:t>
            </a: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2300288" y="6310313"/>
            <a:ext cx="4789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 Bloom filter with k=3 hash functions storing 2 items.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895475" y="5705475"/>
            <a:ext cx="4783138" cy="371475"/>
            <a:chOff x="838200" y="3657600"/>
            <a:chExt cx="6858000" cy="533400"/>
          </a:xfrm>
        </p:grpSpPr>
        <p:sp>
          <p:nvSpPr>
            <p:cNvPr id="17435" name="Rectangle 14"/>
            <p:cNvSpPr>
              <a:spLocks noChangeArrowheads="1"/>
            </p:cNvSpPr>
            <p:nvPr/>
          </p:nvSpPr>
          <p:spPr bwMode="auto">
            <a:xfrm>
              <a:off x="838200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36" name="Rectangle 15"/>
            <p:cNvSpPr>
              <a:spLocks noChangeArrowheads="1"/>
            </p:cNvSpPr>
            <p:nvPr/>
          </p:nvSpPr>
          <p:spPr bwMode="auto">
            <a:xfrm>
              <a:off x="1409700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37" name="Rectangle 16"/>
            <p:cNvSpPr>
              <a:spLocks noChangeArrowheads="1"/>
            </p:cNvSpPr>
            <p:nvPr/>
          </p:nvSpPr>
          <p:spPr bwMode="auto">
            <a:xfrm>
              <a:off x="1981200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38" name="Rectangle 17"/>
            <p:cNvSpPr>
              <a:spLocks noChangeArrowheads="1"/>
            </p:cNvSpPr>
            <p:nvPr/>
          </p:nvSpPr>
          <p:spPr bwMode="auto">
            <a:xfrm>
              <a:off x="2552700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39" name="Rectangle 18"/>
            <p:cNvSpPr>
              <a:spLocks noChangeArrowheads="1"/>
            </p:cNvSpPr>
            <p:nvPr/>
          </p:nvSpPr>
          <p:spPr bwMode="auto">
            <a:xfrm>
              <a:off x="3130051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0" name="Rectangle 19"/>
            <p:cNvSpPr>
              <a:spLocks noChangeArrowheads="1"/>
            </p:cNvSpPr>
            <p:nvPr/>
          </p:nvSpPr>
          <p:spPr bwMode="auto">
            <a:xfrm>
              <a:off x="3695698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1" name="Rectangle 20"/>
            <p:cNvSpPr>
              <a:spLocks noChangeArrowheads="1"/>
            </p:cNvSpPr>
            <p:nvPr/>
          </p:nvSpPr>
          <p:spPr bwMode="auto">
            <a:xfrm>
              <a:off x="4267198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2" name="Rectangle 21"/>
            <p:cNvSpPr>
              <a:spLocks noChangeArrowheads="1"/>
            </p:cNvSpPr>
            <p:nvPr/>
          </p:nvSpPr>
          <p:spPr bwMode="auto">
            <a:xfrm>
              <a:off x="4838698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3" name="Rectangle 22"/>
            <p:cNvSpPr>
              <a:spLocks noChangeArrowheads="1"/>
            </p:cNvSpPr>
            <p:nvPr/>
          </p:nvSpPr>
          <p:spPr bwMode="auto">
            <a:xfrm>
              <a:off x="5410199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4" name="Rectangle 23"/>
            <p:cNvSpPr>
              <a:spLocks noChangeArrowheads="1"/>
            </p:cNvSpPr>
            <p:nvPr/>
          </p:nvSpPr>
          <p:spPr bwMode="auto">
            <a:xfrm>
              <a:off x="5981696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5" name="Rectangle 24"/>
            <p:cNvSpPr>
              <a:spLocks noChangeArrowheads="1"/>
            </p:cNvSpPr>
            <p:nvPr/>
          </p:nvSpPr>
          <p:spPr bwMode="auto">
            <a:xfrm>
              <a:off x="6553196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  <p:sp>
          <p:nvSpPr>
            <p:cNvPr id="17446" name="Rectangle 25"/>
            <p:cNvSpPr>
              <a:spLocks noChangeArrowheads="1"/>
            </p:cNvSpPr>
            <p:nvPr/>
          </p:nvSpPr>
          <p:spPr bwMode="auto">
            <a:xfrm>
              <a:off x="7124700" y="3657600"/>
              <a:ext cx="5715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ea typeface="新細明體" pitchFamily="18" charset="-120"/>
                </a:rPr>
                <a:t>0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2693988" y="4835521"/>
            <a:ext cx="3587750" cy="1243017"/>
            <a:chOff x="2693988" y="4835715"/>
            <a:chExt cx="3587750" cy="1242823"/>
          </a:xfrm>
        </p:grpSpPr>
        <p:grpSp>
          <p:nvGrpSpPr>
            <p:cNvPr id="17425" name="Group 60"/>
            <p:cNvGrpSpPr>
              <a:grpSpLocks/>
            </p:cNvGrpSpPr>
            <p:nvPr/>
          </p:nvGrpSpPr>
          <p:grpSpPr bwMode="auto">
            <a:xfrm>
              <a:off x="2948560" y="4835715"/>
              <a:ext cx="3140076" cy="827083"/>
              <a:chOff x="1791127" y="2954404"/>
              <a:chExt cx="3139714" cy="827255"/>
            </a:xfrm>
          </p:grpSpPr>
          <p:grpSp>
            <p:nvGrpSpPr>
              <p:cNvPr id="17430" name="Group 39"/>
              <p:cNvGrpSpPr>
                <a:grpSpLocks/>
              </p:cNvGrpSpPr>
              <p:nvPr/>
            </p:nvGrpSpPr>
            <p:grpSpPr bwMode="auto">
              <a:xfrm>
                <a:off x="1791127" y="3295369"/>
                <a:ext cx="3139714" cy="486290"/>
                <a:chOff x="1791127" y="3295375"/>
                <a:chExt cx="3139714" cy="486290"/>
              </a:xfrm>
            </p:grpSpPr>
            <p:cxnSp>
              <p:nvCxnSpPr>
                <p:cNvPr id="17432" name="AutoShape 38"/>
                <p:cNvCxnSpPr>
                  <a:cxnSpLocks noChangeShapeType="1"/>
                </p:cNvCxnSpPr>
                <p:nvPr/>
              </p:nvCxnSpPr>
              <p:spPr bwMode="auto">
                <a:xfrm flipH="1">
                  <a:off x="1791127" y="3295375"/>
                  <a:ext cx="510204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33" name="AutoShape 39"/>
                <p:cNvCxnSpPr>
                  <a:cxnSpLocks noChangeShapeType="1"/>
                </p:cNvCxnSpPr>
                <p:nvPr/>
              </p:nvCxnSpPr>
              <p:spPr bwMode="auto">
                <a:xfrm>
                  <a:off x="2301331" y="3295375"/>
                  <a:ext cx="274725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34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2301331" y="3295375"/>
                  <a:ext cx="2629510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7431" name="Text Box 35"/>
              <p:cNvSpPr txBox="1">
                <a:spLocks noChangeArrowheads="1"/>
              </p:cNvSpPr>
              <p:nvPr/>
            </p:nvSpPr>
            <p:spPr bwMode="auto">
              <a:xfrm>
                <a:off x="2164525" y="2954404"/>
                <a:ext cx="5115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itchFamily="18" charset="-120"/>
                  </a:rPr>
                  <a:t>x</a:t>
                </a:r>
                <a:r>
                  <a:rPr lang="en-US" altLang="zh-TW" sz="1600" baseline="-25000">
                    <a:ea typeface="新細明體" pitchFamily="18" charset="-120"/>
                  </a:rPr>
                  <a:t>1</a:t>
                </a:r>
              </a:p>
            </p:txBody>
          </p:sp>
        </p:grpSp>
        <p:grpSp>
          <p:nvGrpSpPr>
            <p:cNvPr id="17426" name="Group 72"/>
            <p:cNvGrpSpPr>
              <a:grpSpLocks/>
            </p:cNvGrpSpPr>
            <p:nvPr/>
          </p:nvGrpSpPr>
          <p:grpSpPr bwMode="auto">
            <a:xfrm>
              <a:off x="2693988" y="5705558"/>
              <a:ext cx="3587750" cy="372980"/>
              <a:chOff x="1636902" y="4213207"/>
              <a:chExt cx="3587750" cy="373473"/>
            </a:xfrm>
          </p:grpSpPr>
          <p:sp>
            <p:nvSpPr>
              <p:cNvPr id="55" name="Rectangle 20"/>
              <p:cNvSpPr>
                <a:spLocks noChangeArrowheads="1"/>
              </p:cNvSpPr>
              <p:nvPr/>
            </p:nvSpPr>
            <p:spPr bwMode="auto">
              <a:xfrm>
                <a:off x="1636902" y="4214772"/>
                <a:ext cx="398462" cy="3719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 dirty="0">
                    <a:latin typeface="Arial" charset="0"/>
                    <a:ea typeface="新細明體" charset="-120"/>
                  </a:rPr>
                  <a:t>1</a:t>
                </a:r>
                <a:endParaRPr lang="zh-TW" altLang="en-US" dirty="0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4826189" y="4213207"/>
                <a:ext cx="398463" cy="3719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57" name="Rectangle 20"/>
              <p:cNvSpPr>
                <a:spLocks noChangeArrowheads="1"/>
              </p:cNvSpPr>
              <p:nvPr/>
            </p:nvSpPr>
            <p:spPr bwMode="auto">
              <a:xfrm>
                <a:off x="2435439" y="4213207"/>
                <a:ext cx="398462" cy="3719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3751263" y="4835283"/>
            <a:ext cx="1733551" cy="1241451"/>
            <a:chOff x="3750629" y="4843822"/>
            <a:chExt cx="1733997" cy="1240895"/>
          </a:xfrm>
        </p:grpSpPr>
        <p:grpSp>
          <p:nvGrpSpPr>
            <p:cNvPr id="17416" name="Group 66"/>
            <p:cNvGrpSpPr>
              <a:grpSpLocks/>
            </p:cNvGrpSpPr>
            <p:nvPr/>
          </p:nvGrpSpPr>
          <p:grpSpPr bwMode="auto">
            <a:xfrm>
              <a:off x="3750629" y="4843822"/>
              <a:ext cx="1568450" cy="814395"/>
              <a:chOff x="2601222" y="2967577"/>
              <a:chExt cx="1569855" cy="814088"/>
            </a:xfrm>
          </p:grpSpPr>
          <p:grpSp>
            <p:nvGrpSpPr>
              <p:cNvPr id="17420" name="Group 40"/>
              <p:cNvGrpSpPr>
                <a:grpSpLocks/>
              </p:cNvGrpSpPr>
              <p:nvPr/>
            </p:nvGrpSpPr>
            <p:grpSpPr bwMode="auto">
              <a:xfrm>
                <a:off x="2601222" y="3295375"/>
                <a:ext cx="1569855" cy="486290"/>
                <a:chOff x="5025641" y="2473254"/>
                <a:chExt cx="1569857" cy="486290"/>
              </a:xfrm>
            </p:grpSpPr>
            <p:cxnSp>
              <p:nvCxnSpPr>
                <p:cNvPr id="17422" name="AutoShape 40"/>
                <p:cNvCxnSpPr>
                  <a:cxnSpLocks noChangeShapeType="1"/>
                </p:cNvCxnSpPr>
                <p:nvPr/>
              </p:nvCxnSpPr>
              <p:spPr bwMode="auto">
                <a:xfrm flipH="1">
                  <a:off x="5025641" y="2473254"/>
                  <a:ext cx="667189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23" name="AutoShape 42"/>
                <p:cNvCxnSpPr>
                  <a:cxnSpLocks noChangeShapeType="1"/>
                </p:cNvCxnSpPr>
                <p:nvPr/>
              </p:nvCxnSpPr>
              <p:spPr bwMode="auto">
                <a:xfrm>
                  <a:off x="5692830" y="2473254"/>
                  <a:ext cx="902668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24" name="AutoShape 43"/>
                <p:cNvCxnSpPr>
                  <a:cxnSpLocks noChangeShapeType="1"/>
                </p:cNvCxnSpPr>
                <p:nvPr/>
              </p:nvCxnSpPr>
              <p:spPr bwMode="auto">
                <a:xfrm flipH="1">
                  <a:off x="5418105" y="2473254"/>
                  <a:ext cx="274725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7421" name="Text Box 35"/>
              <p:cNvSpPr txBox="1">
                <a:spLocks noChangeArrowheads="1"/>
              </p:cNvSpPr>
              <p:nvPr/>
            </p:nvSpPr>
            <p:spPr bwMode="auto">
              <a:xfrm>
                <a:off x="3104196" y="2967577"/>
                <a:ext cx="5115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itchFamily="18" charset="-120"/>
                  </a:rPr>
                  <a:t>x</a:t>
                </a:r>
                <a:r>
                  <a:rPr lang="en-US" altLang="zh-TW" sz="1600" baseline="-25000">
                    <a:ea typeface="新細明體" pitchFamily="18" charset="-120"/>
                  </a:rPr>
                  <a:t>2</a:t>
                </a:r>
              </a:p>
            </p:txBody>
          </p:sp>
        </p:grpSp>
        <p:grpSp>
          <p:nvGrpSpPr>
            <p:cNvPr id="17417" name="Group 76"/>
            <p:cNvGrpSpPr>
              <a:grpSpLocks/>
            </p:cNvGrpSpPr>
            <p:nvPr/>
          </p:nvGrpSpPr>
          <p:grpSpPr bwMode="auto">
            <a:xfrm>
              <a:off x="3891978" y="5711822"/>
              <a:ext cx="1592648" cy="372895"/>
              <a:chOff x="2830363" y="4190953"/>
              <a:chExt cx="1593139" cy="371799"/>
            </a:xfrm>
          </p:grpSpPr>
          <p:sp>
            <p:nvSpPr>
              <p:cNvPr id="66" name="Rectangle 20"/>
              <p:cNvSpPr>
                <a:spLocks noChangeArrowheads="1"/>
              </p:cNvSpPr>
              <p:nvPr/>
            </p:nvSpPr>
            <p:spPr bwMode="auto">
              <a:xfrm>
                <a:off x="2830363" y="4190954"/>
                <a:ext cx="398688" cy="3717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 dirty="0">
                    <a:latin typeface="Arial" charset="0"/>
                    <a:ea typeface="新細明體" charset="-120"/>
                  </a:rPr>
                  <a:t>1</a:t>
                </a:r>
                <a:endParaRPr lang="zh-TW" altLang="en-US" dirty="0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67" name="Rectangle 20"/>
              <p:cNvSpPr>
                <a:spLocks noChangeArrowheads="1"/>
              </p:cNvSpPr>
              <p:nvPr/>
            </p:nvSpPr>
            <p:spPr bwMode="auto">
              <a:xfrm>
                <a:off x="4024813" y="4190953"/>
                <a:ext cx="398689" cy="3717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974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9719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Let’s look at the correctness of the search function.</a:t>
            </a:r>
          </a:p>
          <a:p>
            <a:pPr>
              <a:defRPr/>
            </a:pPr>
            <a:r>
              <a:rPr lang="en-US" dirty="0" smtClean="0"/>
              <a:t>If search for x returns no, then at least one of A[h</a:t>
            </a:r>
            <a:r>
              <a:rPr lang="en-US" baseline="-25000" dirty="0" smtClean="0"/>
              <a:t>1</a:t>
            </a:r>
            <a:r>
              <a:rPr lang="en-US" dirty="0" smtClean="0"/>
              <a:t>(x)],..., A[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(x)] equals 0.</a:t>
            </a:r>
          </a:p>
          <a:p>
            <a:pPr lvl="1">
              <a:defRPr/>
            </a:pPr>
            <a:r>
              <a:rPr lang="en-US" dirty="0" smtClean="0"/>
              <a:t>So x cannot be in the set, because if x had been inserted into the set, then we would have A[h</a:t>
            </a:r>
            <a:r>
              <a:rPr lang="en-US" baseline="-25000" dirty="0" smtClean="0"/>
              <a:t>1</a:t>
            </a:r>
            <a:r>
              <a:rPr lang="en-US" dirty="0" smtClean="0"/>
              <a:t>(x)]=...=A[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(x)]=1. </a:t>
            </a:r>
          </a:p>
          <a:p>
            <a:pPr lvl="1">
              <a:defRPr/>
            </a:pPr>
            <a:r>
              <a:rPr lang="en-US" dirty="0" smtClean="0"/>
              <a:t>So there are no false negatives.</a:t>
            </a:r>
          </a:p>
          <a:p>
            <a:pPr>
              <a:defRPr/>
            </a:pPr>
            <a:r>
              <a:rPr lang="en-US" dirty="0" smtClean="0"/>
              <a:t>If search for x returns yes, then A[h</a:t>
            </a:r>
            <a:r>
              <a:rPr lang="en-US" baseline="-25000" dirty="0" smtClean="0"/>
              <a:t>1</a:t>
            </a:r>
            <a:r>
              <a:rPr lang="en-US" dirty="0" smtClean="0"/>
              <a:t>(x)]=...=A[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(x)]=1. </a:t>
            </a:r>
          </a:p>
          <a:p>
            <a:pPr lvl="1">
              <a:defRPr/>
            </a:pPr>
            <a:r>
              <a:rPr lang="en-US" dirty="0" smtClean="0"/>
              <a:t>So either x was inserted into the set.</a:t>
            </a:r>
          </a:p>
          <a:p>
            <a:pPr lvl="1">
              <a:defRPr/>
            </a:pPr>
            <a:r>
              <a:rPr lang="en-US" smtClean="0"/>
              <a:t>Or we inserted some keys that hashed </a:t>
            </a:r>
            <a:r>
              <a:rPr lang="en-US" dirty="0" smtClean="0"/>
              <a:t>to the same k locations as x.</a:t>
            </a:r>
          </a:p>
          <a:p>
            <a:pPr lvl="2">
              <a:defRPr/>
            </a:pPr>
            <a:r>
              <a:rPr lang="en-US" dirty="0" smtClean="0"/>
              <a:t>So it looks as if x was inserted, even though it wasn’t.</a:t>
            </a:r>
          </a:p>
          <a:p>
            <a:pPr lvl="2">
              <a:defRPr/>
            </a:pPr>
            <a:r>
              <a:rPr lang="en-US" dirty="0" smtClean="0"/>
              <a:t>This is a false positive.  We’ll bound the probability this happens.</a:t>
            </a:r>
            <a:endParaRPr lang="en-US" dirty="0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028825" y="5170488"/>
            <a:ext cx="4783138" cy="1254128"/>
            <a:chOff x="2028825" y="5195888"/>
            <a:chExt cx="4783138" cy="1254128"/>
          </a:xfrm>
        </p:grpSpPr>
        <p:grpSp>
          <p:nvGrpSpPr>
            <p:cNvPr id="18443" name="Group 3"/>
            <p:cNvGrpSpPr>
              <a:grpSpLocks/>
            </p:cNvGrpSpPr>
            <p:nvPr/>
          </p:nvGrpSpPr>
          <p:grpSpPr bwMode="auto">
            <a:xfrm>
              <a:off x="2028825" y="6076950"/>
              <a:ext cx="4783138" cy="371475"/>
              <a:chOff x="838200" y="3657600"/>
              <a:chExt cx="6858000" cy="533400"/>
            </a:xfrm>
          </p:grpSpPr>
          <p:sp>
            <p:nvSpPr>
              <p:cNvPr id="18463" name="Rectangle 14"/>
              <p:cNvSpPr>
                <a:spLocks noChangeArrowheads="1"/>
              </p:cNvSpPr>
              <p:nvPr/>
            </p:nvSpPr>
            <p:spPr bwMode="auto">
              <a:xfrm>
                <a:off x="8382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64" name="Rectangle 15"/>
              <p:cNvSpPr>
                <a:spLocks noChangeArrowheads="1"/>
              </p:cNvSpPr>
              <p:nvPr/>
            </p:nvSpPr>
            <p:spPr bwMode="auto">
              <a:xfrm>
                <a:off x="14097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65" name="Rectangle 16"/>
              <p:cNvSpPr>
                <a:spLocks noChangeArrowheads="1"/>
              </p:cNvSpPr>
              <p:nvPr/>
            </p:nvSpPr>
            <p:spPr bwMode="auto">
              <a:xfrm>
                <a:off x="19812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66" name="Rectangle 17"/>
              <p:cNvSpPr>
                <a:spLocks noChangeArrowheads="1"/>
              </p:cNvSpPr>
              <p:nvPr/>
            </p:nvSpPr>
            <p:spPr bwMode="auto">
              <a:xfrm>
                <a:off x="25527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67" name="Rectangle 18"/>
              <p:cNvSpPr>
                <a:spLocks noChangeArrowheads="1"/>
              </p:cNvSpPr>
              <p:nvPr/>
            </p:nvSpPr>
            <p:spPr bwMode="auto">
              <a:xfrm>
                <a:off x="31242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68" name="Rectangle 19"/>
              <p:cNvSpPr>
                <a:spLocks noChangeArrowheads="1"/>
              </p:cNvSpPr>
              <p:nvPr/>
            </p:nvSpPr>
            <p:spPr bwMode="auto">
              <a:xfrm>
                <a:off x="36957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69" name="Rectangle 20"/>
              <p:cNvSpPr>
                <a:spLocks noChangeArrowheads="1"/>
              </p:cNvSpPr>
              <p:nvPr/>
            </p:nvSpPr>
            <p:spPr bwMode="auto">
              <a:xfrm>
                <a:off x="42672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70" name="Rectangle 21"/>
              <p:cNvSpPr>
                <a:spLocks noChangeArrowheads="1"/>
              </p:cNvSpPr>
              <p:nvPr/>
            </p:nvSpPr>
            <p:spPr bwMode="auto">
              <a:xfrm>
                <a:off x="48387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71" name="Rectangle 22"/>
              <p:cNvSpPr>
                <a:spLocks noChangeArrowheads="1"/>
              </p:cNvSpPr>
              <p:nvPr/>
            </p:nvSpPr>
            <p:spPr bwMode="auto">
              <a:xfrm>
                <a:off x="54102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72" name="Rectangle 23"/>
              <p:cNvSpPr>
                <a:spLocks noChangeArrowheads="1"/>
              </p:cNvSpPr>
              <p:nvPr/>
            </p:nvSpPr>
            <p:spPr bwMode="auto">
              <a:xfrm>
                <a:off x="59817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73" name="Rectangle 24"/>
              <p:cNvSpPr>
                <a:spLocks noChangeArrowheads="1"/>
              </p:cNvSpPr>
              <p:nvPr/>
            </p:nvSpPr>
            <p:spPr bwMode="auto">
              <a:xfrm>
                <a:off x="65532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8474" name="Rectangle 25"/>
              <p:cNvSpPr>
                <a:spLocks noChangeArrowheads="1"/>
              </p:cNvSpPr>
              <p:nvPr/>
            </p:nvSpPr>
            <p:spPr bwMode="auto">
              <a:xfrm>
                <a:off x="7124700" y="3657600"/>
                <a:ext cx="5715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800">
                    <a:ea typeface="新細明體" pitchFamily="18" charset="-120"/>
                  </a:rPr>
                  <a:t>0</a:t>
                </a:r>
              </a:p>
            </p:txBody>
          </p:sp>
        </p:grpSp>
        <p:grpSp>
          <p:nvGrpSpPr>
            <p:cNvPr id="18444" name="Group 16"/>
            <p:cNvGrpSpPr>
              <a:grpSpLocks/>
            </p:cNvGrpSpPr>
            <p:nvPr/>
          </p:nvGrpSpPr>
          <p:grpSpPr bwMode="auto">
            <a:xfrm>
              <a:off x="2981325" y="5211763"/>
              <a:ext cx="3140075" cy="827087"/>
              <a:chOff x="1791127" y="2954404"/>
              <a:chExt cx="3139714" cy="827261"/>
            </a:xfrm>
          </p:grpSpPr>
          <p:grpSp>
            <p:nvGrpSpPr>
              <p:cNvPr id="18458" name="Group 39"/>
              <p:cNvGrpSpPr>
                <a:grpSpLocks/>
              </p:cNvGrpSpPr>
              <p:nvPr/>
            </p:nvGrpSpPr>
            <p:grpSpPr bwMode="auto">
              <a:xfrm>
                <a:off x="1791127" y="3295375"/>
                <a:ext cx="3139714" cy="486290"/>
                <a:chOff x="1791127" y="3295375"/>
                <a:chExt cx="3139714" cy="486290"/>
              </a:xfrm>
            </p:grpSpPr>
            <p:cxnSp>
              <p:nvCxnSpPr>
                <p:cNvPr id="18460" name="AutoShape 38"/>
                <p:cNvCxnSpPr>
                  <a:cxnSpLocks noChangeShapeType="1"/>
                </p:cNvCxnSpPr>
                <p:nvPr/>
              </p:nvCxnSpPr>
              <p:spPr bwMode="auto">
                <a:xfrm flipH="1">
                  <a:off x="1791127" y="3295375"/>
                  <a:ext cx="510204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461" name="AutoShape 39"/>
                <p:cNvCxnSpPr>
                  <a:cxnSpLocks noChangeShapeType="1"/>
                </p:cNvCxnSpPr>
                <p:nvPr/>
              </p:nvCxnSpPr>
              <p:spPr bwMode="auto">
                <a:xfrm>
                  <a:off x="2301331" y="3295375"/>
                  <a:ext cx="274725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462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2301331" y="3295375"/>
                  <a:ext cx="2629510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8459" name="Text Box 35"/>
              <p:cNvSpPr txBox="1">
                <a:spLocks noChangeArrowheads="1"/>
              </p:cNvSpPr>
              <p:nvPr/>
            </p:nvSpPr>
            <p:spPr bwMode="auto">
              <a:xfrm>
                <a:off x="2164525" y="2954404"/>
                <a:ext cx="5115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itchFamily="18" charset="-120"/>
                  </a:rPr>
                  <a:t>x</a:t>
                </a:r>
                <a:r>
                  <a:rPr lang="en-US" altLang="zh-TW" sz="1600" baseline="-25000">
                    <a:ea typeface="新細明體" pitchFamily="18" charset="-120"/>
                  </a:rPr>
                  <a:t>1</a:t>
                </a:r>
              </a:p>
            </p:txBody>
          </p:sp>
        </p:grpSp>
        <p:grpSp>
          <p:nvGrpSpPr>
            <p:cNvPr id="18445" name="Group 22"/>
            <p:cNvGrpSpPr>
              <a:grpSpLocks/>
            </p:cNvGrpSpPr>
            <p:nvPr/>
          </p:nvGrpSpPr>
          <p:grpSpPr bwMode="auto">
            <a:xfrm>
              <a:off x="3792538" y="5195888"/>
              <a:ext cx="1568450" cy="842962"/>
              <a:chOff x="2601223" y="2939024"/>
              <a:chExt cx="1569857" cy="842641"/>
            </a:xfrm>
          </p:grpSpPr>
          <p:grpSp>
            <p:nvGrpSpPr>
              <p:cNvPr id="18453" name="Group 40"/>
              <p:cNvGrpSpPr>
                <a:grpSpLocks/>
              </p:cNvGrpSpPr>
              <p:nvPr/>
            </p:nvGrpSpPr>
            <p:grpSpPr bwMode="auto">
              <a:xfrm>
                <a:off x="2601223" y="3295375"/>
                <a:ext cx="1569857" cy="486290"/>
                <a:chOff x="5025641" y="2473254"/>
                <a:chExt cx="1569857" cy="486290"/>
              </a:xfrm>
            </p:grpSpPr>
            <p:cxnSp>
              <p:nvCxnSpPr>
                <p:cNvPr id="18455" name="AutoShape 40"/>
                <p:cNvCxnSpPr>
                  <a:cxnSpLocks noChangeShapeType="1"/>
                </p:cNvCxnSpPr>
                <p:nvPr/>
              </p:nvCxnSpPr>
              <p:spPr bwMode="auto">
                <a:xfrm flipH="1">
                  <a:off x="5025641" y="2473254"/>
                  <a:ext cx="667189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456" name="AutoShape 42"/>
                <p:cNvCxnSpPr>
                  <a:cxnSpLocks noChangeShapeType="1"/>
                </p:cNvCxnSpPr>
                <p:nvPr/>
              </p:nvCxnSpPr>
              <p:spPr bwMode="auto">
                <a:xfrm>
                  <a:off x="5692830" y="2473254"/>
                  <a:ext cx="902668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457" name="AutoShape 43"/>
                <p:cNvCxnSpPr>
                  <a:cxnSpLocks noChangeShapeType="1"/>
                </p:cNvCxnSpPr>
                <p:nvPr/>
              </p:nvCxnSpPr>
              <p:spPr bwMode="auto">
                <a:xfrm flipH="1">
                  <a:off x="5418105" y="2473254"/>
                  <a:ext cx="274725" cy="4862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8454" name="Text Box 35"/>
              <p:cNvSpPr txBox="1">
                <a:spLocks noChangeArrowheads="1"/>
              </p:cNvSpPr>
              <p:nvPr/>
            </p:nvSpPr>
            <p:spPr bwMode="auto">
              <a:xfrm>
                <a:off x="3055156" y="2939024"/>
                <a:ext cx="5115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itchFamily="18" charset="-120"/>
                  </a:rPr>
                  <a:t>x</a:t>
                </a:r>
                <a:r>
                  <a:rPr lang="en-US" altLang="zh-TW" sz="1600" baseline="-25000">
                    <a:ea typeface="新細明體" pitchFamily="18" charset="-120"/>
                  </a:rPr>
                  <a:t>2</a:t>
                </a:r>
              </a:p>
            </p:txBody>
          </p:sp>
        </p:grpSp>
        <p:grpSp>
          <p:nvGrpSpPr>
            <p:cNvPr id="18446" name="Group 28"/>
            <p:cNvGrpSpPr>
              <a:grpSpLocks/>
            </p:cNvGrpSpPr>
            <p:nvPr/>
          </p:nvGrpSpPr>
          <p:grpSpPr bwMode="auto">
            <a:xfrm>
              <a:off x="2827338" y="6076845"/>
              <a:ext cx="3587750" cy="373171"/>
              <a:chOff x="1636902" y="4213016"/>
              <a:chExt cx="3587749" cy="373664"/>
            </a:xfrm>
          </p:grpSpPr>
          <p:sp>
            <p:nvSpPr>
              <p:cNvPr id="30" name="Rectangle 20"/>
              <p:cNvSpPr>
                <a:spLocks noChangeArrowheads="1"/>
              </p:cNvSpPr>
              <p:nvPr/>
            </p:nvSpPr>
            <p:spPr bwMode="auto">
              <a:xfrm>
                <a:off x="1636902" y="4214714"/>
                <a:ext cx="398462" cy="371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1" name="Rectangle 20"/>
              <p:cNvSpPr>
                <a:spLocks noChangeArrowheads="1"/>
              </p:cNvSpPr>
              <p:nvPr/>
            </p:nvSpPr>
            <p:spPr bwMode="auto">
              <a:xfrm>
                <a:off x="4826188" y="4214714"/>
                <a:ext cx="398463" cy="371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2" name="Rectangle 20"/>
              <p:cNvSpPr>
                <a:spLocks noChangeArrowheads="1"/>
              </p:cNvSpPr>
              <p:nvPr/>
            </p:nvSpPr>
            <p:spPr bwMode="auto">
              <a:xfrm>
                <a:off x="2435306" y="4213016"/>
                <a:ext cx="398462" cy="371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  <p:grpSp>
          <p:nvGrpSpPr>
            <p:cNvPr id="18447" name="Group 32"/>
            <p:cNvGrpSpPr>
              <a:grpSpLocks/>
            </p:cNvGrpSpPr>
            <p:nvPr/>
          </p:nvGrpSpPr>
          <p:grpSpPr bwMode="auto">
            <a:xfrm>
              <a:off x="4022725" y="6074347"/>
              <a:ext cx="1590675" cy="373753"/>
              <a:chOff x="2832333" y="4186582"/>
              <a:chExt cx="1591169" cy="372654"/>
            </a:xfrm>
          </p:grpSpPr>
          <p:sp>
            <p:nvSpPr>
              <p:cNvPr id="34" name="Rectangle 20"/>
              <p:cNvSpPr>
                <a:spLocks noChangeArrowheads="1"/>
              </p:cNvSpPr>
              <p:nvPr/>
            </p:nvSpPr>
            <p:spPr bwMode="auto">
              <a:xfrm>
                <a:off x="2832333" y="4186582"/>
                <a:ext cx="398587" cy="371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5" name="Rectangle 20"/>
              <p:cNvSpPr>
                <a:spLocks noChangeArrowheads="1"/>
              </p:cNvSpPr>
              <p:nvPr/>
            </p:nvSpPr>
            <p:spPr bwMode="auto">
              <a:xfrm>
                <a:off x="4024916" y="4187270"/>
                <a:ext cx="398586" cy="3719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TW">
                    <a:latin typeface="Arial" charset="0"/>
                    <a:ea typeface="新細明體" charset="-120"/>
                  </a:rPr>
                  <a:t>1</a:t>
                </a:r>
                <a:endParaRPr lang="zh-TW" altLang="en-US">
                  <a:latin typeface="Arial" charset="0"/>
                  <a:ea typeface="新細明體" charset="-120"/>
                </a:endParaRPr>
              </a:p>
            </p:txBody>
          </p:sp>
        </p:grp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4286250" y="5230813"/>
            <a:ext cx="1890713" cy="809625"/>
            <a:chOff x="3095539" y="2973978"/>
            <a:chExt cx="1891286" cy="808516"/>
          </a:xfrm>
        </p:grpSpPr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4297641" y="2973978"/>
              <a:ext cx="511330" cy="339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sz="16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Arial" charset="0"/>
                </a:rPr>
                <a:t>x</a:t>
              </a:r>
              <a:r>
                <a:rPr lang="en-US" altLang="zh-TW" sz="1600" baseline="-25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Arial" charset="0"/>
                </a:rPr>
                <a:t>3</a:t>
              </a:r>
            </a:p>
          </p:txBody>
        </p:sp>
        <p:grpSp>
          <p:nvGrpSpPr>
            <p:cNvPr id="18439" name="Group 64"/>
            <p:cNvGrpSpPr>
              <a:grpSpLocks/>
            </p:cNvGrpSpPr>
            <p:nvPr/>
          </p:nvGrpSpPr>
          <p:grpSpPr bwMode="auto">
            <a:xfrm>
              <a:off x="3095539" y="3271704"/>
              <a:ext cx="1891286" cy="510790"/>
              <a:chOff x="3095539" y="3271704"/>
              <a:chExt cx="1891286" cy="510790"/>
            </a:xfrm>
          </p:grpSpPr>
          <p:cxnSp>
            <p:nvCxnSpPr>
              <p:cNvPr id="39" name="AutoShape 43"/>
              <p:cNvCxnSpPr>
                <a:cxnSpLocks noChangeShapeType="1"/>
              </p:cNvCxnSpPr>
              <p:nvPr/>
            </p:nvCxnSpPr>
            <p:spPr bwMode="auto">
              <a:xfrm rot="10800000" flipV="1">
                <a:off x="3095539" y="3272020"/>
                <a:ext cx="1300557" cy="486694"/>
              </a:xfrm>
              <a:prstGeom prst="straightConnector1">
                <a:avLst/>
              </a:prstGeom>
              <a:noFill/>
              <a:ln w="9525">
                <a:solidFill>
                  <a:schemeClr val="bg2">
                    <a:lumMod val="40000"/>
                    <a:lumOff val="60000"/>
                  </a:schemeClr>
                </a:solidFill>
                <a:prstDash val="lgDash"/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40" name="AutoShape 43"/>
              <p:cNvCxnSpPr>
                <a:cxnSpLocks noChangeShapeType="1"/>
              </p:cNvCxnSpPr>
              <p:nvPr/>
            </p:nvCxnSpPr>
            <p:spPr bwMode="auto">
              <a:xfrm rot="5400000">
                <a:off x="4053504" y="3422462"/>
                <a:ext cx="493036" cy="195321"/>
              </a:xfrm>
              <a:prstGeom prst="straightConnector1">
                <a:avLst/>
              </a:prstGeom>
              <a:noFill/>
              <a:ln w="9525">
                <a:solidFill>
                  <a:schemeClr val="bg2">
                    <a:lumMod val="40000"/>
                    <a:lumOff val="60000"/>
                  </a:schemeClr>
                </a:solidFill>
                <a:prstDash val="lgDash"/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41" name="AutoShape 43"/>
              <p:cNvCxnSpPr>
                <a:cxnSpLocks noChangeShapeType="1"/>
              </p:cNvCxnSpPr>
              <p:nvPr/>
            </p:nvCxnSpPr>
            <p:spPr bwMode="auto">
              <a:xfrm>
                <a:off x="4402448" y="3273604"/>
                <a:ext cx="584377" cy="508890"/>
              </a:xfrm>
              <a:prstGeom prst="straightConnector1">
                <a:avLst/>
              </a:prstGeom>
              <a:noFill/>
              <a:ln w="9525">
                <a:solidFill>
                  <a:schemeClr val="bg2">
                    <a:lumMod val="40000"/>
                    <a:lumOff val="60000"/>
                  </a:schemeClr>
                </a:solidFill>
                <a:prstDash val="lgDash"/>
                <a:miter lim="800000"/>
                <a:headEnd/>
                <a:tailEnd type="triangl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43310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False positive probability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98996" cy="4944836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False positive probability depends on k (number of hash functions), m (size of table) and n (number of keys inserted).</a:t>
                </a:r>
              </a:p>
              <a:p>
                <a:pPr>
                  <a:defRPr/>
                </a:pPr>
                <a:r>
                  <a:rPr lang="en-US" dirty="0" smtClean="0"/>
                  <a:t>Assume hash functions hash keys to random locations.</a:t>
                </a:r>
              </a:p>
              <a:p>
                <a:pPr>
                  <a:defRPr/>
                </a:pPr>
                <a:r>
                  <a:rPr lang="en-US" dirty="0" smtClean="0"/>
                  <a:t>When inserting one key, we set k random locations to 1.</a:t>
                </a:r>
              </a:p>
              <a:p>
                <a:pPr>
                  <a:defRPr/>
                </a:pPr>
                <a:r>
                  <a:rPr lang="en-US" dirty="0" smtClean="0"/>
                  <a:t>Fix any position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.  Probability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is set to 1 by a hash function is 1/m, </a:t>
                </a:r>
                <a:r>
                  <a:rPr lang="en-US" smtClean="0"/>
                  <a:t>so probability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stays 0 is 1-1/m.</a:t>
                </a:r>
              </a:p>
              <a:p>
                <a:pPr lvl="1">
                  <a:defRPr/>
                </a:pPr>
                <a:r>
                  <a:rPr lang="en-US" dirty="0" smtClean="0"/>
                  <a:t>After k hashes</a:t>
                </a:r>
                <a:r>
                  <a:rPr lang="en-US" smtClean="0"/>
                  <a:t>, probability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still 0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(1−1/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defRPr/>
                </a:pPr>
                <a:r>
                  <a:rPr lang="en-US" dirty="0" smtClean="0"/>
                  <a:t>To insert n items, we used </a:t>
                </a:r>
                <a:r>
                  <a:rPr lang="en-US" err="1" smtClean="0"/>
                  <a:t>nk</a:t>
                </a:r>
                <a:r>
                  <a:rPr lang="en-US" smtClean="0"/>
                  <a:t> hashes.  So probability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still 0 after all these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=(1−1/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dirty="0" smtClean="0"/>
                  <a:t>We now use an </a:t>
                </a:r>
                <a:r>
                  <a:rPr lang="en-US" smtClean="0"/>
                  <a:t>approximation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i="1" baseline="30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98996" cy="4944836"/>
              </a:xfrm>
              <a:blipFill>
                <a:blip r:embed="rId2"/>
                <a:stretch>
                  <a:fillRect l="-514" t="-2589" r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62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False positive probability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368393" cy="4834618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So probability any position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is 1 after n keys inserted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smtClean="0"/>
                  <a:t>Since there are m positions in the array, assume </a:t>
                </a:r>
                <a:r>
                  <a:rPr lang="en-US" dirty="0" smtClean="0"/>
                  <a:t>there are (1-p)m positions that </a:t>
                </a:r>
                <a:r>
                  <a:rPr lang="en-US" smtClean="0"/>
                  <a:t>are 1.</a:t>
                </a:r>
              </a:p>
              <a:p>
                <a:pPr lvl="1">
                  <a:defRPr/>
                </a:pPr>
                <a:r>
                  <a:rPr lang="en-US" smtClean="0"/>
                  <a:t>This isn’t quite correct.  The actual number of 1’s in the array is a random variable, whose expectation is (1-p)m.</a:t>
                </a:r>
              </a:p>
              <a:p>
                <a:pPr lvl="1">
                  <a:defRPr/>
                </a:pPr>
                <a:r>
                  <a:rPr lang="en-US" smtClean="0"/>
                  <a:t>However, we can make the argument rigorous by showing that the actual number of 1’s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with high probability.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We only get a false positive if when we check k random locations, they’re all 1.</a:t>
                </a:r>
              </a:p>
              <a:p>
                <a:pPr lvl="1">
                  <a:defRPr/>
                </a:pPr>
                <a:r>
                  <a:rPr lang="en-US" dirty="0" smtClean="0"/>
                  <a:t>Probability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endParaRPr lang="en-US" baseline="30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368393" cy="4834618"/>
              </a:xfrm>
              <a:blipFill>
                <a:blip r:embed="rId2"/>
                <a:stretch>
                  <a:fillRect l="-510" t="-2648" r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1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bloomfilter 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272" y="2812595"/>
            <a:ext cx="3086727" cy="230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False positive probability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915025" cy="5238750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lang="en-US" sz="3200" smtClean="0"/>
                  <a:t>Notice </a:t>
                </a:r>
                <a:r>
                  <a:rPr lang="en-US" sz="3200" dirty="0" smtClean="0"/>
                  <a:t>the </a:t>
                </a:r>
                <a:r>
                  <a:rPr lang="en-US" sz="3200" smtClean="0"/>
                  <a:t>false prob.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num>
                                  <m:den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 smtClean="0"/>
                  <a:t>is a function of k, the number of hash functions we use. </a:t>
                </a:r>
              </a:p>
              <a:p>
                <a:pPr>
                  <a:defRPr/>
                </a:pPr>
                <a:r>
                  <a:rPr lang="en-US" dirty="0" smtClean="0"/>
                  <a:t>We find k to minimize the false </a:t>
                </a:r>
                <a:r>
                  <a:rPr lang="en-US" smtClean="0"/>
                  <a:t>positive prob. </a:t>
                </a:r>
                <a:r>
                  <a:rPr lang="en-US" dirty="0" smtClean="0"/>
                  <a:t>by differentiating f 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k and solving.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 optimum k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which leads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0.6185</m:t>
                        </m:r>
                      </m:e>
                      <m:sup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>
                  <a:defRPr/>
                </a:pPr>
                <a:r>
                  <a:rPr lang="en-US" dirty="0" smtClean="0"/>
                  <a:t>Notice that m/n is the average number of bits per item.  So error rate decreases exponentially in space usage.</a:t>
                </a: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endParaRPr lang="en-US" baseline="30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915025" cy="5238750"/>
              </a:xfrm>
              <a:blipFill>
                <a:blip r:embed="rId3"/>
                <a:stretch>
                  <a:fillRect l="-928" t="-931" r="-2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93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57082</TotalTime>
  <Words>2887</Words>
  <Application>Microsoft Office PowerPoint</Application>
  <PresentationFormat>On-screen Show (4:3)</PresentationFormat>
  <Paragraphs>240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新細明體</vt:lpstr>
      <vt:lpstr>Arial</vt:lpstr>
      <vt:lpstr>Arial Black</vt:lpstr>
      <vt:lpstr>Cambria Math</vt:lpstr>
      <vt:lpstr>Courier New</vt:lpstr>
      <vt:lpstr>Symbol</vt:lpstr>
      <vt:lpstr>Times New Roman</vt:lpstr>
      <vt:lpstr>Wingdings</vt:lpstr>
      <vt:lpstr>Pixel</vt:lpstr>
      <vt:lpstr>Equation</vt:lpstr>
      <vt:lpstr>Randomized algorithms 2 Bloom filters, string matching</vt:lpstr>
      <vt:lpstr>Approximate sets</vt:lpstr>
      <vt:lpstr>Bloom filter applications</vt:lpstr>
      <vt:lpstr>Bloom filter applications</vt:lpstr>
      <vt:lpstr>Bloom filters</vt:lpstr>
      <vt:lpstr>Correctness</vt:lpstr>
      <vt:lpstr>False positive probability 1</vt:lpstr>
      <vt:lpstr>False positive probability 2</vt:lpstr>
      <vt:lpstr>False positive probability 3</vt:lpstr>
      <vt:lpstr>Improvements</vt:lpstr>
      <vt:lpstr>String equality and fingerprinting</vt:lpstr>
      <vt:lpstr>Fingerprinting</vt:lpstr>
      <vt:lpstr>Correctness</vt:lpstr>
      <vt:lpstr>Correctness</vt:lpstr>
      <vt:lpstr>Correctness</vt:lpstr>
      <vt:lpstr>Correctness</vt:lpstr>
      <vt:lpstr>String matching</vt:lpstr>
      <vt:lpstr>String matching</vt:lpstr>
      <vt:lpstr>Monte Carlo string matching</vt:lpstr>
      <vt:lpstr>Correctness</vt:lpstr>
      <vt:lpstr>Correctness</vt:lpstr>
      <vt:lpstr>Running time</vt:lpstr>
      <vt:lpstr>A Las Vegas algorithm</vt:lpstr>
      <vt:lpstr>Correctness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3295</cp:revision>
  <cp:lastPrinted>2022-04-25T07:08:43Z</cp:lastPrinted>
  <dcterms:created xsi:type="dcterms:W3CDTF">2004-01-06T19:40:29Z</dcterms:created>
  <dcterms:modified xsi:type="dcterms:W3CDTF">2024-04-29T14:36:57Z</dcterms:modified>
</cp:coreProperties>
</file>