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76" r:id="rId2"/>
    <p:sldId id="257" r:id="rId3"/>
    <p:sldId id="278" r:id="rId4"/>
    <p:sldId id="259" r:id="rId5"/>
    <p:sldId id="260" r:id="rId6"/>
    <p:sldId id="262" r:id="rId7"/>
    <p:sldId id="275" r:id="rId8"/>
    <p:sldId id="270" r:id="rId9"/>
    <p:sldId id="277" r:id="rId10"/>
    <p:sldId id="274" r:id="rId11"/>
    <p:sldId id="264" r:id="rId12"/>
    <p:sldId id="265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7505" autoAdjust="0"/>
  </p:normalViewPr>
  <p:slideViewPr>
    <p:cSldViewPr snapToGrid="0">
      <p:cViewPr varScale="1">
        <p:scale>
          <a:sx n="96" d="100"/>
          <a:sy n="96" d="100"/>
        </p:scale>
        <p:origin x="1180" y="5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BD10F0-E0C5-430C-9677-288B3FD3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7F01AA-8706-4954-B260-B892E6F2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6D6C5E-286D-437C-B535-77152B5B1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11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492A-A53E-44AA-A24C-3980DC692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0BB8-8E39-4643-8CB8-45CA47E9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D4A2-E8AB-4619-AC81-8E53E4E3B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0737-DED2-4349-B66F-3EF78B0EE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1B491-687C-441F-B9F3-16647AE34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3A5BD-AE35-4DA6-8B44-1D5EBB32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9847-82C3-4367-B65C-B1D3BAD81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8257-B1CA-45E7-9667-B994C4A67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37B6C-3F67-4E4D-8021-C52D50ECC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F1217-D8CD-48A7-AACD-0CB645F86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0434-F731-4731-9C2D-675F36316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0E200-4DCF-4526-991F-A4E45F62A1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22D857F-7202-43F6-9C00-3F65EF9DB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3</a:t>
            </a:r>
            <a:br>
              <a:rPr lang="en-US" altLang="en-US" sz="4000" smtClean="0"/>
            </a:br>
            <a:r>
              <a:rPr lang="en-US" altLang="en-US" sz="4000" smtClean="0"/>
              <a:t>Chernoff Bounds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2024</a:t>
            </a:r>
            <a:endParaRPr lang="en-US" altLang="en-US" sz="3200" smtClean="0"/>
          </a:p>
          <a:p>
            <a:pPr eaLnBrk="1" hangingPunct="1"/>
            <a:r>
              <a:rPr lang="en-US" altLang="en-US" sz="3200" i="1" dirty="0" smtClean="0"/>
              <a:t>Rui Fan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5224463"/>
            <a:ext cx="504190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Coin flipping</a:t>
            </a:r>
          </a:p>
        </p:txBody>
      </p:sp>
      <p:pic>
        <p:nvPicPr>
          <p:cNvPr id="14340" name="Picture 12" descr="coin fli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19200"/>
            <a:ext cx="7223125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49" y="4592097"/>
            <a:ext cx="512555" cy="190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91488" cy="51752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Suppose we have n computers.  A set of equal sized jobs arrive online.  We need to assign each to a computer for processing.</a:t>
            </a:r>
          </a:p>
          <a:p>
            <a:pPr>
              <a:defRPr/>
            </a:pPr>
            <a:r>
              <a:rPr lang="en-US" dirty="0" smtClean="0"/>
              <a:t>To make all jobs finish fast, we want to give all computers (almost) same number of jobs.  I.e. we want to balance their load.</a:t>
            </a:r>
          </a:p>
          <a:p>
            <a:pPr>
              <a:defRPr/>
            </a:pPr>
            <a:r>
              <a:rPr lang="en-US" dirty="0" smtClean="0"/>
              <a:t>A simple way is to assign jobs round-robin.  Keep giving next job to next computer, wrapping around if necessary.</a:t>
            </a:r>
          </a:p>
          <a:p>
            <a:pPr>
              <a:defRPr/>
            </a:pPr>
            <a:r>
              <a:rPr lang="en-US" dirty="0" smtClean="0"/>
              <a:t>But this requires communicating with a centralized controller, which can be a bottleneck for large n.</a:t>
            </a:r>
          </a:p>
          <a:p>
            <a:pPr>
              <a:defRPr/>
            </a:pPr>
            <a:r>
              <a:rPr lang="en-US" dirty="0" smtClean="0"/>
              <a:t>Instead, we do randomized load balancing.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endParaRPr lang="en-US" sz="4000" dirty="0" smtClean="0">
              <a:solidFill>
                <a:srgbClr val="1503FB"/>
              </a:solidFill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4000" dirty="0" smtClean="0">
                <a:solidFill>
                  <a:srgbClr val="1503FB"/>
                </a:solidFill>
              </a:rPr>
              <a:t>Algorithm</a:t>
            </a:r>
            <a:r>
              <a:rPr lang="en-US" sz="4000" dirty="0" smtClean="0"/>
              <a:t> Given a new job, assign it to a random computer.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12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How well does this balance the load?</a:t>
            </a:r>
          </a:p>
          <a:p>
            <a:pPr>
              <a:defRPr/>
            </a:pPr>
            <a:r>
              <a:rPr lang="en-US" dirty="0" smtClean="0"/>
              <a:t>If there are m jobs, then </a:t>
            </a:r>
            <a:r>
              <a:rPr lang="en-US" smtClean="0"/>
              <a:t>in expectation </a:t>
            </a:r>
            <a:r>
              <a:rPr lang="en-US" dirty="0" smtClean="0"/>
              <a:t>every computer gets m/n jobs.  </a:t>
            </a:r>
          </a:p>
          <a:p>
            <a:pPr>
              <a:defRPr/>
            </a:pPr>
            <a:r>
              <a:rPr lang="en-US" dirty="0" smtClean="0"/>
              <a:t>Let X</a:t>
            </a:r>
            <a:r>
              <a:rPr lang="en-US" baseline="-25000" dirty="0" smtClean="0"/>
              <a:t>i</a:t>
            </a:r>
            <a:r>
              <a:rPr lang="en-US" dirty="0" smtClean="0"/>
              <a:t> be the number of jobs computer </a:t>
            </a:r>
            <a:r>
              <a:rPr lang="en-US" dirty="0" err="1" smtClean="0"/>
              <a:t>i</a:t>
            </a:r>
            <a:r>
              <a:rPr lang="en-US" dirty="0" smtClean="0"/>
              <a:t> gets, and let X=max</a:t>
            </a:r>
            <a:r>
              <a:rPr lang="en-US" baseline="-25000" dirty="0" smtClean="0"/>
              <a:t>i</a:t>
            </a:r>
            <a:r>
              <a:rPr lang="en-US" dirty="0" smtClean="0"/>
              <a:t> {X</a:t>
            </a:r>
            <a:r>
              <a:rPr lang="en-US" baseline="-25000" dirty="0" smtClean="0"/>
              <a:t>i</a:t>
            </a:r>
            <a:r>
              <a:rPr lang="en-US" dirty="0" smtClean="0"/>
              <a:t>} be max number of jobs any computer gets. </a:t>
            </a:r>
          </a:p>
          <a:p>
            <a:pPr lvl="1">
              <a:defRPr/>
            </a:pPr>
            <a:r>
              <a:rPr lang="en-US" dirty="0" smtClean="0"/>
              <a:t>We’ll bound probability that X</a:t>
            </a:r>
            <a:r>
              <a:rPr lang="en-US" baseline="-25000" dirty="0" smtClean="0"/>
              <a:t>i</a:t>
            </a:r>
            <a:r>
              <a:rPr lang="en-US" dirty="0" smtClean="0"/>
              <a:t> or X are too large compared to the expectation m/n.</a:t>
            </a:r>
          </a:p>
          <a:p>
            <a:pPr lvl="1">
              <a:defRPr/>
            </a:pPr>
            <a:r>
              <a:rPr lang="en-US" dirty="0" smtClean="0"/>
              <a:t>This shows the load is </a:t>
            </a:r>
            <a:r>
              <a:rPr lang="en-US" smtClean="0"/>
              <a:t>roughly balanced with high probability.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be a random variable that’s 1 if the </a:t>
            </a:r>
            <a:r>
              <a:rPr lang="en-US" dirty="0" err="1" smtClean="0"/>
              <a:t>j’th</a:t>
            </a:r>
            <a:r>
              <a:rPr lang="en-US" dirty="0" smtClean="0"/>
              <a:t> job is assigned to computer </a:t>
            </a:r>
            <a:r>
              <a:rPr lang="en-US" dirty="0" err="1" smtClean="0"/>
              <a:t>i</a:t>
            </a:r>
            <a:r>
              <a:rPr lang="en-US" dirty="0" smtClean="0"/>
              <a:t>, and 0 otherwise.</a:t>
            </a:r>
          </a:p>
          <a:p>
            <a:pPr lvl="1">
              <a:defRPr/>
            </a:pPr>
            <a:r>
              <a:rPr lang="en-US" dirty="0" smtClean="0"/>
              <a:t>Pr[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=1]=1/n, since the jobs are assigned randomly.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</a:t>
            </a:r>
            <a:r>
              <a:rPr lang="en-US" sz="39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number of jobs </a:t>
            </a:r>
            <a:r>
              <a:rPr lang="en-US" dirty="0" err="1" smtClean="0"/>
              <a:t>i</a:t>
            </a:r>
            <a:r>
              <a:rPr lang="en-US" dirty="0" smtClean="0"/>
              <a:t> gets.</a:t>
            </a:r>
          </a:p>
          <a:p>
            <a:pPr lvl="1"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 </a:t>
            </a:r>
            <a:r>
              <a:rPr lang="en-US" dirty="0" smtClean="0"/>
              <a:t>is the sum of independent random variables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, so we can apply the </a:t>
            </a:r>
            <a:r>
              <a:rPr lang="en-US" dirty="0" err="1" smtClean="0"/>
              <a:t>Chernoff</a:t>
            </a:r>
            <a:r>
              <a:rPr lang="en-US" dirty="0" smtClean="0"/>
              <a:t> bound to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7411" name="Picture 9" descr="load balanc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358900"/>
            <a:ext cx="78136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pic>
        <p:nvPicPr>
          <p:cNvPr id="18435" name="Picture 3" descr="load balanc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43025"/>
            <a:ext cx="8020050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Suppose we have m sets, each a subset of {1,2,...,n}.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can represent each set as an n-bit vector.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If n=4 and S={1,3,4}, we can represent it as [1,0,1,1].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We want to divide the sets into two groups, such that the sums of the sets in the groups are roughly equal.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/>
                  <a:t>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=[1,0,1,1],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=[1,1,1,0],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=[0,0,1,1],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=[0,1,1,0].  Then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=[1,1,2,1]=S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And exact balancing might not exist.  We look for one that’s as good as possible.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Let G, G’ denote the two groups.  We want to minimize the </a:t>
                </a:r>
                <a:r>
                  <a:rPr lang="en-US" smtClean="0"/>
                  <a:t>max imbalance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denotes </a:t>
                </a:r>
                <a:r>
                  <a:rPr lang="en-US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norm, and is equal to the max component of v in absolute value.</a:t>
                </a:r>
                <a:r>
                  <a:rPr lang="en-US" dirty="0" smtClean="0">
                    <a:ea typeface="+mn-ea"/>
                    <a:cs typeface="+mn-cs"/>
                  </a:rPr>
                  <a:t>   E.g</a:t>
                </a:r>
                <a:r>
                  <a:rPr lang="en-US" smtClean="0"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1,2,−3,1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</m:t>
                    </m:r>
                  </m:oMath>
                </a14:m>
                <a:r>
                  <a:rPr lang="en-US" smtClean="0">
                    <a:ea typeface="+mn-ea"/>
                    <a:cs typeface="+mn-cs"/>
                  </a:rPr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  <a:ea typeface="+mn-ea"/>
                    <a:cs typeface="+mn-cs"/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=[1,1,0,1],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=[1,0,0,1], 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=[1,0,1,0], 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=[1,1,0,0].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There’s no exact balancing, but S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=[2,1,1,1] and S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+S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=[2,1,0,1], so the max </a:t>
                </a:r>
                <a:r>
                  <a:rPr lang="en-US" smtClean="0"/>
                  <a:t>imbalance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2,1,1,1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2,1,0,1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0,0,1,0,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16913" cy="5183188"/>
              </a:xfrm>
              <a:blipFill>
                <a:blip r:embed="rId2"/>
                <a:stretch>
                  <a:fillRect l="-220" t="-588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40325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Finding the grouping that minimizes the max imbalance is hard.  Brute force would try 2</a:t>
                </a:r>
                <a:r>
                  <a:rPr lang="en-US" baseline="30000" dirty="0" smtClean="0"/>
                  <a:t>m</a:t>
                </a:r>
                <a:r>
                  <a:rPr lang="en-US" dirty="0" smtClean="0"/>
                  <a:t> possible groupings.</a:t>
                </a:r>
              </a:p>
              <a:p>
                <a:pPr>
                  <a:defRPr/>
                </a:pPr>
                <a:r>
                  <a:rPr lang="en-US" dirty="0" smtClean="0"/>
                  <a:t>We give a randomized algorithm that ensures the max </a:t>
                </a:r>
                <a:r>
                  <a:rPr lang="en-US" smtClean="0"/>
                  <a:t>imbalance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 smtClean="0"/>
                  <a:t> w.h.p.</a:t>
                </a:r>
              </a:p>
              <a:p>
                <a:pPr lvl="1">
                  <a:defRPr/>
                </a:pPr>
                <a:r>
                  <a:rPr lang="en-US" dirty="0" smtClean="0"/>
                  <a:t>Max possible imbalance is m.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Algorithm</a:t>
                </a:r>
                <a:r>
                  <a:rPr lang="en-US" dirty="0" smtClean="0"/>
                  <a:t> Assign each set to a random group.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40325"/>
              </a:xfrm>
              <a:blipFill>
                <a:blip r:embed="rId2"/>
                <a:stretch>
                  <a:fillRect l="-963" t="-2491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Consider an item </a:t>
            </a:r>
            <a:r>
              <a:rPr lang="en-US" dirty="0" err="1" smtClean="0"/>
              <a:t>i</a:t>
            </a:r>
            <a:r>
              <a:rPr lang="en-US" dirty="0" smtClean="0"/>
              <a:t>.  Suppose </a:t>
            </a:r>
            <a:r>
              <a:rPr lang="en-US" dirty="0" err="1" smtClean="0"/>
              <a:t>i</a:t>
            </a:r>
            <a:r>
              <a:rPr lang="en-US" dirty="0" smtClean="0"/>
              <a:t> belongs to k different sets.  </a:t>
            </a:r>
          </a:p>
          <a:p>
            <a:pPr>
              <a:defRPr/>
            </a:pPr>
            <a:r>
              <a:rPr lang="en-US" dirty="0" smtClean="0"/>
              <a:t>For the </a:t>
            </a:r>
            <a:r>
              <a:rPr lang="en-US" dirty="0" err="1" smtClean="0"/>
              <a:t>j’th</a:t>
            </a:r>
            <a:r>
              <a:rPr lang="en-US" dirty="0" smtClean="0"/>
              <a:t> such set S, define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=1 if S is in the first group,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=-1 if it’s in the other group.</a:t>
            </a:r>
          </a:p>
          <a:p>
            <a:pPr>
              <a:defRPr/>
            </a:pPr>
            <a:r>
              <a:rPr lang="en-US" dirty="0" smtClean="0"/>
              <a:t>The imbalance from item </a:t>
            </a:r>
            <a:r>
              <a:rPr lang="en-US" dirty="0" err="1" smtClean="0"/>
              <a:t>i</a:t>
            </a:r>
            <a:r>
              <a:rPr lang="en-US" dirty="0" smtClean="0"/>
              <a:t> is simply B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30000" dirty="0" err="1" smtClean="0">
                <a:latin typeface="+mj-lt"/>
              </a:rPr>
              <a:t>k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=1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Since sets are assigned randomly, X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are independent {1,-1} valued </a:t>
            </a:r>
            <a:r>
              <a:rPr lang="en-US" dirty="0" err="1" smtClean="0"/>
              <a:t>r.v.’s</a:t>
            </a:r>
            <a:r>
              <a:rPr lang="en-US" dirty="0" smtClean="0"/>
              <a:t>, we can apply </a:t>
            </a:r>
            <a:r>
              <a:rPr lang="en-US" dirty="0" err="1" smtClean="0"/>
              <a:t>Thm</a:t>
            </a:r>
            <a:r>
              <a:rPr lang="en-US" dirty="0" smtClean="0"/>
              <a:t> 3 to bound max</a:t>
            </a:r>
            <a:r>
              <a:rPr lang="en-US" baseline="-25000" dirty="0" smtClean="0"/>
              <a:t>i 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</a:p>
        </p:txBody>
      </p:sp>
      <p:pic>
        <p:nvPicPr>
          <p:cNvPr id="6" name="Picture 5" descr="set balan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481388"/>
            <a:ext cx="8023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888832" y="4299284"/>
            <a:ext cx="92242" cy="9344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163"/>
            <a:ext cx="8234363" cy="50657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Given a random variable X, the expected value E[X] is the value we’re “supposed” to get when we take a sample of X.</a:t>
            </a:r>
          </a:p>
          <a:p>
            <a:pPr>
              <a:defRPr/>
            </a:pPr>
            <a:r>
              <a:rPr lang="en-US" dirty="0" smtClean="0"/>
              <a:t>Of course, we won’t always get E[X].</a:t>
            </a:r>
          </a:p>
          <a:p>
            <a:pPr>
              <a:defRPr/>
            </a:pPr>
            <a:r>
              <a:rPr lang="en-US" dirty="0" smtClean="0"/>
              <a:t>But what is the probability the sample is very different from E[X]?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we flip a fair coin 100 times, we expect to get 50 heads.  What’s the probability we get 60 heads? 80 heads?  100 heads?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Markov’s Inequality </a:t>
                </a:r>
                <a:r>
                  <a:rPr lang="en-US" dirty="0" smtClean="0"/>
                  <a:t>Given a positive random variable X</a:t>
                </a:r>
                <a:r>
                  <a:rPr 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X = no</a:t>
                </a:r>
                <a:r>
                  <a:rPr lang="en-US" dirty="0" smtClean="0"/>
                  <a:t>. heads in 100 flips</a:t>
                </a:r>
                <a:r>
                  <a:rPr lang="en-US" smtClean="0"/>
                  <a:t>.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≤50/60=5/6.</m:t>
                    </m:r>
                  </m:oMath>
                </a14:m>
                <a:endParaRPr lang="en-US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.  By </a:t>
                </a:r>
                <a:r>
                  <a:rPr lang="en-US" dirty="0" smtClean="0"/>
                  <a:t>definition, we </a:t>
                </a:r>
                <a:r>
                  <a:rPr lang="en-US" smtClean="0"/>
                  <a:t>have </a:t>
                </a:r>
              </a:p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contradiction.</a:t>
                </a:r>
              </a:p>
              <a:p>
                <a:pPr>
                  <a:defRPr/>
                </a:pPr>
                <a:r>
                  <a:rPr lang="en-US" smtClean="0"/>
                  <a:t>Markov’s inequality is weak.  </a:t>
                </a:r>
              </a:p>
              <a:p>
                <a:pPr lvl="1">
                  <a:defRPr/>
                </a:pPr>
                <a:r>
                  <a:rPr lang="en-US" smtClean="0"/>
                  <a:t>Using </a:t>
                </a:r>
                <a:r>
                  <a:rPr lang="en-US" dirty="0" smtClean="0"/>
                  <a:t>the previous example, </a:t>
                </a:r>
                <a:r>
                  <a:rPr lang="en-US" smtClean="0"/>
                  <a:t>it states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≤50/101≈0.495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>
                    <a:ea typeface="+mn-ea"/>
                    <a:cs typeface="+mn-cs"/>
                  </a:rPr>
                  <a:t>which is quite </a:t>
                </a:r>
                <a:r>
                  <a:rPr lang="en-US" smtClean="0">
                    <a:ea typeface="+mn-ea"/>
                    <a:cs typeface="+mn-cs"/>
                  </a:rPr>
                  <a:t>obvious!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89900" cy="5286375"/>
              </a:xfrm>
              <a:blipFill>
                <a:blip r:embed="rId2"/>
                <a:stretch>
                  <a:fillRect l="-67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3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Beating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But Markov’s inequality </a:t>
                </a:r>
                <a:r>
                  <a:rPr lang="en-US" smtClean="0"/>
                  <a:t>is general.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X can be </a:t>
                </a:r>
                <a:r>
                  <a:rPr lang="en-US" smtClean="0"/>
                  <a:t>any positive random </a:t>
                </a:r>
                <a:r>
                  <a:rPr lang="en-US" dirty="0" smtClean="0"/>
                  <a:t>variable.  It doesn’t need to satisfy any special properties, as for some other inequalities.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/>
                  <a:t>Under some circumstances it can be used to prove stronger statements.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err="1" smtClean="0">
                    <a:solidFill>
                      <a:srgbClr val="1503FB"/>
                    </a:solidFill>
                  </a:rPr>
                  <a:t>Chebychev’s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>
                    <a:solidFill>
                      <a:srgbClr val="1503FB"/>
                    </a:solidFill>
                  </a:rPr>
                  <a:t>Inequality </a:t>
                </a:r>
                <a:r>
                  <a:rPr lang="en-US" smtClean="0"/>
                  <a:t>Given a random variable X and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/>
                  <a:t>so by Markov’s inequality</a:t>
                </a:r>
                <a:r>
                  <a:rPr lang="en-US" smtClean="0"/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endParaRPr lang="en-US" smtClean="0">
                  <a:solidFill>
                    <a:srgbClr val="1503FB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:r>
                  <a:rPr lang="en-US" dirty="0" smtClean="0"/>
                  <a:t>Let X=no. heads in 100 flips.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[X]=100/4.  </a:t>
                </a: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≥10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≤25/100=1/4</m:t>
                    </m:r>
                  </m:oMath>
                </a14:m>
                <a:r>
                  <a:rPr lang="en-US" smtClean="0"/>
                  <a:t> by Chebychev.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smtClean="0"/>
                  <a:t>Since </a:t>
                </a:r>
                <a:r>
                  <a:rPr lang="en-US" dirty="0" smtClean="0"/>
                  <a:t>X is symmetric about </a:t>
                </a:r>
                <a:r>
                  <a:rPr lang="en-US" smtClean="0"/>
                  <a:t>50,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≥60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≤1/8</m:t>
                    </m:r>
                  </m:oMath>
                </a14:m>
                <a:r>
                  <a:rPr lang="en-US" smtClean="0"/>
                  <a:t>,</a:t>
                </a:r>
                <a:r>
                  <a:rPr lang="en-US" dirty="0" smtClean="0"/>
                  <a:t> which is much better than Markov’s inequality.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46168" cy="5254291"/>
              </a:xfrm>
              <a:blipFill>
                <a:blip r:embed="rId2"/>
                <a:stretch>
                  <a:fillRect l="-289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of independent r.v.’s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493000" cy="5133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We’ll consider a special kind of random variable X that is the sum of n independent random variables, for some n.  We look at how likely X is to deviate from its expectation.</a:t>
            </a:r>
          </a:p>
          <a:p>
            <a:pPr>
              <a:defRPr/>
            </a:pPr>
            <a:r>
              <a:rPr lang="en-US" dirty="0" smtClean="0"/>
              <a:t>Intuitively, as n gets larger, X should approach E[X], </a:t>
            </a:r>
            <a:r>
              <a:rPr lang="en-US" smtClean="0"/>
              <a:t>in relative </a:t>
            </a:r>
            <a:r>
              <a:rPr lang="en-US" dirty="0" smtClean="0"/>
              <a:t>terms, very quickly.</a:t>
            </a:r>
          </a:p>
          <a:p>
            <a:pPr lvl="1">
              <a:defRPr/>
            </a:pPr>
            <a:r>
              <a:rPr lang="en-US" dirty="0" smtClean="0"/>
              <a:t>In fact, the convergence is exponential.</a:t>
            </a:r>
          </a:p>
          <a:p>
            <a:pPr>
              <a:defRPr/>
            </a:pPr>
            <a:r>
              <a:rPr lang="en-US" dirty="0" smtClean="0"/>
              <a:t>Consider flipping a fair coin n times.  What’s the probability we get at least 60% heads?</a:t>
            </a:r>
          </a:p>
          <a:p>
            <a:pPr lvl="1">
              <a:defRPr/>
            </a:pPr>
            <a:r>
              <a:rPr lang="en-US" dirty="0" smtClean="0"/>
              <a:t>For n=10, the probability is 37.7%.</a:t>
            </a:r>
          </a:p>
          <a:p>
            <a:pPr lvl="1">
              <a:defRPr/>
            </a:pPr>
            <a:r>
              <a:rPr lang="en-US" dirty="0" smtClean="0"/>
              <a:t>For n=20, the probability is 25.2%.</a:t>
            </a:r>
          </a:p>
          <a:p>
            <a:pPr lvl="1">
              <a:defRPr/>
            </a:pPr>
            <a:r>
              <a:rPr lang="en-US" dirty="0" smtClean="0"/>
              <a:t>For n=30, the probability is 18.1%.</a:t>
            </a:r>
          </a:p>
          <a:p>
            <a:pPr lvl="1">
              <a:defRPr/>
            </a:pPr>
            <a:r>
              <a:rPr lang="en-US" dirty="0" smtClean="0"/>
              <a:t>For n=40, the probability is 13.4%.</a:t>
            </a:r>
          </a:p>
          <a:p>
            <a:pPr lvl="1">
              <a:defRPr/>
            </a:pPr>
            <a:r>
              <a:rPr lang="en-US" dirty="0" smtClean="0"/>
              <a:t>For n=100, the probability is 2.84%.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5" name="Picture 4" descr="binomial proba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21" y="4672262"/>
            <a:ext cx="2868900" cy="177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 1 </a:t>
                </a:r>
                <a:r>
                  <a:rPr lang="en-US" dirty="0" smtClean="0"/>
                  <a:t>Let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,...,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be independent </a:t>
                </a:r>
                <a:r>
                  <a:rPr lang="en-US" smtClean="0"/>
                  <a:t>random variables with values in {0,1}, </a:t>
                </a:r>
                <a:r>
                  <a:rPr lang="en-US" dirty="0" err="1" smtClean="0"/>
                  <a:t>s.t</a:t>
                </a:r>
                <a:r>
                  <a:rPr lang="en-US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:r>
                  <a:rPr lang="en-US" dirty="0" err="1" smtClean="0"/>
                  <a:t>i</a:t>
                </a:r>
                <a:r>
                  <a:rPr lang="en-US" smtClean="0"/>
                  <a:t>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Then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smtClean="0"/>
              </a:p>
              <a:p>
                <a:pPr marL="0" indent="0">
                  <a:buNone/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err="1" smtClean="0"/>
                  <a:t>Chernoff</a:t>
                </a:r>
                <a:r>
                  <a:rPr lang="en-US" dirty="0" smtClean="0"/>
                  <a:t> bounds say the probability the sum of a set </a:t>
                </a:r>
                <a:r>
                  <a:rPr lang="en-US" smtClean="0"/>
                  <a:t>of 0/1 independent </a:t>
                </a:r>
                <a:r>
                  <a:rPr lang="en-US" dirty="0" smtClean="0"/>
                  <a:t>random variables is more </a:t>
                </a:r>
                <a:r>
                  <a:rPr lang="en-US" smtClean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times its expectation </a:t>
                </a:r>
                <a:r>
                  <a:rPr lang="en-US" dirty="0" smtClean="0">
                    <a:latin typeface="Symbol" pitchFamily="18" charset="2"/>
                  </a:rPr>
                  <a:t>m</a:t>
                </a:r>
                <a:r>
                  <a:rPr lang="en-US" dirty="0" smtClean="0"/>
                  <a:t> decreases exponentially in </a:t>
                </a:r>
                <a:r>
                  <a:rPr lang="en-US" dirty="0" smtClean="0">
                    <a:latin typeface="Symbol" pitchFamily="18" charset="2"/>
                  </a:rPr>
                  <a:t>d</a:t>
                </a:r>
                <a:r>
                  <a:rPr lang="en-US" dirty="0" smtClean="0"/>
                  <a:t> and </a:t>
                </a:r>
                <a:r>
                  <a:rPr lang="en-US" smtClean="0">
                    <a:latin typeface="Symbol" pitchFamily="18" charset="2"/>
                  </a:rPr>
                  <a:t>m</a:t>
                </a:r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5175" cy="5257800"/>
              </a:xfrm>
              <a:blipFill>
                <a:blip r:embed="rId2"/>
                <a:stretch>
                  <a:fillRect l="-654" t="-1044"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chernoff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3" y="2884977"/>
            <a:ext cx="52355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57937" cy="51244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err="1" smtClean="0"/>
              <a:t>Chernoff</a:t>
            </a:r>
            <a:r>
              <a:rPr lang="en-US" dirty="0" smtClean="0"/>
              <a:t> bounds are very useful in the analysis of randomized algorithms.  </a:t>
            </a:r>
          </a:p>
          <a:p>
            <a:pPr lvl="1">
              <a:defRPr/>
            </a:pPr>
            <a:r>
              <a:rPr lang="en-US" dirty="0" smtClean="0"/>
              <a:t>Often the algorithm does things in independent stages.  </a:t>
            </a:r>
          </a:p>
          <a:p>
            <a:pPr lvl="1">
              <a:defRPr/>
            </a:pPr>
            <a:r>
              <a:rPr lang="en-US" smtClean="0"/>
              <a:t>It’s often easy </a:t>
            </a:r>
            <a:r>
              <a:rPr lang="en-US" dirty="0" smtClean="0"/>
              <a:t>to compute the expected cost of each stage.  </a:t>
            </a:r>
          </a:p>
          <a:p>
            <a:pPr lvl="1">
              <a:defRPr/>
            </a:pPr>
            <a:r>
              <a:rPr lang="en-US" dirty="0" smtClean="0"/>
              <a:t>The total cost is the sum of the cost of all the stages.  </a:t>
            </a:r>
          </a:p>
          <a:p>
            <a:pPr lvl="1">
              <a:defRPr/>
            </a:pPr>
            <a:r>
              <a:rPr lang="en-US" dirty="0" smtClean="0"/>
              <a:t>We use </a:t>
            </a:r>
            <a:r>
              <a:rPr lang="en-US" dirty="0" err="1" smtClean="0"/>
              <a:t>Chernoff</a:t>
            </a:r>
            <a:r>
              <a:rPr lang="en-US" dirty="0" smtClean="0"/>
              <a:t> bounds to show this is unlikely to be too big </a:t>
            </a:r>
            <a:r>
              <a:rPr lang="en-US" smtClean="0"/>
              <a:t>or small compared to its expectation.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There are some variants of </a:t>
            </a:r>
            <a:r>
              <a:rPr lang="en-US" dirty="0" err="1" smtClean="0"/>
              <a:t>Chernoff’s</a:t>
            </a:r>
            <a:r>
              <a:rPr lang="en-US" dirty="0" smtClean="0"/>
              <a:t> bound that differ in the precise bounds.  Some giver tighter bounds for certain values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.  Pick the best one to use for the situation.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Chernoff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2 </a:t>
                </a:r>
                <a:r>
                  <a:rPr lang="en-US" altLang="en-US" smtClean="0"/>
                  <a:t>Let X,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defined as earlier.  Then for any </a:t>
                </a:r>
                <a:r>
                  <a:rPr lang="en-US" altLang="en-US" smtClean="0">
                    <a:latin typeface="Symbol" panose="05050102010706020507" pitchFamily="18" charset="2"/>
                  </a:rPr>
                  <a:t>d</a:t>
                </a:r>
                <a:r>
                  <a:rPr lang="en-US" altLang="en-US" smtClean="0"/>
                  <a:t>&gt;0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en-US" smtClean="0"/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3 </a:t>
                </a:r>
                <a:r>
                  <a:rPr lang="en-US" altLang="en-US" smtClean="0"/>
                  <a:t>Let X</a:t>
                </a:r>
                <a:r>
                  <a:rPr lang="en-US" altLang="en-US" baseline="-25000" smtClean="0"/>
                  <a:t>1</a:t>
                </a:r>
                <a:r>
                  <a:rPr lang="en-US" altLang="en-US" smtClean="0"/>
                  <a:t>,...,X</a:t>
                </a:r>
                <a:r>
                  <a:rPr lang="en-US" altLang="en-US" baseline="-25000" smtClean="0"/>
                  <a:t>n</a:t>
                </a:r>
                <a:r>
                  <a:rPr lang="en-US" altLang="en-US" smtClean="0"/>
                  <a:t> be independent random variables with values in {-1,1}, with Pr[X</a:t>
                </a:r>
                <a:r>
                  <a:rPr lang="en-US" altLang="en-US" baseline="-25000" smtClean="0"/>
                  <a:t>i</a:t>
                </a:r>
                <a:r>
                  <a:rPr lang="en-US" altLang="en-US" smtClean="0"/>
                  <a:t>=1]= Pr[X</a:t>
                </a:r>
                <a:r>
                  <a:rPr lang="en-US" altLang="en-US" baseline="-25000" smtClean="0"/>
                  <a:t>i</a:t>
                </a:r>
                <a:r>
                  <a:rPr lang="en-US" altLang="en-US" smtClean="0"/>
                  <a:t>=-1]=1/2 for all i.  Let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mtClean="0"/>
                  <a:t>.  Then for 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en-US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46675"/>
              </a:xfrm>
              <a:blipFill>
                <a:blip r:embed="rId2"/>
                <a:stretch>
                  <a:fillRect l="-963" t="-1540" r="-3037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(simplified) Thm 2</a:t>
            </a:r>
            <a:endParaRPr lang="en-US"/>
          </a:p>
        </p:txBody>
      </p:sp>
      <p:sp>
        <p:nvSpPr>
          <p:cNvPr id="12" name="AutoShape 14" descr="Sour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6" y="1546181"/>
            <a:ext cx="4394272" cy="38951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53" y="1590761"/>
            <a:ext cx="4296750" cy="3803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12539" y="5797206"/>
            <a:ext cx="399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Source</a:t>
            </a:r>
            <a:r>
              <a:rPr lang="en-US" sz="1200"/>
              <a:t>: https://en.wikipedia.org/wiki/Chernoff_bound</a:t>
            </a:r>
          </a:p>
        </p:txBody>
      </p:sp>
    </p:spTree>
    <p:extLst>
      <p:ext uri="{BB962C8B-B14F-4D97-AF65-F5344CB8AC3E}">
        <p14:creationId xmlns:p14="http://schemas.microsoft.com/office/powerpoint/2010/main" val="9665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55133</TotalTime>
  <Words>1671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3 Chernoff Bounds</vt:lpstr>
      <vt:lpstr>Beating expectations</vt:lpstr>
      <vt:lpstr>Beating expectations</vt:lpstr>
      <vt:lpstr>Beating expectations</vt:lpstr>
      <vt:lpstr>Sum of independent r.v.’s</vt:lpstr>
      <vt:lpstr>Chernoff bounds</vt:lpstr>
      <vt:lpstr>Chernoff bounds</vt:lpstr>
      <vt:lpstr>Chernoff bounds</vt:lpstr>
      <vt:lpstr>Proof of (simplified) Thm 2</vt:lpstr>
      <vt:lpstr>Coin flipping</vt:lpstr>
      <vt:lpstr>Load balancing</vt:lpstr>
      <vt:lpstr>Load balancing</vt:lpstr>
      <vt:lpstr>Analysis</vt:lpstr>
      <vt:lpstr>Analysis</vt:lpstr>
      <vt:lpstr>Set balancing</vt:lpstr>
      <vt:lpstr>Set balancing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3667</cp:revision>
  <cp:lastPrinted>2022-04-28T04:07:04Z</cp:lastPrinted>
  <dcterms:created xsi:type="dcterms:W3CDTF">2004-01-06T19:40:29Z</dcterms:created>
  <dcterms:modified xsi:type="dcterms:W3CDTF">2024-05-06T16:18:54Z</dcterms:modified>
</cp:coreProperties>
</file>