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88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35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000000"/>
    <a:srgbClr val="FFFF00"/>
    <a:srgbClr val="56FF21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5" autoAdjust="0"/>
    <p:restoredTop sz="95463" autoAdjust="0"/>
  </p:normalViewPr>
  <p:slideViewPr>
    <p:cSldViewPr snapToGrid="0">
      <p:cViewPr varScale="1">
        <p:scale>
          <a:sx n="165" d="100"/>
          <a:sy n="165" d="100"/>
        </p:scale>
        <p:origin x="235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2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9893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2" y="9119893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7" tIns="47829" rIns="95657" bIns="4782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t" anchorCtr="0" compatLnSpc="1">
            <a:prstTxWarp prst="textNoShape">
              <a:avLst/>
            </a:prstTxWarp>
          </a:bodyPr>
          <a:lstStyle>
            <a:lvl1pPr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30" y="1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t" anchorCtr="0" compatLnSpc="1">
            <a:prstTxWarp prst="textNoShape">
              <a:avLst/>
            </a:prstTxWarp>
          </a:bodyPr>
          <a:lstStyle>
            <a:lvl1pPr algn="r"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7" y="4560990"/>
            <a:ext cx="5365448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21975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b" anchorCtr="0" compatLnSpc="1">
            <a:prstTxWarp prst="textNoShape">
              <a:avLst/>
            </a:prstTxWarp>
          </a:bodyPr>
          <a:lstStyle>
            <a:lvl1pPr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30" y="9121975"/>
            <a:ext cx="3171371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6" tIns="48282" rIns="96566" bIns="48282" numCol="1" anchor="b" anchorCtr="0" compatLnSpc="1">
            <a:prstTxWarp prst="textNoShape">
              <a:avLst/>
            </a:prstTxWarp>
          </a:bodyPr>
          <a:lstStyle>
            <a:lvl1pPr algn="r" defTabSz="96487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Approximation algorithms </a:t>
            </a:r>
            <a:r>
              <a:rPr lang="en-US" altLang="en-US" sz="3600"/>
              <a:t>2</a:t>
            </a:r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lang="en-US" altLang="en-US" sz="3600" smtClean="0"/>
              <a:t>TSP, k-Center, Knapsack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 smtClean="0"/>
              <a:t>CS240		Spring </a:t>
            </a:r>
            <a:r>
              <a:rPr lang="en-US" altLang="en-US" sz="3200" smtClean="0"/>
              <a:t>2024</a:t>
            </a:r>
            <a:endParaRPr lang="en-US" altLang="en-US" sz="3200" smtClean="0"/>
          </a:p>
          <a:p>
            <a:pPr eaLnBrk="1" hangingPunct="1"/>
            <a:r>
              <a:rPr lang="en-US" altLang="en-US" sz="3200" i="1" smtClean="0"/>
              <a:t>Rui Fan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94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Christofides 3/2-approx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15700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 3/2-approximation for TSP with triangle inequality.</a:t>
            </a:r>
          </a:p>
          <a:p>
            <a:pPr>
              <a:defRPr/>
            </a:pPr>
            <a:r>
              <a:rPr lang="en-US" dirty="0" smtClean="0"/>
              <a:t>Construct a minimum spanning tree T on G.</a:t>
            </a:r>
          </a:p>
          <a:p>
            <a:pPr>
              <a:defRPr/>
            </a:pPr>
            <a:r>
              <a:rPr lang="en-US" dirty="0" smtClean="0"/>
              <a:t>Find the set V’ of odd degree vertices in T.</a:t>
            </a:r>
          </a:p>
          <a:p>
            <a:pPr>
              <a:defRPr/>
            </a:pPr>
            <a:r>
              <a:rPr lang="en-US" dirty="0" smtClean="0"/>
              <a:t>Construct a minimum cost perfect matching M on V’.</a:t>
            </a:r>
          </a:p>
          <a:p>
            <a:pPr>
              <a:defRPr/>
            </a:pPr>
            <a:r>
              <a:rPr lang="en-US" dirty="0" smtClean="0"/>
              <a:t>Add M to T to obtain T’.</a:t>
            </a:r>
          </a:p>
          <a:p>
            <a:pPr>
              <a:defRPr/>
            </a:pPr>
            <a:r>
              <a:rPr lang="en-US" dirty="0" smtClean="0"/>
              <a:t>Find an Euler tour T’’ in T’.</a:t>
            </a:r>
          </a:p>
          <a:p>
            <a:pPr>
              <a:defRPr/>
            </a:pPr>
            <a:r>
              <a:rPr lang="en-US" dirty="0" smtClean="0"/>
              <a:t>Shortcut T’’ to obtain a Hamiltonian cycle H.  Output as the TSP.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4475840"/>
            <a:ext cx="3786930" cy="2156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92" y="4543380"/>
            <a:ext cx="4475704" cy="22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5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Christofides works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927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In the 2-approx, we found a TSP by “doubling” the MST to an Euler tour, then shortcutting.</a:t>
            </a:r>
          </a:p>
          <a:p>
            <a:pPr lvl="1">
              <a:defRPr/>
            </a:pPr>
            <a:r>
              <a:rPr lang="en-US" dirty="0" smtClean="0"/>
              <a:t>We need to start with Euler tour before shortcutting to ensure we visit all cities.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Key to </a:t>
            </a:r>
            <a:r>
              <a:rPr lang="en-US" dirty="0" err="1" smtClean="0"/>
              <a:t>Christofides</a:t>
            </a:r>
            <a:r>
              <a:rPr lang="en-US" dirty="0" smtClean="0"/>
              <a:t> is to find a shorter Euler tour, without doubling the MST.</a:t>
            </a:r>
          </a:p>
          <a:p>
            <a:pPr lvl="1">
              <a:defRPr/>
            </a:pPr>
            <a:r>
              <a:rPr lang="en-US" dirty="0" smtClean="0"/>
              <a:t>A graph with only even degree vertices always has Euler tour.</a:t>
            </a:r>
          </a:p>
          <a:p>
            <a:pPr lvl="1">
              <a:defRPr/>
            </a:pPr>
            <a:r>
              <a:rPr lang="en-US" dirty="0" smtClean="0"/>
              <a:t>So we want to modify the MST to have all even degrees, by adding a matching.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76375" y="3228975"/>
            <a:ext cx="5695950" cy="649288"/>
            <a:chOff x="981512" y="5427677"/>
            <a:chExt cx="5696125" cy="647729"/>
          </a:xfrm>
        </p:grpSpPr>
        <p:sp>
          <p:nvSpPr>
            <p:cNvPr id="4" name="TextBox 3"/>
            <p:cNvSpPr txBox="1"/>
            <p:nvPr/>
          </p:nvSpPr>
          <p:spPr>
            <a:xfrm>
              <a:off x="981512" y="5429261"/>
              <a:ext cx="1787580" cy="646145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i="1" dirty="0"/>
                <a:t>Euler tour thru all edges</a:t>
              </a:r>
            </a:p>
          </p:txBody>
        </p:sp>
        <p:sp>
          <p:nvSpPr>
            <p:cNvPr id="16390" name="Right Arrow 4"/>
            <p:cNvSpPr>
              <a:spLocks noChangeArrowheads="1"/>
            </p:cNvSpPr>
            <p:nvPr/>
          </p:nvSpPr>
          <p:spPr bwMode="auto">
            <a:xfrm>
              <a:off x="2995569" y="5672735"/>
              <a:ext cx="1526796" cy="402671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1FD6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0353" y="5429261"/>
              <a:ext cx="1927284" cy="6461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i="1" dirty="0"/>
                <a:t>Hamiltonian tour thru all cities</a:t>
              </a:r>
            </a:p>
          </p:txBody>
        </p:sp>
        <p:sp>
          <p:nvSpPr>
            <p:cNvPr id="16392" name="TextBox 6"/>
            <p:cNvSpPr txBox="1">
              <a:spLocks noChangeArrowheads="1"/>
            </p:cNvSpPr>
            <p:nvPr/>
          </p:nvSpPr>
          <p:spPr bwMode="auto">
            <a:xfrm>
              <a:off x="3078761" y="5427677"/>
              <a:ext cx="13338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shortcutting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6572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T’ has an Euler tour. 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There are an even number of vertices in V’, because the total degree of T is even.</a:t>
            </a:r>
          </a:p>
          <a:p>
            <a:pPr lvl="1">
              <a:defRPr/>
            </a:pPr>
            <a:r>
              <a:rPr lang="en-US" dirty="0" smtClean="0"/>
              <a:t>Since G is a complete graph and |V’| is even, there’s a perfect matching on V’.</a:t>
            </a:r>
          </a:p>
          <a:p>
            <a:pPr lvl="2">
              <a:defRPr/>
            </a:pPr>
            <a:r>
              <a:rPr lang="en-US" dirty="0" smtClean="0"/>
              <a:t>The min cost perfect matching can be found in O(n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smtClean="0"/>
              <a:t>time using </a:t>
            </a:r>
            <a:r>
              <a:rPr lang="en-US" dirty="0" smtClean="0"/>
              <a:t>the blossom algorithm.</a:t>
            </a:r>
          </a:p>
          <a:p>
            <a:pPr lvl="1">
              <a:defRPr/>
            </a:pPr>
            <a:r>
              <a:rPr lang="en-US" dirty="0" smtClean="0"/>
              <a:t>The degree of every node in M is odd.  Since V’ are the odd degree nodes in T, adding M to T makes all nodes in T’ have even degree.</a:t>
            </a:r>
          </a:p>
          <a:p>
            <a:pPr lvl="1">
              <a:defRPr/>
            </a:pPr>
            <a:r>
              <a:rPr lang="en-US" dirty="0" smtClean="0"/>
              <a:t>T’ has Euler tour by Euler’s theorem.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7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9908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Let H* be an optimal TSP on G, and let m be the cost of M.  </a:t>
            </a:r>
            <a:r>
              <a:rPr lang="en-US" smtClean="0"/>
              <a:t>Then m </a:t>
            </a:r>
            <a:r>
              <a:rPr lang="en-US" smtClean="0">
                <a:latin typeface="Symbol" pitchFamily="18" charset="2"/>
              </a:rPr>
              <a:t>£ </a:t>
            </a:r>
            <a:r>
              <a:rPr lang="en-US" smtClean="0"/>
              <a:t>c(H</a:t>
            </a:r>
            <a:r>
              <a:rPr lang="en-US" dirty="0" smtClean="0"/>
              <a:t>*)/2.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Let H’ be the optimal TSP on V’. </a:t>
            </a:r>
          </a:p>
          <a:p>
            <a:pPr lvl="1">
              <a:defRPr/>
            </a:pPr>
            <a:r>
              <a:rPr lang="en-US" dirty="0" smtClean="0"/>
              <a:t>c(H’)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c(H*) because H’ is an optimal TSP on fewer vertices.</a:t>
            </a:r>
          </a:p>
          <a:p>
            <a:pPr lvl="1">
              <a:defRPr/>
            </a:pPr>
            <a:r>
              <a:rPr lang="en-US" dirty="0" smtClean="0"/>
              <a:t>H’ is a cycle on V’, so it consists of two </a:t>
            </a:r>
            <a:r>
              <a:rPr lang="en-US" dirty="0" err="1" smtClean="0"/>
              <a:t>matchings</a:t>
            </a:r>
            <a:r>
              <a:rPr lang="en-US" dirty="0" smtClean="0"/>
              <a:t> on V’.  The cheaper one has cost m’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c(H’)/2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c(H*)/2.</a:t>
            </a:r>
          </a:p>
          <a:p>
            <a:pPr lvl="1">
              <a:defRPr/>
            </a:pPr>
            <a:r>
              <a:rPr lang="en-US" dirty="0" smtClean="0"/>
              <a:t>m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m’ because M has min cost.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 descr="christofide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4535488"/>
            <a:ext cx="2271712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hristofide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4564063"/>
            <a:ext cx="22764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35125" y="6518275"/>
            <a:ext cx="63928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</a:rPr>
              <a:t>http://www.mpi-inf.mpg.de/departments/d1/teaching/ss12/AdvancedGraphAlgorithms/Slides06.pdf</a:t>
            </a:r>
          </a:p>
        </p:txBody>
      </p:sp>
    </p:spTree>
    <p:extLst>
      <p:ext uri="{BB962C8B-B14F-4D97-AF65-F5344CB8AC3E}">
        <p14:creationId xmlns:p14="http://schemas.microsoft.com/office/powerpoint/2010/main" val="32972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3/2-approximation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99088" cy="5283200"/>
          </a:xfrm>
        </p:spPr>
        <p:txBody>
          <a:bodyPr/>
          <a:lstStyle/>
          <a:p>
            <a:r>
              <a:rPr lang="en-US" altLang="en-US" sz="2800" smtClean="0">
                <a:solidFill>
                  <a:srgbClr val="1503FB"/>
                </a:solidFill>
              </a:rPr>
              <a:t>Thm</a:t>
            </a:r>
            <a:r>
              <a:rPr lang="en-US" altLang="en-US" sz="2800" smtClean="0"/>
              <a:t> Let H be the TSP output by Christofides and let H* be an optimal TSP.  Then c(H)</a:t>
            </a:r>
            <a:r>
              <a:rPr lang="en-US" altLang="en-US" sz="2800" smtClean="0">
                <a:latin typeface="Symbol" panose="05050102010706020507" pitchFamily="18" charset="2"/>
              </a:rPr>
              <a:t> £</a:t>
            </a:r>
            <a:r>
              <a:rPr lang="en-US" altLang="en-US" sz="2800" smtClean="0"/>
              <a:t> 3/2*c(H*).</a:t>
            </a:r>
          </a:p>
          <a:p>
            <a:r>
              <a:rPr lang="en-US" altLang="en-US" sz="2800" smtClean="0">
                <a:solidFill>
                  <a:srgbClr val="1503FB"/>
                </a:solidFill>
              </a:rPr>
              <a:t>Proof</a:t>
            </a:r>
            <a:r>
              <a:rPr lang="en-US" altLang="en-US" sz="2800" smtClean="0"/>
              <a:t> </a:t>
            </a:r>
          </a:p>
          <a:p>
            <a:pPr lvl="1"/>
            <a:r>
              <a:rPr lang="en-US" altLang="en-US" sz="2400" smtClean="0"/>
              <a:t>c(T) </a:t>
            </a:r>
            <a:r>
              <a:rPr lang="en-US" altLang="en-US" sz="2400" smtClean="0">
                <a:latin typeface="Symbol" panose="05050102010706020507" pitchFamily="18" charset="2"/>
              </a:rPr>
              <a:t>£</a:t>
            </a:r>
            <a:r>
              <a:rPr lang="en-US" altLang="en-US" sz="2400" smtClean="0"/>
              <a:t> c(H*) because T is an MST.</a:t>
            </a:r>
          </a:p>
          <a:p>
            <a:pPr lvl="1"/>
            <a:r>
              <a:rPr lang="en-US" altLang="en-US" sz="2400" smtClean="0"/>
              <a:t>c(T’) = c(M) + c(T) </a:t>
            </a:r>
            <a:r>
              <a:rPr lang="en-US" altLang="en-US" sz="2400" smtClean="0">
                <a:latin typeface="Symbol" panose="05050102010706020507" pitchFamily="18" charset="2"/>
              </a:rPr>
              <a:t>£</a:t>
            </a:r>
            <a:r>
              <a:rPr lang="en-US" altLang="en-US" sz="2400" smtClean="0"/>
              <a:t> c(H*)/2 + c(H*) = 3/2*c(H*).</a:t>
            </a:r>
          </a:p>
          <a:p>
            <a:pPr lvl="1"/>
            <a:r>
              <a:rPr lang="en-US" altLang="en-US" sz="2400" smtClean="0"/>
              <a:t>c(H) </a:t>
            </a:r>
            <a:r>
              <a:rPr lang="en-US" altLang="en-US" sz="2400" smtClean="0">
                <a:latin typeface="Symbol" panose="05050102010706020507" pitchFamily="18" charset="2"/>
              </a:rPr>
              <a:t>£ </a:t>
            </a:r>
            <a:r>
              <a:rPr lang="en-US" altLang="en-US" sz="2400" smtClean="0"/>
              <a:t>c(T’) because H is the shortcut of T’.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72150" y="1468438"/>
            <a:ext cx="31956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Construct a minimum spanning tree T on G.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Find set V’ of odd-degree vertices in T.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Construct a minimum cost perfect matching M on V’.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Add M to T to obtain T’.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Shortcut T’ to obtain a Hamiltonian cycle.  Output as the TSP.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endParaRPr lang="en-US" altLang="en-US" sz="1600" i="1"/>
          </a:p>
        </p:txBody>
      </p:sp>
    </p:spTree>
    <p:extLst>
      <p:ext uri="{BB962C8B-B14F-4D97-AF65-F5344CB8AC3E}">
        <p14:creationId xmlns:p14="http://schemas.microsoft.com/office/powerpoint/2010/main" val="50371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k-Center problem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696075" y="1924050"/>
            <a:ext cx="1250950" cy="3232150"/>
            <a:chOff x="6696177" y="1924837"/>
            <a:chExt cx="1250848" cy="3231363"/>
          </a:xfrm>
        </p:grpSpPr>
        <p:pic>
          <p:nvPicPr>
            <p:cNvPr id="7195" name="Picture 10" descr="sto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177" y="1924837"/>
              <a:ext cx="503237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6" name="Picture 11" descr="stor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75" y="4652963"/>
              <a:ext cx="501650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419225"/>
            <a:ext cx="5607050" cy="54387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Given a city with n sites, we want to build k centers to serve them.</a:t>
            </a:r>
          </a:p>
          <a:p>
            <a:pPr lvl="1">
              <a:defRPr/>
            </a:pPr>
            <a:r>
              <a:rPr lang="en-US" dirty="0" smtClean="0"/>
              <a:t>Let S be set of sites, C be set of centers.</a:t>
            </a:r>
          </a:p>
          <a:p>
            <a:pPr>
              <a:defRPr/>
            </a:pPr>
            <a:r>
              <a:rPr lang="en-US" dirty="0" smtClean="0"/>
              <a:t>Each site uses the center closest to it.</a:t>
            </a:r>
          </a:p>
          <a:p>
            <a:pPr lvl="1">
              <a:defRPr/>
            </a:pPr>
            <a:r>
              <a:rPr lang="en-US" dirty="0" smtClean="0"/>
              <a:t>Distance of site s from the nearest center is d(</a:t>
            </a:r>
            <a:r>
              <a:rPr lang="en-US" dirty="0" err="1" smtClean="0"/>
              <a:t>s,C</a:t>
            </a:r>
            <a:r>
              <a:rPr lang="en-US" dirty="0" smtClean="0"/>
              <a:t>) = </a:t>
            </a:r>
            <a:r>
              <a:rPr lang="en-US" dirty="0" err="1" smtClean="0"/>
              <a:t>min</a:t>
            </a:r>
            <a:r>
              <a:rPr lang="en-US" baseline="-25000" dirty="0" err="1" smtClean="0"/>
              <a:t>c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C</a:t>
            </a:r>
            <a:r>
              <a:rPr lang="en-US" dirty="0" smtClean="0"/>
              <a:t> d(</a:t>
            </a:r>
            <a:r>
              <a:rPr lang="en-US" dirty="0" err="1" smtClean="0"/>
              <a:t>s,c</a:t>
            </a:r>
            <a:r>
              <a:rPr lang="en-US" dirty="0" smtClean="0"/>
              <a:t>).</a:t>
            </a:r>
          </a:p>
          <a:p>
            <a:pPr>
              <a:defRPr/>
            </a:pPr>
            <a:r>
              <a:rPr lang="en-US" dirty="0" smtClean="0"/>
              <a:t>Goal is to make sure no site is too far from its center.</a:t>
            </a:r>
          </a:p>
          <a:p>
            <a:pPr lvl="1">
              <a:defRPr/>
            </a:pPr>
            <a:r>
              <a:rPr lang="en-US" dirty="0" smtClean="0"/>
              <a:t>We want to minimize the max distance that any site is from its closest center.</a:t>
            </a:r>
          </a:p>
          <a:p>
            <a:pPr lvl="2">
              <a:defRPr/>
            </a:pPr>
            <a:r>
              <a:rPr lang="en-US" dirty="0" smtClean="0"/>
              <a:t>Minimize  r(C)=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s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min</a:t>
            </a:r>
            <a:r>
              <a:rPr lang="en-US" baseline="-25000" dirty="0" err="1" smtClean="0"/>
              <a:t>c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C</a:t>
            </a:r>
            <a:r>
              <a:rPr lang="en-US" dirty="0" smtClean="0"/>
              <a:t> d(</a:t>
            </a:r>
            <a:r>
              <a:rPr lang="en-US" dirty="0" err="1" smtClean="0"/>
              <a:t>s,c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/>
              <a:t>C is called a cover of S, and r is called C’s radius.</a:t>
            </a:r>
          </a:p>
          <a:p>
            <a:pPr lvl="1">
              <a:defRPr/>
            </a:pPr>
            <a:r>
              <a:rPr lang="en-US" dirty="0" smtClean="0"/>
              <a:t>Where should we put centers to minimize the radius?</a:t>
            </a:r>
          </a:p>
          <a:p>
            <a:pPr>
              <a:defRPr/>
            </a:pPr>
            <a:r>
              <a:rPr lang="en-US" dirty="0" smtClean="0"/>
              <a:t>Assume distances satisfy triangle inequality.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149975" y="1022350"/>
            <a:ext cx="2659063" cy="5535613"/>
            <a:chOff x="6149975" y="1022263"/>
            <a:chExt cx="2659063" cy="5535700"/>
          </a:xfrm>
        </p:grpSpPr>
        <p:pic>
          <p:nvPicPr>
            <p:cNvPr id="7189" name="Content Placeholder 3" descr="hous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3336" y="1022263"/>
              <a:ext cx="593725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Content Placeholder 3" descr="house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899" y="1991643"/>
              <a:ext cx="592138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1" name="Content Placeholder 3" descr="house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325" y="2874963"/>
              <a:ext cx="592138" cy="59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2" name="Content Placeholder 3" descr="hous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9975" y="5308600"/>
              <a:ext cx="593725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3" name="Content Placeholder 3" descr="hous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5313" y="3543300"/>
              <a:ext cx="593725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4" name="Content Placeholder 3" descr="hous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963" y="5964238"/>
              <a:ext cx="593725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81" name="TextBox 23"/>
          <p:cNvSpPr txBox="1">
            <a:spLocks noChangeArrowheads="1"/>
          </p:cNvSpPr>
          <p:nvPr/>
        </p:nvSpPr>
        <p:spPr bwMode="auto">
          <a:xfrm>
            <a:off x="8007350" y="5340350"/>
            <a:ext cx="855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1">
                <a:solidFill>
                  <a:srgbClr val="FF0000"/>
                </a:solidFill>
              </a:rPr>
              <a:t>r(C)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175375" y="1350963"/>
            <a:ext cx="1744663" cy="1747837"/>
            <a:chOff x="6175346" y="1350631"/>
            <a:chExt cx="1744298" cy="1748926"/>
          </a:xfrm>
        </p:grpSpPr>
        <p:cxnSp>
          <p:nvCxnSpPr>
            <p:cNvPr id="7183" name="Straight Connector 25"/>
            <p:cNvCxnSpPr>
              <a:cxnSpLocks noChangeShapeType="1"/>
            </p:cNvCxnSpPr>
            <p:nvPr/>
          </p:nvCxnSpPr>
          <p:spPr bwMode="auto">
            <a:xfrm rot="5400000">
              <a:off x="5711923" y="2204815"/>
              <a:ext cx="1554434" cy="4245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Straight Connector 26"/>
            <p:cNvCxnSpPr>
              <a:cxnSpLocks noChangeShapeType="1"/>
            </p:cNvCxnSpPr>
            <p:nvPr/>
          </p:nvCxnSpPr>
          <p:spPr bwMode="auto">
            <a:xfrm flipV="1">
              <a:off x="6635692" y="2457974"/>
              <a:ext cx="1283518" cy="63756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Straight Connector 30"/>
            <p:cNvCxnSpPr>
              <a:cxnSpLocks noChangeShapeType="1"/>
            </p:cNvCxnSpPr>
            <p:nvPr/>
          </p:nvCxnSpPr>
          <p:spPr bwMode="auto">
            <a:xfrm rot="10800000">
              <a:off x="6702804" y="1350631"/>
              <a:ext cx="1191236" cy="75500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6" name="TextBox 49"/>
            <p:cNvSpPr txBox="1">
              <a:spLocks noChangeArrowheads="1"/>
            </p:cNvSpPr>
            <p:nvPr/>
          </p:nvSpPr>
          <p:spPr bwMode="auto">
            <a:xfrm>
              <a:off x="7172413" y="1392471"/>
              <a:ext cx="6127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p</a:t>
              </a:r>
            </a:p>
          </p:txBody>
        </p:sp>
        <p:sp>
          <p:nvSpPr>
            <p:cNvPr id="7187" name="TextBox 50"/>
            <p:cNvSpPr txBox="1">
              <a:spLocks noChangeArrowheads="1"/>
            </p:cNvSpPr>
            <p:nvPr/>
          </p:nvSpPr>
          <p:spPr bwMode="auto">
            <a:xfrm>
              <a:off x="6175346" y="2039545"/>
              <a:ext cx="6127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q</a:t>
              </a:r>
            </a:p>
          </p:txBody>
        </p:sp>
        <p:sp>
          <p:nvSpPr>
            <p:cNvPr id="7188" name="TextBox 51"/>
            <p:cNvSpPr txBox="1">
              <a:spLocks noChangeArrowheads="1"/>
            </p:cNvSpPr>
            <p:nvPr/>
          </p:nvSpPr>
          <p:spPr bwMode="auto">
            <a:xfrm>
              <a:off x="7183044" y="2761420"/>
              <a:ext cx="7366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Symbol" panose="05050102010706020507" pitchFamily="18" charset="2"/>
                </a:rPr>
                <a:t>£ </a:t>
              </a:r>
              <a:r>
                <a:rPr lang="en-US" altLang="en-US" sz="1600"/>
                <a:t>p+q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59550" y="1477963"/>
            <a:ext cx="1762125" cy="4594225"/>
            <a:chOff x="6560191" y="1477866"/>
            <a:chExt cx="1761690" cy="4594321"/>
          </a:xfrm>
        </p:grpSpPr>
        <p:cxnSp>
          <p:nvCxnSpPr>
            <p:cNvPr id="7177" name="Straight Arrow Connector 20"/>
            <p:cNvCxnSpPr>
              <a:cxnSpLocks noChangeShapeType="1"/>
            </p:cNvCxnSpPr>
            <p:nvPr/>
          </p:nvCxnSpPr>
          <p:spPr bwMode="auto">
            <a:xfrm rot="16200000" flipH="1">
              <a:off x="7613959" y="5464483"/>
              <a:ext cx="871011" cy="344398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8" name="Straight Arrow Connector 20"/>
            <p:cNvCxnSpPr>
              <a:cxnSpLocks noChangeShapeType="1"/>
            </p:cNvCxnSpPr>
            <p:nvPr/>
          </p:nvCxnSpPr>
          <p:spPr bwMode="auto">
            <a:xfrm rot="10800000" flipV="1">
              <a:off x="6618920" y="5117283"/>
              <a:ext cx="830505" cy="385897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9" name="Straight Arrow Connector 20"/>
            <p:cNvCxnSpPr>
              <a:cxnSpLocks noChangeShapeType="1"/>
            </p:cNvCxnSpPr>
            <p:nvPr/>
          </p:nvCxnSpPr>
          <p:spPr bwMode="auto">
            <a:xfrm rot="5400000" flipH="1" flipV="1">
              <a:off x="7725331" y="4141600"/>
              <a:ext cx="703042" cy="490059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0" name="Straight Arrow Connector 20"/>
            <p:cNvCxnSpPr>
              <a:cxnSpLocks noChangeShapeType="1"/>
            </p:cNvCxnSpPr>
            <p:nvPr/>
          </p:nvCxnSpPr>
          <p:spPr bwMode="auto">
            <a:xfrm rot="5400000">
              <a:off x="6478984" y="2509283"/>
              <a:ext cx="550020" cy="387605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Arrow Connector 20"/>
            <p:cNvCxnSpPr>
              <a:cxnSpLocks noChangeShapeType="1"/>
            </p:cNvCxnSpPr>
            <p:nvPr/>
          </p:nvCxnSpPr>
          <p:spPr bwMode="auto">
            <a:xfrm rot="16200000" flipV="1">
              <a:off x="6460924" y="1586923"/>
              <a:ext cx="569051" cy="350937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Straight Arrow Connector 20"/>
            <p:cNvCxnSpPr>
              <a:cxnSpLocks noChangeShapeType="1"/>
            </p:cNvCxnSpPr>
            <p:nvPr/>
          </p:nvCxnSpPr>
          <p:spPr bwMode="auto">
            <a:xfrm>
              <a:off x="7199414" y="2176456"/>
              <a:ext cx="635903" cy="113738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1643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71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Gonzalez’s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003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k-Center is NP-complete.</a:t>
            </a:r>
          </a:p>
          <a:p>
            <a:pPr>
              <a:defRPr/>
            </a:pPr>
            <a:r>
              <a:rPr lang="en-US" dirty="0" smtClean="0"/>
              <a:t>We’ll give a simple 2-approximation for it.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Idea</a:t>
            </a:r>
            <a:r>
              <a:rPr lang="en-US" dirty="0" smtClean="0"/>
              <a:t> Say there’s one site that’s farthest away from all centers.  Then it makes the radius large.  We’ll put a center at that site, to reduce the radius.</a:t>
            </a:r>
          </a:p>
          <a:p>
            <a:pPr lvl="1">
              <a:defRPr/>
            </a:pPr>
            <a:r>
              <a:rPr lang="en-US" dirty="0" smtClean="0"/>
              <a:t>Note we allow putting center at same location as site. </a:t>
            </a:r>
            <a:endParaRPr 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728788" y="4397375"/>
            <a:ext cx="5184775" cy="2022475"/>
            <a:chOff x="1728788" y="4397375"/>
            <a:chExt cx="5184775" cy="2022475"/>
          </a:xfrm>
        </p:grpSpPr>
        <p:sp>
          <p:nvSpPr>
            <p:cNvPr id="4" name="Oval 3"/>
            <p:cNvSpPr/>
            <p:nvPr/>
          </p:nvSpPr>
          <p:spPr bwMode="auto">
            <a:xfrm>
              <a:off x="1728788" y="5067300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199" name="Rectangle 4"/>
            <p:cNvSpPr>
              <a:spLocks noChangeArrowheads="1"/>
            </p:cNvSpPr>
            <p:nvPr/>
          </p:nvSpPr>
          <p:spPr bwMode="auto">
            <a:xfrm>
              <a:off x="2566988" y="5461000"/>
              <a:ext cx="217487" cy="219075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013075" y="4589463"/>
              <a:ext cx="209550" cy="2111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033588" y="6102350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704013" y="4397375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30513" y="6210300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311775" y="4581525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84875" y="5581650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6704013" y="4397375"/>
            <a:ext cx="219075" cy="217488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55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Gonzalez’s algorithm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 is set of centers, initially empty.</a:t>
            </a:r>
          </a:p>
          <a:p>
            <a:endParaRPr lang="en-US" alt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repeat k times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3200" smtClean="0"/>
              <a:t>choose site s with maximum d(s,C)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3200" smtClean="0"/>
              <a:t>add s to C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return C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>
                <a:solidFill>
                  <a:srgbClr val="1503FB"/>
                </a:solidFill>
              </a:rPr>
              <a:t>Note</a:t>
            </a:r>
            <a:r>
              <a:rPr lang="en-US" altLang="en-US" smtClean="0"/>
              <a:t> The centers are located at the sites.</a:t>
            </a:r>
          </a:p>
        </p:txBody>
      </p:sp>
    </p:spTree>
    <p:extLst>
      <p:ext uri="{BB962C8B-B14F-4D97-AF65-F5344CB8AC3E}">
        <p14:creationId xmlns:p14="http://schemas.microsoft.com/office/powerpoint/2010/main" val="1159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916738" cy="50196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Let C be the algorithm’s output, and r be C’s radius.</a:t>
            </a:r>
          </a:p>
          <a:p>
            <a:pPr lvl="1">
              <a:defRPr/>
            </a:pPr>
            <a:r>
              <a:rPr lang="en-US" dirty="0" smtClean="0"/>
              <a:t>r =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s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min</a:t>
            </a:r>
            <a:r>
              <a:rPr lang="en-US" baseline="-25000" dirty="0" err="1" smtClean="0"/>
              <a:t>c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C</a:t>
            </a:r>
            <a:r>
              <a:rPr lang="en-US" dirty="0" smtClean="0"/>
              <a:t> d(</a:t>
            </a:r>
            <a:r>
              <a:rPr lang="en-US" dirty="0" err="1" smtClean="0"/>
              <a:t>s,c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 1</a:t>
            </a:r>
            <a:r>
              <a:rPr lang="en-US" dirty="0" smtClean="0"/>
              <a:t> For any </a:t>
            </a:r>
            <a:r>
              <a:rPr lang="en-US" dirty="0" err="1" smtClean="0"/>
              <a:t>c,c’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C</a:t>
            </a:r>
            <a:r>
              <a:rPr lang="en-US" dirty="0" smtClean="0"/>
              <a:t>, d(</a:t>
            </a:r>
            <a:r>
              <a:rPr lang="en-US" dirty="0" err="1" smtClean="0"/>
              <a:t>c,c</a:t>
            </a:r>
            <a:r>
              <a:rPr lang="en-US" dirty="0" smtClean="0"/>
              <a:t>’)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r.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Since r is the radius, there exists a point </a:t>
            </a:r>
            <a:r>
              <a:rPr lang="en-US" dirty="0" err="1" smtClean="0"/>
              <a:t>s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S</a:t>
            </a:r>
            <a:r>
              <a:rPr lang="en-US" dirty="0" smtClean="0"/>
              <a:t> at distance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r from all the centers.  </a:t>
            </a:r>
          </a:p>
          <a:p>
            <a:pPr lvl="1">
              <a:defRPr/>
            </a:pPr>
            <a:r>
              <a:rPr lang="en-US" dirty="0" smtClean="0"/>
              <a:t>If there’s no such s, then C’s radius &lt; r.</a:t>
            </a:r>
          </a:p>
          <a:p>
            <a:pPr lvl="1">
              <a:defRPr/>
            </a:pPr>
            <a:r>
              <a:rPr lang="en-US" dirty="0" smtClean="0"/>
              <a:t>So s is distance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r from c and c’.</a:t>
            </a:r>
          </a:p>
          <a:p>
            <a:pPr lvl="1">
              <a:defRPr/>
            </a:pPr>
            <a:r>
              <a:rPr lang="en-US" dirty="0" smtClean="0"/>
              <a:t>Suppose WLOG c’ is added to C after c.</a:t>
            </a:r>
          </a:p>
          <a:p>
            <a:pPr lvl="1">
              <a:defRPr/>
            </a:pPr>
            <a:r>
              <a:rPr lang="en-US" dirty="0" smtClean="0"/>
              <a:t>If d(</a:t>
            </a:r>
            <a:r>
              <a:rPr lang="en-US" dirty="0" err="1" smtClean="0"/>
              <a:t>c,c</a:t>
            </a:r>
            <a:r>
              <a:rPr lang="en-US" dirty="0" smtClean="0"/>
              <a:t>’)&lt;r, then algorithm would add s to C instead of </a:t>
            </a:r>
            <a:r>
              <a:rPr lang="en-US" smtClean="0"/>
              <a:t>c’, since s is farther.</a:t>
            </a:r>
            <a:endParaRPr lang="en-US" dirty="0" smtClean="0"/>
          </a:p>
        </p:txBody>
      </p:sp>
      <p:sp>
        <p:nvSpPr>
          <p:cNvPr id="10252" name="TextBox 21"/>
          <p:cNvSpPr txBox="1">
            <a:spLocks noChangeArrowheads="1"/>
          </p:cNvSpPr>
          <p:nvPr/>
        </p:nvSpPr>
        <p:spPr bwMode="auto">
          <a:xfrm>
            <a:off x="8005763" y="2006600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Symbol" panose="05050102010706020507" pitchFamily="18" charset="2"/>
              </a:rPr>
              <a:t>&lt; </a:t>
            </a:r>
            <a:r>
              <a:rPr lang="en-US" altLang="en-US" sz="1400" b="1"/>
              <a:t>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315200" y="1855788"/>
            <a:ext cx="1638300" cy="3386137"/>
            <a:chOff x="7315200" y="1855788"/>
            <a:chExt cx="1638300" cy="3386603"/>
          </a:xfrm>
        </p:grpSpPr>
        <p:sp>
          <p:nvSpPr>
            <p:cNvPr id="10246" name="Rectangle 3"/>
            <p:cNvSpPr>
              <a:spLocks noChangeArrowheads="1"/>
            </p:cNvSpPr>
            <p:nvPr/>
          </p:nvSpPr>
          <p:spPr bwMode="auto">
            <a:xfrm>
              <a:off x="7508875" y="2122488"/>
              <a:ext cx="100013" cy="100012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7" name="Rectangle 4"/>
            <p:cNvSpPr>
              <a:spLocks noChangeArrowheads="1"/>
            </p:cNvSpPr>
            <p:nvPr/>
          </p:nvSpPr>
          <p:spPr bwMode="auto">
            <a:xfrm>
              <a:off x="8701088" y="2409825"/>
              <a:ext cx="101600" cy="100013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8" name="Oval 5"/>
            <p:cNvSpPr>
              <a:spLocks noChangeArrowheads="1"/>
            </p:cNvSpPr>
            <p:nvPr/>
          </p:nvSpPr>
          <p:spPr bwMode="auto">
            <a:xfrm>
              <a:off x="7869238" y="4806950"/>
              <a:ext cx="117475" cy="11747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0249" name="Straight Arrow Connector 7"/>
            <p:cNvCxnSpPr>
              <a:cxnSpLocks noChangeShapeType="1"/>
              <a:stCxn id="10246" idx="2"/>
              <a:endCxn id="10248" idx="0"/>
            </p:cNvCxnSpPr>
            <p:nvPr/>
          </p:nvCxnSpPr>
          <p:spPr bwMode="auto">
            <a:xfrm rot="16200000" flipH="1">
              <a:off x="6450807" y="3329781"/>
              <a:ext cx="2584450" cy="3698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Straight Arrow Connector 9"/>
            <p:cNvCxnSpPr>
              <a:cxnSpLocks noChangeShapeType="1"/>
              <a:stCxn id="10247" idx="2"/>
              <a:endCxn id="10248" idx="7"/>
            </p:cNvCxnSpPr>
            <p:nvPr/>
          </p:nvCxnSpPr>
          <p:spPr bwMode="auto">
            <a:xfrm rot="5400000">
              <a:off x="7203281" y="3275807"/>
              <a:ext cx="2314575" cy="78263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Straight Arrow Connector 12"/>
            <p:cNvCxnSpPr>
              <a:cxnSpLocks noChangeShapeType="1"/>
              <a:stCxn id="10246" idx="3"/>
              <a:endCxn id="10247" idx="1"/>
            </p:cNvCxnSpPr>
            <p:nvPr/>
          </p:nvCxnSpPr>
          <p:spPr bwMode="auto">
            <a:xfrm>
              <a:off x="7608888" y="2173288"/>
              <a:ext cx="1092200" cy="28575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TextBox 18"/>
            <p:cNvSpPr txBox="1">
              <a:spLocks noChangeArrowheads="1"/>
            </p:cNvSpPr>
            <p:nvPr/>
          </p:nvSpPr>
          <p:spPr bwMode="auto">
            <a:xfrm>
              <a:off x="7315200" y="3346450"/>
              <a:ext cx="4000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latin typeface="Symbol" panose="05050102010706020507" pitchFamily="18" charset="2"/>
                </a:rPr>
                <a:t>³ </a:t>
              </a:r>
              <a:r>
                <a:rPr lang="en-US" altLang="en-US" sz="1400" b="1"/>
                <a:t>r</a:t>
              </a:r>
            </a:p>
          </p:txBody>
        </p:sp>
        <p:sp>
          <p:nvSpPr>
            <p:cNvPr id="10253" name="TextBox 20"/>
            <p:cNvSpPr txBox="1">
              <a:spLocks noChangeArrowheads="1"/>
            </p:cNvSpPr>
            <p:nvPr/>
          </p:nvSpPr>
          <p:spPr bwMode="auto">
            <a:xfrm>
              <a:off x="8415338" y="3473450"/>
              <a:ext cx="4000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latin typeface="Symbol" panose="05050102010706020507" pitchFamily="18" charset="2"/>
                </a:rPr>
                <a:t>³ </a:t>
              </a:r>
              <a:r>
                <a:rPr lang="en-US" altLang="en-US" sz="1400" b="1"/>
                <a:t>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67588" y="1855788"/>
              <a:ext cx="284162" cy="3080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18538" y="2133638"/>
              <a:ext cx="334962" cy="3080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j-lt"/>
                </a:rPr>
                <a:t>c’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96213" y="4935962"/>
              <a:ext cx="284162" cy="3064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91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2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1503FB"/>
                </a:solidFill>
              </a:rPr>
              <a:t>Cor</a:t>
            </a:r>
            <a:r>
              <a:rPr lang="en-US" altLang="en-US" smtClean="0"/>
              <a:t> There exist k+1 points mutually at distance </a:t>
            </a:r>
            <a:r>
              <a:rPr lang="en-US" altLang="en-US" smtClean="0">
                <a:latin typeface="Symbol" panose="05050102010706020507" pitchFamily="18" charset="2"/>
              </a:rPr>
              <a:t>³ </a:t>
            </a:r>
            <a:r>
              <a:rPr lang="en-US" altLang="en-US" smtClean="0"/>
              <a:t>r from each other.</a:t>
            </a:r>
          </a:p>
          <a:p>
            <a:pPr lvl="1"/>
            <a:r>
              <a:rPr lang="en-US" altLang="en-US" smtClean="0"/>
              <a:t>By the lemma, the k centers are mutually </a:t>
            </a:r>
            <a:r>
              <a:rPr lang="en-US" altLang="en-US" smtClean="0">
                <a:latin typeface="Symbol" panose="05050102010706020507" pitchFamily="18" charset="2"/>
              </a:rPr>
              <a:t>³ </a:t>
            </a:r>
            <a:r>
              <a:rPr lang="en-US" altLang="en-US" smtClean="0"/>
              <a:t>r distance apart.  </a:t>
            </a:r>
          </a:p>
          <a:p>
            <a:pPr lvl="1"/>
            <a:r>
              <a:rPr lang="en-US" altLang="en-US" smtClean="0"/>
              <a:t>Also, there’s an s</a:t>
            </a:r>
            <a:r>
              <a:rPr lang="en-US" altLang="en-US" smtClean="0">
                <a:latin typeface="Symbol" panose="05050102010706020507" pitchFamily="18" charset="2"/>
              </a:rPr>
              <a:t>Î</a:t>
            </a:r>
            <a:r>
              <a:rPr lang="en-US" altLang="en-US" smtClean="0"/>
              <a:t>S at distance </a:t>
            </a:r>
            <a:r>
              <a:rPr lang="en-US" altLang="en-US" smtClean="0">
                <a:latin typeface="Symbol" panose="05050102010706020507" pitchFamily="18" charset="2"/>
              </a:rPr>
              <a:t>³ </a:t>
            </a:r>
            <a:r>
              <a:rPr lang="en-US" altLang="en-US" smtClean="0"/>
              <a:t>r from all the centers.</a:t>
            </a:r>
          </a:p>
          <a:p>
            <a:pPr lvl="2"/>
            <a:r>
              <a:rPr lang="en-US" altLang="en-US" smtClean="0"/>
              <a:t>Otherwise C’s covering radius is &lt; r.</a:t>
            </a:r>
          </a:p>
          <a:p>
            <a:pPr lvl="1"/>
            <a:r>
              <a:rPr lang="en-US" altLang="en-US" smtClean="0"/>
              <a:t>So the k centers plus s are the k+1 points.</a:t>
            </a:r>
          </a:p>
          <a:p>
            <a:r>
              <a:rPr lang="en-US" altLang="en-US" smtClean="0"/>
              <a:t>Call these k+1 points D.</a:t>
            </a:r>
          </a:p>
        </p:txBody>
      </p:sp>
    </p:spTree>
    <p:extLst>
      <p:ext uri="{BB962C8B-B14F-4D97-AF65-F5344CB8AC3E}">
        <p14:creationId xmlns:p14="http://schemas.microsoft.com/office/powerpoint/2010/main" val="127630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3544888"/>
            <a:ext cx="366712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Traveling Salesman Problem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rgbClr val="1503FB"/>
                </a:solidFill>
              </a:rPr>
              <a:t>Input</a:t>
            </a:r>
            <a:r>
              <a:rPr lang="en-US" altLang="en-US" sz="2800" smtClean="0"/>
              <a:t> A complete graph with weights on the edges.</a:t>
            </a:r>
          </a:p>
          <a:p>
            <a:r>
              <a:rPr lang="en-US" altLang="en-US" sz="2800" smtClean="0">
                <a:solidFill>
                  <a:srgbClr val="1503FB"/>
                </a:solidFill>
              </a:rPr>
              <a:t>Output</a:t>
            </a:r>
            <a:r>
              <a:rPr lang="en-US" altLang="en-US" sz="2800" smtClean="0"/>
              <a:t> A cycle that visits each city once.</a:t>
            </a:r>
            <a:endParaRPr lang="en-US" altLang="en-US" sz="2800" smtClean="0">
              <a:solidFill>
                <a:srgbClr val="FF0000"/>
              </a:solidFill>
            </a:endParaRPr>
          </a:p>
          <a:p>
            <a:r>
              <a:rPr lang="en-US" altLang="en-US" sz="2800" smtClean="0">
                <a:solidFill>
                  <a:srgbClr val="1503FB"/>
                </a:solidFill>
              </a:rPr>
              <a:t>Goal</a:t>
            </a:r>
            <a:r>
              <a:rPr lang="en-US" altLang="en-US" sz="2800" smtClean="0"/>
              <a:t> Find a cycle with minimum total weight.</a:t>
            </a:r>
          </a:p>
          <a:p>
            <a:endParaRPr lang="en-US" altLang="en-US" sz="2800" smtClean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502025"/>
            <a:ext cx="367823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6129338" y="5707063"/>
            <a:ext cx="238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source: CLRS</a:t>
            </a:r>
          </a:p>
        </p:txBody>
      </p:sp>
    </p:spTree>
    <p:extLst>
      <p:ext uri="{BB962C8B-B14F-4D97-AF65-F5344CB8AC3E}">
        <p14:creationId xmlns:p14="http://schemas.microsoft.com/office/powerpoint/2010/main" val="14652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02338" cy="50736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Let C* be an optimal cover with radius r*.  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 2</a:t>
            </a:r>
            <a:r>
              <a:rPr lang="en-US" dirty="0" smtClean="0"/>
              <a:t> </a:t>
            </a:r>
            <a:r>
              <a:rPr lang="en-US" smtClean="0"/>
              <a:t>Suppose r &gt; 2r</a:t>
            </a:r>
            <a:r>
              <a:rPr lang="en-US" dirty="0" smtClean="0"/>
              <a:t>*.  Then for every </a:t>
            </a:r>
            <a:r>
              <a:rPr lang="en-US" dirty="0" err="1" smtClean="0"/>
              <a:t>c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D</a:t>
            </a:r>
            <a:r>
              <a:rPr lang="en-US" dirty="0" smtClean="0"/>
              <a:t>, there exists a corresponding </a:t>
            </a:r>
            <a:r>
              <a:rPr lang="en-US" dirty="0" err="1" smtClean="0"/>
              <a:t>c’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C</a:t>
            </a:r>
            <a:r>
              <a:rPr lang="en-US" dirty="0" smtClean="0"/>
              <a:t>*.  Furthermore, all these c’ are unique.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Draw a circle of radius r/2 around each </a:t>
            </a:r>
            <a:r>
              <a:rPr lang="en-US" dirty="0" err="1" smtClean="0"/>
              <a:t>c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D</a:t>
            </a:r>
            <a:r>
              <a:rPr lang="en-US" dirty="0" smtClean="0"/>
              <a:t>. </a:t>
            </a:r>
          </a:p>
          <a:p>
            <a:pPr lvl="1">
              <a:defRPr/>
            </a:pPr>
            <a:r>
              <a:rPr lang="en-US" dirty="0" smtClean="0"/>
              <a:t>There must be a </a:t>
            </a:r>
            <a:r>
              <a:rPr lang="en-US" dirty="0" err="1" smtClean="0"/>
              <a:t>c’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C</a:t>
            </a:r>
            <a:r>
              <a:rPr lang="en-US" dirty="0" smtClean="0"/>
              <a:t>* inside the circle, because </a:t>
            </a:r>
          </a:p>
          <a:p>
            <a:pPr lvl="2">
              <a:defRPr/>
            </a:pPr>
            <a:r>
              <a:rPr lang="en-US" dirty="0" smtClean="0"/>
              <a:t>c is at most distance r* away from its nearest center, since r* is C*’s radius.  </a:t>
            </a:r>
          </a:p>
          <a:p>
            <a:pPr lvl="2">
              <a:defRPr/>
            </a:pPr>
            <a:r>
              <a:rPr lang="en-US" dirty="0" smtClean="0"/>
              <a:t>r/2&gt;r*.</a:t>
            </a:r>
          </a:p>
          <a:p>
            <a:pPr lvl="1">
              <a:defRPr/>
            </a:pPr>
            <a:r>
              <a:rPr lang="en-US" dirty="0" smtClean="0"/>
              <a:t>Given 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/>
              <a:t>D, let c’</a:t>
            </a:r>
            <a:r>
              <a:rPr lang="en-US" baseline="-25000" dirty="0" smtClean="0"/>
              <a:t>1</a:t>
            </a:r>
            <a:r>
              <a:rPr lang="en-US" dirty="0" smtClean="0"/>
              <a:t>,c’</a:t>
            </a:r>
            <a:r>
              <a:rPr lang="en-US" baseline="-25000" dirty="0" smtClean="0"/>
              <a:t>2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/>
              <a:t>C* be inside 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’s circle, resp.</a:t>
            </a:r>
          </a:p>
          <a:p>
            <a:pPr lvl="1">
              <a:defRPr/>
            </a:pP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’s circles don’t touch, because d(c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r.  </a:t>
            </a:r>
          </a:p>
          <a:p>
            <a:pPr lvl="1">
              <a:defRPr/>
            </a:pPr>
            <a:r>
              <a:rPr lang="en-US" dirty="0" smtClean="0"/>
              <a:t>So c’</a:t>
            </a:r>
            <a:r>
              <a:rPr lang="en-US" baseline="-25000" dirty="0" smtClean="0"/>
              <a:t>1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c’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459538" y="1377950"/>
            <a:ext cx="2498725" cy="4278313"/>
            <a:chOff x="6459538" y="1377950"/>
            <a:chExt cx="2498725" cy="4278313"/>
          </a:xfrm>
        </p:grpSpPr>
        <p:sp>
          <p:nvSpPr>
            <p:cNvPr id="6" name="Oval 5"/>
            <p:cNvSpPr/>
            <p:nvPr/>
          </p:nvSpPr>
          <p:spPr bwMode="auto">
            <a:xfrm>
              <a:off x="6459538" y="1377950"/>
              <a:ext cx="2028825" cy="202723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2306" name="Straight Arrow Connector 11"/>
            <p:cNvCxnSpPr>
              <a:cxnSpLocks noChangeShapeType="1"/>
            </p:cNvCxnSpPr>
            <p:nvPr/>
          </p:nvCxnSpPr>
          <p:spPr bwMode="auto">
            <a:xfrm>
              <a:off x="7550031" y="2393683"/>
              <a:ext cx="641218" cy="71462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7" name="TextBox 14"/>
            <p:cNvSpPr txBox="1">
              <a:spLocks noChangeArrowheads="1"/>
            </p:cNvSpPr>
            <p:nvPr/>
          </p:nvSpPr>
          <p:spPr bwMode="auto">
            <a:xfrm>
              <a:off x="7676832" y="2290208"/>
              <a:ext cx="798849" cy="41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r/2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929438" y="3627438"/>
              <a:ext cx="2028825" cy="202882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2309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8019931" y="3924552"/>
              <a:ext cx="641218" cy="71941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0" name="TextBox 18"/>
            <p:cNvSpPr txBox="1">
              <a:spLocks noChangeArrowheads="1"/>
            </p:cNvSpPr>
            <p:nvPr/>
          </p:nvSpPr>
          <p:spPr bwMode="auto">
            <a:xfrm>
              <a:off x="7880449" y="3944442"/>
              <a:ext cx="798849" cy="418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r/2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473950" y="2470150"/>
            <a:ext cx="773113" cy="2097088"/>
            <a:chOff x="7473950" y="2470150"/>
            <a:chExt cx="773113" cy="2097088"/>
          </a:xfrm>
        </p:grpSpPr>
        <p:cxnSp>
          <p:nvCxnSpPr>
            <p:cNvPr id="12303" name="Straight Arrow Connector 28"/>
            <p:cNvCxnSpPr>
              <a:cxnSpLocks noChangeShapeType="1"/>
            </p:cNvCxnSpPr>
            <p:nvPr/>
          </p:nvCxnSpPr>
          <p:spPr bwMode="auto">
            <a:xfrm rot="16200000" flipH="1">
              <a:off x="6660356" y="3283744"/>
              <a:ext cx="2097088" cy="4699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TextBox 30"/>
            <p:cNvSpPr txBox="1">
              <a:spLocks noChangeArrowheads="1"/>
            </p:cNvSpPr>
            <p:nvPr/>
          </p:nvSpPr>
          <p:spPr bwMode="auto">
            <a:xfrm>
              <a:off x="7693025" y="3305175"/>
              <a:ext cx="5540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Symbol" panose="05050102010706020507" pitchFamily="18" charset="2"/>
                </a:rPr>
                <a:t>³ </a:t>
              </a:r>
              <a:r>
                <a:rPr lang="en-US" altLang="en-US"/>
                <a:t>r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983413" y="2005013"/>
            <a:ext cx="1431925" cy="2984500"/>
            <a:chOff x="6983413" y="2005013"/>
            <a:chExt cx="1431925" cy="2984500"/>
          </a:xfrm>
        </p:grpSpPr>
        <p:sp>
          <p:nvSpPr>
            <p:cNvPr id="12295" name="Rectangle 3"/>
            <p:cNvSpPr>
              <a:spLocks noChangeArrowheads="1"/>
            </p:cNvSpPr>
            <p:nvPr/>
          </p:nvSpPr>
          <p:spPr bwMode="auto">
            <a:xfrm>
              <a:off x="7397869" y="2317661"/>
              <a:ext cx="152162" cy="152043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6" name="Rectangle 9"/>
            <p:cNvSpPr>
              <a:spLocks noChangeArrowheads="1"/>
            </p:cNvSpPr>
            <p:nvPr/>
          </p:nvSpPr>
          <p:spPr bwMode="auto">
            <a:xfrm>
              <a:off x="7867769" y="4567885"/>
              <a:ext cx="152162" cy="152162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5-Point Star 19"/>
            <p:cNvSpPr/>
            <p:nvPr/>
          </p:nvSpPr>
          <p:spPr bwMode="auto">
            <a:xfrm>
              <a:off x="7105650" y="2995613"/>
              <a:ext cx="176213" cy="176212"/>
            </a:xfrm>
            <a:prstGeom prst="star5">
              <a:avLst/>
            </a:prstGeom>
            <a:solidFill>
              <a:srgbClr val="1503F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5-Point Star 20"/>
            <p:cNvSpPr/>
            <p:nvPr/>
          </p:nvSpPr>
          <p:spPr bwMode="auto">
            <a:xfrm>
              <a:off x="7273925" y="3986213"/>
              <a:ext cx="176213" cy="176212"/>
            </a:xfrm>
            <a:prstGeom prst="star5">
              <a:avLst/>
            </a:prstGeom>
            <a:solidFill>
              <a:srgbClr val="1503F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299" name="TextBox 35"/>
            <p:cNvSpPr txBox="1">
              <a:spLocks noChangeArrowheads="1"/>
            </p:cNvSpPr>
            <p:nvPr/>
          </p:nvSpPr>
          <p:spPr bwMode="auto">
            <a:xfrm>
              <a:off x="7289800" y="2005013"/>
              <a:ext cx="638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</a:t>
              </a:r>
              <a:r>
                <a:rPr lang="en-US" altLang="en-US" sz="1400" b="1" baseline="-25000"/>
                <a:t>1</a:t>
              </a:r>
              <a:endParaRPr lang="en-US" altLang="en-US" sz="1400" b="1"/>
            </a:p>
          </p:txBody>
        </p:sp>
        <p:sp>
          <p:nvSpPr>
            <p:cNvPr id="12300" name="TextBox 36"/>
            <p:cNvSpPr txBox="1">
              <a:spLocks noChangeArrowheads="1"/>
            </p:cNvSpPr>
            <p:nvPr/>
          </p:nvSpPr>
          <p:spPr bwMode="auto">
            <a:xfrm>
              <a:off x="7778750" y="4683125"/>
              <a:ext cx="63658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</a:t>
              </a:r>
              <a:r>
                <a:rPr lang="en-US" altLang="en-US" sz="1400" b="1" baseline="-25000"/>
                <a:t>2</a:t>
              </a:r>
              <a:endParaRPr lang="en-US" altLang="en-US" sz="1400" b="1"/>
            </a:p>
          </p:txBody>
        </p:sp>
        <p:sp>
          <p:nvSpPr>
            <p:cNvPr id="12301" name="TextBox 37"/>
            <p:cNvSpPr txBox="1">
              <a:spLocks noChangeArrowheads="1"/>
            </p:cNvSpPr>
            <p:nvPr/>
          </p:nvSpPr>
          <p:spPr bwMode="auto">
            <a:xfrm>
              <a:off x="7191375" y="4113213"/>
              <a:ext cx="638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c’</a:t>
              </a:r>
              <a:r>
                <a:rPr lang="en-US" altLang="en-US" sz="1400" b="1" baseline="-25000"/>
                <a:t>2</a:t>
              </a:r>
              <a:endParaRPr lang="en-US" altLang="en-US" sz="1400" b="1"/>
            </a:p>
          </p:txBody>
        </p:sp>
        <p:sp>
          <p:nvSpPr>
            <p:cNvPr id="12302" name="TextBox 38"/>
            <p:cNvSpPr txBox="1">
              <a:spLocks noChangeArrowheads="1"/>
            </p:cNvSpPr>
            <p:nvPr/>
          </p:nvSpPr>
          <p:spPr bwMode="auto">
            <a:xfrm>
              <a:off x="6983413" y="2722563"/>
              <a:ext cx="638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c’</a:t>
              </a:r>
              <a:r>
                <a:rPr lang="en-US" altLang="en-US" sz="1400" b="1" baseline="-25000"/>
                <a:t>1</a:t>
              </a:r>
              <a:endParaRPr lang="en-US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3849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1503FB"/>
                </a:solidFill>
              </a:rPr>
              <a:t>Thm</a:t>
            </a:r>
            <a:r>
              <a:rPr lang="en-US" altLang="en-US" smtClean="0"/>
              <a:t> Let C be the output of Gonzalez’s algorithm, and let C* be an optimal k-center.  Then r(C) </a:t>
            </a:r>
            <a:r>
              <a:rPr lang="en-US" altLang="en-US" smtClean="0">
                <a:latin typeface="Symbol" panose="05050102010706020507" pitchFamily="18" charset="2"/>
              </a:rPr>
              <a:t>£</a:t>
            </a:r>
            <a:r>
              <a:rPr lang="en-US" altLang="en-US" smtClean="0"/>
              <a:t> 2r(C*).</a:t>
            </a:r>
          </a:p>
          <a:p>
            <a:r>
              <a:rPr lang="en-US" altLang="en-US" smtClean="0">
                <a:solidFill>
                  <a:srgbClr val="1503FB"/>
                </a:solidFill>
              </a:rPr>
              <a:t>Proof</a:t>
            </a:r>
            <a:r>
              <a:rPr lang="en-US" altLang="en-US" smtClean="0"/>
              <a:t> By Lemma 2, if r(C)&gt;2r(C*), then for every c</a:t>
            </a:r>
            <a:r>
              <a:rPr lang="en-US" altLang="en-US" smtClean="0">
                <a:latin typeface="Symbol" panose="05050102010706020507" pitchFamily="18" charset="2"/>
              </a:rPr>
              <a:t>Î</a:t>
            </a:r>
            <a:r>
              <a:rPr lang="en-US" altLang="en-US" smtClean="0"/>
              <a:t>D, there is a unique c’</a:t>
            </a:r>
            <a:r>
              <a:rPr lang="en-US" altLang="en-US" smtClean="0">
                <a:latin typeface="Symbol" panose="05050102010706020507" pitchFamily="18" charset="2"/>
              </a:rPr>
              <a:t>Î</a:t>
            </a:r>
            <a:r>
              <a:rPr lang="en-US" altLang="en-US" smtClean="0"/>
              <a:t>C*.  </a:t>
            </a:r>
          </a:p>
          <a:p>
            <a:pPr lvl="1"/>
            <a:r>
              <a:rPr lang="en-US" altLang="en-US" smtClean="0"/>
              <a:t>But there are k+1 points in D, by the corollary.</a:t>
            </a:r>
          </a:p>
          <a:p>
            <a:pPr lvl="1"/>
            <a:r>
              <a:rPr lang="en-US" altLang="en-US" smtClean="0"/>
              <a:t>So there are k+1 points in C*.  This is a contradiction because C* is a k-center.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707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35675" cy="5283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We have a set of items, each having a weight and a value.</a:t>
            </a:r>
          </a:p>
          <a:p>
            <a:pPr>
              <a:defRPr/>
            </a:pPr>
            <a:r>
              <a:rPr lang="en-US" dirty="0" smtClean="0"/>
              <a:t>We have a knapsack that can carry up to W amount of weight.</a:t>
            </a:r>
          </a:p>
          <a:p>
            <a:pPr>
              <a:defRPr/>
            </a:pPr>
            <a:r>
              <a:rPr lang="en-US" dirty="0" smtClean="0"/>
              <a:t>We want to put items in the knapsack to maximize the total value, but not exceed the weight limit.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Items 3 and 4 are the highest value items with weight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11.</a:t>
            </a:r>
          </a:p>
          <a:p>
            <a:pPr>
              <a:defRPr/>
            </a:pPr>
            <a:r>
              <a:rPr lang="en-US" dirty="0" smtClean="0"/>
              <a:t>Assume all items have weight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W, i.e. any single item fits in knapsack.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6148" name="Picture 3" descr="knaps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1258888"/>
            <a:ext cx="2757488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435725" y="4021138"/>
            <a:ext cx="2514600" cy="2627312"/>
            <a:chOff x="6629400" y="4231255"/>
            <a:chExt cx="2514600" cy="262674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391400" y="5112127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7391400" y="4692650"/>
              <a:ext cx="844550" cy="4191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Value</a:t>
              </a:r>
              <a:endParaRPr lang="en-US" altLang="zh-CN" sz="1600" baseline="-2500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391400" y="5810476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18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391400" y="6159651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22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391400" y="6508825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28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235950" y="5112127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6156" name="Rectangle 10"/>
            <p:cNvSpPr>
              <a:spLocks noChangeArrowheads="1"/>
            </p:cNvSpPr>
            <p:nvPr/>
          </p:nvSpPr>
          <p:spPr bwMode="auto">
            <a:xfrm>
              <a:off x="8235950" y="4692650"/>
              <a:ext cx="908050" cy="4191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Weight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235950" y="5810476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235950" y="6159651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391400" y="5461301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6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235950" y="5461301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235950" y="6508825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7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6162" name="Rectangle 16"/>
            <p:cNvSpPr>
              <a:spLocks noChangeArrowheads="1"/>
            </p:cNvSpPr>
            <p:nvPr/>
          </p:nvSpPr>
          <p:spPr bwMode="auto">
            <a:xfrm>
              <a:off x="6629400" y="4692650"/>
              <a:ext cx="762000" cy="4191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Item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629400" y="5112127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629400" y="5810476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3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629400" y="6159651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4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629400" y="6508825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629400" y="5461301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6168" name="Rectangle 22"/>
            <p:cNvSpPr>
              <a:spLocks noChangeArrowheads="1"/>
            </p:cNvSpPr>
            <p:nvPr/>
          </p:nvSpPr>
          <p:spPr bwMode="auto">
            <a:xfrm>
              <a:off x="7285198" y="4231255"/>
              <a:ext cx="1060450" cy="4572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SimSun" panose="02010600030101010101" pitchFamily="2" charset="-122"/>
                </a:rPr>
                <a:t>W = 11</a:t>
              </a:r>
              <a:endParaRPr lang="en-US" altLang="zh-CN" sz="1600" baseline="30000"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5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21700" cy="790575"/>
          </a:xfrm>
        </p:spPr>
        <p:txBody>
          <a:bodyPr/>
          <a:lstStyle/>
          <a:p>
            <a:r>
              <a:rPr lang="en-US" altLang="en-US" smtClean="0"/>
              <a:t>A dynamic program for 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3113" cy="54387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Let OPT(</a:t>
            </a:r>
            <a:r>
              <a:rPr lang="en-US" dirty="0" err="1" smtClean="0"/>
              <a:t>i,v</a:t>
            </a:r>
            <a:r>
              <a:rPr lang="en-US" dirty="0" smtClean="0"/>
              <a:t>) = minimum weight of a subset of items 1,...,</a:t>
            </a:r>
            <a:r>
              <a:rPr lang="en-US" dirty="0" err="1" smtClean="0"/>
              <a:t>i</a:t>
            </a:r>
            <a:r>
              <a:rPr lang="en-US" dirty="0" smtClean="0"/>
              <a:t> that has value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v.</a:t>
            </a:r>
          </a:p>
          <a:p>
            <a:pPr>
              <a:defRPr/>
            </a:pPr>
            <a:r>
              <a:rPr lang="en-US" dirty="0" smtClean="0"/>
              <a:t>If optimal solution uses item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Then we pay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weight for item </a:t>
            </a:r>
            <a:r>
              <a:rPr lang="en-US" dirty="0" err="1" smtClean="0"/>
              <a:t>i</a:t>
            </a:r>
            <a:r>
              <a:rPr lang="en-US" dirty="0" smtClean="0"/>
              <a:t>, and need to achieve value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v-v</a:t>
            </a:r>
            <a:r>
              <a:rPr lang="en-US" baseline="-25000" dirty="0" smtClean="0"/>
              <a:t>i</a:t>
            </a:r>
            <a:r>
              <a:rPr lang="en-US" dirty="0" smtClean="0"/>
              <a:t> using items 1,...,i-1 using min weight.</a:t>
            </a:r>
          </a:p>
          <a:p>
            <a:pPr lvl="1">
              <a:defRPr/>
            </a:pPr>
            <a:r>
              <a:rPr lang="en-US" dirty="0" smtClean="0"/>
              <a:t>So OPT(</a:t>
            </a:r>
            <a:r>
              <a:rPr lang="en-US" dirty="0" err="1" smtClean="0"/>
              <a:t>i,v</a:t>
            </a:r>
            <a:r>
              <a:rPr lang="en-US" dirty="0" smtClean="0"/>
              <a:t>)=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+OPT</a:t>
            </a:r>
            <a:r>
              <a:rPr lang="en-US" dirty="0" smtClean="0"/>
              <a:t>(i-1,v-v</a:t>
            </a:r>
            <a:r>
              <a:rPr lang="en-US" baseline="-25000" dirty="0" smtClean="0"/>
              <a:t>i</a:t>
            </a:r>
            <a:r>
              <a:rPr lang="en-US" dirty="0" smtClean="0"/>
              <a:t>).</a:t>
            </a:r>
          </a:p>
          <a:p>
            <a:pPr>
              <a:defRPr/>
            </a:pPr>
            <a:r>
              <a:rPr lang="en-US" dirty="0" smtClean="0"/>
              <a:t>If optimal solution doesn’t use item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Then we need to achieve value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v using items 1,...,i-1.</a:t>
            </a:r>
          </a:p>
          <a:p>
            <a:pPr lvl="1">
              <a:defRPr/>
            </a:pPr>
            <a:r>
              <a:rPr lang="en-US" dirty="0" smtClean="0"/>
              <a:t>So OPT(</a:t>
            </a:r>
            <a:r>
              <a:rPr lang="en-US" dirty="0" err="1" smtClean="0"/>
              <a:t>i,v</a:t>
            </a:r>
            <a:r>
              <a:rPr lang="en-US" dirty="0" smtClean="0"/>
              <a:t>)=OPT(i-1,v).</a:t>
            </a:r>
          </a:p>
          <a:p>
            <a:pPr>
              <a:defRPr/>
            </a:pPr>
            <a:r>
              <a:rPr lang="en-US" dirty="0" smtClean="0"/>
              <a:t>Choose the case that gives smaller weight.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OPT(</a:t>
            </a:r>
            <a:r>
              <a:rPr lang="en-US" dirty="0" err="1" smtClean="0"/>
              <a:t>i,v</a:t>
            </a:r>
            <a:r>
              <a:rPr lang="en-US" dirty="0" smtClean="0"/>
              <a:t>) = 	0					if v=0</a:t>
            </a:r>
          </a:p>
          <a:p>
            <a:pPr lvl="3">
              <a:buFont typeface="Wingdings" panose="05000000000000000000" pitchFamily="2" charset="2"/>
              <a:buNone/>
              <a:tabLst>
                <a:tab pos="2516188" algn="l"/>
              </a:tabLst>
              <a:defRPr/>
            </a:pPr>
            <a:r>
              <a:rPr lang="en-US" sz="3200" dirty="0" smtClean="0"/>
              <a:t>		</a:t>
            </a:r>
            <a:r>
              <a:rPr lang="en-US" sz="3200" dirty="0" smtClean="0">
                <a:latin typeface="Symbol" pitchFamily="18" charset="2"/>
              </a:rPr>
              <a:t>¥				</a:t>
            </a:r>
            <a:r>
              <a:rPr lang="en-US" sz="3200" dirty="0" smtClean="0"/>
              <a:t>if </a:t>
            </a:r>
            <a:r>
              <a:rPr lang="en-US" sz="3200" dirty="0" err="1" smtClean="0"/>
              <a:t>i</a:t>
            </a:r>
            <a:r>
              <a:rPr lang="en-US" sz="3200" dirty="0" smtClean="0"/>
              <a:t>=0, v&gt;0</a:t>
            </a:r>
          </a:p>
          <a:p>
            <a:pPr lvl="3">
              <a:buFont typeface="Wingdings" panose="05000000000000000000" pitchFamily="2" charset="2"/>
              <a:buNone/>
              <a:tabLst>
                <a:tab pos="2516188" algn="l"/>
              </a:tabLst>
              <a:defRPr/>
            </a:pPr>
            <a:r>
              <a:rPr lang="en-US" sz="3200" dirty="0" smtClean="0"/>
              <a:t>	</a:t>
            </a:r>
            <a:r>
              <a:rPr lang="en-US" sz="2400" dirty="0" smtClean="0"/>
              <a:t>	min(OPT(i-1,v),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+OPT</a:t>
            </a:r>
            <a:r>
              <a:rPr lang="en-US" sz="2400" dirty="0" smtClean="0"/>
              <a:t>(i-1,v-v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)) 	</a:t>
            </a:r>
            <a:r>
              <a:rPr lang="en-US" sz="3200" dirty="0" smtClean="0"/>
              <a:t>otherwise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0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790575"/>
          </a:xfrm>
        </p:spPr>
        <p:txBody>
          <a:bodyPr/>
          <a:lstStyle/>
          <a:p>
            <a:r>
              <a:rPr lang="en-US" altLang="en-US" smtClean="0"/>
              <a:t>Running time of dynamic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00663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Say there are n items, and the largest value of any item is v*.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The max value we can pack into the knapsack is  </a:t>
            </a:r>
            <a:r>
              <a:rPr lang="en-US" dirty="0" err="1" smtClean="0"/>
              <a:t>nv</a:t>
            </a:r>
            <a:r>
              <a:rPr lang="en-US" dirty="0" smtClean="0"/>
              <a:t>*, where v* is the largest v value.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Solve all </a:t>
            </a:r>
            <a:r>
              <a:rPr lang="en-US" dirty="0" err="1" smtClean="0"/>
              <a:t>subproblems</a:t>
            </a:r>
            <a:r>
              <a:rPr lang="en-US" dirty="0" smtClean="0"/>
              <a:t> of the form OPT(</a:t>
            </a:r>
            <a:r>
              <a:rPr lang="en-US" dirty="0" err="1" smtClean="0"/>
              <a:t>i,v</a:t>
            </a:r>
            <a:r>
              <a:rPr lang="en-US" dirty="0" smtClean="0"/>
              <a:t>), where </a:t>
            </a:r>
            <a:r>
              <a:rPr lang="en-US" dirty="0" err="1" smtClean="0"/>
              <a:t>i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n and v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err="1" smtClean="0"/>
              <a:t>nv</a:t>
            </a:r>
            <a:r>
              <a:rPr lang="en-US" dirty="0" smtClean="0"/>
              <a:t>*.</a:t>
            </a:r>
          </a:p>
          <a:p>
            <a:pPr lvl="1">
              <a:tabLst>
                <a:tab pos="2516188" algn="l"/>
              </a:tabLst>
              <a:defRPr/>
            </a:pPr>
            <a:r>
              <a:rPr lang="en-US" dirty="0" smtClean="0"/>
              <a:t>This is a total of O(n</a:t>
            </a:r>
            <a:r>
              <a:rPr lang="en-US" baseline="30000" dirty="0" smtClean="0"/>
              <a:t>2</a:t>
            </a:r>
            <a:r>
              <a:rPr lang="en-US" dirty="0" smtClean="0"/>
              <a:t>v*)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The solution to Knapsack is the max value V that can be packed with weight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W.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Having solved all the </a:t>
            </a:r>
            <a:r>
              <a:rPr lang="en-US" dirty="0" err="1" smtClean="0"/>
              <a:t>subproblems</a:t>
            </a:r>
            <a:r>
              <a:rPr lang="en-US" dirty="0" smtClean="0"/>
              <a:t>, we can find V by finding the </a:t>
            </a:r>
            <a:r>
              <a:rPr lang="en-US" dirty="0" err="1" smtClean="0"/>
              <a:t>subproblem</a:t>
            </a:r>
            <a:r>
              <a:rPr lang="en-US" dirty="0" smtClean="0"/>
              <a:t> with the largest value that has optimum weight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W.</a:t>
            </a:r>
          </a:p>
          <a:p>
            <a:pPr lvl="1">
              <a:tabLst>
                <a:tab pos="2516188" algn="l"/>
              </a:tabLst>
              <a:defRPr/>
            </a:pPr>
            <a:r>
              <a:rPr lang="en-US" dirty="0" smtClean="0"/>
              <a:t>V =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v</a:t>
            </a:r>
            <a:r>
              <a:rPr lang="en-US" baseline="-25000" dirty="0" err="1" smtClean="0">
                <a:latin typeface="Symbol" pitchFamily="18" charset="2"/>
              </a:rPr>
              <a:t>£</a:t>
            </a:r>
            <a:r>
              <a:rPr lang="en-US" baseline="-25000" dirty="0" err="1" smtClean="0"/>
              <a:t>nv</a:t>
            </a:r>
            <a:r>
              <a:rPr lang="en-US" baseline="-25000" dirty="0" smtClean="0"/>
              <a:t>* </a:t>
            </a:r>
            <a:r>
              <a:rPr lang="en-US" dirty="0" smtClean="0"/>
              <a:t>OPT(</a:t>
            </a:r>
            <a:r>
              <a:rPr lang="en-US" dirty="0" err="1" smtClean="0"/>
              <a:t>n,v</a:t>
            </a:r>
            <a:r>
              <a:rPr lang="en-US" dirty="0" smtClean="0"/>
              <a:t>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W.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So solving Knapsack takes total time O(n</a:t>
            </a:r>
            <a:r>
              <a:rPr lang="en-US" baseline="30000" dirty="0" smtClean="0"/>
              <a:t>2</a:t>
            </a:r>
            <a:r>
              <a:rPr lang="en-US" dirty="0" smtClean="0"/>
              <a:t>v*).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790575"/>
          </a:xfrm>
        </p:spPr>
        <p:txBody>
          <a:bodyPr/>
          <a:lstStyle/>
          <a:p>
            <a:r>
              <a:rPr lang="en-US" altLang="en-US" smtClean="0"/>
              <a:t>Running time of dynamic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The DP gives an optimal solution to Knapsack and takes O(n</a:t>
            </a:r>
            <a:r>
              <a:rPr lang="en-US" baseline="30000" dirty="0" smtClean="0"/>
              <a:t>2</a:t>
            </a:r>
            <a:r>
              <a:rPr lang="en-US" dirty="0" smtClean="0"/>
              <a:t>v*) time.  Have we found a </a:t>
            </a:r>
            <a:r>
              <a:rPr lang="en-US" dirty="0" err="1" smtClean="0"/>
              <a:t>polytime</a:t>
            </a:r>
            <a:r>
              <a:rPr lang="en-US" dirty="0" smtClean="0"/>
              <a:t> algorithm for an </a:t>
            </a:r>
            <a:r>
              <a:rPr lang="en-US" smtClean="0"/>
              <a:t>NP-complete problem?</a:t>
            </a:r>
            <a:endParaRPr lang="en-US" dirty="0" smtClean="0"/>
          </a:p>
          <a:p>
            <a:pPr>
              <a:defRPr/>
            </a:pPr>
            <a:r>
              <a:rPr lang="en-US" smtClean="0"/>
              <a:t>No.  The </a:t>
            </a:r>
            <a:r>
              <a:rPr lang="en-US" dirty="0" smtClean="0"/>
              <a:t>problem size is O(n log(v*)), because it takes log(v*) bits to express each item’s value.  But O(n</a:t>
            </a:r>
            <a:r>
              <a:rPr lang="en-US" baseline="30000" dirty="0" smtClean="0"/>
              <a:t>2</a:t>
            </a:r>
            <a:r>
              <a:rPr lang="en-US" dirty="0" smtClean="0"/>
              <a:t>v*) is not polynomial in n log(v*).</a:t>
            </a:r>
          </a:p>
          <a:p>
            <a:pPr>
              <a:defRPr/>
            </a:pPr>
            <a:r>
              <a:rPr lang="en-US" dirty="0" smtClean="0"/>
              <a:t>To make this DP fast, we have to make the largest value small.</a:t>
            </a:r>
          </a:p>
        </p:txBody>
      </p:sp>
    </p:spTree>
    <p:extLst>
      <p:ext uri="{BB962C8B-B14F-4D97-AF65-F5344CB8AC3E}">
        <p14:creationId xmlns:p14="http://schemas.microsoft.com/office/powerpoint/2010/main" val="89745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67713" cy="5334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Let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&gt;0 be any number.  We’ll give a (1+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)- approximation for knapsack.</a:t>
            </a:r>
          </a:p>
          <a:p>
            <a:pPr>
              <a:defRPr/>
            </a:pPr>
            <a:r>
              <a:rPr lang="en-US" dirty="0" smtClean="0"/>
              <a:t>By setting </a:t>
            </a:r>
            <a:r>
              <a:rPr lang="en-US" dirty="0" smtClean="0">
                <a:latin typeface="Symbol" pitchFamily="18" charset="2"/>
              </a:rPr>
              <a:t>e </a:t>
            </a:r>
            <a:r>
              <a:rPr lang="en-US" dirty="0" smtClean="0"/>
              <a:t>sufficiently small, we can get as good an approximation as we want!</a:t>
            </a:r>
          </a:p>
          <a:p>
            <a:pPr lvl="1">
              <a:defRPr/>
            </a:pPr>
            <a:r>
              <a:rPr lang="en-US" dirty="0" smtClean="0"/>
              <a:t>This type of algorithm is called a polynomial time approximation scheme, or PTAS.</a:t>
            </a:r>
          </a:p>
          <a:p>
            <a:pPr>
              <a:defRPr/>
            </a:pPr>
            <a:r>
              <a:rPr lang="en-US" dirty="0" smtClean="0"/>
              <a:t>Contrast this with earlier </a:t>
            </a:r>
            <a:r>
              <a:rPr lang="en-US" dirty="0" err="1" smtClean="0"/>
              <a:t>algs</a:t>
            </a:r>
            <a:r>
              <a:rPr lang="en-US" dirty="0" smtClean="0"/>
              <a:t> we studied, which had worse approx ratios, e.g. 2 or log n.</a:t>
            </a:r>
          </a:p>
          <a:p>
            <a:pPr>
              <a:defRPr/>
            </a:pPr>
            <a:r>
              <a:rPr lang="en-US" dirty="0" smtClean="0"/>
              <a:t>But the running time will be O(n</a:t>
            </a:r>
            <a:r>
              <a:rPr lang="en-US" baseline="30000" dirty="0" smtClean="0"/>
              <a:t>3</a:t>
            </a:r>
            <a:r>
              <a:rPr lang="en-US" dirty="0" smtClean="0"/>
              <a:t>/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).  Hence we can’t set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=0 get the optimal solution.</a:t>
            </a:r>
          </a:p>
          <a:p>
            <a:pPr>
              <a:defRPr/>
            </a:pPr>
            <a:r>
              <a:rPr lang="en-US" dirty="0" smtClean="0"/>
              <a:t>We’re trading accuracy for time.  The more accurate (smaller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), the more time the algorithm takes.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4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Main idea: 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733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Since we only need an approximate solution, we can change the values of the items a little (round the values) and not affect the solution much.</a:t>
            </a:r>
          </a:p>
          <a:p>
            <a:pPr>
              <a:defRPr/>
            </a:pPr>
            <a:r>
              <a:rPr lang="en-US" dirty="0" smtClean="0"/>
              <a:t>We scale and round the original values to make them small. </a:t>
            </a:r>
          </a:p>
          <a:p>
            <a:pPr>
              <a:defRPr/>
            </a:pPr>
            <a:r>
              <a:rPr lang="en-US" dirty="0" smtClean="0"/>
              <a:t>The previous DP took O(n</a:t>
            </a:r>
            <a:r>
              <a:rPr lang="en-US" baseline="30000" dirty="0" smtClean="0"/>
              <a:t>2</a:t>
            </a:r>
            <a:r>
              <a:rPr lang="en-US" dirty="0" smtClean="0"/>
              <a:t>v*) time.  So if the rounded values are small, this DP is fast.</a:t>
            </a:r>
            <a:endParaRPr lang="en-US" dirty="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47688" y="3940175"/>
            <a:ext cx="7866062" cy="2693988"/>
            <a:chOff x="547018" y="3898405"/>
            <a:chExt cx="7866062" cy="2694177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547018" y="4303407"/>
              <a:ext cx="914400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Item</a:t>
              </a:r>
            </a:p>
          </p:txBody>
        </p:sp>
        <p:sp>
          <p:nvSpPr>
            <p:cNvPr id="13318" name="Text Box 5"/>
            <p:cNvSpPr txBox="1">
              <a:spLocks noChangeArrowheads="1"/>
            </p:cNvSpPr>
            <p:nvPr/>
          </p:nvSpPr>
          <p:spPr bwMode="auto">
            <a:xfrm>
              <a:off x="1461418" y="4303407"/>
              <a:ext cx="1524000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Value</a:t>
              </a: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2985418" y="4303407"/>
              <a:ext cx="963612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Weight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47018" y="4684273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61418" y="4684273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134,221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985418" y="4684273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47018" y="5065300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461418" y="5065300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656,342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985418" y="5065300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47018" y="5446327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461418" y="5446327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1,810,013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985418" y="5446327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47018" y="5827353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461418" y="5827353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22,217,800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985418" y="5827353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47018" y="6208380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461418" y="6208380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28,343,199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985418" y="6208380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653505" y="3906344"/>
              <a:ext cx="9874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dirty="0">
                  <a:latin typeface="Arial" charset="0"/>
                  <a:ea typeface="宋体" pitchFamily="2" charset="-122"/>
                </a:rPr>
                <a:t>W = 11</a:t>
              </a: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5520655" y="4303407"/>
              <a:ext cx="914400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Item</a:t>
              </a:r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6435055" y="4303407"/>
              <a:ext cx="1066800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Value</a:t>
              </a: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7501855" y="4303407"/>
              <a:ext cx="911225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Weight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5520655" y="4684273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6435055" y="4684273"/>
              <a:ext cx="10668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7501855" y="4684273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5520655" y="5065300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6435055" y="5065300"/>
              <a:ext cx="10668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7501855" y="5065300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5520655" y="5446327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6435055" y="5446327"/>
              <a:ext cx="10668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19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7501855" y="5446327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5520655" y="5827353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6435055" y="5827353"/>
              <a:ext cx="1066800" cy="339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latin typeface="Arial" charset="0"/>
                  <a:ea typeface="宋体" pitchFamily="2" charset="-122"/>
                </a:rPr>
                <a:t>223</a:t>
              </a:r>
              <a:endParaRPr lang="en-US" altLang="zh-CN" sz="16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7501855" y="5827353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5520655" y="6208380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6435055" y="6208380"/>
              <a:ext cx="1066800" cy="339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latin typeface="Arial" charset="0"/>
                  <a:ea typeface="宋体" pitchFamily="2" charset="-122"/>
                </a:rPr>
                <a:t>284</a:t>
              </a:r>
              <a:endParaRPr lang="en-US" altLang="zh-CN" sz="16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7501855" y="6208380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13354" name="AutoShape 41"/>
            <p:cNvSpPr>
              <a:spLocks noChangeArrowheads="1"/>
            </p:cNvSpPr>
            <p:nvPr/>
          </p:nvSpPr>
          <p:spPr bwMode="auto">
            <a:xfrm>
              <a:off x="4471158" y="5285064"/>
              <a:ext cx="688072" cy="387671"/>
            </a:xfrm>
            <a:prstGeom prst="rightArrow">
              <a:avLst>
                <a:gd name="adj1" fmla="val 50000"/>
                <a:gd name="adj2" fmla="val 44873"/>
              </a:avLst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6516018" y="3898405"/>
              <a:ext cx="93345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dirty="0">
                  <a:latin typeface="Arial" charset="0"/>
                  <a:ea typeface="宋体" pitchFamily="2" charset="-122"/>
                </a:rPr>
                <a:t>W =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60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6572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Let </a:t>
                </a:r>
                <a:r>
                  <a:rPr lang="en-US" dirty="0" smtClean="0">
                    <a:latin typeface="Symbol" pitchFamily="18" charset="2"/>
                  </a:rPr>
                  <a:t>e</a:t>
                </a:r>
                <a:r>
                  <a:rPr lang="en-US" dirty="0" smtClean="0"/>
                  <a:t>&gt;0 be the precision we want.  </a:t>
                </a:r>
              </a:p>
              <a:p>
                <a:pPr>
                  <a:defRPr/>
                </a:pPr>
                <a:r>
                  <a:rPr lang="en-US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mtClean="0"/>
                  <a:t> to be a </a:t>
                </a:r>
                <a:r>
                  <a:rPr lang="en-US" dirty="0" smtClean="0"/>
                  <a:t>scaling factor.</a:t>
                </a:r>
              </a:p>
              <a:p>
                <a:pPr lvl="1">
                  <a:defRPr/>
                </a:pPr>
                <a:r>
                  <a:rPr lang="en-US" dirty="0" smtClean="0"/>
                  <a:t>v* is the largest value of any item.</a:t>
                </a:r>
              </a:p>
              <a:p>
                <a:pPr>
                  <a:defRPr/>
                </a:pPr>
                <a:r>
                  <a:rPr lang="en-US" dirty="0" smtClean="0"/>
                  <a:t>Scale all values down by </a:t>
                </a:r>
                <a:r>
                  <a:rPr lang="en-US" dirty="0" smtClean="0">
                    <a:latin typeface="Symbol" pitchFamily="18" charset="2"/>
                  </a:rPr>
                  <a:t>q </a:t>
                </a:r>
                <a:r>
                  <a:rPr lang="en-US" dirty="0" smtClean="0"/>
                  <a:t>then round up.</a:t>
                </a:r>
              </a:p>
              <a:p>
                <a:pPr lvl="1">
                  <a:defRPr/>
                </a:pPr>
                <a:r>
                  <a:rPr lang="en-US" dirty="0" smtClean="0"/>
                  <a:t>v’= </a:t>
                </a:r>
                <a:r>
                  <a:rPr lang="en-US" dirty="0" err="1" smtClean="0">
                    <a:latin typeface="Symbol" pitchFamily="18" charset="2"/>
                  </a:rPr>
                  <a:t>é</a:t>
                </a:r>
                <a:r>
                  <a:rPr lang="en-US" dirty="0" err="1" smtClean="0"/>
                  <a:t>v</a:t>
                </a:r>
                <a:r>
                  <a:rPr lang="en-US" dirty="0" smtClean="0"/>
                  <a:t>/</a:t>
                </a:r>
                <a:r>
                  <a:rPr lang="en-US" dirty="0" err="1" smtClean="0">
                    <a:latin typeface="Symbol" pitchFamily="18" charset="2"/>
                  </a:rPr>
                  <a:t>qù</a:t>
                </a:r>
                <a:r>
                  <a:rPr lang="en-US" dirty="0" smtClean="0"/>
                  <a:t>.</a:t>
                </a:r>
              </a:p>
              <a:p>
                <a:pPr>
                  <a:defRPr/>
                </a:pPr>
                <a:r>
                  <a:rPr lang="en-US" dirty="0" smtClean="0"/>
                  <a:t>Make a problem where each value v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is replaced by </a:t>
                </a:r>
                <a:r>
                  <a:rPr lang="en-US" dirty="0" err="1" smtClean="0"/>
                  <a:t>v’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.</a:t>
                </a:r>
              </a:p>
              <a:p>
                <a:pPr lvl="1">
                  <a:defRPr/>
                </a:pPr>
                <a:r>
                  <a:rPr lang="en-US" dirty="0" smtClean="0"/>
                  <a:t>Call this the scaled rounded problem.</a:t>
                </a:r>
              </a:p>
              <a:p>
                <a:pPr>
                  <a:defRPr/>
                </a:pPr>
                <a:r>
                  <a:rPr lang="en-US" dirty="0" smtClean="0"/>
                  <a:t>Let v^ be max value in the scaled rounded problem.  Then v^ =</a:t>
                </a:r>
                <a:r>
                  <a:rPr lang="en-US" dirty="0" smtClean="0">
                    <a:latin typeface="Symbol" pitchFamily="18" charset="2"/>
                  </a:rPr>
                  <a:t> </a:t>
                </a:r>
                <a:r>
                  <a:rPr lang="en-US" dirty="0" err="1" smtClean="0">
                    <a:latin typeface="Symbol" pitchFamily="18" charset="2"/>
                  </a:rPr>
                  <a:t>é</a:t>
                </a:r>
                <a:r>
                  <a:rPr lang="en-US" dirty="0" err="1" smtClean="0"/>
                  <a:t>v</a:t>
                </a:r>
                <a:r>
                  <a:rPr lang="en-US" dirty="0" smtClean="0"/>
                  <a:t>*/</a:t>
                </a:r>
                <a:r>
                  <a:rPr lang="en-US" dirty="0" err="1" smtClean="0">
                    <a:latin typeface="Symbol" pitchFamily="18" charset="2"/>
                  </a:rPr>
                  <a:t>qù</a:t>
                </a:r>
                <a:r>
                  <a:rPr lang="en-US" dirty="0" smtClean="0">
                    <a:latin typeface="Symbol" pitchFamily="18" charset="2"/>
                  </a:rPr>
                  <a:t> </a:t>
                </a:r>
                <a:r>
                  <a:rPr lang="en-US" dirty="0" smtClean="0"/>
                  <a:t>= </a:t>
                </a:r>
                <a:r>
                  <a:rPr lang="en-US" dirty="0" err="1" smtClean="0">
                    <a:latin typeface="Symbol" pitchFamily="18" charset="2"/>
                  </a:rPr>
                  <a:t>é</a:t>
                </a:r>
                <a:r>
                  <a:rPr lang="en-US" dirty="0" err="1" smtClean="0"/>
                  <a:t>v</a:t>
                </a:r>
                <a:r>
                  <a:rPr lang="en-US" dirty="0" smtClean="0"/>
                  <a:t>*/(</a:t>
                </a:r>
                <a:r>
                  <a:rPr lang="en-US" dirty="0" err="1" smtClean="0">
                    <a:latin typeface="Symbol" pitchFamily="18" charset="2"/>
                  </a:rPr>
                  <a:t>e</a:t>
                </a:r>
                <a:r>
                  <a:rPr lang="en-US" dirty="0" err="1" smtClean="0"/>
                  <a:t>v</a:t>
                </a:r>
                <a:r>
                  <a:rPr lang="en-US" dirty="0" smtClean="0"/>
                  <a:t>*/2n)</a:t>
                </a:r>
                <a:r>
                  <a:rPr lang="en-US" dirty="0" smtClean="0">
                    <a:latin typeface="Symbol" pitchFamily="18" charset="2"/>
                  </a:rPr>
                  <a:t>ù </a:t>
                </a:r>
                <a:r>
                  <a:rPr lang="en-US" dirty="0" smtClean="0"/>
                  <a:t>=</a:t>
                </a:r>
                <a:r>
                  <a:rPr lang="en-US" dirty="0" smtClean="0">
                    <a:latin typeface="Symbol" pitchFamily="18" charset="2"/>
                  </a:rPr>
                  <a:t>é</a:t>
                </a:r>
                <a:r>
                  <a:rPr lang="en-US" dirty="0" smtClean="0"/>
                  <a:t>2n/</a:t>
                </a:r>
                <a:r>
                  <a:rPr lang="en-US" dirty="0" err="1" smtClean="0">
                    <a:latin typeface="Symbol" pitchFamily="18" charset="2"/>
                  </a:rPr>
                  <a:t>eù</a:t>
                </a:r>
                <a:r>
                  <a:rPr lang="en-US" dirty="0" smtClean="0"/>
                  <a:t>.</a:t>
                </a:r>
              </a:p>
              <a:p>
                <a:pPr>
                  <a:defRPr/>
                </a:pPr>
                <a:r>
                  <a:rPr lang="en-US" dirty="0" smtClean="0"/>
                  <a:t>Running time of DP on scaled rounded problem is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v^) =O(n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/</a:t>
                </a:r>
                <a:r>
                  <a:rPr lang="en-US" dirty="0" smtClean="0">
                    <a:latin typeface="Symbol" pitchFamily="18" charset="2"/>
                  </a:rPr>
                  <a:t>e</a:t>
                </a:r>
                <a:r>
                  <a:rPr lang="en-US" dirty="0" smtClean="0"/>
                  <a:t>). </a:t>
                </a:r>
                <a:endParaRPr lang="en-US" dirty="0" smtClean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65725"/>
              </a:xfrm>
              <a:blipFill>
                <a:blip r:embed="rId2"/>
                <a:stretch>
                  <a:fillRect l="-667" t="-2834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9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Solving the original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6438" cy="52085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Make another new problem in which </a:t>
            </a:r>
            <a:r>
              <a:rPr lang="en-US" smtClean="0"/>
              <a:t>each value v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dirty="0" smtClean="0"/>
              <a:t>is replaced by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>
                <a:latin typeface="Symbol" pitchFamily="18" charset="2"/>
              </a:rPr>
              <a:t>é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>
                <a:latin typeface="Symbol" pitchFamily="18" charset="2"/>
              </a:rPr>
              <a:t>qù</a:t>
            </a:r>
            <a:r>
              <a:rPr lang="en-US" dirty="0" smtClean="0"/>
              <a:t>*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Call this the rounded problem.</a:t>
            </a:r>
          </a:p>
          <a:p>
            <a:pPr lvl="1">
              <a:defRPr/>
            </a:pPr>
            <a:r>
              <a:rPr lang="en-US" dirty="0" smtClean="0"/>
              <a:t>We have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v</a:t>
            </a:r>
            <a:r>
              <a:rPr lang="en-US" baseline="-25000" dirty="0" smtClean="0"/>
              <a:t>i</a:t>
            </a:r>
            <a:r>
              <a:rPr lang="en-US" dirty="0" smtClean="0"/>
              <a:t>, and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Note u values are equal to v’ values multiplied by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Thus, the optimal solution for the rounded problem and the scaled rounded problem are the same.</a:t>
            </a:r>
          </a:p>
          <a:p>
            <a:pPr>
              <a:defRPr/>
            </a:pPr>
            <a:r>
              <a:rPr lang="en-US" dirty="0" smtClean="0"/>
              <a:t>We now have 3 problems, the original problem, the scaled rounded problem, and the rounded problem.</a:t>
            </a:r>
          </a:p>
          <a:p>
            <a:pPr>
              <a:defRPr/>
            </a:pPr>
            <a:r>
              <a:rPr lang="en-US" dirty="0" smtClean="0"/>
              <a:t>Let S be the optimal solution to the scaled rounded problem, which we can find in time O(n</a:t>
            </a:r>
            <a:r>
              <a:rPr lang="en-US" baseline="30000" dirty="0" smtClean="0"/>
              <a:t>3</a:t>
            </a:r>
            <a:r>
              <a:rPr lang="en-US" dirty="0" smtClean="0"/>
              <a:t>/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).  S is also optimal for the </a:t>
            </a:r>
            <a:r>
              <a:rPr lang="en-US" smtClean="0"/>
              <a:t>rounded problem.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We’ll show S is a 1+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 approximation for the original problem.</a:t>
            </a:r>
          </a:p>
        </p:txBody>
      </p:sp>
    </p:spTree>
    <p:extLst>
      <p:ext uri="{BB962C8B-B14F-4D97-AF65-F5344CB8AC3E}">
        <p14:creationId xmlns:p14="http://schemas.microsoft.com/office/powerpoint/2010/main" val="155222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Metric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39667" cy="419840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TSP is NP-hard.  In fact, it’s even NP-hard to approximate when weights can  be arbitrary.</a:t>
            </a:r>
          </a:p>
          <a:p>
            <a:pPr>
              <a:defRPr/>
            </a:pPr>
            <a:r>
              <a:rPr lang="en-US" smtClean="0"/>
              <a:t>However, TSP is </a:t>
            </a:r>
            <a:r>
              <a:rPr lang="en-US" dirty="0" err="1" smtClean="0"/>
              <a:t>approximable</a:t>
            </a:r>
            <a:r>
              <a:rPr lang="en-US" dirty="0" smtClean="0"/>
              <a:t> for special types of weights.</a:t>
            </a:r>
          </a:p>
          <a:p>
            <a:pPr>
              <a:defRPr/>
            </a:pPr>
            <a:r>
              <a:rPr lang="en-US" dirty="0" smtClean="0"/>
              <a:t>A weighted graph satisfies the triangle inequality if for any 3 vertices p, q, r, we </a:t>
            </a:r>
            <a:r>
              <a:rPr lang="en-US" smtClean="0"/>
              <a:t>have d</a:t>
            </a:r>
            <a:r>
              <a:rPr lang="en-US" baseline="-25000" smtClean="0"/>
              <a:t>pq</a:t>
            </a:r>
            <a:r>
              <a:rPr lang="en-US" smtClean="0"/>
              <a:t>+d</a:t>
            </a:r>
            <a:r>
              <a:rPr lang="en-US" baseline="-25000" smtClean="0"/>
              <a:t>qr </a:t>
            </a:r>
            <a:r>
              <a:rPr lang="en-US" smtClean="0">
                <a:latin typeface="Symbol" pitchFamily="18" charset="2"/>
              </a:rPr>
              <a:t>³ </a:t>
            </a:r>
            <a:r>
              <a:rPr lang="en-US" smtClean="0"/>
              <a:t>d</a:t>
            </a:r>
            <a:r>
              <a:rPr lang="en-US" baseline="-25000" smtClean="0"/>
              <a:t>pr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I.e</a:t>
            </a:r>
            <a:r>
              <a:rPr lang="en-US" smtClean="0"/>
              <a:t>., direct </a:t>
            </a:r>
            <a:r>
              <a:rPr lang="en-US" dirty="0" smtClean="0"/>
              <a:t>path is always no worse than a roundabout path.</a:t>
            </a:r>
          </a:p>
          <a:p>
            <a:pPr lvl="1">
              <a:defRPr/>
            </a:pPr>
            <a:r>
              <a:rPr lang="en-US" dirty="0" smtClean="0"/>
              <a:t>This is called a metric TSP.</a:t>
            </a:r>
          </a:p>
          <a:p>
            <a:pPr>
              <a:defRPr/>
            </a:pPr>
            <a:r>
              <a:rPr lang="en-US" smtClean="0"/>
              <a:t>There </a:t>
            </a:r>
            <a:r>
              <a:rPr lang="en-US" dirty="0" smtClean="0"/>
              <a:t>is a 1.5-approx algorithm for TSP in graphs with the triangle inequality.</a:t>
            </a:r>
          </a:p>
          <a:p>
            <a:pPr lvl="1">
              <a:defRPr/>
            </a:pPr>
            <a:r>
              <a:rPr lang="en-US" dirty="0" smtClean="0"/>
              <a:t>Let’s look at a simpler 2-approx first.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61242" y="5420255"/>
            <a:ext cx="2459038" cy="1173162"/>
            <a:chOff x="3127513" y="5254487"/>
            <a:chExt cx="2458279" cy="1172817"/>
          </a:xfrm>
        </p:grpSpPr>
        <p:sp>
          <p:nvSpPr>
            <p:cNvPr id="8197" name="Oval 3"/>
            <p:cNvSpPr>
              <a:spLocks noChangeArrowheads="1"/>
            </p:cNvSpPr>
            <p:nvPr/>
          </p:nvSpPr>
          <p:spPr bwMode="auto">
            <a:xfrm>
              <a:off x="3246783" y="6294783"/>
              <a:ext cx="132521" cy="13252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198" name="Oval 5"/>
            <p:cNvSpPr>
              <a:spLocks noChangeArrowheads="1"/>
            </p:cNvSpPr>
            <p:nvPr/>
          </p:nvSpPr>
          <p:spPr bwMode="auto">
            <a:xfrm>
              <a:off x="4181061" y="5599044"/>
              <a:ext cx="132521" cy="13252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199" name="Oval 6"/>
            <p:cNvSpPr>
              <a:spLocks noChangeArrowheads="1"/>
            </p:cNvSpPr>
            <p:nvPr/>
          </p:nvSpPr>
          <p:spPr bwMode="auto">
            <a:xfrm>
              <a:off x="5141844" y="5883966"/>
              <a:ext cx="132521" cy="13252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8200" name="Straight Arrow Connector 8"/>
            <p:cNvCxnSpPr>
              <a:cxnSpLocks noChangeShapeType="1"/>
              <a:stCxn id="8197" idx="7"/>
              <a:endCxn id="8198" idx="3"/>
            </p:cNvCxnSpPr>
            <p:nvPr/>
          </p:nvCxnSpPr>
          <p:spPr bwMode="auto">
            <a:xfrm rot="5400000" flipH="1" flipV="1">
              <a:off x="3479166" y="5592889"/>
              <a:ext cx="602032" cy="84057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1" name="Straight Arrow Connector 9"/>
            <p:cNvCxnSpPr>
              <a:cxnSpLocks noChangeShapeType="1"/>
              <a:endCxn id="8199" idx="1"/>
            </p:cNvCxnSpPr>
            <p:nvPr/>
          </p:nvCxnSpPr>
          <p:spPr bwMode="auto">
            <a:xfrm>
              <a:off x="4294176" y="5671461"/>
              <a:ext cx="867075" cy="23191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2" name="Straight Arrow Connector 11"/>
            <p:cNvCxnSpPr>
              <a:cxnSpLocks noChangeShapeType="1"/>
              <a:endCxn id="8199" idx="2"/>
            </p:cNvCxnSpPr>
            <p:nvPr/>
          </p:nvCxnSpPr>
          <p:spPr bwMode="auto">
            <a:xfrm flipV="1">
              <a:off x="3379775" y="5950227"/>
              <a:ext cx="1762069" cy="43685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3" name="TextBox 13"/>
            <p:cNvSpPr txBox="1">
              <a:spLocks noChangeArrowheads="1"/>
            </p:cNvSpPr>
            <p:nvPr/>
          </p:nvSpPr>
          <p:spPr bwMode="auto">
            <a:xfrm>
              <a:off x="3127513" y="5936973"/>
              <a:ext cx="5300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p</a:t>
              </a:r>
            </a:p>
          </p:txBody>
        </p:sp>
        <p:sp>
          <p:nvSpPr>
            <p:cNvPr id="8204" name="TextBox 15"/>
            <p:cNvSpPr txBox="1">
              <a:spLocks noChangeArrowheads="1"/>
            </p:cNvSpPr>
            <p:nvPr/>
          </p:nvSpPr>
          <p:spPr bwMode="auto">
            <a:xfrm>
              <a:off x="4114800" y="5254487"/>
              <a:ext cx="5300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q</a:t>
              </a:r>
            </a:p>
          </p:txBody>
        </p:sp>
        <p:sp>
          <p:nvSpPr>
            <p:cNvPr id="8205" name="TextBox 16"/>
            <p:cNvSpPr txBox="1">
              <a:spLocks noChangeArrowheads="1"/>
            </p:cNvSpPr>
            <p:nvPr/>
          </p:nvSpPr>
          <p:spPr bwMode="auto">
            <a:xfrm>
              <a:off x="5055705" y="5506277"/>
              <a:ext cx="5300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88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01763"/>
            <a:ext cx="8528050" cy="532606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mtClean="0">
                <a:solidFill>
                  <a:srgbClr val="1503FB"/>
                </a:solidFill>
              </a:rPr>
              <a:t>Thm</a:t>
            </a:r>
            <a:r>
              <a:rPr lang="en-US" altLang="en-US" smtClean="0"/>
              <a:t> Let S* be the optimal solution to the original  problem.  Then                        .  Hence S is a (1+</a:t>
            </a:r>
            <a:r>
              <a:rPr lang="en-US" altLang="en-US" smtClean="0">
                <a:latin typeface="Symbol" panose="05050102010706020507" pitchFamily="18" charset="2"/>
              </a:rPr>
              <a:t>e</a:t>
            </a:r>
            <a:r>
              <a:rPr lang="en-US" altLang="en-US" smtClean="0"/>
              <a:t>)-approximate solution.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mtClean="0">
                <a:solidFill>
                  <a:srgbClr val="1503FB"/>
                </a:solidFill>
              </a:rPr>
              <a:t>Proof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r>
              <a:rPr lang="en-US" altLang="en-US" sz="3600" smtClean="0"/>
              <a:t>	</a:t>
            </a:r>
            <a:r>
              <a:rPr lang="en-US" altLang="en-US" smtClean="0"/>
              <a:t>	</a:t>
            </a:r>
            <a:endParaRPr lang="en-US" altLang="en-US" sz="360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smtClean="0"/>
              <a:t>				</a:t>
            </a:r>
            <a:r>
              <a:rPr lang="en-US" altLang="en-US" smtClean="0"/>
              <a:t>				 	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mtClean="0"/>
              <a:t>				</a:t>
            </a:r>
            <a:r>
              <a:rPr lang="en-US" altLang="en-US" sz="2800" smtClean="0"/>
              <a:t>	</a:t>
            </a:r>
            <a:endParaRPr lang="en-US" altLang="en-US" smtClean="0"/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>
            <p:extLst/>
          </p:nvPr>
        </p:nvGraphicFramePr>
        <p:xfrm>
          <a:off x="5193771" y="1951038"/>
          <a:ext cx="26273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057400" imgH="495300" progId="Equation.3">
                  <p:embed/>
                </p:oleObj>
              </mc:Choice>
              <mc:Fallback>
                <p:oleObj name="Equation" r:id="rId3" imgW="2057400" imgH="495300" progId="Equation.3">
                  <p:embed/>
                  <p:pic>
                    <p:nvPicPr>
                      <p:cNvPr id="163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771" y="1951038"/>
                        <a:ext cx="26273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28688" y="3532188"/>
            <a:ext cx="4683125" cy="687387"/>
            <a:chOff x="928047" y="3531764"/>
            <a:chExt cx="4684188" cy="687127"/>
          </a:xfrm>
        </p:grpSpPr>
        <p:graphicFrame>
          <p:nvGraphicFramePr>
            <p:cNvPr id="16399" name="Object 4"/>
            <p:cNvGraphicFramePr>
              <a:graphicFrameLocks noChangeAspect="1"/>
            </p:cNvGraphicFramePr>
            <p:nvPr/>
          </p:nvGraphicFramePr>
          <p:xfrm>
            <a:off x="928047" y="3641041"/>
            <a:ext cx="163830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5" imgW="825500" imgH="368300" progId="Equation.3">
                    <p:embed/>
                  </p:oleObj>
                </mc:Choice>
                <mc:Fallback>
                  <p:oleObj name="Equation" r:id="rId5" imgW="825500" imgH="368300" progId="Equation.3">
                    <p:embed/>
                    <p:pic>
                      <p:nvPicPr>
                        <p:cNvPr id="1639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047" y="3641041"/>
                          <a:ext cx="1638300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TextBox 10"/>
            <p:cNvSpPr txBox="1">
              <a:spLocks noChangeArrowheads="1"/>
            </p:cNvSpPr>
            <p:nvPr/>
          </p:nvSpPr>
          <p:spPr bwMode="auto">
            <a:xfrm>
              <a:off x="3120705" y="3531764"/>
              <a:ext cx="24915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u</a:t>
              </a:r>
              <a:r>
                <a:rPr lang="en-US" altLang="en-US" sz="2800" baseline="-25000"/>
                <a:t>i</a:t>
              </a:r>
              <a:r>
                <a:rPr lang="en-US" altLang="en-US" sz="2800"/>
                <a:t> </a:t>
              </a:r>
              <a:r>
                <a:rPr lang="en-US" altLang="en-US" sz="2800">
                  <a:latin typeface="Symbol" panose="05050102010706020507" pitchFamily="18" charset="2"/>
                </a:rPr>
                <a:t>³</a:t>
              </a:r>
              <a:r>
                <a:rPr lang="en-US" altLang="en-US" sz="2800"/>
                <a:t> v</a:t>
              </a:r>
              <a:r>
                <a:rPr lang="en-US" altLang="en-US" sz="2800" baseline="-25000"/>
                <a:t>i</a:t>
              </a:r>
              <a:r>
                <a:rPr lang="en-US" altLang="en-US" sz="2800"/>
                <a:t> 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28688" y="4237038"/>
            <a:ext cx="7939087" cy="682625"/>
            <a:chOff x="928047" y="4236440"/>
            <a:chExt cx="7939116" cy="683272"/>
          </a:xfrm>
        </p:grpSpPr>
        <p:graphicFrame>
          <p:nvGraphicFramePr>
            <p:cNvPr id="16397" name="Object 4"/>
            <p:cNvGraphicFramePr>
              <a:graphicFrameLocks noChangeAspect="1"/>
            </p:cNvGraphicFramePr>
            <p:nvPr/>
          </p:nvGraphicFramePr>
          <p:xfrm>
            <a:off x="928047" y="4343449"/>
            <a:ext cx="931862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7" imgW="469900" imgH="368300" progId="Equation.3">
                    <p:embed/>
                  </p:oleObj>
                </mc:Choice>
                <mc:Fallback>
                  <p:oleObj name="Equation" r:id="rId7" imgW="469900" imgH="368300" progId="Equation.3">
                    <p:embed/>
                    <p:pic>
                      <p:nvPicPr>
                        <p:cNvPr id="1639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047" y="4343449"/>
                          <a:ext cx="931862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TextBox 12"/>
            <p:cNvSpPr txBox="1">
              <a:spLocks noChangeArrowheads="1"/>
            </p:cNvSpPr>
            <p:nvPr/>
          </p:nvSpPr>
          <p:spPr bwMode="auto">
            <a:xfrm>
              <a:off x="3120705" y="4236440"/>
              <a:ext cx="57464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S is opt soln for rounded problem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28688" y="4941888"/>
            <a:ext cx="5967412" cy="679450"/>
            <a:chOff x="928047" y="4941116"/>
            <a:chExt cx="5967704" cy="681004"/>
          </a:xfrm>
        </p:grpSpPr>
        <p:graphicFrame>
          <p:nvGraphicFramePr>
            <p:cNvPr id="16395" name="Object 4"/>
            <p:cNvGraphicFramePr>
              <a:graphicFrameLocks noChangeAspect="1"/>
            </p:cNvGraphicFramePr>
            <p:nvPr/>
          </p:nvGraphicFramePr>
          <p:xfrm>
            <a:off x="928047" y="5044270"/>
            <a:ext cx="1487487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9" imgW="749300" imgH="368300" progId="Equation.3">
                    <p:embed/>
                  </p:oleObj>
                </mc:Choice>
                <mc:Fallback>
                  <p:oleObj name="Equation" r:id="rId9" imgW="749300" imgH="368300" progId="Equation.3">
                    <p:embed/>
                    <p:pic>
                      <p:nvPicPr>
                        <p:cNvPr id="1639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047" y="5044270"/>
                          <a:ext cx="1487487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TextBox 13"/>
            <p:cNvSpPr txBox="1">
              <a:spLocks noChangeArrowheads="1"/>
            </p:cNvSpPr>
            <p:nvPr/>
          </p:nvSpPr>
          <p:spPr bwMode="auto">
            <a:xfrm>
              <a:off x="3120705" y="4941116"/>
              <a:ext cx="37750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u</a:t>
              </a:r>
              <a:r>
                <a:rPr lang="en-US" altLang="en-US" sz="2800" baseline="-25000"/>
                <a:t>i</a:t>
              </a:r>
              <a:r>
                <a:rPr lang="en-US" altLang="en-US" sz="2800">
                  <a:latin typeface="Symbol" panose="05050102010706020507" pitchFamily="18" charset="2"/>
                </a:rPr>
                <a:t> £ </a:t>
              </a:r>
              <a:r>
                <a:rPr lang="en-US" altLang="en-US" sz="2800"/>
                <a:t>v</a:t>
              </a:r>
              <a:r>
                <a:rPr lang="en-US" altLang="en-US" sz="2800" baseline="-25000"/>
                <a:t>i</a:t>
              </a:r>
              <a:r>
                <a:rPr lang="en-US" altLang="en-US" sz="2800"/>
                <a:t>+</a:t>
              </a:r>
              <a:r>
                <a:rPr lang="en-US" altLang="en-US" sz="2800">
                  <a:latin typeface="Symbol" panose="05050102010706020507" pitchFamily="18" charset="2"/>
                </a:rPr>
                <a:t>q</a:t>
              </a:r>
              <a:endParaRPr lang="en-US" altLang="en-US" sz="2800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928688" y="5645150"/>
            <a:ext cx="4473575" cy="679450"/>
            <a:chOff x="928047" y="5645791"/>
            <a:chExt cx="4474464" cy="678737"/>
          </a:xfrm>
        </p:grpSpPr>
        <p:graphicFrame>
          <p:nvGraphicFramePr>
            <p:cNvPr id="16393" name="Object 4"/>
            <p:cNvGraphicFramePr>
              <a:graphicFrameLocks noChangeAspect="1"/>
            </p:cNvGraphicFramePr>
            <p:nvPr/>
          </p:nvGraphicFramePr>
          <p:xfrm>
            <a:off x="928047" y="5746678"/>
            <a:ext cx="1512887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11" imgW="761669" imgH="368140" progId="Equation.3">
                    <p:embed/>
                  </p:oleObj>
                </mc:Choice>
                <mc:Fallback>
                  <p:oleObj name="Equation" r:id="rId11" imgW="761669" imgH="368140" progId="Equation.3">
                    <p:embed/>
                    <p:pic>
                      <p:nvPicPr>
                        <p:cNvPr id="1639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047" y="5746678"/>
                          <a:ext cx="1512887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TextBox 14"/>
            <p:cNvSpPr txBox="1">
              <a:spLocks noChangeArrowheads="1"/>
            </p:cNvSpPr>
            <p:nvPr/>
          </p:nvSpPr>
          <p:spPr bwMode="auto">
            <a:xfrm>
              <a:off x="3120705" y="5645791"/>
              <a:ext cx="228180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|S|</a:t>
              </a:r>
              <a:r>
                <a:rPr lang="en-US" altLang="en-US" sz="2800">
                  <a:latin typeface="Symbol" panose="05050102010706020507" pitchFamily="18" charset="2"/>
                </a:rPr>
                <a:t> £ </a:t>
              </a:r>
              <a:r>
                <a:rPr lang="en-US" altLang="en-US" sz="280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20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85175" cy="5308600"/>
          </a:xfrm>
        </p:spPr>
        <p:txBody>
          <a:bodyPr/>
          <a:lstStyle/>
          <a:p>
            <a:r>
              <a:rPr lang="en-US" altLang="en-US" smtClean="0"/>
              <a:t>Suppose item j has the largest value, so v*=v</a:t>
            </a:r>
            <a:r>
              <a:rPr lang="en-US" altLang="en-US" baseline="-25000" smtClean="0"/>
              <a:t>j</a:t>
            </a:r>
            <a:r>
              <a:rPr lang="en-US" altLang="en-US" smtClean="0"/>
              <a:t>. Then</a:t>
            </a:r>
          </a:p>
          <a:p>
            <a:pPr lvl="1"/>
            <a:r>
              <a:rPr lang="en-US" altLang="en-US" smtClean="0"/>
              <a:t>Last inequality because item j itself is feasible solution, so opt solution S is no smaller.</a:t>
            </a:r>
          </a:p>
          <a:p>
            <a:r>
              <a:rPr lang="en-US" altLang="en-US" smtClean="0"/>
              <a:t>So                                    , where first inequality comes inequalities on last page.</a:t>
            </a:r>
          </a:p>
          <a:p>
            <a:r>
              <a:rPr lang="en-US" altLang="en-US" smtClean="0"/>
              <a:t>Assuming </a:t>
            </a:r>
            <a:r>
              <a:rPr lang="en-US" altLang="en-US" smtClean="0">
                <a:latin typeface="Symbol" panose="05050102010706020507" pitchFamily="18" charset="2"/>
              </a:rPr>
              <a:t>e £ </a:t>
            </a:r>
            <a:r>
              <a:rPr lang="en-US" altLang="en-US" smtClean="0"/>
              <a:t>1, then</a:t>
            </a:r>
          </a:p>
          <a:p>
            <a:r>
              <a:rPr lang="en-US" altLang="en-US" smtClean="0"/>
              <a:t>Finally, we have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</p:txBody>
      </p:sp>
      <p:graphicFrame>
        <p:nvGraphicFramePr>
          <p:cNvPr id="17412" name="Object 16"/>
          <p:cNvGraphicFramePr>
            <a:graphicFrameLocks noChangeAspect="1"/>
          </p:cNvGraphicFramePr>
          <p:nvPr/>
        </p:nvGraphicFramePr>
        <p:xfrm>
          <a:off x="2967038" y="1870075"/>
          <a:ext cx="37020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624895" imgH="444307" progId="Equation.3">
                  <p:embed/>
                </p:oleObj>
              </mc:Choice>
              <mc:Fallback>
                <p:oleObj name="Equation" r:id="rId3" imgW="1624895" imgH="444307" progId="Equation.3">
                  <p:embed/>
                  <p:pic>
                    <p:nvPicPr>
                      <p:cNvPr id="174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1870075"/>
                        <a:ext cx="37020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7"/>
          <p:cNvGraphicFramePr>
            <a:graphicFrameLocks noChangeAspect="1"/>
          </p:cNvGraphicFramePr>
          <p:nvPr/>
        </p:nvGraphicFramePr>
        <p:xfrm>
          <a:off x="1481138" y="3322638"/>
          <a:ext cx="41338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1917700" imgH="457200" progId="Equation.3">
                  <p:embed/>
                </p:oleObj>
              </mc:Choice>
              <mc:Fallback>
                <p:oleObj name="Equation" r:id="rId5" imgW="1917700" imgH="457200" progId="Equation.3">
                  <p:embed/>
                  <p:pic>
                    <p:nvPicPr>
                      <p:cNvPr id="3584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322638"/>
                        <a:ext cx="41338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7"/>
          <p:cNvGraphicFramePr>
            <a:graphicFrameLocks noChangeAspect="1"/>
          </p:cNvGraphicFramePr>
          <p:nvPr/>
        </p:nvGraphicFramePr>
        <p:xfrm>
          <a:off x="4681538" y="4603750"/>
          <a:ext cx="17859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749300" imgH="368300" progId="Equation.3">
                  <p:embed/>
                </p:oleObj>
              </mc:Choice>
              <mc:Fallback>
                <p:oleObj name="Equation" r:id="rId7" imgW="749300" imgH="368300" progId="Equation.3">
                  <p:embed/>
                  <p:pic>
                    <p:nvPicPr>
                      <p:cNvPr id="358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4603750"/>
                        <a:ext cx="178593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4"/>
          <p:cNvGraphicFramePr>
            <a:graphicFrameLocks noChangeAspect="1"/>
          </p:cNvGraphicFramePr>
          <p:nvPr/>
        </p:nvGraphicFramePr>
        <p:xfrm>
          <a:off x="796925" y="5691188"/>
          <a:ext cx="69945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9" imgW="2794000" imgH="368300" progId="Equation.3">
                  <p:embed/>
                </p:oleObj>
              </mc:Choice>
              <mc:Fallback>
                <p:oleObj name="Equation" r:id="rId9" imgW="2794000" imgH="368300" progId="Equation.3">
                  <p:embed/>
                  <p:pic>
                    <p:nvPicPr>
                      <p:cNvPr id="358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5691188"/>
                        <a:ext cx="699452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6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482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We gave a DP for Knapsack.</a:t>
            </a:r>
          </a:p>
          <a:p>
            <a:pPr>
              <a:defRPr/>
            </a:pPr>
            <a:r>
              <a:rPr lang="en-US" dirty="0" smtClean="0"/>
              <a:t>We scale and round to reduce number of different item values.</a:t>
            </a:r>
          </a:p>
          <a:p>
            <a:pPr>
              <a:defRPr/>
            </a:pPr>
            <a:r>
              <a:rPr lang="en-US" dirty="0" smtClean="0"/>
              <a:t>Running the DP on the scaled rounded problem and using the solution for the original problem leads to an arbitrarily good approximation for Knapsack, a PTAS.</a:t>
            </a:r>
          </a:p>
          <a:p>
            <a:pPr>
              <a:defRPr/>
            </a:pPr>
            <a:r>
              <a:rPr lang="en-US" dirty="0" smtClean="0"/>
              <a:t>There are PTAS’s for a number of other problems.</a:t>
            </a:r>
          </a:p>
          <a:p>
            <a:pPr lvl="1">
              <a:defRPr/>
            </a:pPr>
            <a:r>
              <a:rPr lang="en-US" smtClean="0"/>
              <a:t>Multiprocessor scheduling.</a:t>
            </a:r>
          </a:p>
          <a:p>
            <a:pPr lvl="1">
              <a:defRPr/>
            </a:pPr>
            <a:r>
              <a:rPr lang="en-US" smtClean="0"/>
              <a:t>Bin </a:t>
            </a:r>
            <a:r>
              <a:rPr lang="en-US" dirty="0" smtClean="0"/>
              <a:t>packing.</a:t>
            </a:r>
          </a:p>
          <a:p>
            <a:pPr lvl="1">
              <a:defRPr/>
            </a:pPr>
            <a:r>
              <a:rPr lang="en-US" dirty="0" smtClean="0"/>
              <a:t>Euclidean TSP.</a:t>
            </a:r>
          </a:p>
          <a:p>
            <a:pPr>
              <a:defRPr/>
            </a:pPr>
            <a:r>
              <a:rPr lang="en-US" dirty="0" smtClean="0"/>
              <a:t>However, there are also many problems for which PTAS’s do not exist, unless P=NP.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2-approximation for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1050" cy="5219700"/>
          </a:xfrm>
        </p:spPr>
        <p:txBody>
          <a:bodyPr/>
          <a:lstStyle/>
          <a:p>
            <a:r>
              <a:rPr lang="en-US" altLang="en-US" smtClean="0"/>
              <a:t>Construct a minimum spanning tree T on G.</a:t>
            </a:r>
          </a:p>
          <a:p>
            <a:r>
              <a:rPr lang="en-US" altLang="en-US" smtClean="0"/>
              <a:t>Use depth-first traversal to visit all the vertices in T, starting from an arbitrary vertex.</a:t>
            </a:r>
          </a:p>
          <a:p>
            <a:r>
              <a:rPr lang="en-US" altLang="en-US" smtClean="0"/>
              <a:t>Convert this depth-first traversal T’ to a cycle H that doesn’t revisit any vertex.</a:t>
            </a:r>
          </a:p>
          <a:p>
            <a:r>
              <a:rPr lang="en-US" altLang="en-US" smtClean="0"/>
              <a:t>Return H as the TSP tour. </a:t>
            </a:r>
          </a:p>
        </p:txBody>
      </p:sp>
    </p:spTree>
    <p:extLst>
      <p:ext uri="{BB962C8B-B14F-4D97-AF65-F5344CB8AC3E}">
        <p14:creationId xmlns:p14="http://schemas.microsoft.com/office/powerpoint/2010/main" val="363868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438275"/>
            <a:ext cx="776605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6440488" y="1038225"/>
            <a:ext cx="2093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source: CLRS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80113" y="4162425"/>
            <a:ext cx="3006725" cy="2251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600" smtClean="0"/>
              <a:t>(b) The MST 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smtClean="0"/>
              <a:t>(c) visit T in order abcbhbadefegeda.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smtClean="0"/>
              <a:t>(d) converts the tour from (c) to a Hamiltonian cycle, that doesn’t revisit any vertices.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smtClean="0"/>
              <a:t>(e) is the optimal TSP.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3470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Making the tour Hamiltonian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84850" cy="51974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To go from (c) to (d), we need to make a tour T’ that revisits vertices into a cycle H that doesn’t revisit vertices.</a:t>
            </a:r>
          </a:p>
          <a:p>
            <a:pPr>
              <a:defRPr/>
            </a:pPr>
            <a:r>
              <a:rPr lang="en-US" dirty="0" smtClean="0"/>
              <a:t>We use shortcutting.</a:t>
            </a:r>
          </a:p>
          <a:p>
            <a:pPr lvl="1">
              <a:defRPr/>
            </a:pPr>
            <a:r>
              <a:rPr lang="en-US" dirty="0" smtClean="0"/>
              <a:t>If we revisit a vertex in T’, we directly jump to the next vertex in T’ we haven’t visited.  </a:t>
            </a:r>
          </a:p>
          <a:p>
            <a:pPr lvl="2">
              <a:defRPr/>
            </a:pPr>
            <a:r>
              <a:rPr lang="en-US" dirty="0" smtClean="0"/>
              <a:t>We allow revisiting the first vertex.</a:t>
            </a:r>
          </a:p>
          <a:p>
            <a:pPr lvl="1">
              <a:defRPr/>
            </a:pPr>
            <a:r>
              <a:rPr lang="en-US" dirty="0" smtClean="0"/>
              <a:t>The sequence of vertices we now visit is H.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err="1" smtClean="0"/>
              <a:t>h</a:t>
            </a:r>
            <a:r>
              <a:rPr lang="en-US" dirty="0" err="1" smtClean="0">
                <a:solidFill>
                  <a:srgbClr val="FF0000"/>
                </a:solidFill>
              </a:rPr>
              <a:t>ba</a:t>
            </a:r>
            <a:r>
              <a:rPr lang="en-US" dirty="0" err="1" smtClean="0"/>
              <a:t>def</a:t>
            </a:r>
            <a:r>
              <a:rPr lang="en-US" dirty="0" err="1" smtClean="0">
                <a:solidFill>
                  <a:srgbClr val="FF0000"/>
                </a:solidFill>
              </a:rPr>
              <a:t>e</a:t>
            </a:r>
            <a:r>
              <a:rPr lang="en-US" dirty="0" err="1" smtClean="0"/>
              <a:t>g</a:t>
            </a:r>
            <a:r>
              <a:rPr lang="en-US" dirty="0" err="1" smtClean="0">
                <a:solidFill>
                  <a:srgbClr val="FF0000"/>
                </a:solidFill>
              </a:rPr>
              <a:t>ed</a:t>
            </a:r>
            <a:r>
              <a:rPr lang="en-US" dirty="0" err="1" smtClean="0"/>
              <a:t>a</a:t>
            </a:r>
            <a:r>
              <a:rPr lang="en-US" dirty="0" smtClean="0">
                <a:latin typeface="Symbol" pitchFamily="18" charset="2"/>
              </a:rPr>
              <a:t> ® </a:t>
            </a:r>
            <a:r>
              <a:rPr lang="en-US" dirty="0" err="1" smtClean="0"/>
              <a:t>abchdefga</a:t>
            </a:r>
            <a:r>
              <a:rPr lang="en-US" dirty="0" smtClean="0"/>
              <a:t>.</a:t>
            </a:r>
          </a:p>
        </p:txBody>
      </p:sp>
      <p:pic>
        <p:nvPicPr>
          <p:cNvPr id="11268" name="Picture 3" descr="tsp convert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1308100"/>
            <a:ext cx="2622550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 descr="tsp convert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3814763"/>
            <a:ext cx="2663825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63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Making the tour Hamiltonian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 </a:t>
            </a:r>
            <a:r>
              <a:rPr lang="en-US" dirty="0" smtClean="0"/>
              <a:t>If H is the shortcut of T’, then c(H)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c(T’).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We formed H from T’ by skipping over some vertices.  E.g. we directly went from c to h, skipping over b.</a:t>
            </a:r>
          </a:p>
          <a:p>
            <a:pPr lvl="1">
              <a:defRPr/>
            </a:pPr>
            <a:r>
              <a:rPr lang="en-US" dirty="0" smtClean="0"/>
              <a:t>But by the triangle inequality,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cb</a:t>
            </a:r>
            <a:r>
              <a:rPr lang="en-US" dirty="0" err="1" smtClean="0"/>
              <a:t>+d</a:t>
            </a:r>
            <a:r>
              <a:rPr lang="en-US" baseline="-25000" dirty="0" err="1" smtClean="0"/>
              <a:t>bh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ch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So shortcutting from c to h didn’t increase the distance.</a:t>
            </a:r>
          </a:p>
          <a:p>
            <a:pPr lvl="1">
              <a:defRPr/>
            </a:pPr>
            <a:r>
              <a:rPr lang="en-US" dirty="0" smtClean="0"/>
              <a:t>The same thing applies to all our shortcuts.</a:t>
            </a:r>
          </a:p>
          <a:p>
            <a:pPr lvl="1">
              <a:defRPr/>
            </a:pPr>
            <a:r>
              <a:rPr lang="en-US" dirty="0" smtClean="0"/>
              <a:t>So H is no longer than T’.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2-approximation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180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Let H* be an optimum TSP.</a:t>
            </a:r>
          </a:p>
          <a:p>
            <a:pPr>
              <a:defRPr/>
            </a:pPr>
            <a:r>
              <a:rPr lang="en-US" dirty="0" smtClean="0"/>
              <a:t>If we delete an edge from H*, we get a spanning tree.</a:t>
            </a:r>
          </a:p>
          <a:p>
            <a:pPr>
              <a:defRPr/>
            </a:pPr>
            <a:r>
              <a:rPr lang="en-US" dirty="0" smtClean="0"/>
              <a:t>Since T is an MST, c(T)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c(H*).</a:t>
            </a:r>
          </a:p>
          <a:p>
            <a:pPr>
              <a:defRPr/>
            </a:pPr>
            <a:r>
              <a:rPr lang="en-US" dirty="0" smtClean="0"/>
              <a:t>Call the path from the depth-first traversal T’.  </a:t>
            </a:r>
          </a:p>
          <a:p>
            <a:pPr lvl="1">
              <a:defRPr/>
            </a:pPr>
            <a:r>
              <a:rPr lang="en-US" dirty="0" smtClean="0"/>
              <a:t>T’ crosses each edge in T twice.</a:t>
            </a:r>
          </a:p>
          <a:p>
            <a:pPr lvl="1">
              <a:defRPr/>
            </a:pPr>
            <a:r>
              <a:rPr lang="en-US" dirty="0" smtClean="0"/>
              <a:t>So </a:t>
            </a:r>
            <a:r>
              <a:rPr lang="en-US" smtClean="0"/>
              <a:t>c(T’) = 2 </a:t>
            </a:r>
            <a:r>
              <a:rPr lang="en-US" dirty="0" smtClean="0"/>
              <a:t>c(T).</a:t>
            </a:r>
          </a:p>
          <a:p>
            <a:pPr>
              <a:defRPr/>
            </a:pPr>
            <a:r>
              <a:rPr lang="en-US" dirty="0" smtClean="0"/>
              <a:t>Let H be the outcome of shortcutting T’.</a:t>
            </a:r>
          </a:p>
          <a:p>
            <a:pPr lvl="1">
              <a:defRPr/>
            </a:pPr>
            <a:r>
              <a:rPr lang="en-US" dirty="0" smtClean="0"/>
              <a:t>H is a Hamiltonian cycle.  It visits all the vertices, and ends where it started.</a:t>
            </a:r>
          </a:p>
          <a:p>
            <a:pPr lvl="1">
              <a:defRPr/>
            </a:pPr>
            <a:r>
              <a:rPr lang="en-US" dirty="0" smtClean="0"/>
              <a:t>c(H)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c(T’), by the lemma.</a:t>
            </a:r>
          </a:p>
          <a:p>
            <a:pPr lvl="1">
              <a:defRPr/>
            </a:pPr>
            <a:r>
              <a:rPr lang="en-US" dirty="0" smtClean="0"/>
              <a:t>c(H)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c(T’) = 2 c(T)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2 c(H*).</a:t>
            </a:r>
          </a:p>
          <a:p>
            <a:pPr>
              <a:defRPr/>
            </a:pPr>
            <a:r>
              <a:rPr lang="en-US" dirty="0" smtClean="0"/>
              <a:t>So H is a 2-approximation.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6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Matchings and Euler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26113" cy="5308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A matching in a graph is a set of nonintersecting edges.</a:t>
            </a:r>
          </a:p>
          <a:p>
            <a:pPr lvl="1">
              <a:defRPr/>
            </a:pPr>
            <a:r>
              <a:rPr lang="en-US" dirty="0" smtClean="0"/>
              <a:t>A perfect matching is a matching that includes every vertex.</a:t>
            </a:r>
          </a:p>
          <a:p>
            <a:pPr>
              <a:defRPr/>
            </a:pPr>
            <a:r>
              <a:rPr lang="en-US" dirty="0" smtClean="0"/>
              <a:t>An Euler tour of a graph is a path that starts and ends at the same vertex, and visits every edge once.</a:t>
            </a:r>
          </a:p>
          <a:p>
            <a:pPr lvl="1">
              <a:defRPr/>
            </a:pPr>
            <a:r>
              <a:rPr lang="en-US" dirty="0" smtClean="0"/>
              <a:t>Hamiltonian tour visits every vertex once.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Thm</a:t>
            </a:r>
            <a:r>
              <a:rPr lang="en-US" dirty="0" smtClean="0"/>
              <a:t> (Euler) A graph has an Euler tour if and only if all vertices have even degree.</a:t>
            </a:r>
          </a:p>
          <a:p>
            <a:pPr>
              <a:defRPr/>
            </a:pPr>
            <a:r>
              <a:rPr lang="en-US" dirty="0" smtClean="0"/>
              <a:t>Note how deciding if graph has Euler tour is trivial, but deciding if it has Hamiltonian tour is NPC!</a:t>
            </a:r>
            <a:endParaRPr lang="en-US" dirty="0"/>
          </a:p>
        </p:txBody>
      </p:sp>
      <p:pic>
        <p:nvPicPr>
          <p:cNvPr id="4" name="Picture 3" descr="match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1484313"/>
            <a:ext cx="300355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euler cy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3624263"/>
            <a:ext cx="2655887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9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7924</TotalTime>
  <Words>2861</Words>
  <Application>Microsoft Office PowerPoint</Application>
  <PresentationFormat>On-screen Show (4:3)</PresentationFormat>
  <Paragraphs>329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宋体</vt:lpstr>
      <vt:lpstr>宋体</vt:lpstr>
      <vt:lpstr>Arial</vt:lpstr>
      <vt:lpstr>Arial Black</vt:lpstr>
      <vt:lpstr>Cambria Math</vt:lpstr>
      <vt:lpstr>Symbol</vt:lpstr>
      <vt:lpstr>Times New Roman</vt:lpstr>
      <vt:lpstr>Wingdings</vt:lpstr>
      <vt:lpstr>4 - Copy</vt:lpstr>
      <vt:lpstr>Equation</vt:lpstr>
      <vt:lpstr>Approximation algorithms 2 TSP, k-Center, Knapsack</vt:lpstr>
      <vt:lpstr>Traveling Salesman Problem</vt:lpstr>
      <vt:lpstr>Metric TSP</vt:lpstr>
      <vt:lpstr>A 2-approximation for TSP</vt:lpstr>
      <vt:lpstr>Example</vt:lpstr>
      <vt:lpstr>Making the tour Hamiltonian</vt:lpstr>
      <vt:lpstr>Making the tour Hamiltonian</vt:lpstr>
      <vt:lpstr>Proof of 2-approximation</vt:lpstr>
      <vt:lpstr>Matchings and Euler cycles</vt:lpstr>
      <vt:lpstr>Christofides 3/2-approx algorithm</vt:lpstr>
      <vt:lpstr>Why Christofides works well</vt:lpstr>
      <vt:lpstr>Proof of correctness</vt:lpstr>
      <vt:lpstr>Proof of correctness</vt:lpstr>
      <vt:lpstr>Proof of 3/2-approximation</vt:lpstr>
      <vt:lpstr>k-Center problem</vt:lpstr>
      <vt:lpstr>Gonzalez’s algorithm</vt:lpstr>
      <vt:lpstr>Gonzalez’s algorithm</vt:lpstr>
      <vt:lpstr>Proof of correctness</vt:lpstr>
      <vt:lpstr>Proof of correctness</vt:lpstr>
      <vt:lpstr>Proof of correctness</vt:lpstr>
      <vt:lpstr>Proof of correctness</vt:lpstr>
      <vt:lpstr>The knapsack problem</vt:lpstr>
      <vt:lpstr>A dynamic program for knapsack</vt:lpstr>
      <vt:lpstr>Running time of dynamic program</vt:lpstr>
      <vt:lpstr>Running time of dynamic program</vt:lpstr>
      <vt:lpstr>PTAS</vt:lpstr>
      <vt:lpstr>Main idea: rounding</vt:lpstr>
      <vt:lpstr>Rounding</vt:lpstr>
      <vt:lpstr>Solving the original problem</vt:lpstr>
      <vt:lpstr>Correctness</vt:lpstr>
      <vt:lpstr>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450</cp:revision>
  <cp:lastPrinted>2022-05-16T14:56:25Z</cp:lastPrinted>
  <dcterms:created xsi:type="dcterms:W3CDTF">2011-03-13T06:54:57Z</dcterms:created>
  <dcterms:modified xsi:type="dcterms:W3CDTF">2024-05-15T14:32:05Z</dcterms:modified>
</cp:coreProperties>
</file>