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31"/>
  </p:notesMasterIdLst>
  <p:sldIdLst>
    <p:sldId id="256" r:id="rId2"/>
    <p:sldId id="325" r:id="rId3"/>
    <p:sldId id="327" r:id="rId4"/>
    <p:sldId id="326" r:id="rId5"/>
    <p:sldId id="328" r:id="rId6"/>
    <p:sldId id="330" r:id="rId7"/>
    <p:sldId id="331" r:id="rId8"/>
    <p:sldId id="332" r:id="rId9"/>
    <p:sldId id="333" r:id="rId10"/>
    <p:sldId id="334" r:id="rId11"/>
    <p:sldId id="335" r:id="rId12"/>
    <p:sldId id="365" r:id="rId13"/>
    <p:sldId id="338" r:id="rId14"/>
    <p:sldId id="339" r:id="rId15"/>
    <p:sldId id="340" r:id="rId16"/>
    <p:sldId id="342" r:id="rId17"/>
    <p:sldId id="362" r:id="rId18"/>
    <p:sldId id="345" r:id="rId19"/>
    <p:sldId id="346" r:id="rId20"/>
    <p:sldId id="347" r:id="rId21"/>
    <p:sldId id="348" r:id="rId22"/>
    <p:sldId id="353" r:id="rId23"/>
    <p:sldId id="363" r:id="rId24"/>
    <p:sldId id="364" r:id="rId25"/>
    <p:sldId id="354" r:id="rId26"/>
    <p:sldId id="355" r:id="rId27"/>
    <p:sldId id="356" r:id="rId28"/>
    <p:sldId id="357" r:id="rId29"/>
    <p:sldId id="32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F23"/>
    <a:srgbClr val="FF00FF"/>
    <a:srgbClr val="0000CC"/>
    <a:srgbClr val="CED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74" autoAdjust="0"/>
    <p:restoredTop sz="94660"/>
  </p:normalViewPr>
  <p:slideViewPr>
    <p:cSldViewPr>
      <p:cViewPr varScale="1">
        <p:scale>
          <a:sx n="90" d="100"/>
          <a:sy n="90" d="100"/>
        </p:scale>
        <p:origin x="7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52889-7E82-4C15-B3F9-FE94BD10B7BD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415C-2120-44EA-B4D5-CF87D5787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415C-2120-44EA-B4D5-CF87D5787A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8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415C-2120-44EA-B4D5-CF87D5787AB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0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415C-2120-44EA-B4D5-CF87D5787AB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1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031CAD2-CDDE-4C14-9190-B616E5513E6D}" type="datetime1">
              <a:rPr lang="en-US" altLang="zh-CN" smtClean="0"/>
              <a:t>10/18/2024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C28-7BC8-43F2-A5E7-0A42ECAF7371}" type="datetime1">
              <a:rPr lang="en-US" altLang="zh-CN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B5354C-4F87-4572-8169-8AA112F0B89C}" type="datetime1">
              <a:rPr lang="en-US" altLang="zh-CN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CCB1-BBEE-46F0-B166-95D769AE8503}" type="datetime1">
              <a:rPr lang="en-US" altLang="zh-CN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2CDA-2929-4369-A395-3103672C20FC}" type="datetime1">
              <a:rPr lang="en-US" altLang="zh-CN" smtClean="0"/>
              <a:t>10/18/2024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661D5DE-4320-49F9-8FED-FE2F9F08083D}" type="datetime1">
              <a:rPr lang="en-US" altLang="zh-CN" smtClean="0"/>
              <a:t>10/18/2024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E6E1111-7CDD-47E0-9116-5761C7E63FA1}" type="datetime1">
              <a:rPr lang="en-US" altLang="zh-CN" smtClean="0"/>
              <a:t>10/18/2024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796F-A3C3-423B-8DC9-8B0DF62A407A}" type="datetime1">
              <a:rPr lang="en-US" altLang="zh-CN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90AB-DC64-4B2E-9E3A-0F471982CC9E}" type="datetime1">
              <a:rPr lang="en-US" altLang="zh-CN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E1EA-53D4-4366-8E2A-B38C7F85CA97}" type="datetime1">
              <a:rPr lang="en-US" altLang="zh-CN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586B7C9-A1B2-432D-BC28-306BE2535D9E}" type="datetime1">
              <a:rPr lang="en-US" altLang="zh-CN" smtClean="0"/>
              <a:t>10/18/2024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822BEC-66A2-4209-A356-9639C6180EE0}" type="datetime1">
              <a:rPr lang="en-US" altLang="zh-CN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tiff"/><Relationship Id="rId7" Type="http://schemas.openxmlformats.org/officeDocument/2006/relationships/image" Target="../media/image24.png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Relationship Id="rId1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63.png"/><Relationship Id="rId7" Type="http://schemas.openxmlformats.org/officeDocument/2006/relationships/image" Target="../media/image6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5" Type="http://schemas.openxmlformats.org/officeDocument/2006/relationships/image" Target="../media/image610.png"/><Relationship Id="rId10" Type="http://schemas.openxmlformats.org/officeDocument/2006/relationships/image" Target="../media/image660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tiff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tiff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tiff"/><Relationship Id="rId4" Type="http://schemas.openxmlformats.org/officeDocument/2006/relationships/image" Target="../media/image85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tiff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tiff"/><Relationship Id="rId5" Type="http://schemas.openxmlformats.org/officeDocument/2006/relationships/image" Target="../media/image90.tiff"/><Relationship Id="rId4" Type="http://schemas.openxmlformats.org/officeDocument/2006/relationships/image" Target="../media/image89.tif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181600"/>
            <a:ext cx="6477000" cy="762000"/>
          </a:xfrm>
        </p:spPr>
        <p:txBody>
          <a:bodyPr>
            <a:normAutofit/>
          </a:bodyPr>
          <a:lstStyle/>
          <a:p>
            <a:r>
              <a:rPr lang="en-US" dirty="0"/>
              <a:t>5.  Magnetostatics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6172200"/>
            <a:ext cx="56329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7e Applied EM by Ulaby and </a:t>
            </a:r>
            <a:r>
              <a:rPr lang="en-US" sz="2800" dirty="0" err="1"/>
              <a:t>Ravaioli</a:t>
            </a:r>
            <a:endParaRPr lang="en-US" sz="28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958" y="152400"/>
            <a:ext cx="6948085" cy="498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2D909-61B0-4157-9037-093149A4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CC03-55F8-4B63-9C69-6FF9F41CE20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6397"/>
            <a:ext cx="8712968" cy="990600"/>
          </a:xfrm>
        </p:spPr>
        <p:txBody>
          <a:bodyPr>
            <a:normAutofit fontScale="90000"/>
          </a:bodyPr>
          <a:lstStyle/>
          <a:p>
            <a:r>
              <a:rPr lang="en-US" spc="-300" dirty="0"/>
              <a:t>Magnetic Field due to Distributed Current </a:t>
            </a:r>
            <a:r>
              <a:rPr lang="en-US" altLang="zh-CN" spc="-300" dirty="0"/>
              <a:t>Densities</a:t>
            </a:r>
            <a:endParaRPr lang="en-US" spc="-300" dirty="0"/>
          </a:p>
        </p:txBody>
      </p:sp>
      <p:pic>
        <p:nvPicPr>
          <p:cNvPr id="4" name="Content Placeholder 3" descr="5.9.tiff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9" r="-3985"/>
          <a:stretch/>
        </p:blipFill>
        <p:spPr>
          <a:xfrm>
            <a:off x="5368359" y="1772816"/>
            <a:ext cx="3719873" cy="4741014"/>
          </a:xfrm>
        </p:spPr>
      </p:pic>
      <p:pic>
        <p:nvPicPr>
          <p:cNvPr id="5" name="Picture 4" descr="eq5.24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3954" y="4122616"/>
            <a:ext cx="3711613" cy="15872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141" y="2363399"/>
            <a:ext cx="3408686" cy="331908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0E85B-93A3-490E-B563-C518950B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953593" y="2760482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(A/m) ·m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37084" y="2765618"/>
            <a:ext cx="123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(A/m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·m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47872" y="2760482"/>
            <a:ext cx="890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(A)·m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737" y="1622980"/>
            <a:ext cx="1205310" cy="31411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827" y="1627443"/>
            <a:ext cx="1166640" cy="350472"/>
          </a:xfrm>
          <a:prstGeom prst="rect">
            <a:avLst/>
          </a:prstGeom>
        </p:spPr>
      </p:pic>
      <p:sp>
        <p:nvSpPr>
          <p:cNvPr id="16" name="TextBox 7"/>
          <p:cNvSpPr txBox="1"/>
          <p:nvPr/>
        </p:nvSpPr>
        <p:spPr>
          <a:xfrm>
            <a:off x="113957" y="1565494"/>
            <a:ext cx="317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</a:t>
            </a:r>
          </a:p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(in A)</a:t>
            </a:r>
          </a:p>
        </p:txBody>
      </p:sp>
      <p:sp>
        <p:nvSpPr>
          <p:cNvPr id="17" name="TextBox 7"/>
          <p:cNvSpPr txBox="1"/>
          <p:nvPr/>
        </p:nvSpPr>
        <p:spPr>
          <a:xfrm>
            <a:off x="113956" y="2265864"/>
            <a:ext cx="1615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</a:p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Elements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(in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A·m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/>
          <a:srcRect r="85841"/>
          <a:stretch/>
        </p:blipFill>
        <p:spPr>
          <a:xfrm>
            <a:off x="2038049" y="1608519"/>
            <a:ext cx="165186" cy="350472"/>
          </a:xfrm>
          <a:prstGeom prst="rect">
            <a:avLst/>
          </a:prstGeom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7" cstate="print"/>
          <a:srcRect l="19891" t="4460" r="2484" b="40614"/>
          <a:stretch/>
        </p:blipFill>
        <p:spPr bwMode="auto">
          <a:xfrm>
            <a:off x="611561" y="3284983"/>
            <a:ext cx="3312368" cy="72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组合 35"/>
          <p:cNvGrpSpPr/>
          <p:nvPr/>
        </p:nvGrpSpPr>
        <p:grpSpPr>
          <a:xfrm>
            <a:off x="1060152" y="3356991"/>
            <a:ext cx="1517146" cy="2075382"/>
            <a:chOff x="1060152" y="3356991"/>
            <a:chExt cx="1517146" cy="2075382"/>
          </a:xfrm>
        </p:grpSpPr>
        <p:grpSp>
          <p:nvGrpSpPr>
            <p:cNvPr id="28" name="组合 27"/>
            <p:cNvGrpSpPr/>
            <p:nvPr/>
          </p:nvGrpSpPr>
          <p:grpSpPr>
            <a:xfrm>
              <a:off x="1060152" y="3356991"/>
              <a:ext cx="775544" cy="256795"/>
              <a:chOff x="1187624" y="3764300"/>
              <a:chExt cx="869882" cy="288032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187624" y="3764300"/>
                <a:ext cx="216024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760715" y="3764300"/>
                <a:ext cx="296791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614315" y="4144062"/>
              <a:ext cx="939294" cy="509385"/>
              <a:chOff x="1187624" y="3764300"/>
              <a:chExt cx="789189" cy="41402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187624" y="3764300"/>
                <a:ext cx="216024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1760789" y="3890288"/>
                <a:ext cx="216024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565800" y="4952617"/>
              <a:ext cx="1011498" cy="479756"/>
              <a:chOff x="1187624" y="3764300"/>
              <a:chExt cx="903848" cy="428696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187624" y="3764300"/>
                <a:ext cx="216024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747273" y="3904964"/>
                <a:ext cx="344199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266700" y="5877763"/>
                <a:ext cx="4958042" cy="86049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determine the current element </a:t>
                </a:r>
                <a:r>
                  <a:rPr lang="en-US" altLang="zh-CN" sz="16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b="1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:r>
                  <a:rPr lang="en-US" altLang="zh-CN" sz="16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determine the unit distance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do the integral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5877763"/>
                <a:ext cx="4958042" cy="860492"/>
              </a:xfrm>
              <a:prstGeom prst="rect">
                <a:avLst/>
              </a:prstGeom>
              <a:blipFill>
                <a:blip r:embed="rId8"/>
                <a:stretch>
                  <a:fillRect l="-613" t="-1399" b="-48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5-2: </a:t>
            </a:r>
            <a:r>
              <a:rPr lang="en-US" sz="3556" dirty="0">
                <a:solidFill>
                  <a:srgbClr val="C00000"/>
                </a:solidFill>
              </a:rPr>
              <a:t>Magnetic Field of Linear Conductor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499529"/>
            <a:ext cx="5235498" cy="22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b="60425"/>
          <a:stretch/>
        </p:blipFill>
        <p:spPr bwMode="auto">
          <a:xfrm>
            <a:off x="0" y="4790517"/>
            <a:ext cx="5238260" cy="84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2084" y="914400"/>
            <a:ext cx="373444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534400" y="6553200"/>
            <a:ext cx="65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4EC177-6A09-46CE-8935-3661F1F5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53075"/>
          <a:stretch/>
        </p:blipFill>
        <p:spPr bwMode="auto">
          <a:xfrm>
            <a:off x="0" y="5621632"/>
            <a:ext cx="5238260" cy="100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2400" y="1543869"/>
                <a:ext cx="4958042" cy="86049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determine the current element </a:t>
                </a:r>
                <a:r>
                  <a:rPr lang="en-US" altLang="zh-CN" sz="16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b="1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:r>
                  <a:rPr lang="en-US" altLang="zh-CN" sz="16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determine the unit distance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acc>
                  </m:oMath>
                </a14:m>
                <a:endPara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16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 </a:t>
                </a:r>
                <a:r>
                  <a:rPr lang="en-US" altLang="zh-CN" sz="1600" i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b="1" i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r>
                      <a:rPr lang="en-US" altLang="zh-CN" sz="1600" b="1" i="1" dirty="0" err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1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1600" b="1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coordinates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do the integral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43869"/>
                <a:ext cx="4958042" cy="860492"/>
              </a:xfrm>
              <a:prstGeom prst="rect">
                <a:avLst/>
              </a:prstGeom>
              <a:blipFill>
                <a:blip r:embed="rId5"/>
                <a:stretch>
                  <a:fillRect l="-491" t="-1399" b="-48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59FC5C-F033-47DB-A390-ED361E1B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867696D-128A-4E68-9EE6-F3036F15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2084" y="914400"/>
            <a:ext cx="373444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2DA7B4B-4E85-44F6-8E93-C56C0450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90600"/>
          </a:xfrm>
        </p:spPr>
        <p:txBody>
          <a:bodyPr>
            <a:noAutofit/>
          </a:bodyPr>
          <a:lstStyle/>
          <a:p>
            <a:r>
              <a:rPr lang="en-US" sz="3600" dirty="0"/>
              <a:t>Example 5-2: </a:t>
            </a:r>
            <a:r>
              <a:rPr lang="en-US" sz="2800" dirty="0">
                <a:solidFill>
                  <a:srgbClr val="FF0000"/>
                </a:solidFill>
              </a:rPr>
              <a:t>Magnetic Field of Linear Conductor (</a:t>
            </a:r>
            <a:r>
              <a:rPr lang="en-US" altLang="zh-CN" sz="2800" dirty="0">
                <a:solidFill>
                  <a:srgbClr val="FF0000"/>
                </a:solidFill>
              </a:rPr>
              <a:t>cont.)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01168"/>
            <a:ext cx="2831414" cy="24263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372" y="2809502"/>
            <a:ext cx="2943939" cy="12311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4221088"/>
            <a:ext cx="5011865" cy="11878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912" y="5441997"/>
            <a:ext cx="4680520" cy="1339803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920432" y="2785485"/>
            <a:ext cx="4208140" cy="4062196"/>
            <a:chOff x="4920432" y="2785485"/>
            <a:chExt cx="4208140" cy="406219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0432" y="5295081"/>
              <a:ext cx="4208140" cy="15526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00192" y="2785485"/>
              <a:ext cx="2772358" cy="2518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62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q5.32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93" y="5708154"/>
            <a:ext cx="4556125" cy="768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3648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5-3: </a:t>
            </a:r>
            <a:r>
              <a:rPr lang="en-US" dirty="0">
                <a:solidFill>
                  <a:srgbClr val="FF0000"/>
                </a:solidFill>
              </a:rPr>
              <a:t>Magnetic Field of a Loop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9893" y="2045238"/>
            <a:ext cx="40096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534400" y="6477000"/>
            <a:ext cx="65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696" y="3743063"/>
            <a:ext cx="559544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 the r–z plane, thereby components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 add with each other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 with each other</a:t>
            </a:r>
          </a:p>
          <a:p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pair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elements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eq5.31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869461"/>
            <a:ext cx="3962400" cy="8907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2533887"/>
            <a:ext cx="5250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Magnitude of 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due to current element 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BEB0EA-1FC6-46FB-B8EB-DEB9D212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80913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79512" y="1587102"/>
            <a:ext cx="5067672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circular loop of radius a carries a steady current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Determine the magnetic field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point on the axis of the loop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5119893" y="5469404"/>
            <a:ext cx="3064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8754751" y="4565658"/>
            <a:ext cx="3064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6588224" y="1560138"/>
            <a:ext cx="3064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5-3:</a:t>
            </a:r>
            <a:r>
              <a:rPr lang="en-US" sz="4000" dirty="0">
                <a:solidFill>
                  <a:srgbClr val="FF0000"/>
                </a:solidFill>
              </a:rPr>
              <a:t>Magnetic Field of a Loop (cont.)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9893" y="1905000"/>
            <a:ext cx="40096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046" y="2002773"/>
            <a:ext cx="5123268" cy="439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492646" y="4419600"/>
            <a:ext cx="2286000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046" y="1569720"/>
            <a:ext cx="4828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Total H-field due to the entire current loop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6583B2-C1B3-499D-935D-B9BD014C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2498" y="6433743"/>
            <a:ext cx="9157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axial H-field decay so fast with |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z|</a:t>
            </a:r>
            <a:r>
              <a:rPr lang="en-US" altLang="zh-CN" sz="1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your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handphone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to be placed very close to the charging pad!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Dipole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6150114"/>
            <a:ext cx="8763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Why dipole: because a loop exhibits a </a:t>
            </a:r>
            <a:r>
              <a:rPr lang="en-US" sz="2000" dirty="0">
                <a:solidFill>
                  <a:srgbClr val="C00000"/>
                </a:solidFill>
              </a:rPr>
              <a:t>magnetic field pattern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/>
              <a:t>similar to the </a:t>
            </a:r>
            <a:r>
              <a:rPr lang="en-US" sz="2000" dirty="0">
                <a:solidFill>
                  <a:srgbClr val="0000CC"/>
                </a:solidFill>
              </a:rPr>
              <a:t>electric field </a:t>
            </a:r>
            <a:r>
              <a:rPr lang="en-US" sz="2000" dirty="0"/>
              <a:t>of an electric dipole, it is called a </a:t>
            </a:r>
            <a:r>
              <a:rPr lang="en-US" sz="2000" i="1" dirty="0">
                <a:solidFill>
                  <a:srgbClr val="C00000"/>
                </a:solidFill>
              </a:rPr>
              <a:t>magnetic dipole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16698"/>
            <a:ext cx="8982075" cy="343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1520" y="5439213"/>
            <a:ext cx="840710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small: the dimension of the </a:t>
            </a:r>
            <a:r>
              <a:rPr lang="en-US" altLang="zh-C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</a:t>
            </a:r>
            <a:r>
              <a:rPr lang="en-US" sz="2000" u="sng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much smaller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the distance where you want to evaluate its field.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AE2D18-DABA-4D24-BDDE-83E11D6E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2"/>
          <p:cNvSpPr txBox="1"/>
          <p:nvPr/>
        </p:nvSpPr>
        <p:spPr>
          <a:xfrm>
            <a:off x="251520" y="5008461"/>
            <a:ext cx="840710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Definition: </a:t>
            </a:r>
            <a:r>
              <a:rPr lang="en-US" sz="2000" u="sng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 small current loop</a:t>
            </a:r>
            <a:r>
              <a:rPr lang="en-US" sz="20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, regardless of its shape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2270636"/>
            <a:ext cx="3883512" cy="3822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 on Parallel Conductors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1" y="6093296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Parallel wires attract if their currents are in the same direction, and repel if currents are in opposite directions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527" y="1749897"/>
            <a:ext cx="4962044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FD12D0-AA7B-43F0-B1ED-9A8601EB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539552" y="1279745"/>
            <a:ext cx="43241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 closely placed with each other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220072" y="1288232"/>
                <a:ext cx="3528392" cy="9564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Separation </a:t>
                </a:r>
                <a:r>
                  <a:rPr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d, 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infinitely long</a:t>
                </a:r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Currents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</m:acc>
                  </m:oMath>
                </a14:m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</m:acc>
                  </m:oMath>
                </a14:m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288232"/>
                <a:ext cx="3528392" cy="956480"/>
              </a:xfrm>
              <a:prstGeom prst="rect">
                <a:avLst/>
              </a:prstGeom>
              <a:blipFill>
                <a:blip r:embed="rId4"/>
                <a:stretch>
                  <a:fillRect l="-861" t="-2516" b="-50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t="8542"/>
          <a:stretch/>
        </p:blipFill>
        <p:spPr>
          <a:xfrm>
            <a:off x="8315690" y="3581861"/>
            <a:ext cx="755760" cy="317773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8333000" y="3949615"/>
            <a:ext cx="199440" cy="23268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547664" y="3356992"/>
            <a:ext cx="432048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3535" y="3427972"/>
            <a:ext cx="224621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element ×Field</a:t>
            </a:r>
            <a:endParaRPr lang="zh-CN" altLang="en-US" sz="14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Gauss’s Law for Magnetism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272" y="16002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Gauss’s Law for Electricity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0032" y="1600200"/>
            <a:ext cx="408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Gauss’s Law for Magnetism</a:t>
            </a:r>
          </a:p>
        </p:txBody>
      </p:sp>
      <p:sp>
        <p:nvSpPr>
          <p:cNvPr id="7" name="Oval 6"/>
          <p:cNvSpPr/>
          <p:nvPr/>
        </p:nvSpPr>
        <p:spPr>
          <a:xfrm>
            <a:off x="1132872" y="3883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3247422" y="3939816"/>
            <a:ext cx="266700" cy="116568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1113972" y="3861552"/>
            <a:ext cx="266400" cy="266400"/>
          </a:xfrm>
          <a:prstGeom prst="mathPlus">
            <a:avLst>
              <a:gd name="adj1" fmla="val 5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245648" y="32718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</p:cNvCxnSpPr>
          <p:nvPr/>
        </p:nvCxnSpPr>
        <p:spPr>
          <a:xfrm>
            <a:off x="1247172" y="41124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</p:cNvCxnSpPr>
          <p:nvPr/>
        </p:nvCxnSpPr>
        <p:spPr>
          <a:xfrm flipV="1">
            <a:off x="1361472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20872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266472" y="3883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80772" y="41124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 flipH="1">
            <a:off x="3380772" y="32718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654472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495072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139082" y="5912921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inus 31"/>
          <p:cNvSpPr/>
          <p:nvPr/>
        </p:nvSpPr>
        <p:spPr>
          <a:xfrm>
            <a:off x="3253632" y="5968937"/>
            <a:ext cx="266700" cy="116568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1120182" y="5890673"/>
            <a:ext cx="266400" cy="266400"/>
          </a:xfrm>
          <a:prstGeom prst="mathPlus">
            <a:avLst>
              <a:gd name="adj1" fmla="val 5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1" idx="6"/>
            <a:endCxn id="38" idx="2"/>
          </p:cNvCxnSpPr>
          <p:nvPr/>
        </p:nvCxnSpPr>
        <p:spPr>
          <a:xfrm>
            <a:off x="1367682" y="6027221"/>
            <a:ext cx="1905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27082" y="6023873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272682" y="5912921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3501282" y="6023873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331640" y="5406035"/>
            <a:ext cx="1965960" cy="512070"/>
          </a:xfrm>
          <a:custGeom>
            <a:avLst/>
            <a:gdLst>
              <a:gd name="connsiteX0" fmla="*/ 0 w 1965960"/>
              <a:gd name="connsiteY0" fmla="*/ 512070 h 512070"/>
              <a:gd name="connsiteX1" fmla="*/ 960120 w 1965960"/>
              <a:gd name="connsiteY1" fmla="*/ 6 h 512070"/>
              <a:gd name="connsiteX2" fmla="*/ 1965960 w 1965960"/>
              <a:gd name="connsiteY2" fmla="*/ 502926 h 51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512070">
                <a:moveTo>
                  <a:pt x="0" y="512070"/>
                </a:moveTo>
                <a:cubicBezTo>
                  <a:pt x="316230" y="256800"/>
                  <a:pt x="632460" y="1530"/>
                  <a:pt x="960120" y="6"/>
                </a:cubicBezTo>
                <a:cubicBezTo>
                  <a:pt x="1287780" y="-1518"/>
                  <a:pt x="1626870" y="250704"/>
                  <a:pt x="1965960" y="5029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flipV="1">
            <a:off x="1330266" y="6124384"/>
            <a:ext cx="1965960" cy="512070"/>
          </a:xfrm>
          <a:custGeom>
            <a:avLst/>
            <a:gdLst>
              <a:gd name="connsiteX0" fmla="*/ 0 w 1965960"/>
              <a:gd name="connsiteY0" fmla="*/ 512070 h 512070"/>
              <a:gd name="connsiteX1" fmla="*/ 960120 w 1965960"/>
              <a:gd name="connsiteY1" fmla="*/ 6 h 512070"/>
              <a:gd name="connsiteX2" fmla="*/ 1965960 w 1965960"/>
              <a:gd name="connsiteY2" fmla="*/ 502926 h 51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512070">
                <a:moveTo>
                  <a:pt x="0" y="512070"/>
                </a:moveTo>
                <a:cubicBezTo>
                  <a:pt x="316230" y="256800"/>
                  <a:pt x="632460" y="1530"/>
                  <a:pt x="960120" y="6"/>
                </a:cubicBezTo>
                <a:cubicBezTo>
                  <a:pt x="1287780" y="-1518"/>
                  <a:pt x="1626870" y="250704"/>
                  <a:pt x="1965960" y="5029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273472" y="5406035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59447" y="6652673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943600" y="5254155"/>
            <a:ext cx="2478360" cy="1284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048500" y="6538380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330266" y="4751901"/>
            <a:ext cx="196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Electrostatics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69799" y="4770554"/>
            <a:ext cx="231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Magnetostatics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24540" y="5685244"/>
            <a:ext cx="231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H </a:t>
            </a:r>
            <a:r>
              <a:rPr lang="en-US" sz="2400" dirty="0">
                <a:solidFill>
                  <a:srgbClr val="FF0000"/>
                </a:solidFill>
              </a:rPr>
              <a:t>Always Closed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487293-48FF-4177-BD54-31C7059C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98" y="2305488"/>
            <a:ext cx="3557724" cy="7696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clrChange>
              <a:clrFrom>
                <a:srgbClr val="EBF5ED"/>
              </a:clrFrom>
              <a:clrTo>
                <a:srgbClr val="EBF5E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1600" y="2308507"/>
            <a:ext cx="3240360" cy="8093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矩形 19"/>
          <p:cNvSpPr/>
          <p:nvPr/>
        </p:nvSpPr>
        <p:spPr>
          <a:xfrm>
            <a:off x="5087456" y="3367875"/>
            <a:ext cx="3428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at the right-hand side means that magnetic monopole (charge) does not exist in nature, but magnetic dipole exists.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8" grpId="0" animBg="1"/>
      <p:bldP spid="9" grpId="0" animBg="1"/>
      <p:bldP spid="23" grpId="0" animBg="1"/>
      <p:bldP spid="31" grpId="0" animBg="1"/>
      <p:bldP spid="32" grpId="0" animBg="1"/>
      <p:bldP spid="33" grpId="0" animBg="1"/>
      <p:bldP spid="38" grpId="0" animBg="1"/>
      <p:bldP spid="30" grpId="0" animBg="1"/>
      <p:bldP spid="46" grpId="0" animBg="1"/>
      <p:bldP spid="45" grpId="0" animBg="1"/>
      <p:bldP spid="53" grpId="0"/>
      <p:bldP spid="5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5971" y="1600200"/>
            <a:ext cx="431802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Ampère’s Law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792" y="3816564"/>
            <a:ext cx="3343046" cy="80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88" y="2873177"/>
            <a:ext cx="3736535" cy="864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8749" y="3398378"/>
            <a:ext cx="182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Conservative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6050" y="4199276"/>
            <a:ext cx="2297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 Conservative </a:t>
            </a:r>
            <a:r>
              <a:rPr lang="en-US" altLang="zh-CN" sz="2000" dirty="0">
                <a:solidFill>
                  <a:srgbClr val="FF0000"/>
                </a:solidFill>
              </a:rPr>
              <a:t>unless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 = 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6055B-F59B-4021-981B-F449DCEA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109507" y="5035232"/>
            <a:ext cx="460651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direction of the path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taken so that </a:t>
            </a:r>
            <a:r>
              <a:rPr lang="zh-CN" altLang="en-US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and H satisfy the right-hand rule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That is, if the direction of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aligned with the direction of the thumb of the right hand, then the direction of the contour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chosen along that of the other four fingers. </a:t>
            </a:r>
          </a:p>
        </p:txBody>
      </p:sp>
      <p:sp>
        <p:nvSpPr>
          <p:cNvPr id="14" name="矩形 13"/>
          <p:cNvSpPr/>
          <p:nvPr/>
        </p:nvSpPr>
        <p:spPr>
          <a:xfrm>
            <a:off x="109506" y="1540343"/>
            <a:ext cx="47500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</a:t>
            </a:r>
            <a:r>
              <a:rPr lang="en-US" altLang="zh-CN" sz="2000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re’s circuital law states that the line integral of </a:t>
            </a:r>
            <a:r>
              <a:rPr lang="en-US" altLang="zh-CN" sz="2000" b="1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2000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a closed path is equal to the current traversing the surface bounded by that path.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8969" y="1488892"/>
            <a:ext cx="3660153" cy="5295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00152"/>
            <a:ext cx="871188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Internal</a:t>
            </a:r>
            <a:r>
              <a:rPr lang="en-US" dirty="0"/>
              <a:t> Magnetic Field of a Long Wire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t="27666"/>
          <a:stretch/>
        </p:blipFill>
        <p:spPr bwMode="auto">
          <a:xfrm>
            <a:off x="254514" y="3768717"/>
            <a:ext cx="4987444" cy="299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458200" y="6477000"/>
            <a:ext cx="65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Cont.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9958" y="6151877"/>
            <a:ext cx="3505200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5D076E-51A4-4B6F-BB6A-34D7B36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79512" y="1588867"/>
            <a:ext cx="504056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along infinitely long wire. Find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wire for (a)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(inside the wire)  and (b)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(outside the wire)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12786" r="16261" b="77375"/>
          <a:stretch/>
        </p:blipFill>
        <p:spPr bwMode="auto">
          <a:xfrm>
            <a:off x="1776279" y="2790216"/>
            <a:ext cx="353878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858" y="2986137"/>
            <a:ext cx="1447801" cy="71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6"/>
          <p:cNvSpPr txBox="1"/>
          <p:nvPr/>
        </p:nvSpPr>
        <p:spPr>
          <a:xfrm>
            <a:off x="196911" y="253818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Overview</a:t>
            </a:r>
          </a:p>
        </p:txBody>
      </p:sp>
      <p:pic>
        <p:nvPicPr>
          <p:cNvPr id="4" name="Content Placeholder 3" descr="ch5t.tif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49" b="-10549"/>
          <a:stretch>
            <a:fillRect/>
          </a:stretch>
        </p:blipFill>
        <p:spPr>
          <a:xfrm>
            <a:off x="152400" y="1600200"/>
            <a:ext cx="8844366" cy="4876800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88B51F-2762-4BD0-92BC-8271521B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89" y="2516084"/>
            <a:ext cx="546261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External</a:t>
            </a:r>
            <a:r>
              <a:rPr lang="en-US" dirty="0"/>
              <a:t> Magnetic Field of Long Conductor</a:t>
            </a:r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068960"/>
            <a:ext cx="4176464" cy="179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302397" y="3354283"/>
            <a:ext cx="3124200" cy="838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366433-FB0C-4B2B-B53B-4EC63D16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6"/>
          <p:cNvSpPr txBox="1"/>
          <p:nvPr/>
        </p:nvSpPr>
        <p:spPr>
          <a:xfrm>
            <a:off x="133189" y="192250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mp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72816"/>
            <a:ext cx="1524000" cy="948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Field of </a:t>
            </a:r>
            <a:r>
              <a:rPr lang="en-US" dirty="0" err="1"/>
              <a:t>Toroid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86837"/>
            <a:ext cx="4755143" cy="197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600200"/>
            <a:ext cx="4151085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524000"/>
            <a:ext cx="4180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Applying Ampere’s law over contour C: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1" y="6033482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The magnetic field outside the toroid is zero. </a:t>
            </a:r>
            <a:r>
              <a:rPr lang="en-US" sz="2000" dirty="0">
                <a:solidFill>
                  <a:srgbClr val="C00000"/>
                </a:solidFill>
              </a:rPr>
              <a:t>Why</a:t>
            </a:r>
            <a:r>
              <a:rPr lang="zh-CN" altLang="en-US" sz="2000" dirty="0">
                <a:solidFill>
                  <a:srgbClr val="C00000"/>
                </a:solidFill>
              </a:rPr>
              <a:t>？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32" y="2795235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C00000"/>
                </a:solidFill>
              </a:rPr>
              <a:t>Ampere’s law states that the line integral of </a:t>
            </a:r>
            <a:r>
              <a:rPr lang="en-US" sz="2000" b="1" dirty="0">
                <a:solidFill>
                  <a:srgbClr val="C00000"/>
                </a:solidFill>
              </a:rPr>
              <a:t>H </a:t>
            </a:r>
            <a:r>
              <a:rPr lang="en-US" sz="2000" dirty="0">
                <a:solidFill>
                  <a:srgbClr val="C00000"/>
                </a:solidFill>
              </a:rPr>
              <a:t>around a closed contour </a:t>
            </a:r>
            <a:r>
              <a:rPr lang="en-US" sz="2000" i="1" dirty="0">
                <a:solidFill>
                  <a:srgbClr val="C00000"/>
                </a:solidFill>
              </a:rPr>
              <a:t>C is equal to the current traversing the </a:t>
            </a:r>
            <a:r>
              <a:rPr lang="en-US" sz="2000" dirty="0">
                <a:solidFill>
                  <a:srgbClr val="C00000"/>
                </a:solidFill>
              </a:rPr>
              <a:t>surface bounded by the contour.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504" y="2780928"/>
            <a:ext cx="4785228" cy="1337746"/>
          </a:xfrm>
          <a:prstGeom prst="rect">
            <a:avLst/>
          </a:prstGeom>
          <a:solidFill>
            <a:schemeClr val="accent1">
              <a:alpha val="0"/>
            </a:schemeClr>
          </a:solidFill>
          <a:ln w="25908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9399" y="5638799"/>
            <a:ext cx="1447801" cy="40022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A78A14-43A0-4C42-BC4C-85CFDC12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Magnetic </a:t>
            </a:r>
            <a:r>
              <a:rPr lang="en-US" dirty="0"/>
              <a:t>Boundary Conditions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944461"/>
            <a:ext cx="4593332" cy="259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E48BA2-D72E-41F0-8BCD-D7E52CFA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588798F-E738-41F2-A9C0-827EED0740CC}"/>
              </a:ext>
            </a:extLst>
          </p:cNvPr>
          <p:cNvCxnSpPr>
            <a:cxnSpLocks/>
          </p:cNvCxnSpPr>
          <p:nvPr/>
        </p:nvCxnSpPr>
        <p:spPr>
          <a:xfrm flipH="1" flipV="1">
            <a:off x="2483768" y="1603136"/>
            <a:ext cx="288032" cy="457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386EC0C-68EF-4638-A0D7-E9B907F14753}"/>
              </a:ext>
            </a:extLst>
          </p:cNvPr>
          <p:cNvSpPr txBox="1"/>
          <p:nvPr/>
        </p:nvSpPr>
        <p:spPr>
          <a:xfrm>
            <a:off x="1763688" y="122650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 of the loop</a:t>
            </a:r>
            <a:endParaRPr lang="zh-CN" alt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5014392" y="3944461"/>
            <a:ext cx="395009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total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density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enclosed by a box equals to the total flux going outward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jumps by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1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US" altLang="zh-C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electric charge density)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jumps by 0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(surface magnetic charge density)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second boundary condition is for </a:t>
            </a:r>
            <a:r>
              <a:rPr lang="en-US" altLang="zh-CN" sz="1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for </a:t>
            </a:r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solve the latter,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needed, where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lead to </a:t>
            </a:r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1n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79990"/>
            <a:ext cx="8153400" cy="990600"/>
          </a:xfrm>
        </p:spPr>
        <p:txBody>
          <a:bodyPr/>
          <a:lstStyle/>
          <a:p>
            <a:r>
              <a:rPr lang="en-US" dirty="0"/>
              <a:t>Boundary Conditions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26501E-9AEE-40B3-93BC-AF4050DC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TextBox 4"/>
          <p:cNvSpPr txBox="1"/>
          <p:nvPr/>
        </p:nvSpPr>
        <p:spPr>
          <a:xfrm>
            <a:off x="5148064" y="0"/>
            <a:ext cx="387799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Tips: </a:t>
            </a:r>
          </a:p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 </a:t>
            </a:r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enclosed by a </a:t>
            </a:r>
            <a:r>
              <a:rPr lang="en-US" altLang="zh-CN" sz="16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equals to the circulation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jumps by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(magnetic current density?)</a:t>
            </a:r>
            <a:endParaRPr lang="en-US" sz="1600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jumps by </a:t>
            </a:r>
            <a:r>
              <a:rPr lang="en-US" altLang="zh-CN" sz="1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6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(electric current density)</a:t>
            </a:r>
            <a:endParaRPr lang="en-US" altLang="zh-CN" sz="1600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92761" y="3669172"/>
                <a:ext cx="6957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Use Ampère’s Law and let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 (hence a thin line current of length </a:t>
                </a:r>
                <a:r>
                  <a:rPr lang="en-US" altLang="zh-CN" dirty="0" err="1"/>
                  <a:t>Δl</a:t>
                </a:r>
                <a:r>
                  <a:rPr lang="en-US" altLang="zh-CN" dirty="0"/>
                  <a:t>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61" y="3669172"/>
                <a:ext cx="6957161" cy="369332"/>
              </a:xfrm>
              <a:prstGeom prst="rect">
                <a:avLst/>
              </a:prstGeom>
              <a:blipFill>
                <a:blip r:embed="rId3"/>
                <a:stretch>
                  <a:fillRect l="-78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55" y="4024307"/>
            <a:ext cx="4701761" cy="742774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311113" y="4844833"/>
            <a:ext cx="4976317" cy="357190"/>
            <a:chOff x="281372" y="4844833"/>
            <a:chExt cx="4976317" cy="35719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9592" y="4889200"/>
              <a:ext cx="4358097" cy="312823"/>
            </a:xfrm>
            <a:prstGeom prst="rect">
              <a:avLst/>
            </a:prstGeom>
          </p:spPr>
        </p:pic>
        <p:sp>
          <p:nvSpPr>
            <p:cNvPr id="12" name="右箭头 11"/>
            <p:cNvSpPr/>
            <p:nvPr/>
          </p:nvSpPr>
          <p:spPr>
            <a:xfrm>
              <a:off x="281372" y="4844833"/>
              <a:ext cx="504056" cy="357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4"/>
          <p:cNvSpPr txBox="1"/>
          <p:nvPr/>
        </p:nvSpPr>
        <p:spPr>
          <a:xfrm>
            <a:off x="1046686" y="1272222"/>
            <a:ext cx="213340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normal to the loop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483769" y="1524000"/>
            <a:ext cx="216023" cy="45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"/>
          <p:cNvSpPr txBox="1"/>
          <p:nvPr/>
        </p:nvSpPr>
        <p:spPr>
          <a:xfrm>
            <a:off x="4208883" y="1281638"/>
            <a:ext cx="23762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normal to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2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580113" y="1594965"/>
            <a:ext cx="576063" cy="38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37245" y="5188187"/>
            <a:ext cx="3795106" cy="996767"/>
            <a:chOff x="107504" y="5188187"/>
            <a:chExt cx="3795106" cy="996767"/>
          </a:xfrm>
        </p:grpSpPr>
        <p:grpSp>
          <p:nvGrpSpPr>
            <p:cNvPr id="30" name="组合 29"/>
            <p:cNvGrpSpPr/>
            <p:nvPr/>
          </p:nvGrpSpPr>
          <p:grpSpPr>
            <a:xfrm>
              <a:off x="107504" y="5188187"/>
              <a:ext cx="1151909" cy="996767"/>
              <a:chOff x="10245972" y="1994668"/>
              <a:chExt cx="1151909" cy="996767"/>
            </a:xfrm>
          </p:grpSpPr>
          <p:cxnSp>
            <p:nvCxnSpPr>
              <p:cNvPr id="22" name="直接箭头连接符 21"/>
              <p:cNvCxnSpPr/>
              <p:nvPr/>
            </p:nvCxnSpPr>
            <p:spPr>
              <a:xfrm flipH="1">
                <a:off x="10548664" y="2852936"/>
                <a:ext cx="50405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 flipH="1" flipV="1">
                <a:off x="11052818" y="2346414"/>
                <a:ext cx="8384" cy="51244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11196736" y="2714436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96736" y="2714436"/>
                    <a:ext cx="20114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152" t="-23913" r="-757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10979371" y="1994668"/>
                    <a:ext cx="3045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9371" y="1994668"/>
                    <a:ext cx="304507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000" t="-23913" r="-48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10245972" y="2680138"/>
                    <a:ext cx="243593" cy="2919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文本框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5972" y="2680138"/>
                    <a:ext cx="243593" cy="2919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513" t="-27660" r="-56410" b="-170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组合 28"/>
              <p:cNvGrpSpPr/>
              <p:nvPr/>
            </p:nvGrpSpPr>
            <p:grpSpPr>
              <a:xfrm>
                <a:off x="11002102" y="2793835"/>
                <a:ext cx="118199" cy="118199"/>
                <a:chOff x="9587314" y="1598225"/>
                <a:chExt cx="364798" cy="364798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9587314" y="1598225"/>
                  <a:ext cx="364798" cy="3647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·</a:t>
                  </a:r>
                  <a:endParaRPr lang="zh-CN" altLang="en-US" dirty="0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9724407" y="1744541"/>
                  <a:ext cx="90611" cy="906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1556056" y="5324142"/>
              <a:ext cx="2346554" cy="812505"/>
              <a:chOff x="1556056" y="5324142"/>
              <a:chExt cx="2346554" cy="812505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8732" y="5324142"/>
                <a:ext cx="1341311" cy="413200"/>
              </a:xfrm>
              <a:prstGeom prst="rect">
                <a:avLst/>
              </a:prstGeom>
            </p:spPr>
          </p:pic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83514" y="5899713"/>
                <a:ext cx="2119096" cy="236934"/>
              </a:xfrm>
              <a:prstGeom prst="rect">
                <a:avLst/>
              </a:prstGeom>
            </p:spPr>
          </p:pic>
          <p:sp>
            <p:nvSpPr>
              <p:cNvPr id="44" name="左大括号 43"/>
              <p:cNvSpPr/>
              <p:nvPr/>
            </p:nvSpPr>
            <p:spPr>
              <a:xfrm>
                <a:off x="1556056" y="5419100"/>
                <a:ext cx="176636" cy="645021"/>
              </a:xfrm>
              <a:prstGeom prst="leftBrace">
                <a:avLst>
                  <a:gd name="adj1" fmla="val 39934"/>
                  <a:gd name="adj2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5426839" y="4024306"/>
            <a:ext cx="2834065" cy="2749936"/>
            <a:chOff x="5313007" y="4061879"/>
            <a:chExt cx="2834065" cy="2749936"/>
          </a:xfrm>
        </p:grpSpPr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652603" y="4061879"/>
              <a:ext cx="2494469" cy="392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左大括号 46"/>
            <p:cNvSpPr/>
            <p:nvPr/>
          </p:nvSpPr>
          <p:spPr>
            <a:xfrm flipH="1">
              <a:off x="5313007" y="4134678"/>
              <a:ext cx="241321" cy="2677137"/>
            </a:xfrm>
            <a:prstGeom prst="leftBrace">
              <a:avLst>
                <a:gd name="adj1" fmla="val 26415"/>
                <a:gd name="adj2" fmla="val 62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5660087" y="4863341"/>
            <a:ext cx="338437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currents can exist only on the surfaces of perfect conductors and superconductors. Hence, </a:t>
            </a:r>
            <a:r>
              <a:rPr lang="en-US" altLang="zh-CN" i="1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interface between media </a:t>
            </a:r>
            <a:r>
              <a:rPr lang="en-US" altLang="zh-CN" b="1" i="1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finite conductivities</a:t>
            </a:r>
            <a:r>
              <a:rPr lang="en-US" altLang="zh-CN" i="1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</a:p>
          <a:p>
            <a:pPr algn="ctr">
              <a:lnSpc>
                <a:spcPct val="150000"/>
              </a:lnSpc>
            </a:pPr>
            <a:r>
              <a:rPr lang="en-US" altLang="zh-CN" sz="2000" i="1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1t </a:t>
            </a:r>
            <a:r>
              <a:rPr lang="en-US" altLang="zh-CN" sz="20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i="1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2t</a:t>
            </a:r>
            <a:endParaRPr lang="zh-CN" altLang="en-US" sz="2000" dirty="0">
              <a:solidFill>
                <a:srgbClr val="941F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425277" y="5025935"/>
            <a:ext cx="3813346" cy="1622542"/>
            <a:chOff x="395536" y="5025935"/>
            <a:chExt cx="3813346" cy="1622542"/>
          </a:xfrm>
        </p:grpSpPr>
        <p:grpSp>
          <p:nvGrpSpPr>
            <p:cNvPr id="40" name="组合 39"/>
            <p:cNvGrpSpPr/>
            <p:nvPr/>
          </p:nvGrpSpPr>
          <p:grpSpPr>
            <a:xfrm>
              <a:off x="395536" y="6241213"/>
              <a:ext cx="3507074" cy="407264"/>
              <a:chOff x="395536" y="6241213"/>
              <a:chExt cx="3507074" cy="407264"/>
            </a:xfrm>
          </p:grpSpPr>
          <p:sp>
            <p:nvSpPr>
              <p:cNvPr id="45" name="右箭头 44"/>
              <p:cNvSpPr/>
              <p:nvPr/>
            </p:nvSpPr>
            <p:spPr>
              <a:xfrm>
                <a:off x="395536" y="6291287"/>
                <a:ext cx="504056" cy="35719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78159" y="6241213"/>
                <a:ext cx="2824451" cy="404121"/>
              </a:xfrm>
              <a:prstGeom prst="rect">
                <a:avLst/>
              </a:prstGeom>
            </p:spPr>
          </p:pic>
        </p:grpSp>
        <p:sp>
          <p:nvSpPr>
            <p:cNvPr id="53" name="左大括号 52"/>
            <p:cNvSpPr/>
            <p:nvPr/>
          </p:nvSpPr>
          <p:spPr>
            <a:xfrm flipH="1">
              <a:off x="4040187" y="5025935"/>
              <a:ext cx="168695" cy="1020519"/>
            </a:xfrm>
            <a:prstGeom prst="leftBrace">
              <a:avLst>
                <a:gd name="adj1" fmla="val 67858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4177085" y="5999426"/>
                <a:ext cx="1272896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 for arbitrary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altLang="zh-CN" sz="1600" dirty="0"/>
              </a:p>
              <a:p>
                <a:r>
                  <a:rPr lang="en-US" altLang="zh-CN" sz="1600" dirty="0"/>
                  <a:t>(loop normal)</a:t>
                </a:r>
                <a:r>
                  <a:rPr lang="zh-CN" altLang="en-US" sz="1600" dirty="0"/>
                  <a:t> </a:t>
                </a: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085" y="5999426"/>
                <a:ext cx="1272896" cy="830997"/>
              </a:xfrm>
              <a:prstGeom prst="rect">
                <a:avLst/>
              </a:prstGeom>
              <a:blipFill>
                <a:blip r:embed="rId13"/>
                <a:stretch>
                  <a:fillRect l="-2392" t="-2206" r="-1435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5781770" y="4414595"/>
                <a:ext cx="2736304" cy="3684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en-US" altLang="zh-CN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always on the surface </a:t>
                </a: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770" y="4414595"/>
                <a:ext cx="2736304" cy="368499"/>
              </a:xfrm>
              <a:prstGeom prst="rect">
                <a:avLst/>
              </a:prstGeom>
              <a:blipFill>
                <a:blip r:embed="rId14"/>
                <a:stretch>
                  <a:fillRect r="-891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8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9" grpId="0" animBg="1"/>
      <p:bldP spid="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 for Finite </a:t>
            </a:r>
            <a:r>
              <a:rPr lang="el-GR" dirty="0"/>
              <a:t>σ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0248" y="5936695"/>
                <a:ext cx="1043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8" y="5936695"/>
                <a:ext cx="104342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848" r="-584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3733800"/>
                <a:ext cx="3707746" cy="786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acc>
                        <m:accPr>
                          <m:chr m:val="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733800"/>
                <a:ext cx="3707746" cy="7869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1000" y="4682317"/>
                <a:ext cx="5350311" cy="86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nary>
                        <m:naryPr>
                          <m:chr m:val="∯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∯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682317"/>
                <a:ext cx="5350311" cy="8631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7824" y="5638800"/>
                <a:ext cx="1862176" cy="86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824" y="5638800"/>
                <a:ext cx="1862176" cy="8631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200" y="3785053"/>
                <a:ext cx="2868862" cy="881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785053"/>
                <a:ext cx="2868862" cy="88152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48850" y="4929243"/>
                <a:ext cx="1043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50" y="4929243"/>
                <a:ext cx="104342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5263" r="-643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48850" y="5545502"/>
                <a:ext cx="880434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50" y="5545502"/>
                <a:ext cx="880434" cy="41408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303899" y="6121361"/>
            <a:ext cx="179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07486D-1C81-4143-BB3E-D7FF903F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52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Solenoid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2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Inside the solenoid:</a:t>
            </a: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1466" y="838200"/>
            <a:ext cx="530046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638800"/>
            <a:ext cx="631229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B6F324-5702-4FD2-8BD2-1830C2B1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520461"/>
            <a:ext cx="1610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Magnetic Flux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971800"/>
            <a:ext cx="1450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Flux Linkage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4122600"/>
            <a:ext cx="1256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Inductance</a:t>
            </a: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0571"/>
            <a:ext cx="2268538" cy="74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2" y="3375593"/>
            <a:ext cx="2971800" cy="55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l="17969" t="66304" r="17578" b="4809"/>
          <a:stretch/>
        </p:blipFill>
        <p:spPr bwMode="auto">
          <a:xfrm>
            <a:off x="428596" y="4500570"/>
            <a:ext cx="314327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5.27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936" y="1571612"/>
            <a:ext cx="3962400" cy="5244352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l="15625" r="15625" b="69187"/>
          <a:stretch/>
        </p:blipFill>
        <p:spPr bwMode="auto">
          <a:xfrm>
            <a:off x="304800" y="5887473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57200" y="5543490"/>
            <a:ext cx="106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Solenoid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BC93B4-E976-467F-B7CD-742F19C4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600199"/>
            <a:ext cx="4572000" cy="428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1600200"/>
            <a:ext cx="4800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magnetic field in the region S  between the two conductors is approximately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8067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Example 5-7: </a:t>
            </a:r>
            <a:r>
              <a:rPr lang="en-US" sz="3600" dirty="0">
                <a:solidFill>
                  <a:srgbClr val="FF0000"/>
                </a:solidFill>
              </a:rPr>
              <a:t>Inductance of Coaxial Cable </a:t>
            </a:r>
          </a:p>
        </p:txBody>
      </p:sp>
      <p:pic>
        <p:nvPicPr>
          <p:cNvPr id="7" name="Picture 6" descr="eq5.97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90800"/>
            <a:ext cx="1371600" cy="668655"/>
          </a:xfrm>
          <a:prstGeom prst="rect">
            <a:avLst/>
          </a:prstGeom>
        </p:spPr>
      </p:pic>
      <p:pic>
        <p:nvPicPr>
          <p:cNvPr id="9" name="Content Placeholder 8" descr="eq5.98.tiff"/>
          <p:cNvPicPr>
            <a:picLocks noGrp="1" noChangeAspect="1"/>
          </p:cNvPicPr>
          <p:nvPr>
            <p:ph sz="quarter" idx="1"/>
          </p:nvPr>
        </p:nvPicPr>
        <p:blipFill>
          <a:blip r:embed="rId4"/>
          <a:srcRect t="-65525" b="-65525"/>
          <a:stretch>
            <a:fillRect/>
          </a:stretch>
        </p:blipFill>
        <p:spPr>
          <a:xfrm>
            <a:off x="152400" y="3276600"/>
            <a:ext cx="4216363" cy="2324911"/>
          </a:xfrm>
        </p:spPr>
      </p:pic>
      <p:sp>
        <p:nvSpPr>
          <p:cNvPr id="10" name="TextBox 9"/>
          <p:cNvSpPr txBox="1"/>
          <p:nvPr/>
        </p:nvSpPr>
        <p:spPr>
          <a:xfrm>
            <a:off x="457200" y="3581400"/>
            <a:ext cx="3197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Total magnetic flux through S:</a:t>
            </a:r>
          </a:p>
        </p:txBody>
      </p:sp>
      <p:pic>
        <p:nvPicPr>
          <p:cNvPr id="11" name="Picture 10" descr="eq5.99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5562600"/>
            <a:ext cx="3886200" cy="9380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5105400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Inductance per unit length: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3073C3-1630-45F3-A5FA-E204C6DC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786454"/>
            <a:ext cx="3730625" cy="72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504495"/>
            <a:ext cx="5943600" cy="47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1981200"/>
            <a:ext cx="4436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Magnetic field in the insulating material 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581400"/>
            <a:ext cx="3646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magnetic energy stored in the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coaxial cable is</a:t>
            </a:r>
          </a:p>
        </p:txBody>
      </p:sp>
      <p:pic>
        <p:nvPicPr>
          <p:cNvPr id="10" name="Picture 9" descr="eqf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534770"/>
            <a:ext cx="1600200" cy="894230"/>
          </a:xfrm>
          <a:prstGeom prst="rect">
            <a:avLst/>
          </a:prstGeom>
        </p:spPr>
      </p:pic>
      <p:pic>
        <p:nvPicPr>
          <p:cNvPr id="11" name="Picture 10" descr="eqm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343400"/>
            <a:ext cx="3619500" cy="1132127"/>
          </a:xfrm>
          <a:prstGeom prst="rect">
            <a:avLst/>
          </a:prstGeom>
        </p:spPr>
      </p:pic>
      <p:pic>
        <p:nvPicPr>
          <p:cNvPr id="12" name="Picture 11" descr="5.28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512" y="1219200"/>
            <a:ext cx="3773488" cy="3022368"/>
          </a:xfrm>
          <a:prstGeom prst="rect">
            <a:avLst/>
          </a:prstGeom>
        </p:spPr>
      </p:pic>
      <p:pic>
        <p:nvPicPr>
          <p:cNvPr id="13" name="Picture 12" descr="eqlast.tif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4266961"/>
            <a:ext cx="2908485" cy="2591039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Magnetic Energy</a:t>
            </a:r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9851A7-5093-4072-9DDD-9BBFA48E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936" y="1524000"/>
            <a:ext cx="809012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7D5D49-BED1-4586-B08F-1F296316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</a:t>
            </a:r>
            <a:r>
              <a:rPr lang="en-US" dirty="0" err="1"/>
              <a:t>vs</a:t>
            </a:r>
            <a:r>
              <a:rPr lang="en-US" dirty="0"/>
              <a:t> Magnetic Comparison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2517" y="1219200"/>
            <a:ext cx="531896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11DD4F-1FE9-4C14-80DC-EB52461B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&amp; Magnetic Forces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45" y="2093785"/>
            <a:ext cx="4701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Electromagnetic (Lorentz) force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4756" y="1659662"/>
            <a:ext cx="2066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Magnetic force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6503" y="1746034"/>
            <a:ext cx="2362200" cy="29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393" y="2613874"/>
            <a:ext cx="4800600" cy="3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9696" y="1556792"/>
            <a:ext cx="3595840" cy="5157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A7CE6BE-7ED6-4FCC-BEFA-B953CAF6A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48" y="3957387"/>
            <a:ext cx="4776097" cy="23920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255502" y="3195084"/>
            <a:ext cx="513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C00000"/>
                </a:solidFill>
              </a:rPr>
              <a:t>Three             differences between </a:t>
            </a:r>
            <a:r>
              <a:rPr lang="en-US" altLang="zh-CN" sz="2000" b="1" dirty="0">
                <a:solidFill>
                  <a:srgbClr val="C00000"/>
                </a:solidFill>
              </a:rPr>
              <a:t>F</a:t>
            </a:r>
            <a:r>
              <a:rPr lang="en-US" altLang="zh-CN" sz="2000" baseline="-25000" dirty="0">
                <a:solidFill>
                  <a:srgbClr val="C00000"/>
                </a:solidFill>
              </a:rPr>
              <a:t>e</a:t>
            </a:r>
            <a:r>
              <a:rPr lang="en-US" altLang="zh-CN" sz="2000" dirty="0">
                <a:solidFill>
                  <a:srgbClr val="C00000"/>
                </a:solidFill>
              </a:rPr>
              <a:t> and </a:t>
            </a:r>
            <a:r>
              <a:rPr lang="en-US" altLang="zh-CN" sz="2000" b="1" dirty="0" err="1">
                <a:solidFill>
                  <a:srgbClr val="C00000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C00000"/>
                </a:solidFill>
              </a:rPr>
              <a:t>m</a:t>
            </a:r>
            <a:endParaRPr lang="zh-CN" altLang="en-US" sz="2000" baseline="-25000" dirty="0">
              <a:solidFill>
                <a:srgbClr val="C0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26B97B-1DD3-4617-9D5C-F0170EA7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3623248" y="4421796"/>
            <a:ext cx="141566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Perpendicular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3635896" y="5300960"/>
            <a:ext cx="93610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Moving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3635896" y="6196513"/>
            <a:ext cx="93610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Work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1284168" y="3225862"/>
            <a:ext cx="80493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PMW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A42D7B-C027-4324-ACA6-C3D95D314A34}"/>
              </a:ext>
            </a:extLst>
          </p:cNvPr>
          <p:cNvSpPr txBox="1"/>
          <p:nvPr/>
        </p:nvSpPr>
        <p:spPr>
          <a:xfrm>
            <a:off x="1115616" y="3597450"/>
            <a:ext cx="112759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NOT BMW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275856" y="1406867"/>
            <a:ext cx="2113607" cy="1121368"/>
            <a:chOff x="3275856" y="1406867"/>
            <a:chExt cx="2113607" cy="1121368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4123204" y="2098135"/>
              <a:ext cx="191933" cy="153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4283968" y="2158903"/>
              <a:ext cx="8635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Tesla(T)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540431" y="1406867"/>
              <a:ext cx="18490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Note the sign of </a:t>
              </a:r>
              <a:r>
                <a:rPr lang="en-US" altLang="zh-CN" i="1" dirty="0"/>
                <a:t>q</a:t>
              </a:r>
              <a:endParaRPr lang="zh-CN" altLang="en-US" i="1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3275856" y="1626055"/>
              <a:ext cx="149730" cy="138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341393" y="6515482"/>
            <a:ext cx="52780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(because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⊥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only moving direction changes, not speed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Magnetic Force on a Current Element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 cstate="print"/>
          <a:srcRect t="9071"/>
          <a:stretch/>
        </p:blipFill>
        <p:spPr bwMode="auto">
          <a:xfrm>
            <a:off x="228600" y="2492895"/>
            <a:ext cx="4648874" cy="436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6084" y="839656"/>
            <a:ext cx="4037915" cy="601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008" y="1602383"/>
            <a:ext cx="523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force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a differential current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B01BD9-EC86-4510-A04B-B0E5B0B4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563028" y="1210300"/>
            <a:ext cx="4710548" cy="33855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dispacement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vector in the direction of current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7214" y="2025244"/>
                <a:ext cx="4710713" cy="398955"/>
              </a:xfrm>
              <a:prstGeom prst="rect">
                <a:avLst/>
              </a:prstGeom>
              <a:solidFill>
                <a:srgbClr val="CED3E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1" i="0">
                        <a:latin typeface="Cambria Math" panose="02040503050406030204" pitchFamily="18" charset="0"/>
                      </a:rPr>
                      <m:t>𝐅</m:t>
                    </m:r>
                    <m:r>
                      <m:rPr>
                        <m:sty m:val="p"/>
                      </m:rPr>
                      <a:rPr lang="en-US" altLang="zh-CN" b="0" i="0" baseline="-2500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𝑑𝑞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𝐁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</m:t>
                    </m:r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(N)          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(5.9)  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14" y="2025244"/>
                <a:ext cx="4710713" cy="398955"/>
              </a:xfrm>
              <a:prstGeom prst="rect">
                <a:avLst/>
              </a:prstGeom>
              <a:blipFill>
                <a:blip r:embed="rId4"/>
                <a:stretch>
                  <a:fillRect l="-129" t="-3030" r="-2587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35277" y="4149080"/>
            <a:ext cx="489397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closed wire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Fig. 5-3(a) (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the right figure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resides in a uniform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taken outside the integral in Eq. (5.10), in which case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017" y="839656"/>
            <a:ext cx="3096996" cy="6027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Torque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557" y="2574434"/>
            <a:ext cx="18857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366FF"/>
                </a:solidFill>
              </a:rPr>
              <a:t>d </a:t>
            </a:r>
            <a:r>
              <a:rPr lang="en-US" sz="2000" dirty="0">
                <a:solidFill>
                  <a:srgbClr val="3366FF"/>
                </a:solidFill>
              </a:rPr>
              <a:t>= moment arm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 </a:t>
            </a:r>
            <a:r>
              <a:rPr lang="en-US" sz="2000" dirty="0">
                <a:solidFill>
                  <a:srgbClr val="FF0000"/>
                </a:solidFill>
              </a:rPr>
              <a:t>= force</a:t>
            </a:r>
          </a:p>
          <a:p>
            <a:r>
              <a:rPr lang="en-US" sz="2000" b="1" dirty="0">
                <a:solidFill>
                  <a:srgbClr val="FF00FF"/>
                </a:solidFill>
              </a:rPr>
              <a:t>T </a:t>
            </a:r>
            <a:r>
              <a:rPr lang="en-US" sz="2000" dirty="0">
                <a:solidFill>
                  <a:srgbClr val="FF00FF"/>
                </a:solidFill>
              </a:rPr>
              <a:t>= torque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557" y="1808966"/>
            <a:ext cx="279626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257800"/>
            <a:ext cx="5653087" cy="109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8076" y="1524000"/>
            <a:ext cx="503653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9337B1-987D-402A-8366-80E10D94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409510" y="3717032"/>
            <a:ext cx="4266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connects the rotation axis and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point of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32" y="64946"/>
            <a:ext cx="8153400" cy="990600"/>
          </a:xfrm>
        </p:spPr>
        <p:txBody>
          <a:bodyPr/>
          <a:lstStyle/>
          <a:p>
            <a:r>
              <a:rPr lang="en-US" dirty="0"/>
              <a:t>Magnetic Torque on a Current Loop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400" y="3828637"/>
            <a:ext cx="458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forces on arms 2 and 4 ( because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∥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300" y="4352690"/>
            <a:ext cx="229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66FF"/>
                </a:solidFill>
              </a:rPr>
              <a:t>Magnetic torque: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743" y="2565000"/>
            <a:ext cx="3204713" cy="108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476" y="4997327"/>
            <a:ext cx="4181177" cy="120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828441"/>
            <a:ext cx="3608186" cy="602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43436" y="6386486"/>
            <a:ext cx="217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of the loop=</a:t>
            </a:r>
            <a:r>
              <a:rPr lang="en-US" altLang="zh-CN" i="1" dirty="0"/>
              <a:t>ab</a:t>
            </a:r>
            <a:endParaRPr lang="en-US" i="1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2253707" y="6474907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FD506F-FEED-4648-A212-56135AEA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53862" y="16305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 the plane of the loop </a:t>
            </a:r>
            <a:b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1693" y="203369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rectangular conducting loop carries a current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7020272" y="593975"/>
            <a:ext cx="30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8697751" y="1877729"/>
            <a:ext cx="30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9" name="TextBox 6"/>
          <p:cNvSpPr txBox="1"/>
          <p:nvPr/>
        </p:nvSpPr>
        <p:spPr>
          <a:xfrm>
            <a:off x="5076056" y="201622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from</a:t>
            </a:r>
            <a:endParaRPr 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7668344" y="2016229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</a:t>
            </a:r>
            <a:endParaRPr 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Inclined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" y="1640691"/>
            <a:ext cx="532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For a loop with 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turns and whose surface normal is at angle </a:t>
            </a:r>
            <a:r>
              <a:rPr lang="en-US" altLang="zh-CN" i="1" dirty="0">
                <a:solidFill>
                  <a:srgbClr val="C00000"/>
                </a:solidFill>
              </a:rPr>
              <a:t>θ</a:t>
            </a:r>
            <a:r>
              <a:rPr lang="en-US" dirty="0">
                <a:solidFill>
                  <a:srgbClr val="C00000"/>
                </a:solidFill>
              </a:rPr>
              <a:t> (relative to the direction of </a:t>
            </a:r>
            <a:r>
              <a:rPr lang="en-US" altLang="zh-CN" b="1" i="1" dirty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3305700"/>
            <a:ext cx="5105400" cy="354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4637" y="174017"/>
            <a:ext cx="3338363" cy="668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3CFD37-AD6A-4976-9B9F-A1D77775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8424" y="2869677"/>
            <a:ext cx="3064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8100392" y="645139"/>
            <a:ext cx="3064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23488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：</a:t>
            </a:r>
            <a:r>
              <a:rPr lang="en-US" altLang="zh-CN" dirty="0"/>
              <a:t> M</a:t>
            </a:r>
            <a:r>
              <a:rPr lang="zh-CN" altLang="en-US" dirty="0"/>
              <a:t>aximum for parallel B (θ = 90◦)， </a:t>
            </a:r>
          </a:p>
          <a:p>
            <a:r>
              <a:rPr lang="en-US" altLang="zh-CN" dirty="0"/>
              <a:t>      Z</a:t>
            </a:r>
            <a:r>
              <a:rPr lang="zh-CN" altLang="en-US" dirty="0"/>
              <a:t>ero for perpendicular B (θ = 0).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843808" y="4502773"/>
            <a:ext cx="1347190" cy="63665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3110" y="1152529"/>
            <a:ext cx="4900890" cy="42137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dirty="0" err="1"/>
              <a:t>Biot-Savart</a:t>
            </a:r>
            <a:r>
              <a:rPr lang="en-US" dirty="0"/>
              <a:t> Law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89" y="3372420"/>
            <a:ext cx="4137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magnetic field            </a:t>
            </a:r>
            <a:r>
              <a:rPr lang="en-US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generated by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          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</a:p>
          <a:p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differential length vector  d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5921" y="4361668"/>
            <a:ext cx="2743200" cy="603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16350" b="25980"/>
          <a:stretch/>
        </p:blipFill>
        <p:spPr bwMode="auto">
          <a:xfrm>
            <a:off x="4269165" y="5774743"/>
            <a:ext cx="3569485" cy="97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740C15-CCC9-4B5B-9912-5F436CBD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0DCC03-55F8-4B63-9C69-6FF9F41CE20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77915" y="2651592"/>
            <a:ext cx="4113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most materials the flux and field are linearly related by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089" y="1674396"/>
            <a:ext cx="4116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law relates the magnetic field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any point in space to the current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generates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71800" y="4770099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ampere·m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/m</a:t>
            </a:r>
            <a:r>
              <a:rPr lang="en-US" altLang="zh-CN" sz="1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986101" y="354611"/>
                <a:ext cx="3924921" cy="68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known as “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 element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𝐑</m:t>
                        </m:r>
                      </m:e>
                    </m:acc>
                    <m:r>
                      <a:rPr lang="en-US" altLang="zh-CN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from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current element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point P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01" y="354611"/>
                <a:ext cx="3924921" cy="685444"/>
              </a:xfrm>
              <a:prstGeom prst="rect">
                <a:avLst/>
              </a:prstGeom>
              <a:blipFill>
                <a:blip r:embed="rId5"/>
                <a:stretch>
                  <a:fillRect l="-1398" t="-4425" r="-311" b="-12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/>
          <p:cNvCxnSpPr/>
          <p:nvPr/>
        </p:nvCxnSpPr>
        <p:spPr>
          <a:xfrm>
            <a:off x="7884368" y="4869160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66410" y="5256652"/>
            <a:ext cx="5972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Magnitude: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varies as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orthogonal to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7"/>
          <p:cNvSpPr txBox="1"/>
          <p:nvPr/>
        </p:nvSpPr>
        <p:spPr>
          <a:xfrm>
            <a:off x="179512" y="5975626"/>
            <a:ext cx="317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due to the current</a:t>
            </a:r>
          </a:p>
        </p:txBody>
      </p:sp>
      <p:sp>
        <p:nvSpPr>
          <p:cNvPr id="15" name="右箭头 14"/>
          <p:cNvSpPr/>
          <p:nvPr/>
        </p:nvSpPr>
        <p:spPr>
          <a:xfrm>
            <a:off x="3203848" y="6063939"/>
            <a:ext cx="515210" cy="234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t="77846" r="14294" b="4688"/>
          <a:stretch/>
        </p:blipFill>
        <p:spPr bwMode="auto">
          <a:xfrm>
            <a:off x="395536" y="6490243"/>
            <a:ext cx="3657228" cy="22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32223</TotalTime>
  <Words>1373</Words>
  <Application>Microsoft Office PowerPoint</Application>
  <PresentationFormat>全屏显示(4:3)</PresentationFormat>
  <Paragraphs>205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Times New Roman</vt:lpstr>
      <vt:lpstr>Tw Cen MT</vt:lpstr>
      <vt:lpstr>Wingdings</vt:lpstr>
      <vt:lpstr>Wingdings 2</vt:lpstr>
      <vt:lpstr>Median</vt:lpstr>
      <vt:lpstr>5.  Magnetostatics</vt:lpstr>
      <vt:lpstr>Chapter 5 Overview</vt:lpstr>
      <vt:lpstr>Electric vs Magnetic Comparison</vt:lpstr>
      <vt:lpstr>Electric &amp; Magnetic Forces</vt:lpstr>
      <vt:lpstr>Magnetic Force on a Current Element</vt:lpstr>
      <vt:lpstr>Torque</vt:lpstr>
      <vt:lpstr>Magnetic Torque on a Current Loop</vt:lpstr>
      <vt:lpstr>Inclined Loop</vt:lpstr>
      <vt:lpstr>Biot-Savart Law</vt:lpstr>
      <vt:lpstr>Magnetic Field due to Distributed Current Densities</vt:lpstr>
      <vt:lpstr>Example 5-2: Magnetic Field of Linear Conductor</vt:lpstr>
      <vt:lpstr>Example 5-2: Magnetic Field of Linear Conductor (cont.)</vt:lpstr>
      <vt:lpstr>Example 5-3: Magnetic Field of a Loop</vt:lpstr>
      <vt:lpstr>Example 5-3:Magnetic Field of a Loop (cont.)</vt:lpstr>
      <vt:lpstr>Magnetic Dipole</vt:lpstr>
      <vt:lpstr>Forces on Parallel Conductors</vt:lpstr>
      <vt:lpstr>Gauss’s Law for Magnetism</vt:lpstr>
      <vt:lpstr>Ampère’s Law</vt:lpstr>
      <vt:lpstr>Internal Magnetic Field of a Long Wire</vt:lpstr>
      <vt:lpstr>External Magnetic Field of Long Conductor</vt:lpstr>
      <vt:lpstr>Magnetic Field of Toroid</vt:lpstr>
      <vt:lpstr>Magnetic Boundary Conditions</vt:lpstr>
      <vt:lpstr>Boundary Conditions</vt:lpstr>
      <vt:lpstr>Boundary Condition for Finite σ</vt:lpstr>
      <vt:lpstr>Solenoid</vt:lpstr>
      <vt:lpstr>Inductance</vt:lpstr>
      <vt:lpstr>PowerPoint 演示文稿</vt:lpstr>
      <vt:lpstr>Magnetic Energy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215: Introduction to Circuits</dc:title>
  <dc:creator>jphilli</dc:creator>
  <cp:lastModifiedBy>雄 王</cp:lastModifiedBy>
  <cp:revision>416</cp:revision>
  <dcterms:created xsi:type="dcterms:W3CDTF">2010-03-26T13:07:06Z</dcterms:created>
  <dcterms:modified xsi:type="dcterms:W3CDTF">2024-10-18T01:54:11Z</dcterms:modified>
</cp:coreProperties>
</file>