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71" r:id="rId14"/>
    <p:sldId id="265" r:id="rId15"/>
    <p:sldId id="266" r:id="rId16"/>
    <p:sldId id="268" r:id="rId17"/>
    <p:sldId id="269" r:id="rId18"/>
    <p:sldId id="270" r:id="rId19"/>
    <p:sldId id="267" r:id="rId20"/>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719182" cy="4719182"/>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20T14:27:15.000" idx="1">
    <p:pos x="0" y="0"/>
    <p:text>One of the reasons these definitions are so confusing is that linearizability hails from the distributed systems and concurrent programming communities, and serializability comes from the database community. Today, almost everyone uses both distributed systems and databases, which often leads to overloaded terminology (e.g., “consistency,” “atomicity”).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charset="0"/>
              </a:rPr>
              <a:t>单击编辑备注格式</a:t>
            </a:r>
            <a:endParaRPr lang="en-US" sz="2000" b="0" strike="noStrike" spc="-1">
              <a:solidFill>
                <a:srgbClr val="000000"/>
              </a:solidFill>
              <a:uFill>
                <a:solidFill>
                  <a:srgbClr val="FFFFFF"/>
                </a:solidFill>
              </a:uFill>
              <a:latin typeface="Arial" charset="0"/>
            </a:endParaRPr>
          </a:p>
        </p:txBody>
      </p:sp>
      <p:sp>
        <p:nvSpPr>
          <p:cNvPr id="79"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a:rPr>
              <a:t> </a:t>
            </a:r>
            <a:endParaRPr lang="en-US" sz="1400" b="0" strike="noStrike" spc="-1">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a:rPr>
              <a:t> </a:t>
            </a:r>
            <a:endParaRPr lang="en-US" sz="1400" b="0" strike="noStrike" spc="-1">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a:rPr>
              <a:t> </a:t>
            </a:r>
            <a:endParaRPr lang="en-US" sz="1400" b="0" strike="noStrike" spc="-1">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p>
            <a:pPr algn="r"/>
            <a:fld id="{68EACD04-BE81-4573-8D15-B03CB870E4EF}" type="slidenum">
              <a:rPr lang="en-US" sz="1400" b="0" strike="noStrike" spc="-1">
                <a:solidFill>
                  <a:srgbClr val="000000"/>
                </a:solidFill>
                <a:uFill>
                  <a:solidFill>
                    <a:srgbClr val="FFFFFF"/>
                  </a:solidFill>
                </a:uFill>
                <a:latin typeface="Times New Roman"/>
              </a:rPr>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400640"/>
            <a:ext cx="5486040" cy="3600000"/>
          </a:xfrm>
          <a:prstGeom prst="rect">
            <a:avLst/>
          </a:prstGeom>
        </p:spPr>
        <p:txBody>
          <a:bodyPr/>
          <a:p>
            <a:r>
              <a:rPr lang="en-US" sz="2000" b="0" strike="noStrike" spc="-1">
                <a:solidFill>
                  <a:srgbClr val="000000"/>
                </a:solidFill>
                <a:uFill>
                  <a:solidFill>
                    <a:srgbClr val="FFFFFF"/>
                  </a:solidFill>
                </a:uFill>
                <a:latin typeface="Arial" charset="0"/>
              </a:rPr>
              <a:t>Testing linearizable distributed systems using fault injection along with linearizability checking is an effective approach.</a:t>
            </a:r>
            <a:endParaRPr lang="en-US" sz="2000" b="0" strike="noStrike" spc="-1">
              <a:solidFill>
                <a:srgbClr val="000000"/>
              </a:solidFill>
              <a:uFill>
                <a:solidFill>
                  <a:srgbClr val="FFFFFF"/>
                </a:solidFill>
              </a:uFill>
              <a:latin typeface="Arial" charset="0"/>
            </a:endParaRPr>
          </a:p>
        </p:txBody>
      </p:sp>
      <p:sp>
        <p:nvSpPr>
          <p:cNvPr id="148"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charset="0"/>
            </a:endParaRPr>
          </a:p>
        </p:txBody>
      </p:sp>
      <p:sp>
        <p:nvSpPr>
          <p:cNvPr id="150"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400640"/>
            <a:ext cx="5486040" cy="3600000"/>
          </a:xfrm>
          <a:prstGeom prst="rect">
            <a:avLst/>
          </a:prstGeom>
        </p:spPr>
        <p:txBody>
          <a:bodyPr/>
          <a:p>
            <a:r>
              <a:rPr lang="en-US" sz="2000" b="0" strike="noStrike" spc="-1">
                <a:solidFill>
                  <a:srgbClr val="000000"/>
                </a:solidFill>
                <a:uFill>
                  <a:solidFill>
                    <a:srgbClr val="FFFFFF"/>
                  </a:solidFill>
                </a:uFill>
                <a:latin typeface="Arial" charset="0"/>
              </a:rPr>
              <a:t>We can show this by explicitly finding linearization points for all operations (drawn in blue below). The induced sequential history, Put("x", "0"), Get("x") -&gt; "0", Put("x", "1"), Get("x") -&gt; "1", is a correct history with respect to the sequential specification.</a:t>
            </a:r>
            <a:endParaRPr lang="en-US" sz="2000" b="0" strike="noStrike" spc="-1">
              <a:solidFill>
                <a:srgbClr val="000000"/>
              </a:solidFill>
              <a:uFill>
                <a:solidFill>
                  <a:srgbClr val="FFFFFF"/>
                </a:solidFill>
              </a:uFill>
              <a:latin typeface="Arial" charset="0"/>
            </a:endParaRPr>
          </a:p>
        </p:txBody>
      </p:sp>
      <p:sp>
        <p:nvSpPr>
          <p:cNvPr id="152"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400640"/>
            <a:ext cx="5486040" cy="3600000"/>
          </a:xfrm>
          <a:prstGeom prst="rect">
            <a:avLst/>
          </a:prstGeom>
        </p:spPr>
        <p:txBody>
          <a:bodyPr/>
          <a:p>
            <a:r>
              <a:rPr lang="en-US" sz="2000" b="0" strike="noStrike" spc="-1">
                <a:solidFill>
                  <a:srgbClr val="000000"/>
                </a:solidFill>
                <a:uFill>
                  <a:solidFill>
                    <a:srgbClr val="FFFFFF"/>
                  </a:solidFill>
                </a:uFill>
                <a:latin typeface="Arial" charset="0"/>
              </a:rPr>
              <a:t>We could start assigning linearization points to the operations from clients 1, 2, and 3, but then there would be no way to assign a linearization point for client 4: it would be observing a stale value. Similarly, we could start assigning linearization points to the operations from clients 1, 2, and 4, but then the linearization point of client 2’s operation would be after the start of client 4’s operation, and then we wouldn’t be able to assign a linearization point for client 3: it could legally only read a value of "" or "0".</a:t>
            </a:r>
            <a:endParaRPr lang="en-US" sz="2000" b="0" strike="noStrike" spc="-1">
              <a:solidFill>
                <a:srgbClr val="000000"/>
              </a:solidFill>
              <a:uFill>
                <a:solidFill>
                  <a:srgbClr val="FFFFFF"/>
                </a:solidFill>
              </a:uFill>
              <a:latin typeface="Arial" charset="0"/>
            </a:endParaRPr>
          </a:p>
        </p:txBody>
      </p:sp>
      <p:sp>
        <p:nvSpPr>
          <p:cNvPr id="154"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charset="0"/>
            </a:endParaRPr>
          </a:p>
        </p:txBody>
      </p:sp>
      <p:sp>
        <p:nvSpPr>
          <p:cNvPr id="156"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400640"/>
            <a:ext cx="5486040" cy="3600000"/>
          </a:xfrm>
          <a:prstGeom prst="rect">
            <a:avLst/>
          </a:prstGeom>
        </p:spPr>
        <p:txBody>
          <a:bodyPr/>
          <a:p>
            <a:r>
              <a:rPr lang="en-US" sz="2000" b="0" strike="noStrike" spc="-1">
                <a:solidFill>
                  <a:srgbClr val="000000"/>
                </a:solidFill>
                <a:uFill>
                  <a:solidFill>
                    <a:srgbClr val="FFFFFF"/>
                  </a:solidFill>
                </a:uFill>
                <a:latin typeface="Arial" charset="0"/>
              </a:rPr>
              <a:t>we can test for correctness by recording an entire history of operations on the system and then checking if the history is linearizable with respect to the sequential specification.</a:t>
            </a:r>
            <a:endParaRPr lang="en-US" sz="2000" b="0" strike="noStrike" spc="-1">
              <a:solidFill>
                <a:srgbClr val="000000"/>
              </a:solidFill>
              <a:uFill>
                <a:solidFill>
                  <a:srgbClr val="FFFFFF"/>
                </a:solidFill>
              </a:uFill>
              <a:latin typeface="Arial" charset="0"/>
            </a:endParaRPr>
          </a:p>
          <a:p>
            <a:r>
              <a:rPr lang="en-US" sz="2000" b="0" strike="noStrike" spc="-1">
                <a:solidFill>
                  <a:srgbClr val="000000"/>
                </a:solidFill>
                <a:uFill>
                  <a:solidFill>
                    <a:srgbClr val="FFFFFF"/>
                  </a:solidFill>
                </a:uFill>
                <a:latin typeface="Arial" charset="0"/>
              </a:rPr>
              <a:t> Implementations of linearizability checkers take an executable specification along with a history, and they run a search procedure to try to construct a linearization, using tricks to constrain the size of the search space.</a:t>
            </a:r>
            <a:endParaRPr lang="en-US" sz="2000" b="0" strike="noStrike" spc="-1">
              <a:solidFill>
                <a:srgbClr val="000000"/>
              </a:solidFill>
              <a:uFill>
                <a:solidFill>
                  <a:srgbClr val="FFFFFF"/>
                </a:solidFill>
              </a:uFill>
              <a:latin typeface="Arial" charset="0"/>
            </a:endParaRPr>
          </a:p>
        </p:txBody>
      </p:sp>
      <p:sp>
        <p:nvSpPr>
          <p:cNvPr id="158"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pic>
        <p:nvPicPr>
          <p:cNvPr id="37" name="图片 36"/>
          <p:cNvPicPr/>
          <p:nvPr/>
        </p:nvPicPr>
        <p:blipFill>
          <a:blip r:embed="rId2"/>
          <a:stretch>
            <a:fillRect/>
          </a:stretch>
        </p:blipFill>
        <p:spPr>
          <a:xfrm>
            <a:off x="3368880" y="1825560"/>
            <a:ext cx="5452920" cy="4350960"/>
          </a:xfrm>
          <a:prstGeom prst="rect">
            <a:avLst/>
          </a:prstGeom>
          <a:ln>
            <a:noFill/>
          </a:ln>
        </p:spPr>
      </p:pic>
      <p:pic>
        <p:nvPicPr>
          <p:cNvPr id="38" name="图片 37"/>
          <p:cNvPicPr/>
          <p:nvPr/>
        </p:nvPicPr>
        <p:blipFill>
          <a:blip r:embed="rId3"/>
          <a:stretch>
            <a:fillRec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pic>
        <p:nvPicPr>
          <p:cNvPr id="76" name="图片 75"/>
          <p:cNvPicPr/>
          <p:nvPr/>
        </p:nvPicPr>
        <p:blipFill>
          <a:blip r:embed="rId2"/>
          <a:stretch>
            <a:fillRect/>
          </a:stretch>
        </p:blipFill>
        <p:spPr>
          <a:xfrm>
            <a:off x="3368880" y="1825560"/>
            <a:ext cx="5452920" cy="4350960"/>
          </a:xfrm>
          <a:prstGeom prst="rect">
            <a:avLst/>
          </a:prstGeom>
          <a:ln>
            <a:noFill/>
          </a:ln>
        </p:spPr>
      </p:pic>
      <p:pic>
        <p:nvPicPr>
          <p:cNvPr id="77" name="图片 76"/>
          <p:cNvPicPr/>
          <p:nvPr/>
        </p:nvPicPr>
        <p:blipFill>
          <a:blip r:embed="rId3"/>
          <a:stretch>
            <a:fillRec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p>
            <a:endParaRPr lang="zh-CN"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zh-CN" sz="6000" b="0" strike="noStrike" spc="-1">
                <a:solidFill>
                  <a:srgbClr val="000000"/>
                </a:solidFill>
                <a:uFill>
                  <a:solidFill>
                    <a:srgbClr val="FFFFFF"/>
                  </a:solidFill>
                </a:uFill>
                <a:latin typeface="Calibri Light"/>
              </a:rPr>
              <a:t>单击此处编辑母版标题样式</a:t>
            </a:r>
            <a:endParaRPr lang="zh-CN" sz="1800" b="0" strike="noStrike" spc="-1">
              <a:solidFill>
                <a:srgbClr val="000000"/>
              </a:solidFill>
              <a:uFill>
                <a:solidFill>
                  <a:srgbClr val="FFFFFF"/>
                </a:solidFill>
              </a:uFill>
              <a:latin typeface="Calibri"/>
            </a:endParaRPr>
          </a:p>
        </p:txBody>
      </p:sp>
      <p:sp>
        <p:nvSpPr>
          <p:cNvPr id="2" name="PlaceHolder 2"/>
          <p:cNvSpPr>
            <a:spLocks noGrp="1"/>
          </p:cNvSpPr>
          <p:nvPr>
            <p:ph type="dt"/>
          </p:nvPr>
        </p:nvSpPr>
        <p:spPr>
          <a:xfrm>
            <a:off x="838080" y="6356520"/>
            <a:ext cx="2742840" cy="364680"/>
          </a:xfrm>
          <a:prstGeom prst="rect">
            <a:avLst/>
          </a:prstGeom>
        </p:spPr>
        <p:txBody>
          <a:bodyPr anchor="ctr"/>
          <a:p>
            <a:endParaRPr lang="en-US" sz="2400" b="0" strike="noStrike" spc="-1">
              <a:solidFill>
                <a:srgbClr val="000000"/>
              </a:solidFill>
              <a:uFill>
                <a:solidFill>
                  <a:srgbClr val="FFFFFF"/>
                </a:solidFill>
              </a:uFill>
              <a:latin typeface="Times New Roman"/>
            </a:endParaRPr>
          </a:p>
        </p:txBody>
      </p:sp>
      <p:sp>
        <p:nvSpPr>
          <p:cNvPr id="3" name="PlaceHolder 3"/>
          <p:cNvSpPr>
            <a:spLocks noGrp="1"/>
          </p:cNvSpPr>
          <p:nvPr>
            <p:ph type="ftr"/>
          </p:nvPr>
        </p:nvSpPr>
        <p:spPr>
          <a:xfrm>
            <a:off x="4038480" y="6356520"/>
            <a:ext cx="4114440" cy="364680"/>
          </a:xfrm>
          <a:prstGeom prst="rect">
            <a:avLst/>
          </a:prstGeom>
        </p:spPr>
        <p:txBody>
          <a:bodyPr anchor="ctr"/>
          <a:p>
            <a:endParaRPr lang="en-US" sz="2400" b="0" strike="noStrike" spc="-1">
              <a:solidFill>
                <a:srgbClr val="000000"/>
              </a:solidFill>
              <a:uFill>
                <a:solidFill>
                  <a:srgbClr val="FFFFFF"/>
                </a:solidFill>
              </a:uFill>
              <a:latin typeface="Times New Roman"/>
            </a:endParaRPr>
          </a:p>
        </p:txBody>
      </p:sp>
      <p:sp>
        <p:nvSpPr>
          <p:cNvPr id="4" name="PlaceHolder 4"/>
          <p:cNvSpPr>
            <a:spLocks noGrp="1"/>
          </p:cNvSpPr>
          <p:nvPr>
            <p:ph type="sldNum"/>
          </p:nvPr>
        </p:nvSpPr>
        <p:spPr>
          <a:xfrm>
            <a:off x="8610480" y="6356520"/>
            <a:ext cx="2742840" cy="364680"/>
          </a:xfrm>
          <a:prstGeom prst="rect">
            <a:avLst/>
          </a:prstGeom>
        </p:spPr>
        <p:txBody>
          <a:bodyPr anchor="ctr"/>
          <a:p>
            <a:endParaRPr lang="en-US" sz="2400" b="0" strike="noStrike" spc="-1">
              <a:solidFill>
                <a:srgbClr val="000000"/>
              </a:solidFill>
              <a:uFill>
                <a:solidFill>
                  <a:srgbClr val="FFFFFF"/>
                </a:solidFill>
              </a:uFill>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endParaRPr lang="zh-CN" sz="2800" b="0" strike="noStrike" spc="-1">
              <a:solidFill>
                <a:srgbClr val="000000"/>
              </a:solidFill>
              <a:uFill>
                <a:solidFill>
                  <a:srgbClr val="FFFFFF"/>
                </a:solidFill>
              </a:uFill>
              <a:latin typeface="Calibri"/>
            </a:endParaRPr>
          </a:p>
          <a:p>
            <a:pPr marL="864235" lvl="1" indent="-323850">
              <a:buClr>
                <a:srgbClr val="000000"/>
              </a:buClr>
              <a:buSzPct val="75000"/>
              <a:buFont typeface="Symbol" charset="2"/>
              <a:buChar char=""/>
            </a:pPr>
            <a:r>
              <a:rPr lang="zh-CN" sz="2000" b="0" strike="noStrike" spc="-1">
                <a:solidFill>
                  <a:srgbClr val="000000"/>
                </a:solidFill>
                <a:uFill>
                  <a:solidFill>
                    <a:srgbClr val="FFFFFF"/>
                  </a:solidFill>
                </a:uFill>
                <a:latin typeface="Calibri"/>
              </a:rPr>
              <a:t>第二个大纲级</a:t>
            </a:r>
            <a:endParaRPr lang="zh-CN" sz="2000" b="0" strike="noStrike" spc="-1">
              <a:solidFill>
                <a:srgbClr val="000000"/>
              </a:solidFill>
              <a:uFill>
                <a:solidFill>
                  <a:srgbClr val="FFFFFF"/>
                </a:solidFill>
              </a:uFill>
              <a:latin typeface="Calibri"/>
            </a:endParaRPr>
          </a:p>
          <a:p>
            <a:pPr marL="1296035" lvl="2" indent="-288290">
              <a:buClr>
                <a:srgbClr val="000000"/>
              </a:buClr>
              <a:buSzPct val="45000"/>
              <a:buFont typeface="Wingdings" charset="2"/>
              <a:buChar char=""/>
            </a:pPr>
            <a:r>
              <a:rPr lang="zh-CN" sz="1800" b="0" strike="noStrike" spc="-1">
                <a:solidFill>
                  <a:srgbClr val="000000"/>
                </a:solidFill>
                <a:uFill>
                  <a:solidFill>
                    <a:srgbClr val="FFFFFF"/>
                  </a:solidFill>
                </a:uFill>
                <a:latin typeface="Calibri"/>
              </a:rPr>
              <a:t>第三大纲级别</a:t>
            </a:r>
            <a:endParaRPr lang="zh-CN" sz="1800" b="0" strike="noStrike" spc="-1">
              <a:solidFill>
                <a:srgbClr val="000000"/>
              </a:solidFill>
              <a:uFill>
                <a:solidFill>
                  <a:srgbClr val="FFFFFF"/>
                </a:solidFill>
              </a:uFill>
              <a:latin typeface="Calibri"/>
            </a:endParaRPr>
          </a:p>
          <a:p>
            <a:pPr marL="1727835" lvl="3" indent="-215900">
              <a:buClr>
                <a:srgbClr val="000000"/>
              </a:buClr>
              <a:buSzPct val="75000"/>
              <a:buFont typeface="Symbol" charset="2"/>
              <a:buChar char=""/>
            </a:pPr>
            <a:r>
              <a:rPr lang="zh-CN" sz="1800" b="0" strike="noStrike" spc="-1">
                <a:solidFill>
                  <a:srgbClr val="000000"/>
                </a:solidFill>
                <a:uFill>
                  <a:solidFill>
                    <a:srgbClr val="FFFFFF"/>
                  </a:solidFill>
                </a:uFill>
                <a:latin typeface="Calibri"/>
              </a:rPr>
              <a:t>第四大纲级别</a:t>
            </a:r>
            <a:endParaRPr lang="zh-CN" sz="1800" b="0" strike="noStrike" spc="-1">
              <a:solidFill>
                <a:srgbClr val="000000"/>
              </a:solidFill>
              <a:uFill>
                <a:solidFill>
                  <a:srgbClr val="FFFFFF"/>
                </a:solidFill>
              </a:uFill>
              <a:latin typeface="Calibri"/>
            </a:endParaRPr>
          </a:p>
          <a:p>
            <a:pPr marL="2160270" lvl="4" indent="-2159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第五大纲级别</a:t>
            </a:r>
            <a:endParaRPr lang="zh-CN" sz="2000" b="0" strike="noStrike" spc="-1">
              <a:solidFill>
                <a:srgbClr val="000000"/>
              </a:solidFill>
              <a:uFill>
                <a:solidFill>
                  <a:srgbClr val="FFFFFF"/>
                </a:solidFill>
              </a:uFill>
              <a:latin typeface="Calibri"/>
            </a:endParaRPr>
          </a:p>
          <a:p>
            <a:pPr marL="2592070" lvl="5" indent="-2159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第六大纲级别</a:t>
            </a:r>
            <a:endParaRPr lang="zh-CN" sz="2000" b="0" strike="noStrike" spc="-1">
              <a:solidFill>
                <a:srgbClr val="000000"/>
              </a:solidFill>
              <a:uFill>
                <a:solidFill>
                  <a:srgbClr val="FFFFFF"/>
                </a:solidFill>
              </a:uFill>
              <a:latin typeface="Calibri"/>
            </a:endParaRPr>
          </a:p>
          <a:p>
            <a:pPr marL="3023870" lvl="6" indent="-2159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第七大纲级别</a:t>
            </a:r>
            <a:endParaRPr lang="zh-CN" sz="2000" b="0" strike="noStrike" spc="-1">
              <a:solidFill>
                <a:srgbClr val="000000"/>
              </a:solidFill>
              <a:uFill>
                <a:solidFill>
                  <a:srgbClr val="FFFFFF"/>
                </a:solidFill>
              </a:u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zh-CN" sz="4400" b="0" strike="noStrike" spc="-1">
                <a:solidFill>
                  <a:srgbClr val="000000"/>
                </a:solidFill>
                <a:uFill>
                  <a:solidFill>
                    <a:srgbClr val="FFFFFF"/>
                  </a:solidFill>
                </a:uFill>
                <a:latin typeface="Calibri Light"/>
              </a:rPr>
              <a:t>单击此处编辑母版标题样式</a:t>
            </a:r>
            <a:endParaRPr lang="zh-CN"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endParaRPr lang="zh-CN" sz="2800" b="0" strike="noStrike" spc="-1">
              <a:solidFill>
                <a:srgbClr val="000000"/>
              </a:solidFill>
              <a:uFill>
                <a:solidFill>
                  <a:srgbClr val="FFFFFF"/>
                </a:solidFill>
              </a:uFill>
              <a:latin typeface="Calibri"/>
            </a:endParaRPr>
          </a:p>
          <a:p>
            <a:pPr marL="864235" lvl="1" indent="-323850">
              <a:buClr>
                <a:srgbClr val="000000"/>
              </a:buClr>
              <a:buSzPct val="75000"/>
              <a:buFont typeface="Symbol" charset="2"/>
              <a:buChar char=""/>
            </a:pPr>
            <a:r>
              <a:rPr lang="zh-CN" sz="2800" b="0" strike="noStrike" spc="-1">
                <a:solidFill>
                  <a:srgbClr val="000000"/>
                </a:solidFill>
                <a:uFill>
                  <a:solidFill>
                    <a:srgbClr val="FFFFFF"/>
                  </a:solidFill>
                </a:uFill>
                <a:latin typeface="Calibri"/>
              </a:rPr>
              <a:t>第二个大纲级</a:t>
            </a:r>
            <a:endParaRPr lang="zh-CN" sz="2800" b="0" strike="noStrike" spc="-1">
              <a:solidFill>
                <a:srgbClr val="000000"/>
              </a:solidFill>
              <a:uFill>
                <a:solidFill>
                  <a:srgbClr val="FFFFFF"/>
                </a:solidFill>
              </a:uFill>
              <a:latin typeface="Calibri"/>
            </a:endParaRPr>
          </a:p>
          <a:p>
            <a:pPr marL="1296035" lvl="2" indent="-28829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第三大纲级别</a:t>
            </a:r>
            <a:endParaRPr lang="zh-CN" sz="2800" b="0" strike="noStrike" spc="-1">
              <a:solidFill>
                <a:srgbClr val="000000"/>
              </a:solidFill>
              <a:uFill>
                <a:solidFill>
                  <a:srgbClr val="FFFFFF"/>
                </a:solidFill>
              </a:uFill>
              <a:latin typeface="Calibri"/>
            </a:endParaRPr>
          </a:p>
          <a:p>
            <a:pPr marL="1727835" lvl="3" indent="-215900">
              <a:buClr>
                <a:srgbClr val="000000"/>
              </a:buClr>
              <a:buSzPct val="75000"/>
              <a:buFont typeface="Symbol" charset="2"/>
              <a:buChar char=""/>
            </a:pPr>
            <a:r>
              <a:rPr lang="zh-CN" sz="2800" b="0" strike="noStrike" spc="-1">
                <a:solidFill>
                  <a:srgbClr val="000000"/>
                </a:solidFill>
                <a:uFill>
                  <a:solidFill>
                    <a:srgbClr val="FFFFFF"/>
                  </a:solidFill>
                </a:uFill>
                <a:latin typeface="Calibri"/>
              </a:rPr>
              <a:t>第四大纲级别</a:t>
            </a:r>
            <a:endParaRPr lang="zh-CN" sz="2800" b="0" strike="noStrike" spc="-1">
              <a:solidFill>
                <a:srgbClr val="000000"/>
              </a:solidFill>
              <a:uFill>
                <a:solidFill>
                  <a:srgbClr val="FFFFFF"/>
                </a:solidFill>
              </a:uFill>
              <a:latin typeface="Calibri"/>
            </a:endParaRPr>
          </a:p>
          <a:p>
            <a:pPr marL="2160270" lvl="4" indent="-2159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第五大纲级别</a:t>
            </a:r>
            <a:endParaRPr lang="zh-CN" sz="2800" b="0" strike="noStrike" spc="-1">
              <a:solidFill>
                <a:srgbClr val="000000"/>
              </a:solidFill>
              <a:uFill>
                <a:solidFill>
                  <a:srgbClr val="FFFFFF"/>
                </a:solidFill>
              </a:uFill>
              <a:latin typeface="Calibri"/>
            </a:endParaRPr>
          </a:p>
          <a:p>
            <a:pPr marL="2592070" lvl="5" indent="-2159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第六大纲级别</a:t>
            </a:r>
            <a:endParaRPr lang="zh-CN" sz="2800" b="0" strike="noStrike" spc="-1">
              <a:solidFill>
                <a:srgbClr val="000000"/>
              </a:solidFill>
              <a:uFill>
                <a:solidFill>
                  <a:srgbClr val="FFFFFF"/>
                </a:solidFill>
              </a:uFill>
              <a:latin typeface="Calibri"/>
            </a:endParaRPr>
          </a:p>
          <a:p>
            <a:pPr marL="228600" indent="-227965">
              <a:lnSpc>
                <a:spcPct val="100000"/>
              </a:lnSpc>
              <a:buClr>
                <a:srgbClr val="000000"/>
              </a:buClr>
              <a:buFont typeface="Arial" charset="0"/>
              <a:buChar char="•"/>
            </a:pPr>
            <a:r>
              <a:rPr lang="zh-CN" sz="2800" b="0" strike="noStrike" spc="-1">
                <a:solidFill>
                  <a:srgbClr val="000000"/>
                </a:solidFill>
                <a:uFill>
                  <a:solidFill>
                    <a:srgbClr val="FFFFFF"/>
                  </a:solidFill>
                </a:uFill>
                <a:latin typeface="Calibri"/>
              </a:rPr>
              <a:t>第七大纲级别单击此处编辑母版文本样式</a:t>
            </a:r>
            <a:endParaRPr lang="zh-CN" sz="28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400" b="0" strike="noStrike" spc="-1">
                <a:solidFill>
                  <a:srgbClr val="000000"/>
                </a:solidFill>
                <a:uFill>
                  <a:solidFill>
                    <a:srgbClr val="FFFFFF"/>
                  </a:solidFill>
                </a:uFill>
                <a:latin typeface="Calibri"/>
              </a:rPr>
              <a:t>第二级</a:t>
            </a:r>
            <a:endParaRPr lang="zh-CN" sz="2800" b="0" strike="noStrike" spc="-1">
              <a:solidFill>
                <a:srgbClr val="000000"/>
              </a:solidFill>
              <a:uFill>
                <a:solidFill>
                  <a:srgbClr val="FFFFFF"/>
                </a:solidFill>
              </a:uFill>
              <a:latin typeface="Calibri"/>
            </a:endParaRPr>
          </a:p>
          <a:p>
            <a:pPr marL="1143000" lvl="2" indent="-227965">
              <a:lnSpc>
                <a:spcPct val="100000"/>
              </a:lnSpc>
              <a:buClr>
                <a:srgbClr val="000000"/>
              </a:buClr>
              <a:buFont typeface="Arial" charset="0"/>
              <a:buChar char="•"/>
            </a:pPr>
            <a:r>
              <a:rPr lang="zh-CN" sz="2000" b="0" strike="noStrike" spc="-1">
                <a:solidFill>
                  <a:srgbClr val="000000"/>
                </a:solidFill>
                <a:uFill>
                  <a:solidFill>
                    <a:srgbClr val="FFFFFF"/>
                  </a:solidFill>
                </a:uFill>
                <a:latin typeface="Calibri"/>
              </a:rPr>
              <a:t>第三级</a:t>
            </a:r>
            <a:endParaRPr lang="zh-CN" sz="2800" b="0" strike="noStrike" spc="-1">
              <a:solidFill>
                <a:srgbClr val="000000"/>
              </a:solidFill>
              <a:uFill>
                <a:solidFill>
                  <a:srgbClr val="FFFFFF"/>
                </a:solidFill>
              </a:uFill>
              <a:latin typeface="Calibri"/>
            </a:endParaRPr>
          </a:p>
          <a:p>
            <a:pPr marL="1600200" lvl="3" indent="-227965">
              <a:lnSpc>
                <a:spcPct val="100000"/>
              </a:lnSpc>
              <a:buClr>
                <a:srgbClr val="000000"/>
              </a:buClr>
              <a:buFont typeface="Arial" charset="0"/>
              <a:buChar char="•"/>
            </a:pPr>
            <a:r>
              <a:rPr lang="zh-CN" sz="1800" b="0" strike="noStrike" spc="-1">
                <a:solidFill>
                  <a:srgbClr val="000000"/>
                </a:solidFill>
                <a:uFill>
                  <a:solidFill>
                    <a:srgbClr val="FFFFFF"/>
                  </a:solidFill>
                </a:uFill>
                <a:latin typeface="Calibri"/>
              </a:rPr>
              <a:t>第四级</a:t>
            </a:r>
            <a:endParaRPr lang="zh-CN" sz="2800" b="0" strike="noStrike" spc="-1">
              <a:solidFill>
                <a:srgbClr val="000000"/>
              </a:solidFill>
              <a:uFill>
                <a:solidFill>
                  <a:srgbClr val="FFFFFF"/>
                </a:solidFill>
              </a:uFill>
              <a:latin typeface="Calibri"/>
            </a:endParaRPr>
          </a:p>
          <a:p>
            <a:pPr marL="2057400" lvl="4" indent="-227965">
              <a:lnSpc>
                <a:spcPct val="100000"/>
              </a:lnSpc>
              <a:buClr>
                <a:srgbClr val="000000"/>
              </a:buClr>
              <a:buFont typeface="Arial" charset="0"/>
              <a:buChar char="•"/>
            </a:pPr>
            <a:r>
              <a:rPr lang="zh-CN" sz="1800" b="0" strike="noStrike" spc="-1">
                <a:solidFill>
                  <a:srgbClr val="000000"/>
                </a:solidFill>
                <a:uFill>
                  <a:solidFill>
                    <a:srgbClr val="FFFFFF"/>
                  </a:solidFill>
                </a:uFill>
                <a:latin typeface="Calibri"/>
              </a:rPr>
              <a:t>第五级</a:t>
            </a:r>
            <a:endParaRPr lang="zh-CN" sz="28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endParaRPr lang="en-US" sz="2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lang="en-US"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a:noFill/>
          <a:ln>
            <a:noFill/>
          </a:ln>
        </p:spPr>
        <p:txBody>
          <a:bodyPr anchor="b"/>
          <a:p>
            <a:pPr algn="ctr">
              <a:lnSpc>
                <a:spcPct val="100000"/>
              </a:lnSpc>
            </a:pPr>
            <a:r>
              <a:rPr lang="zh-CN" sz="6000" b="0" strike="noStrike" spc="-1">
                <a:solidFill>
                  <a:srgbClr val="000000"/>
                </a:solidFill>
                <a:uFill>
                  <a:solidFill>
                    <a:srgbClr val="FFFFFF"/>
                  </a:solidFill>
                </a:uFill>
                <a:latin typeface="Calibri Light"/>
              </a:rPr>
              <a:t>Consistency Testing for a Distributed System</a:t>
            </a:r>
            <a:endParaRPr lang="zh-CN" sz="1800" b="0" strike="noStrike" spc="-1">
              <a:solidFill>
                <a:srgbClr val="000000"/>
              </a:solidFill>
              <a:uFill>
                <a:solidFill>
                  <a:srgbClr val="FFFFFF"/>
                </a:solidFill>
              </a:uFill>
              <a:latin typeface="Calibri"/>
            </a:endParaRPr>
          </a:p>
        </p:txBody>
      </p:sp>
      <p:sp>
        <p:nvSpPr>
          <p:cNvPr id="84" name="TextShape 2"/>
          <p:cNvSpPr txBox="1"/>
          <p:nvPr/>
        </p:nvSpPr>
        <p:spPr>
          <a:xfrm>
            <a:off x="1523880" y="3602160"/>
            <a:ext cx="9143640" cy="1655280"/>
          </a:xfrm>
          <a:prstGeom prst="rect">
            <a:avLst/>
          </a:prstGeom>
          <a:noFill/>
          <a:ln>
            <a:noFill/>
          </a:ln>
        </p:spPr>
        <p:txBody>
          <a:bodyPr/>
          <a:p>
            <a:pPr algn="ctr">
              <a:lnSpc>
                <a:spcPct val="100000"/>
              </a:lnSpc>
            </a:pPr>
            <a:endParaRPr lang="en-US" sz="3200" b="0" strike="noStrike" spc="-1">
              <a:solidFill>
                <a:srgbClr val="000000"/>
              </a:solidFill>
              <a:uFill>
                <a:solidFill>
                  <a:srgbClr val="FFFFFF"/>
                </a:solidFill>
              </a:uFill>
              <a:latin typeface="Arial" charset="0"/>
            </a:endParaRPr>
          </a:p>
          <a:p>
            <a:pPr algn="ctr">
              <a:lnSpc>
                <a:spcPct val="100000"/>
              </a:lnSpc>
            </a:pPr>
            <a:r>
              <a:rPr lang="x-none" altLang="en-US" sz="3200" b="0" strike="noStrike" spc="-1">
                <a:solidFill>
                  <a:srgbClr val="000000"/>
                </a:solidFill>
                <a:uFill>
                  <a:solidFill>
                    <a:srgbClr val="FFFFFF"/>
                  </a:solidFill>
                </a:uFill>
                <a:latin typeface="Arial" charset="0"/>
              </a:rPr>
              <a:t>v2  2018-04</a:t>
            </a:r>
            <a:endParaRPr lang="x-none" altLang="en-US" sz="3200" b="0" strike="noStrike" spc="-1">
              <a:solidFill>
                <a:srgbClr val="000000"/>
              </a:solidFill>
              <a:uFill>
                <a:solidFill>
                  <a:srgbClr val="FFFFFF"/>
                </a:solidFill>
              </a:uFill>
              <a:latin typeface="Arial" charset="0"/>
            </a:endParaRPr>
          </a:p>
          <a:p>
            <a:pPr algn="ctr">
              <a:lnSpc>
                <a:spcPct val="100000"/>
              </a:lnSpc>
            </a:pPr>
            <a:r>
              <a:rPr lang="en-US" sz="2400" b="0" strike="noStrike" spc="-1">
                <a:solidFill>
                  <a:srgbClr val="000000"/>
                </a:solidFill>
                <a:uFill>
                  <a:solidFill>
                    <a:srgbClr val="FFFFFF"/>
                  </a:solidFill>
                </a:uFill>
                <a:latin typeface="Calibri"/>
              </a:rPr>
              <a:t>黄小满</a:t>
            </a:r>
            <a:endParaRPr lang="en-US" sz="3200" b="0" strike="noStrike" spc="-1">
              <a:solidFill>
                <a:srgbClr val="000000"/>
              </a:solidFill>
              <a:uFill>
                <a:solidFill>
                  <a:srgbClr val="FFFFFF"/>
                </a:solidFill>
              </a:u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Complete random testing</a:t>
            </a:r>
            <a:endParaRPr lang="x-none" altLang="zh-CN"/>
          </a:p>
        </p:txBody>
      </p:sp>
      <p:sp>
        <p:nvSpPr>
          <p:cNvPr id="3" name="副标题 2"/>
          <p:cNvSpPr>
            <a:spLocks noGrp="1"/>
          </p:cNvSpPr>
          <p:nvPr>
            <p:ph type="subTitle"/>
          </p:nvPr>
        </p:nvSpPr>
        <p:spPr/>
        <p:txBody>
          <a:bodyPr/>
          <a:p>
            <a:r>
              <a:rPr lang="x-none" altLang="zh-CN"/>
              <a:t>but what is correct?</a:t>
            </a:r>
            <a:endParaRPr lang="x-none" altLang="zh-CN"/>
          </a:p>
          <a:p>
            <a:endParaRPr lang="x-none" altLang="zh-CN"/>
          </a:p>
          <a:p>
            <a:r>
              <a:rPr lang="x-none" altLang="zh-CN"/>
              <a:t>NP-Completeness</a:t>
            </a:r>
            <a:endParaRPr lang="x-none" altLang="zh-CN"/>
          </a:p>
        </p:txBody>
      </p:sp>
      <p:sp>
        <p:nvSpPr>
          <p:cNvPr id="103" name="CustomShape 3"/>
          <p:cNvSpPr/>
          <p:nvPr/>
        </p:nvSpPr>
        <p:spPr>
          <a:xfrm>
            <a:off x="6088380" y="3412490"/>
            <a:ext cx="4742815" cy="285115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for client_id = 0..10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spawn thread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for i = 0..1000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value = </a:t>
            </a:r>
            <a:r>
              <a:rPr lang="x-none" altLang="en-US" sz="1800" b="0" strike="noStrike" spc="-1">
                <a:solidFill>
                  <a:srgbClr val="000000"/>
                </a:solidFill>
                <a:uFill>
                  <a:solidFill>
                    <a:srgbClr val="FFFFFF"/>
                  </a:solidFill>
                </a:uFill>
                <a:latin typeface="Calibri"/>
              </a:rPr>
              <a:t>kvstore.get(rand())</a:t>
            </a:r>
            <a:endParaRPr lang="x-none" altLang="en-US" sz="1800" b="0" strike="noStrike" spc="-1">
              <a:solidFill>
                <a:srgbClr val="000000"/>
              </a:solidFill>
              <a:uFill>
                <a:solidFill>
                  <a:srgbClr val="FFFFFF"/>
                </a:solidFill>
              </a:uFill>
              <a:latin typeface="Calibri"/>
            </a:endParaRPr>
          </a:p>
          <a:p>
            <a:pPr>
              <a:lnSpc>
                <a:spcPct val="100000"/>
              </a:lnSpc>
            </a:pPr>
            <a:r>
              <a:rPr lang="x-none" altLang="en-US" sz="1800" b="0" strike="noStrike" spc="-1">
                <a:solidFill>
                  <a:srgbClr val="000000"/>
                </a:solidFill>
                <a:uFill>
                  <a:solidFill>
                    <a:srgbClr val="FFFFFF"/>
                  </a:solidFill>
                </a:uFill>
                <a:latin typeface="Calibri"/>
              </a:rPr>
              <a:t>	or</a:t>
            </a:r>
            <a:endParaRPr lang="x-none" altLang="en-US" sz="1800" b="0" strike="noStrike" spc="-1">
              <a:solidFill>
                <a:srgbClr val="000000"/>
              </a:solidFill>
              <a:uFill>
                <a:solidFill>
                  <a:srgbClr val="FFFFFF"/>
                </a:solidFill>
              </a:uFill>
              <a:latin typeface="Calibri"/>
            </a:endParaRPr>
          </a:p>
          <a:p>
            <a:pPr>
              <a:lnSpc>
                <a:spcPct val="100000"/>
              </a:lnSpc>
            </a:pPr>
            <a:r>
              <a:rPr lang="en-US" sz="1800" b="0" strike="noStrike" spc="-1">
                <a:solidFill>
                  <a:srgbClr val="000000"/>
                </a:solidFill>
                <a:uFill>
                  <a:solidFill>
                    <a:srgbClr val="FFFFFF"/>
                  </a:solidFill>
                </a:uFill>
                <a:latin typeface="Calibri"/>
              </a:rPr>
              <a:t>            kvstore.put(</a:t>
            </a:r>
            <a:r>
              <a:rPr lang="x-none" altLang="en-US" sz="1800" b="0" strike="noStrike" spc="-1">
                <a:solidFill>
                  <a:srgbClr val="000000"/>
                </a:solidFill>
                <a:uFill>
                  <a:solidFill>
                    <a:srgbClr val="FFFFFF"/>
                  </a:solidFill>
                </a:uFill>
                <a:latin typeface="Calibri"/>
              </a:rPr>
              <a:t>rand()</a:t>
            </a:r>
            <a:r>
              <a:rPr lang="en-US" sz="1800" b="0" strike="noStrike" spc="-1">
                <a:solidFill>
                  <a:srgbClr val="000000"/>
                </a:solidFill>
                <a:uFill>
                  <a:solidFill>
                    <a:srgbClr val="FFFFFF"/>
                  </a:solidFill>
                </a:uFill>
                <a:latin typeface="Calibri"/>
              </a:rPr>
              <a:t>, </a:t>
            </a:r>
            <a:r>
              <a:rPr lang="x-none" altLang="en-US" sz="1800" b="0" strike="noStrike" spc="-1">
                <a:solidFill>
                  <a:srgbClr val="000000"/>
                </a:solidFill>
                <a:uFill>
                  <a:solidFill>
                    <a:srgbClr val="FFFFFF"/>
                  </a:solidFill>
                </a:uFill>
                <a:latin typeface="Calibri"/>
              </a:rPr>
              <a:t>rand()</a:t>
            </a:r>
            <a:r>
              <a:rPr lang="en-US" sz="1800" b="0" strike="noStrike" spc="-1">
                <a:solidFill>
                  <a:srgbClr val="000000"/>
                </a:solidFill>
                <a:uFill>
                  <a:solidFill>
                    <a:srgbClr val="FFFFFF"/>
                  </a:solidFill>
                </a:uFill>
                <a:latin typeface="Calibri"/>
              </a:rPr>
              <a:t>)</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wait for threads</a:t>
            </a:r>
            <a:endParaRPr lang="en-US" sz="1800" b="0" strike="noStrike" spc="-1">
              <a:solidFill>
                <a:srgbClr val="000000"/>
              </a:solidFill>
              <a:uFill>
                <a:solidFill>
                  <a:srgbClr val="FFFFFF"/>
                </a:solidFill>
              </a:u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Porcupine</a:t>
            </a:r>
            <a:endParaRPr lang="zh-CN" sz="1800" b="0" strike="noStrike" spc="-1">
              <a:solidFill>
                <a:srgbClr val="000000"/>
              </a:solidFill>
              <a:uFill>
                <a:solidFill>
                  <a:srgbClr val="FFFFFF"/>
                </a:solidFill>
              </a:uFill>
              <a:latin typeface="Calibri"/>
            </a:endParaRPr>
          </a:p>
        </p:txBody>
      </p:sp>
      <p:sp>
        <p:nvSpPr>
          <p:cNvPr id="105" name="TextShape 2"/>
          <p:cNvSpPr txBox="1"/>
          <p:nvPr/>
        </p:nvSpPr>
        <p:spPr>
          <a:xfrm>
            <a:off x="838080" y="1825560"/>
            <a:ext cx="10515240" cy="435096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A linearizability checker takes as input a sequential specification and a concurrent history, and it runs a decision procedure to check whether the history is linearizable with respect to the spec.</a:t>
            </a:r>
            <a:endParaRPr lang="zh-CN" sz="2800" b="0" strike="noStrike" spc="-1">
              <a:solidFill>
                <a:srgbClr val="000000"/>
              </a:solidFill>
              <a:uFill>
                <a:solidFill>
                  <a:srgbClr val="FFFFFF"/>
                </a:solidFill>
              </a:uFill>
              <a:latin typeface="Calibri"/>
            </a:endParaRPr>
          </a:p>
          <a:p>
            <a:pPr marL="228600" indent="-227965">
              <a:lnSpc>
                <a:spcPct val="100000"/>
              </a:lnSpc>
              <a:buClr>
                <a:srgbClr val="000000"/>
              </a:buClr>
              <a:buFont typeface="Arial" charset="0"/>
              <a:buChar char="•"/>
            </a:pPr>
            <a:r>
              <a:rPr lang="zh-CN" sz="3270" b="0" strike="noStrike" spc="-1">
                <a:solidFill>
                  <a:srgbClr val="000000"/>
                </a:solidFill>
                <a:uFill>
                  <a:solidFill>
                    <a:srgbClr val="FFFFFF"/>
                  </a:solidFill>
                </a:uFill>
                <a:latin typeface="Calibri"/>
              </a:rPr>
              <a:t>算法实现</a:t>
            </a:r>
            <a:endParaRPr lang="zh-CN" sz="28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800" b="0" strike="noStrike" spc="-1">
                <a:solidFill>
                  <a:srgbClr val="000000"/>
                </a:solidFill>
                <a:uFill>
                  <a:solidFill>
                    <a:srgbClr val="FFFFFF"/>
                  </a:solidFill>
                </a:uFill>
                <a:latin typeface="Calibri"/>
              </a:rPr>
              <a:t>https://arxiv.org/pdf/1504.00204.pdf</a:t>
            </a:r>
            <a:endParaRPr lang="zh-CN" sz="2000" b="0" strike="noStrike" spc="-1">
              <a:solidFill>
                <a:srgbClr val="000000"/>
              </a:solidFill>
              <a:uFill>
                <a:solidFill>
                  <a:srgbClr val="FFFFFF"/>
                </a:solidFill>
              </a:uFill>
              <a:latin typeface="Calibri"/>
            </a:endParaRPr>
          </a:p>
          <a:p>
            <a:endParaRPr lang="zh-CN" sz="2800" b="0" strike="noStrike" spc="-1">
              <a:solidFill>
                <a:srgbClr val="000000"/>
              </a:solidFill>
              <a:uFill>
                <a:solidFill>
                  <a:srgbClr val="FFFFFF"/>
                </a:solidFill>
              </a:uFill>
              <a:latin typeface="Calibri"/>
            </a:endParaRPr>
          </a:p>
        </p:txBody>
      </p:sp>
      <p:sp>
        <p:nvSpPr>
          <p:cNvPr id="106" name="CustomShape 3"/>
          <p:cNvSpPr/>
          <p:nvPr/>
        </p:nvSpPr>
        <p:spPr>
          <a:xfrm>
            <a:off x="6886800" y="942480"/>
            <a:ext cx="3021840" cy="6390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kvstore.put(rand(), rand());</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kvstore.get(rand());</a:t>
            </a:r>
            <a:endParaRPr lang="en-US" sz="1800" b="0" strike="noStrike" spc="-1">
              <a:solidFill>
                <a:srgbClr val="000000"/>
              </a:solidFill>
              <a:uFill>
                <a:solidFill>
                  <a:srgbClr val="FFFFFF"/>
                </a:solidFill>
              </a:u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Porcupine</a:t>
            </a:r>
            <a:endParaRPr lang="zh-CN" sz="1800" b="0" strike="noStrike" spc="-1">
              <a:solidFill>
                <a:srgbClr val="000000"/>
              </a:solidFill>
              <a:uFill>
                <a:solidFill>
                  <a:srgbClr val="FFFFFF"/>
                </a:solidFill>
              </a:uFill>
              <a:latin typeface="Calibri"/>
            </a:endParaRPr>
          </a:p>
        </p:txBody>
      </p:sp>
      <p:sp>
        <p:nvSpPr>
          <p:cNvPr id="108" name="TextShape 2"/>
          <p:cNvSpPr txBox="1"/>
          <p:nvPr/>
        </p:nvSpPr>
        <p:spPr>
          <a:xfrm>
            <a:off x="838080" y="1825560"/>
            <a:ext cx="10515240" cy="435096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 supports specifying history in two ways, either as a list of operations with given call and return times, or as a list of call/return events in time order.</a:t>
            </a:r>
            <a:endParaRPr lang="zh-CN" sz="2800" b="0" strike="noStrike" spc="-1">
              <a:solidFill>
                <a:srgbClr val="000000"/>
              </a:solidFill>
              <a:uFill>
                <a:solidFill>
                  <a:srgbClr val="FFFFFF"/>
                </a:solidFill>
              </a:uFill>
              <a:latin typeface="Calibri"/>
            </a:endParaRPr>
          </a:p>
          <a:p>
            <a:pPr>
              <a:lnSpc>
                <a:spcPct val="90000"/>
              </a:lnSpc>
            </a:pP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Apusic Chaos架构</a:t>
            </a:r>
            <a:endParaRPr lang="zh-CN" sz="1800" b="0" strike="noStrike" spc="-1">
              <a:solidFill>
                <a:srgbClr val="000000"/>
              </a:solidFill>
              <a:uFill>
                <a:solidFill>
                  <a:srgbClr val="FFFFFF"/>
                </a:solidFill>
              </a:uFill>
              <a:latin typeface="Calibri"/>
            </a:endParaRPr>
          </a:p>
        </p:txBody>
      </p:sp>
      <p:sp>
        <p:nvSpPr>
          <p:cNvPr id="112" name="CustomShape 2"/>
          <p:cNvSpPr/>
          <p:nvPr/>
        </p:nvSpPr>
        <p:spPr>
          <a:xfrm>
            <a:off x="639360" y="2688480"/>
            <a:ext cx="1617120" cy="958320"/>
          </a:xfrm>
          <a:prstGeom prst="rect">
            <a:avLst/>
          </a:prstGeom>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851400" y="3270600"/>
            <a:ext cx="1257120" cy="365040"/>
          </a:xfrm>
          <a:prstGeom prst="rect">
            <a:avLst/>
          </a:prstGeom>
          <a:gradFill>
            <a:gsLst>
              <a:gs pos="0">
                <a:srgbClr val="E30000"/>
              </a:gs>
              <a:gs pos="100000">
                <a:srgbClr val="760303"/>
              </a:gs>
            </a:gsLst>
            <a:lin ang="5400000"/>
          </a:gradFill>
          <a:ln>
            <a:noFill/>
          </a:ln>
        </p:spPr>
        <p:style>
          <a:lnRef idx="0">
            <a:srgbClr val="FFFFFF"/>
          </a:lnRef>
          <a:fillRef idx="0">
            <a:srgbClr val="FFFFFF"/>
          </a:fillRef>
          <a:effectRef idx="0">
            <a:srgbClr val="FFFFFF"/>
          </a:effectRef>
          <a:fontRef idx="minor"/>
        </p:style>
        <p:txBody>
          <a:bodyPr lIns="90000" tIns="45000" rIns="90000" bIns="45000" anchor="ctr" anchorCtr="1"/>
          <a:p>
            <a:pPr>
              <a:lnSpc>
                <a:spcPct val="100000"/>
              </a:lnSpc>
            </a:pPr>
            <a:r>
              <a:rPr lang="en-US" sz="1800" b="0" strike="noStrike" spc="-1">
                <a:solidFill>
                  <a:srgbClr val="000000"/>
                </a:solidFill>
                <a:uFill>
                  <a:solidFill>
                    <a:srgbClr val="FFFFFF"/>
                  </a:solidFill>
                </a:uFill>
                <a:latin typeface="Calibri"/>
              </a:rPr>
              <a:t>Agent</a:t>
            </a:r>
            <a:endParaRPr lang="en-US" sz="1800" b="0" strike="noStrike" spc="-1">
              <a:solidFill>
                <a:srgbClr val="000000"/>
              </a:solidFill>
              <a:uFill>
                <a:solidFill>
                  <a:srgbClr val="FFFFFF"/>
                </a:solidFill>
              </a:uFill>
              <a:latin typeface="Arial" charset="0"/>
            </a:endParaRPr>
          </a:p>
        </p:txBody>
      </p:sp>
      <p:sp>
        <p:nvSpPr>
          <p:cNvPr id="114" name="CustomShape 4"/>
          <p:cNvSpPr/>
          <p:nvPr/>
        </p:nvSpPr>
        <p:spPr>
          <a:xfrm>
            <a:off x="1035000" y="2842920"/>
            <a:ext cx="967320" cy="3290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rPr>
              <a:t>service</a:t>
            </a:r>
            <a:endParaRPr lang="en-US" sz="1800" b="0" strike="noStrike" spc="-1">
              <a:solidFill>
                <a:srgbClr val="000000"/>
              </a:solidFill>
              <a:uFill>
                <a:solidFill>
                  <a:srgbClr val="FFFFFF"/>
                </a:solidFill>
              </a:uFill>
              <a:latin typeface="Arial" charset="0"/>
            </a:endParaRPr>
          </a:p>
        </p:txBody>
      </p:sp>
      <p:sp>
        <p:nvSpPr>
          <p:cNvPr id="115" name="CustomShape 5"/>
          <p:cNvSpPr/>
          <p:nvPr/>
        </p:nvSpPr>
        <p:spPr>
          <a:xfrm>
            <a:off x="2526840" y="2719080"/>
            <a:ext cx="1617120" cy="958320"/>
          </a:xfrm>
          <a:prstGeom prst="rect">
            <a:avLst/>
          </a:prstGeom>
        </p:spPr>
        <p:style>
          <a:lnRef idx="2">
            <a:schemeClr val="accent1">
              <a:shade val="50000"/>
            </a:schemeClr>
          </a:lnRef>
          <a:fillRef idx="1">
            <a:schemeClr val="accent1"/>
          </a:fillRef>
          <a:effectRef idx="0">
            <a:schemeClr val="accent1"/>
          </a:effectRef>
          <a:fontRef idx="minor"/>
        </p:style>
      </p:sp>
      <p:sp>
        <p:nvSpPr>
          <p:cNvPr id="116" name="CustomShape 6"/>
          <p:cNvSpPr/>
          <p:nvPr/>
        </p:nvSpPr>
        <p:spPr>
          <a:xfrm>
            <a:off x="2738880" y="3301200"/>
            <a:ext cx="1257120" cy="365040"/>
          </a:xfrm>
          <a:prstGeom prst="rect">
            <a:avLst/>
          </a:prstGeom>
          <a:gradFill>
            <a:gsLst>
              <a:gs pos="0">
                <a:srgbClr val="E30000"/>
              </a:gs>
              <a:gs pos="100000">
                <a:srgbClr val="760303"/>
              </a:gs>
            </a:gsLst>
            <a:lin ang="5400000"/>
          </a:gradFill>
          <a:ln>
            <a:noFill/>
          </a:ln>
        </p:spPr>
        <p:style>
          <a:lnRef idx="0">
            <a:srgbClr val="FFFFFF"/>
          </a:lnRef>
          <a:fillRef idx="0">
            <a:srgbClr val="FFFFFF"/>
          </a:fillRef>
          <a:effectRef idx="0">
            <a:srgbClr val="FFFFFF"/>
          </a:effectRef>
          <a:fontRef idx="minor"/>
        </p:style>
        <p:txBody>
          <a:bodyPr lIns="90000" tIns="45000" rIns="90000" bIns="45000" anchor="ctr" anchorCtr="1"/>
          <a:p>
            <a:pPr>
              <a:lnSpc>
                <a:spcPct val="100000"/>
              </a:lnSpc>
            </a:pPr>
            <a:r>
              <a:rPr lang="en-US" sz="1800" b="0" strike="noStrike" spc="-1">
                <a:solidFill>
                  <a:srgbClr val="000000"/>
                </a:solidFill>
                <a:uFill>
                  <a:solidFill>
                    <a:srgbClr val="FFFFFF"/>
                  </a:solidFill>
                </a:uFill>
                <a:latin typeface="Calibri"/>
              </a:rPr>
              <a:t>Agent</a:t>
            </a:r>
            <a:endParaRPr lang="en-US" sz="1800" b="0" strike="noStrike" spc="-1">
              <a:solidFill>
                <a:srgbClr val="000000"/>
              </a:solidFill>
              <a:uFill>
                <a:solidFill>
                  <a:srgbClr val="FFFFFF"/>
                </a:solidFill>
              </a:uFill>
              <a:latin typeface="Arial" charset="0"/>
            </a:endParaRPr>
          </a:p>
        </p:txBody>
      </p:sp>
      <p:sp>
        <p:nvSpPr>
          <p:cNvPr id="117" name="CustomShape 7"/>
          <p:cNvSpPr/>
          <p:nvPr/>
        </p:nvSpPr>
        <p:spPr>
          <a:xfrm>
            <a:off x="2922120" y="2873520"/>
            <a:ext cx="967320" cy="3290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rPr>
              <a:t>service</a:t>
            </a:r>
            <a:endParaRPr lang="en-US" sz="1800" b="0" strike="noStrike" spc="-1">
              <a:solidFill>
                <a:srgbClr val="000000"/>
              </a:solidFill>
              <a:uFill>
                <a:solidFill>
                  <a:srgbClr val="FFFFFF"/>
                </a:solidFill>
              </a:uFill>
              <a:latin typeface="Arial" charset="0"/>
            </a:endParaRPr>
          </a:p>
        </p:txBody>
      </p:sp>
      <p:sp>
        <p:nvSpPr>
          <p:cNvPr id="118" name="CustomShape 8"/>
          <p:cNvSpPr/>
          <p:nvPr/>
        </p:nvSpPr>
        <p:spPr>
          <a:xfrm>
            <a:off x="6271920" y="2651040"/>
            <a:ext cx="1617120" cy="958320"/>
          </a:xfrm>
          <a:prstGeom prst="rect">
            <a:avLst/>
          </a:prstGeom>
        </p:spPr>
        <p:style>
          <a:lnRef idx="2">
            <a:schemeClr val="accent1">
              <a:shade val="50000"/>
            </a:schemeClr>
          </a:lnRef>
          <a:fillRef idx="1">
            <a:schemeClr val="accent1"/>
          </a:fillRef>
          <a:effectRef idx="0">
            <a:schemeClr val="accent1"/>
          </a:effectRef>
          <a:fontRef idx="minor"/>
        </p:style>
      </p:sp>
      <p:sp>
        <p:nvSpPr>
          <p:cNvPr id="119" name="CustomShape 9"/>
          <p:cNvSpPr/>
          <p:nvPr/>
        </p:nvSpPr>
        <p:spPr>
          <a:xfrm>
            <a:off x="6483960" y="3233160"/>
            <a:ext cx="1257120" cy="365040"/>
          </a:xfrm>
          <a:prstGeom prst="rect">
            <a:avLst/>
          </a:prstGeom>
          <a:gradFill>
            <a:gsLst>
              <a:gs pos="0">
                <a:srgbClr val="E30000"/>
              </a:gs>
              <a:gs pos="100000">
                <a:srgbClr val="760303"/>
              </a:gs>
            </a:gsLst>
            <a:lin ang="5400000"/>
          </a:gradFill>
          <a:ln>
            <a:noFill/>
          </a:ln>
        </p:spPr>
        <p:style>
          <a:lnRef idx="0">
            <a:srgbClr val="FFFFFF"/>
          </a:lnRef>
          <a:fillRef idx="0">
            <a:srgbClr val="FFFFFF"/>
          </a:fillRef>
          <a:effectRef idx="0">
            <a:srgbClr val="FFFFFF"/>
          </a:effectRef>
          <a:fontRef idx="minor"/>
        </p:style>
        <p:txBody>
          <a:bodyPr lIns="90000" tIns="45000" rIns="90000" bIns="45000" anchor="ctr" anchorCtr="1"/>
          <a:p>
            <a:pPr>
              <a:lnSpc>
                <a:spcPct val="100000"/>
              </a:lnSpc>
            </a:pPr>
            <a:r>
              <a:rPr lang="en-US" sz="1800" b="0" strike="noStrike" spc="-1">
                <a:solidFill>
                  <a:srgbClr val="000000"/>
                </a:solidFill>
                <a:uFill>
                  <a:solidFill>
                    <a:srgbClr val="FFFFFF"/>
                  </a:solidFill>
                </a:uFill>
                <a:latin typeface="Calibri"/>
              </a:rPr>
              <a:t>Agent</a:t>
            </a:r>
            <a:endParaRPr lang="en-US" sz="1800" b="0" strike="noStrike" spc="-1">
              <a:solidFill>
                <a:srgbClr val="000000"/>
              </a:solidFill>
              <a:uFill>
                <a:solidFill>
                  <a:srgbClr val="FFFFFF"/>
                </a:solidFill>
              </a:uFill>
              <a:latin typeface="Arial" charset="0"/>
            </a:endParaRPr>
          </a:p>
        </p:txBody>
      </p:sp>
      <p:sp>
        <p:nvSpPr>
          <p:cNvPr id="120" name="CustomShape 10"/>
          <p:cNvSpPr/>
          <p:nvPr/>
        </p:nvSpPr>
        <p:spPr>
          <a:xfrm>
            <a:off x="6667560" y="2805480"/>
            <a:ext cx="967320" cy="3290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rPr>
              <a:t>service</a:t>
            </a:r>
            <a:endParaRPr lang="en-US" sz="1800" b="0" strike="noStrike" spc="-1">
              <a:solidFill>
                <a:srgbClr val="000000"/>
              </a:solidFill>
              <a:uFill>
                <a:solidFill>
                  <a:srgbClr val="FFFFFF"/>
                </a:solidFill>
              </a:uFill>
              <a:latin typeface="Arial" charset="0"/>
            </a:endParaRPr>
          </a:p>
        </p:txBody>
      </p:sp>
      <p:sp>
        <p:nvSpPr>
          <p:cNvPr id="121" name="CustomShape 11"/>
          <p:cNvSpPr/>
          <p:nvPr/>
        </p:nvSpPr>
        <p:spPr>
          <a:xfrm>
            <a:off x="8197200" y="2612880"/>
            <a:ext cx="1617120" cy="958320"/>
          </a:xfrm>
          <a:prstGeom prst="rect">
            <a:avLst/>
          </a:prstGeom>
        </p:spPr>
        <p:style>
          <a:lnRef idx="2">
            <a:schemeClr val="accent1">
              <a:shade val="50000"/>
            </a:schemeClr>
          </a:lnRef>
          <a:fillRef idx="1">
            <a:schemeClr val="accent1"/>
          </a:fillRef>
          <a:effectRef idx="0">
            <a:schemeClr val="accent1"/>
          </a:effectRef>
          <a:fontRef idx="minor"/>
        </p:style>
      </p:sp>
      <p:sp>
        <p:nvSpPr>
          <p:cNvPr id="122" name="CustomShape 12"/>
          <p:cNvSpPr/>
          <p:nvPr/>
        </p:nvSpPr>
        <p:spPr>
          <a:xfrm>
            <a:off x="8409240" y="3195000"/>
            <a:ext cx="1257120" cy="365040"/>
          </a:xfrm>
          <a:prstGeom prst="rect">
            <a:avLst/>
          </a:prstGeom>
          <a:gradFill>
            <a:gsLst>
              <a:gs pos="0">
                <a:srgbClr val="E30000"/>
              </a:gs>
              <a:gs pos="100000">
                <a:srgbClr val="760303"/>
              </a:gs>
            </a:gsLst>
            <a:lin ang="5400000"/>
          </a:gradFill>
          <a:ln>
            <a:noFill/>
          </a:ln>
        </p:spPr>
        <p:style>
          <a:lnRef idx="0">
            <a:srgbClr val="FFFFFF"/>
          </a:lnRef>
          <a:fillRef idx="0">
            <a:srgbClr val="FFFFFF"/>
          </a:fillRef>
          <a:effectRef idx="0">
            <a:srgbClr val="FFFFFF"/>
          </a:effectRef>
          <a:fontRef idx="minor"/>
        </p:style>
        <p:txBody>
          <a:bodyPr lIns="90000" tIns="45000" rIns="90000" bIns="45000" anchor="ctr" anchorCtr="1"/>
          <a:p>
            <a:pPr>
              <a:lnSpc>
                <a:spcPct val="100000"/>
              </a:lnSpc>
            </a:pPr>
            <a:r>
              <a:rPr lang="en-US" sz="1800" b="0" strike="noStrike" spc="-1">
                <a:solidFill>
                  <a:srgbClr val="000000"/>
                </a:solidFill>
                <a:uFill>
                  <a:solidFill>
                    <a:srgbClr val="FFFFFF"/>
                  </a:solidFill>
                </a:uFill>
                <a:latin typeface="Calibri"/>
              </a:rPr>
              <a:t>Agent</a:t>
            </a:r>
            <a:endParaRPr lang="en-US" sz="1800" b="0" strike="noStrike" spc="-1">
              <a:solidFill>
                <a:srgbClr val="000000"/>
              </a:solidFill>
              <a:uFill>
                <a:solidFill>
                  <a:srgbClr val="FFFFFF"/>
                </a:solidFill>
              </a:uFill>
              <a:latin typeface="Arial" charset="0"/>
            </a:endParaRPr>
          </a:p>
        </p:txBody>
      </p:sp>
      <p:sp>
        <p:nvSpPr>
          <p:cNvPr id="123" name="CustomShape 13"/>
          <p:cNvSpPr/>
          <p:nvPr/>
        </p:nvSpPr>
        <p:spPr>
          <a:xfrm>
            <a:off x="8592840" y="2767320"/>
            <a:ext cx="967320" cy="3290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rPr>
              <a:t>service</a:t>
            </a:r>
            <a:endParaRPr lang="en-US" sz="1800" b="0" strike="noStrike" spc="-1">
              <a:solidFill>
                <a:srgbClr val="000000"/>
              </a:solidFill>
              <a:uFill>
                <a:solidFill>
                  <a:srgbClr val="FFFFFF"/>
                </a:solidFill>
              </a:uFill>
              <a:latin typeface="Arial" charset="0"/>
            </a:endParaRPr>
          </a:p>
        </p:txBody>
      </p:sp>
      <p:sp>
        <p:nvSpPr>
          <p:cNvPr id="124" name="CustomShape 14"/>
          <p:cNvSpPr/>
          <p:nvPr/>
        </p:nvSpPr>
        <p:spPr>
          <a:xfrm>
            <a:off x="4374360" y="2698920"/>
            <a:ext cx="1617120" cy="958320"/>
          </a:xfrm>
          <a:prstGeom prst="rect">
            <a:avLst/>
          </a:prstGeom>
        </p:spPr>
        <p:style>
          <a:lnRef idx="2">
            <a:schemeClr val="accent1">
              <a:shade val="50000"/>
            </a:schemeClr>
          </a:lnRef>
          <a:fillRef idx="1">
            <a:schemeClr val="accent1"/>
          </a:fillRef>
          <a:effectRef idx="0">
            <a:schemeClr val="accent1"/>
          </a:effectRef>
          <a:fontRef idx="minor"/>
        </p:style>
      </p:sp>
      <p:sp>
        <p:nvSpPr>
          <p:cNvPr id="125" name="CustomShape 15"/>
          <p:cNvSpPr/>
          <p:nvPr/>
        </p:nvSpPr>
        <p:spPr>
          <a:xfrm>
            <a:off x="4586760" y="3280680"/>
            <a:ext cx="1257120" cy="365040"/>
          </a:xfrm>
          <a:prstGeom prst="rect">
            <a:avLst/>
          </a:prstGeom>
          <a:gradFill>
            <a:gsLst>
              <a:gs pos="0">
                <a:srgbClr val="E30000"/>
              </a:gs>
              <a:gs pos="100000">
                <a:srgbClr val="760303"/>
              </a:gs>
            </a:gsLst>
            <a:lin ang="5400000"/>
          </a:gradFill>
          <a:ln>
            <a:noFill/>
          </a:ln>
        </p:spPr>
        <p:style>
          <a:lnRef idx="0">
            <a:srgbClr val="FFFFFF"/>
          </a:lnRef>
          <a:fillRef idx="0">
            <a:srgbClr val="FFFFFF"/>
          </a:fillRef>
          <a:effectRef idx="0">
            <a:srgbClr val="FFFFFF"/>
          </a:effectRef>
          <a:fontRef idx="minor"/>
        </p:style>
        <p:txBody>
          <a:bodyPr lIns="90000" tIns="45000" rIns="90000" bIns="45000" anchor="ctr" anchorCtr="1"/>
          <a:p>
            <a:pPr>
              <a:lnSpc>
                <a:spcPct val="100000"/>
              </a:lnSpc>
            </a:pPr>
            <a:r>
              <a:rPr lang="en-US" sz="1800" b="0" strike="noStrike" spc="-1">
                <a:solidFill>
                  <a:srgbClr val="000000"/>
                </a:solidFill>
                <a:uFill>
                  <a:solidFill>
                    <a:srgbClr val="FFFFFF"/>
                  </a:solidFill>
                </a:uFill>
                <a:latin typeface="Calibri"/>
              </a:rPr>
              <a:t>Agent</a:t>
            </a:r>
            <a:endParaRPr lang="en-US" sz="1800" b="0" strike="noStrike" spc="-1">
              <a:solidFill>
                <a:srgbClr val="000000"/>
              </a:solidFill>
              <a:uFill>
                <a:solidFill>
                  <a:srgbClr val="FFFFFF"/>
                </a:solidFill>
              </a:uFill>
              <a:latin typeface="Arial" charset="0"/>
            </a:endParaRPr>
          </a:p>
        </p:txBody>
      </p:sp>
      <p:sp>
        <p:nvSpPr>
          <p:cNvPr id="126" name="CustomShape 16"/>
          <p:cNvSpPr/>
          <p:nvPr/>
        </p:nvSpPr>
        <p:spPr>
          <a:xfrm>
            <a:off x="4770000" y="2853000"/>
            <a:ext cx="967320" cy="3290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rPr>
              <a:t>service</a:t>
            </a:r>
            <a:endParaRPr lang="en-US" sz="1800" b="0" strike="noStrike" spc="-1">
              <a:solidFill>
                <a:srgbClr val="000000"/>
              </a:solidFill>
              <a:uFill>
                <a:solidFill>
                  <a:srgbClr val="FFFFFF"/>
                </a:solidFill>
              </a:uFill>
              <a:latin typeface="Arial" charset="0"/>
            </a:endParaRPr>
          </a:p>
        </p:txBody>
      </p:sp>
      <p:sp>
        <p:nvSpPr>
          <p:cNvPr id="127" name="CustomShape 17"/>
          <p:cNvSpPr/>
          <p:nvPr/>
        </p:nvSpPr>
        <p:spPr>
          <a:xfrm>
            <a:off x="1046520" y="2397600"/>
            <a:ext cx="9064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a:rPr>
              <a:t>pd</a:t>
            </a:r>
            <a:endParaRPr lang="en-US" sz="1800" b="0" strike="noStrike" spc="-1">
              <a:solidFill>
                <a:srgbClr val="000000"/>
              </a:solidFill>
              <a:uFill>
                <a:solidFill>
                  <a:srgbClr val="FFFFFF"/>
                </a:solidFill>
              </a:uFill>
              <a:latin typeface="Arial" charset="0"/>
            </a:endParaRPr>
          </a:p>
        </p:txBody>
      </p:sp>
      <p:sp>
        <p:nvSpPr>
          <p:cNvPr id="128" name="CustomShape 18"/>
          <p:cNvSpPr/>
          <p:nvPr/>
        </p:nvSpPr>
        <p:spPr>
          <a:xfrm>
            <a:off x="2949120" y="2397600"/>
            <a:ext cx="44640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n1</a:t>
            </a:r>
            <a:endParaRPr lang="en-US" sz="1800" b="0" strike="noStrike" spc="-1">
              <a:solidFill>
                <a:srgbClr val="000000"/>
              </a:solidFill>
              <a:uFill>
                <a:solidFill>
                  <a:srgbClr val="FFFFFF"/>
                </a:solidFill>
              </a:uFill>
              <a:latin typeface="Arial" charset="0"/>
            </a:endParaRPr>
          </a:p>
        </p:txBody>
      </p:sp>
      <p:sp>
        <p:nvSpPr>
          <p:cNvPr id="129" name="CustomShape 19"/>
          <p:cNvSpPr/>
          <p:nvPr/>
        </p:nvSpPr>
        <p:spPr>
          <a:xfrm>
            <a:off x="4897800" y="2429640"/>
            <a:ext cx="73260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a:rPr>
              <a:t>n2</a:t>
            </a:r>
            <a:endParaRPr lang="en-US" sz="1800" b="0" strike="noStrike" spc="-1">
              <a:solidFill>
                <a:srgbClr val="000000"/>
              </a:solidFill>
              <a:uFill>
                <a:solidFill>
                  <a:srgbClr val="FFFFFF"/>
                </a:solidFill>
              </a:uFill>
              <a:latin typeface="Arial" charset="0"/>
            </a:endParaRPr>
          </a:p>
        </p:txBody>
      </p:sp>
      <p:sp>
        <p:nvSpPr>
          <p:cNvPr id="130" name="CustomShape 20"/>
          <p:cNvSpPr/>
          <p:nvPr/>
        </p:nvSpPr>
        <p:spPr>
          <a:xfrm>
            <a:off x="6723000" y="2397600"/>
            <a:ext cx="44640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n3</a:t>
            </a:r>
            <a:endParaRPr lang="en-US" sz="1800" b="0" strike="noStrike" spc="-1">
              <a:solidFill>
                <a:srgbClr val="000000"/>
              </a:solidFill>
              <a:uFill>
                <a:solidFill>
                  <a:srgbClr val="FFFFFF"/>
                </a:solidFill>
              </a:uFill>
              <a:latin typeface="Arial" charset="0"/>
            </a:endParaRPr>
          </a:p>
        </p:txBody>
      </p:sp>
      <p:sp>
        <p:nvSpPr>
          <p:cNvPr id="131" name="CustomShape 21"/>
          <p:cNvSpPr/>
          <p:nvPr/>
        </p:nvSpPr>
        <p:spPr>
          <a:xfrm>
            <a:off x="8696520" y="2349360"/>
            <a:ext cx="44640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n4</a:t>
            </a:r>
            <a:endParaRPr lang="en-US" sz="1800" b="0" strike="noStrike" spc="-1">
              <a:solidFill>
                <a:srgbClr val="000000"/>
              </a:solidFill>
              <a:uFill>
                <a:solidFill>
                  <a:srgbClr val="FFFFFF"/>
                </a:solidFill>
              </a:uFill>
              <a:latin typeface="Arial" charset="0"/>
            </a:endParaRPr>
          </a:p>
        </p:txBody>
      </p:sp>
      <p:sp>
        <p:nvSpPr>
          <p:cNvPr id="132" name="CustomShape 22"/>
          <p:cNvSpPr/>
          <p:nvPr/>
        </p:nvSpPr>
        <p:spPr>
          <a:xfrm>
            <a:off x="10121760" y="2611800"/>
            <a:ext cx="1617120" cy="958320"/>
          </a:xfrm>
          <a:prstGeom prst="rect">
            <a:avLst/>
          </a:prstGeom>
        </p:spPr>
        <p:style>
          <a:lnRef idx="2">
            <a:schemeClr val="accent1">
              <a:shade val="50000"/>
            </a:schemeClr>
          </a:lnRef>
          <a:fillRef idx="1">
            <a:schemeClr val="accent1"/>
          </a:fillRef>
          <a:effectRef idx="0">
            <a:schemeClr val="accent1"/>
          </a:effectRef>
          <a:fontRef idx="minor"/>
        </p:style>
      </p:sp>
      <p:sp>
        <p:nvSpPr>
          <p:cNvPr id="133" name="CustomShape 23"/>
          <p:cNvSpPr/>
          <p:nvPr/>
        </p:nvSpPr>
        <p:spPr>
          <a:xfrm>
            <a:off x="10334160" y="3193920"/>
            <a:ext cx="1257120" cy="365040"/>
          </a:xfrm>
          <a:prstGeom prst="rect">
            <a:avLst/>
          </a:prstGeom>
          <a:gradFill>
            <a:gsLst>
              <a:gs pos="0">
                <a:srgbClr val="E30000"/>
              </a:gs>
              <a:gs pos="100000">
                <a:srgbClr val="760303"/>
              </a:gs>
            </a:gsLst>
            <a:lin ang="5400000"/>
          </a:gradFill>
          <a:ln>
            <a:noFill/>
          </a:ln>
        </p:spPr>
        <p:style>
          <a:lnRef idx="0">
            <a:srgbClr val="FFFFFF"/>
          </a:lnRef>
          <a:fillRef idx="0">
            <a:srgbClr val="FFFFFF"/>
          </a:fillRef>
          <a:effectRef idx="0">
            <a:srgbClr val="FFFFFF"/>
          </a:effectRef>
          <a:fontRef idx="minor"/>
        </p:style>
        <p:txBody>
          <a:bodyPr lIns="90000" tIns="45000" rIns="90000" bIns="45000" anchor="ctr" anchorCtr="1"/>
          <a:p>
            <a:pPr>
              <a:lnSpc>
                <a:spcPct val="100000"/>
              </a:lnSpc>
            </a:pPr>
            <a:r>
              <a:rPr lang="en-US" sz="1800" b="0" strike="noStrike" spc="-1">
                <a:solidFill>
                  <a:srgbClr val="000000"/>
                </a:solidFill>
                <a:uFill>
                  <a:solidFill>
                    <a:srgbClr val="FFFFFF"/>
                  </a:solidFill>
                </a:uFill>
                <a:latin typeface="Calibri"/>
              </a:rPr>
              <a:t>Agent</a:t>
            </a:r>
            <a:endParaRPr lang="en-US" sz="1800" b="0" strike="noStrike" spc="-1">
              <a:solidFill>
                <a:srgbClr val="000000"/>
              </a:solidFill>
              <a:uFill>
                <a:solidFill>
                  <a:srgbClr val="FFFFFF"/>
                </a:solidFill>
              </a:uFill>
              <a:latin typeface="Arial" charset="0"/>
            </a:endParaRPr>
          </a:p>
        </p:txBody>
      </p:sp>
      <p:sp>
        <p:nvSpPr>
          <p:cNvPr id="134" name="CustomShape 24"/>
          <p:cNvSpPr/>
          <p:nvPr/>
        </p:nvSpPr>
        <p:spPr>
          <a:xfrm>
            <a:off x="10517400" y="2766240"/>
            <a:ext cx="967320" cy="3290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rPr>
              <a:t>service</a:t>
            </a:r>
            <a:endParaRPr lang="en-US" sz="1800" b="0" strike="noStrike" spc="-1">
              <a:solidFill>
                <a:srgbClr val="000000"/>
              </a:solidFill>
              <a:uFill>
                <a:solidFill>
                  <a:srgbClr val="FFFFFF"/>
                </a:solidFill>
              </a:uFill>
              <a:latin typeface="Arial" charset="0"/>
            </a:endParaRPr>
          </a:p>
        </p:txBody>
      </p:sp>
      <p:sp>
        <p:nvSpPr>
          <p:cNvPr id="135" name="CustomShape 25"/>
          <p:cNvSpPr/>
          <p:nvPr/>
        </p:nvSpPr>
        <p:spPr>
          <a:xfrm>
            <a:off x="10640880" y="2359080"/>
            <a:ext cx="44640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n5</a:t>
            </a:r>
            <a:endParaRPr lang="en-US" sz="1800" b="0" strike="noStrike" spc="-1">
              <a:solidFill>
                <a:srgbClr val="000000"/>
              </a:solidFill>
              <a:uFill>
                <a:solidFill>
                  <a:srgbClr val="FFFFFF"/>
                </a:solidFill>
              </a:uFill>
              <a:latin typeface="Arial" charset="0"/>
            </a:endParaRPr>
          </a:p>
        </p:txBody>
      </p:sp>
      <p:sp>
        <p:nvSpPr>
          <p:cNvPr id="136" name="CustomShape 26"/>
          <p:cNvSpPr/>
          <p:nvPr/>
        </p:nvSpPr>
        <p:spPr>
          <a:xfrm>
            <a:off x="4363560" y="5426640"/>
            <a:ext cx="2708640" cy="735120"/>
          </a:xfrm>
          <a:prstGeom prst="roundRect">
            <a:avLst>
              <a:gd name="adj" fmla="val 16667"/>
            </a:avLst>
          </a:prstGeom>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uFill>
                  <a:solidFill>
                    <a:srgbClr val="FFFFFF"/>
                  </a:solidFill>
                </a:uFill>
                <a:latin typeface="Calibri"/>
              </a:rPr>
              <a:t>Controller</a:t>
            </a:r>
            <a:endParaRPr lang="en-US" sz="1800" b="0" strike="noStrike" spc="-1">
              <a:solidFill>
                <a:srgbClr val="000000"/>
              </a:solidFill>
              <a:uFill>
                <a:solidFill>
                  <a:srgbClr val="FFFFFF"/>
                </a:solidFill>
              </a:uFill>
              <a:latin typeface="Arial" charset="0"/>
            </a:endParaRPr>
          </a:p>
        </p:txBody>
      </p:sp>
      <p:sp>
        <p:nvSpPr>
          <p:cNvPr id="137" name="CustomShape 27"/>
          <p:cNvSpPr/>
          <p:nvPr/>
        </p:nvSpPr>
        <p:spPr>
          <a:xfrm flipH="1" flipV="1">
            <a:off x="1479600" y="3637440"/>
            <a:ext cx="4237560" cy="17892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138" name="CustomShape 28"/>
          <p:cNvSpPr/>
          <p:nvPr/>
        </p:nvSpPr>
        <p:spPr>
          <a:xfrm flipH="1" flipV="1">
            <a:off x="3366720" y="3666960"/>
            <a:ext cx="2350440" cy="17586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139" name="CustomShape 29"/>
          <p:cNvSpPr/>
          <p:nvPr/>
        </p:nvSpPr>
        <p:spPr>
          <a:xfrm flipH="1" flipV="1">
            <a:off x="5215320" y="3646800"/>
            <a:ext cx="502560" cy="17787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140" name="CustomShape 30"/>
          <p:cNvSpPr/>
          <p:nvPr/>
        </p:nvSpPr>
        <p:spPr>
          <a:xfrm flipV="1">
            <a:off x="5718240" y="3599640"/>
            <a:ext cx="1394280" cy="18266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141" name="CustomShape 31"/>
          <p:cNvSpPr/>
          <p:nvPr/>
        </p:nvSpPr>
        <p:spPr>
          <a:xfrm flipV="1">
            <a:off x="5718240" y="3561840"/>
            <a:ext cx="3319560" cy="18648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142" name="CustomShape 32"/>
          <p:cNvSpPr/>
          <p:nvPr/>
        </p:nvSpPr>
        <p:spPr>
          <a:xfrm flipV="1">
            <a:off x="5718240" y="3559680"/>
            <a:ext cx="5244120" cy="186588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Bank Case</a:t>
            </a:r>
            <a:endParaRPr lang="zh-CN" sz="1800" b="0" strike="noStrike" spc="-1">
              <a:solidFill>
                <a:srgbClr val="000000"/>
              </a:solidFill>
              <a:uFill>
                <a:solidFill>
                  <a:srgbClr val="FFFFFF"/>
                </a:solidFill>
              </a:uFill>
              <a:latin typeface="Calibri"/>
            </a:endParaRPr>
          </a:p>
        </p:txBody>
      </p:sp>
      <p:sp>
        <p:nvSpPr>
          <p:cNvPr id="144" name="TextShape 2"/>
          <p:cNvSpPr txBox="1"/>
          <p:nvPr/>
        </p:nvSpPr>
        <p:spPr>
          <a:xfrm>
            <a:off x="838080" y="1825560"/>
            <a:ext cx="10515240" cy="435096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Its model is a restricted, unrealistic [2] “bank” that maintains accounts on different rows of a table with a “balance” column.</a:t>
            </a:r>
            <a:endParaRPr lang="zh-CN" sz="2800" b="0" strike="noStrike" spc="-1">
              <a:solidFill>
                <a:srgbClr val="000000"/>
              </a:solidFill>
              <a:uFill>
                <a:solidFill>
                  <a:srgbClr val="FFFFFF"/>
                </a:solidFill>
              </a:uFill>
              <a:latin typeface="Calibri"/>
            </a:endParaRPr>
          </a:p>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Each transaction contains two SELECTs and two UPDATEs behind a condition.</a:t>
            </a:r>
            <a:endParaRPr lang="zh-CN" sz="2800" b="0" strike="noStrike" spc="-1">
              <a:solidFill>
                <a:srgbClr val="000000"/>
              </a:solidFill>
              <a:uFill>
                <a:solidFill>
                  <a:srgbClr val="FFFFFF"/>
                </a:solidFill>
              </a:uFill>
              <a:latin typeface="Calibri"/>
            </a:endParaRPr>
          </a:p>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the event generator issues randomly distributed read and transfer events. </a:t>
            </a: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38080" y="365040"/>
            <a:ext cx="10515240" cy="1325160"/>
          </a:xfrm>
          <a:prstGeom prst="rect">
            <a:avLst/>
          </a:prstGeom>
          <a:noFill/>
          <a:ln>
            <a:noFill/>
          </a:ln>
        </p:spPr>
        <p:txBody>
          <a:bodyPr lIns="0" tIns="0" rIns="0" bIns="0" anchor="ctr"/>
          <a:p>
            <a:r>
              <a:rPr lang="zh-CN" sz="2600" b="1" strike="noStrike" spc="-1">
                <a:solidFill>
                  <a:srgbClr val="000000"/>
                </a:solidFill>
                <a:uFill>
                  <a:solidFill>
                    <a:srgbClr val="FFFFFF"/>
                  </a:solidFill>
                </a:uFill>
                <a:latin typeface="Calibri"/>
              </a:rPr>
              <a:t>Serializability</a:t>
            </a:r>
            <a:endParaRPr lang="zh-CN" sz="2600" b="1" strike="noStrike" spc="-1">
              <a:solidFill>
                <a:srgbClr val="000000"/>
              </a:solidFill>
              <a:uFill>
                <a:solidFill>
                  <a:srgbClr val="FFFFFF"/>
                </a:solidFill>
              </a:uFill>
              <a:latin typeface="Calibri"/>
            </a:endParaRPr>
          </a:p>
        </p:txBody>
      </p:sp>
      <p:sp>
        <p:nvSpPr>
          <p:cNvPr id="146" name="TextShape 2"/>
          <p:cNvSpPr txBox="1"/>
          <p:nvPr/>
        </p:nvSpPr>
        <p:spPr>
          <a:xfrm>
            <a:off x="838080" y="1825560"/>
            <a:ext cx="10515240" cy="4350960"/>
          </a:xfrm>
          <a:prstGeom prst="rect">
            <a:avLst/>
          </a:prstGeom>
          <a:noFill/>
          <a:ln>
            <a:noFill/>
          </a:ln>
        </p:spPr>
        <p:txBody>
          <a:bodyPr lIns="0" tIns="0" rIns="0" bIns="0"/>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 is a guarantee about transactions, or groups of one or more operations over one or more objects.</a:t>
            </a:r>
            <a:endParaRPr lang="zh-CN" sz="2800" b="0" strike="noStrike" spc="-1">
              <a:solidFill>
                <a:srgbClr val="000000"/>
              </a:solidFill>
              <a:uFill>
                <a:solidFill>
                  <a:srgbClr val="FFFFFF"/>
                </a:solidFill>
              </a:uFill>
              <a:latin typeface="Calibri"/>
            </a:endParaRPr>
          </a:p>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It guarantees that the execution of a set of transactions (usually containing read and write operations) over multiple items is equivalent to some serial execution (total ordering) of the transactions.</a:t>
            </a:r>
            <a:endParaRPr lang="zh-CN" sz="2800" b="0" strike="noStrike" spc="-1">
              <a:solidFill>
                <a:srgbClr val="000000"/>
              </a:solidFill>
              <a:uFill>
                <a:solidFill>
                  <a:srgbClr val="FFFFFF"/>
                </a:solidFill>
              </a:uFill>
              <a:latin typeface="Calibri"/>
            </a:endParaRPr>
          </a:p>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Serializability is the traditional “I,” or isolation, in ACID.</a:t>
            </a:r>
            <a:endParaRPr lang="zh-CN" sz="2800" b="0" strike="noStrike" spc="-1">
              <a:solidFill>
                <a:srgbClr val="000000"/>
              </a:solidFill>
              <a:uFill>
                <a:solidFill>
                  <a:srgbClr val="FFFFFF"/>
                </a:solidFill>
              </a:uFill>
              <a:latin typeface="Calibri"/>
            </a:endParaRPr>
          </a:p>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serializability does not—by itself—impose any real-time constraints on the ordering of transactions. Serializability is also not composable. Serializability does not imply any kind of deterministic order</a:t>
            </a: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lIns="0" tIns="0" rIns="0" bIns="0" anchor="ctr"/>
          <a:p>
            <a:r>
              <a:rPr lang="zh-CN" sz="1800" b="0" strike="noStrike" spc="-1">
                <a:solidFill>
                  <a:srgbClr val="000000"/>
                </a:solidFill>
                <a:uFill>
                  <a:solidFill>
                    <a:srgbClr val="FFFFFF"/>
                  </a:solidFill>
                </a:uFill>
                <a:latin typeface="Calibri"/>
              </a:rPr>
              <a:t>Why we have both</a:t>
            </a:r>
            <a:endParaRPr lang="zh-CN"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lIns="0" tIns="0" rIns="0" bIns="0"/>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linearizability can be viewed as a special case of strict serializability where transactions are restricted to consist of a single operation applied to a single object.</a:t>
            </a:r>
            <a:endParaRPr lang="zh-CN" sz="2800" b="0" strike="noStrike" spc="-1">
              <a:solidFill>
                <a:srgbClr val="000000"/>
              </a:solidFill>
              <a:uFill>
                <a:solidFill>
                  <a:srgbClr val="FFFFFF"/>
                </a:solidFill>
              </a:uFill>
              <a:latin typeface="Calibri"/>
            </a:endParaRPr>
          </a:p>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In practice, your database is unlikely to provide serializability, and your multi-core processor is unlikely to provide linearizability—at least by default. As the above theory hints, achieving these properties requires a lot of expensive coordination. </a:t>
            </a: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Consistency</a:t>
            </a:r>
            <a:endParaRPr lang="zh-CN"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Consistency in database systems refers to the requirement that any given database transaction must change affected data only in allowed ways.</a:t>
            </a: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Consistency Model</a:t>
            </a:r>
            <a:endParaRPr lang="zh-CN" sz="1800" b="0" strike="noStrike" spc="-1">
              <a:solidFill>
                <a:srgbClr val="000000"/>
              </a:solidFill>
              <a:uFill>
                <a:solidFill>
                  <a:srgbClr val="FFFFFF"/>
                </a:solidFill>
              </a:uFill>
              <a:latin typeface="Calibri"/>
            </a:endParaRPr>
          </a:p>
        </p:txBody>
      </p:sp>
      <p:sp>
        <p:nvSpPr>
          <p:cNvPr id="88" name="TextShape 2"/>
          <p:cNvSpPr txBox="1"/>
          <p:nvPr/>
        </p:nvSpPr>
        <p:spPr>
          <a:xfrm>
            <a:off x="838080" y="1440360"/>
            <a:ext cx="10621800" cy="473724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Strict consistency</a:t>
            </a:r>
            <a:endParaRPr lang="zh-CN" sz="28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400" b="0" strike="noStrike" spc="-1">
                <a:solidFill>
                  <a:srgbClr val="000000"/>
                </a:solidFill>
                <a:uFill>
                  <a:solidFill>
                    <a:srgbClr val="FFFFFF"/>
                  </a:solidFill>
                </a:uFill>
                <a:latin typeface="Calibri"/>
              </a:rPr>
              <a:t>is the strongest consistency model. It requires that if a process reads    any memory location, the value returned by the read operation is the value written by the most recent write operation to that location.</a:t>
            </a:r>
            <a:endParaRPr lang="zh-CN" sz="2000" b="0" strike="noStrike" spc="-1">
              <a:solidFill>
                <a:srgbClr val="000000"/>
              </a:solidFill>
              <a:uFill>
                <a:solidFill>
                  <a:srgbClr val="FFFFFF"/>
                </a:solidFill>
              </a:uFill>
              <a:latin typeface="Calibri"/>
            </a:endParaRPr>
          </a:p>
          <a:p>
            <a:pPr marL="228600" indent="-227965">
              <a:lnSpc>
                <a:spcPct val="100000"/>
              </a:lnSpc>
              <a:buClr>
                <a:srgbClr val="000000"/>
              </a:buClr>
              <a:buFont typeface="Arial" charset="0"/>
              <a:buChar char="•"/>
            </a:pPr>
            <a:r>
              <a:rPr lang="zh-CN" sz="2800" b="0" strike="noStrike" spc="-1">
                <a:solidFill>
                  <a:srgbClr val="000000"/>
                </a:solidFill>
                <a:uFill>
                  <a:solidFill>
                    <a:srgbClr val="FFFFFF"/>
                  </a:solidFill>
                </a:uFill>
                <a:latin typeface="Calibri"/>
              </a:rPr>
              <a:t>Linearizability</a:t>
            </a:r>
            <a:endParaRPr lang="zh-CN" sz="28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400" b="0" strike="noStrike" spc="-1">
                <a:solidFill>
                  <a:srgbClr val="000000"/>
                </a:solidFill>
                <a:uFill>
                  <a:solidFill>
                    <a:srgbClr val="FFFFFF"/>
                  </a:solidFill>
                </a:uFill>
                <a:latin typeface="Calibri"/>
              </a:rPr>
              <a:t>sequential consistency model as defined by Lamport(1979) is a weaker memory model than strict consistency.</a:t>
            </a:r>
            <a:endParaRPr lang="zh-CN" sz="20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400" b="0" strike="noStrike" spc="-1">
                <a:solidFill>
                  <a:srgbClr val="000000"/>
                </a:solidFill>
                <a:uFill>
                  <a:solidFill>
                    <a:srgbClr val="FFFFFF"/>
                  </a:solidFill>
                </a:uFill>
                <a:latin typeface="Calibri"/>
              </a:rPr>
              <a:t>can be defined as sequential consistency with the real-time constraint.</a:t>
            </a:r>
            <a:endParaRPr lang="zh-CN" sz="2000" b="0" strike="noStrike" spc="-1">
              <a:solidFill>
                <a:srgbClr val="000000"/>
              </a:solidFill>
              <a:uFill>
                <a:solidFill>
                  <a:srgbClr val="FFFFFF"/>
                </a:solidFill>
              </a:uFill>
              <a:latin typeface="Calibri"/>
            </a:endParaRPr>
          </a:p>
          <a:p>
            <a:pPr marL="228600" indent="-227965">
              <a:lnSpc>
                <a:spcPct val="100000"/>
              </a:lnSpc>
              <a:buClr>
                <a:srgbClr val="000000"/>
              </a:buClr>
              <a:buFont typeface="Arial" charset="0"/>
              <a:buChar char="•"/>
            </a:pPr>
            <a:r>
              <a:rPr lang="zh-CN" sz="2800" b="0" strike="noStrike" spc="-1">
                <a:solidFill>
                  <a:srgbClr val="000000"/>
                </a:solidFill>
                <a:uFill>
                  <a:solidFill>
                    <a:srgbClr val="FFFFFF"/>
                  </a:solidFill>
                </a:uFill>
                <a:latin typeface="Calibri"/>
              </a:rPr>
              <a:t>Causal consistency</a:t>
            </a:r>
            <a:endParaRPr lang="zh-CN" sz="28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400" b="0" strike="noStrike" spc="-1">
                <a:solidFill>
                  <a:srgbClr val="000000"/>
                </a:solidFill>
                <a:uFill>
                  <a:solidFill>
                    <a:srgbClr val="FFFFFF"/>
                  </a:solidFill>
                </a:uFill>
                <a:latin typeface="Calibri"/>
              </a:rPr>
              <a:t>can be considered a weakening model of sequential consistency by categorizing events into those causally related and those that are not. </a:t>
            </a:r>
            <a:endParaRPr lang="zh-CN" sz="2000" b="0" strike="noStrike" spc="-1">
              <a:solidFill>
                <a:srgbClr val="000000"/>
              </a:solidFill>
              <a:uFill>
                <a:solidFill>
                  <a:srgbClr val="FFFFFF"/>
                </a:solidFill>
              </a:uFill>
              <a:latin typeface="Calibri"/>
            </a:endParaRPr>
          </a:p>
          <a:p>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Linearizability</a:t>
            </a:r>
            <a:endParaRPr lang="zh-CN" sz="1800" b="0" strike="noStrike" spc="-1">
              <a:solidFill>
                <a:srgbClr val="000000"/>
              </a:solidFill>
              <a:uFill>
                <a:solidFill>
                  <a:srgbClr val="FFFFFF"/>
                </a:solidFill>
              </a:u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is a guarantee about single operations on single objects</a:t>
            </a:r>
            <a:endParaRPr lang="zh-CN" sz="28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400" b="0" strike="noStrike" spc="-1">
                <a:solidFill>
                  <a:srgbClr val="000000"/>
                </a:solidFill>
                <a:uFill>
                  <a:solidFill>
                    <a:srgbClr val="FFFFFF"/>
                  </a:solidFill>
                </a:uFill>
                <a:latin typeface="Calibri"/>
              </a:rPr>
              <a:t> It provides a real-time guarantee on the behavior of a set of single operations (often reads and writes) on a single object (e.g., distributed register or data item).</a:t>
            </a:r>
            <a:endParaRPr lang="zh-CN" sz="2000" b="0" strike="noStrike" spc="-1">
              <a:solidFill>
                <a:srgbClr val="000000"/>
              </a:solidFill>
              <a:uFill>
                <a:solidFill>
                  <a:srgbClr val="FFFFFF"/>
                </a:solidFill>
              </a:uFill>
              <a:latin typeface="Calibri"/>
            </a:endParaRPr>
          </a:p>
          <a:p>
            <a:pPr marL="228600" indent="-227965">
              <a:lnSpc>
                <a:spcPct val="100000"/>
              </a:lnSpc>
              <a:buClr>
                <a:srgbClr val="000000"/>
              </a:buClr>
              <a:buFont typeface="Arial" charset="0"/>
              <a:buChar char="•"/>
            </a:pPr>
            <a:r>
              <a:rPr lang="zh-CN" sz="2800" b="0" strike="noStrike" spc="-1">
                <a:solidFill>
                  <a:srgbClr val="000000"/>
                </a:solidFill>
                <a:uFill>
                  <a:solidFill>
                    <a:srgbClr val="FFFFFF"/>
                  </a:solidFill>
                </a:uFill>
                <a:latin typeface="Calibri"/>
              </a:rPr>
              <a:t>Linearizability for read and write operations is synonymous  with the term “atomic consistency” and is the “C,” or “consistency,” in Gilbert and Lynch’s proof of the CAP Theorem.</a:t>
            </a: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Linearizability</a:t>
            </a:r>
            <a:endParaRPr lang="zh-CN" sz="1800" b="0" strike="noStrike" spc="-1">
              <a:solidFill>
                <a:srgbClr val="000000"/>
              </a:solidFill>
              <a:uFill>
                <a:solidFill>
                  <a:srgbClr val="FFFFFF"/>
                </a:solidFill>
              </a:uFill>
              <a:latin typeface="Calibri"/>
            </a:endParaRPr>
          </a:p>
        </p:txBody>
      </p:sp>
      <p:sp>
        <p:nvSpPr>
          <p:cNvPr id="92" name="TextShape 2"/>
          <p:cNvSpPr txBox="1"/>
          <p:nvPr/>
        </p:nvSpPr>
        <p:spPr>
          <a:xfrm>
            <a:off x="838080" y="1825560"/>
            <a:ext cx="10515240" cy="435096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is a strong consistency model, relatively easy to build other systems on top of linearizable systems.</a:t>
            </a:r>
            <a:endParaRPr lang="zh-CN" sz="2800" b="0" strike="noStrike" spc="-1">
              <a:solidFill>
                <a:srgbClr val="000000"/>
              </a:solidFill>
              <a:uFill>
                <a:solidFill>
                  <a:srgbClr val="FFFFFF"/>
                </a:solidFill>
              </a:uFill>
              <a:latin typeface="Calibri"/>
            </a:endParaRPr>
          </a:p>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并发正确性的证明</a:t>
            </a:r>
            <a:endParaRPr lang="zh-CN" sz="2800" b="0" strike="noStrike" spc="-1">
              <a:solidFill>
                <a:srgbClr val="000000"/>
              </a:solidFill>
              <a:uFill>
                <a:solidFill>
                  <a:srgbClr val="FFFFFF"/>
                </a:solidFill>
              </a:uFill>
              <a:latin typeface="Calibri"/>
            </a:endParaRPr>
          </a:p>
          <a:p>
            <a:pPr marL="685800" lvl="1" indent="-227965">
              <a:lnSpc>
                <a:spcPct val="100000"/>
              </a:lnSpc>
              <a:buClr>
                <a:srgbClr val="000000"/>
              </a:buClr>
              <a:buFont typeface="Arial" charset="0"/>
              <a:buChar char="•"/>
            </a:pPr>
            <a:r>
              <a:rPr lang="zh-CN" sz="2800" b="0" strike="noStrike" spc="-1">
                <a:solidFill>
                  <a:srgbClr val="000000"/>
                </a:solidFill>
                <a:uFill>
                  <a:solidFill>
                    <a:srgbClr val="FFFFFF"/>
                  </a:solidFill>
                </a:uFill>
                <a:latin typeface="Calibri"/>
              </a:rPr>
              <a:t>https://cs.brown.edu/~mph/HerlihyW90/p463-herlihy.pdf</a:t>
            </a:r>
            <a:endParaRPr lang="zh-CN" sz="2000" b="0" strike="noStrike" spc="-1">
              <a:solidFill>
                <a:srgbClr val="000000"/>
              </a:solidFill>
              <a:uFill>
                <a:solidFill>
                  <a:srgbClr val="FFFFFF"/>
                </a:solidFill>
              </a:uFill>
              <a:latin typeface="Calibri"/>
            </a:endParaRPr>
          </a:p>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every operation appears to execute atomically and instantaneously at some point between the invocation and response. </a:t>
            </a:r>
            <a:endParaRPr lang="zh-CN" sz="2800" b="0" strike="noStrike" spc="-1">
              <a:solidFill>
                <a:srgbClr val="000000"/>
              </a:solidFill>
              <a:uFill>
                <a:solidFill>
                  <a:srgbClr val="FFFFFF"/>
                </a:solidFill>
              </a:uFill>
              <a:latin typeface="Calibri"/>
            </a:endParaRPr>
          </a:p>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if operations on each object in a system are linearizable, then all operations in the system are linearizable.</a:t>
            </a:r>
            <a:endParaRPr lang="zh-CN" sz="2800" b="0" strike="noStrike" spc="-1">
              <a:solidFill>
                <a:srgbClr val="000000"/>
              </a:solidFill>
              <a:uFill>
                <a:solidFill>
                  <a:srgbClr val="FFFFFF"/>
                </a:solidFill>
              </a:uFill>
              <a:latin typeface="Calibri"/>
            </a:endParaRPr>
          </a:p>
          <a:p>
            <a:pPr>
              <a:lnSpc>
                <a:spcPct val="90000"/>
              </a:lnSpc>
            </a:pP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Linearizability</a:t>
            </a:r>
            <a:endParaRPr lang="zh-CN" sz="1800" b="0" strike="noStrike" spc="-1">
              <a:solidFill>
                <a:srgbClr val="000000"/>
              </a:solidFill>
              <a:uFill>
                <a:solidFill>
                  <a:srgbClr val="FFFFFF"/>
                </a:solidFill>
              </a:uFill>
              <a:latin typeface="Calibri"/>
            </a:endParaRPr>
          </a:p>
        </p:txBody>
      </p:sp>
      <p:pic>
        <p:nvPicPr>
          <p:cNvPr id="94" name="内容占位符 3"/>
          <p:cNvPicPr/>
          <p:nvPr/>
        </p:nvPicPr>
        <p:blipFill>
          <a:blip r:embed="rId1"/>
          <a:stretch>
            <a:fillRect/>
          </a:stretch>
        </p:blipFill>
        <p:spPr>
          <a:xfrm>
            <a:off x="2860200" y="3004920"/>
            <a:ext cx="5714640" cy="2552400"/>
          </a:xfrm>
          <a:prstGeom prst="rect">
            <a:avLst/>
          </a:prstGeom>
          <a:ln>
            <a:noFill/>
          </a:ln>
        </p:spPr>
      </p:pic>
      <p:sp>
        <p:nvSpPr>
          <p:cNvPr id="95" name="CustomShape 2"/>
          <p:cNvSpPr/>
          <p:nvPr/>
        </p:nvSpPr>
        <p:spPr>
          <a:xfrm>
            <a:off x="1140120" y="1706400"/>
            <a:ext cx="8294760" cy="913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In a distributed context, we may have multiple replicas of an object’s state,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and in a linearizable schedule it is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as if they were all updated at once at a single point in time.</a:t>
            </a:r>
            <a:endParaRPr lang="en-US" sz="1800" b="0" strike="noStrike" spc="-1">
              <a:solidFill>
                <a:srgbClr val="000000"/>
              </a:solidFill>
              <a:uFill>
                <a:solidFill>
                  <a:srgbClr val="FFFFFF"/>
                </a:solidFill>
              </a:u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Linearizability</a:t>
            </a:r>
            <a:endParaRPr lang="zh-CN" sz="1800" b="0" strike="noStrike" spc="-1">
              <a:solidFill>
                <a:srgbClr val="000000"/>
              </a:solidFill>
              <a:uFill>
                <a:solidFill>
                  <a:srgbClr val="FFFFFF"/>
                </a:solidFill>
              </a:uFill>
              <a:latin typeface="Calibri"/>
            </a:endParaRPr>
          </a:p>
        </p:txBody>
      </p:sp>
      <p:pic>
        <p:nvPicPr>
          <p:cNvPr id="97" name="内容占位符 5"/>
          <p:cNvPicPr/>
          <p:nvPr/>
        </p:nvPicPr>
        <p:blipFill>
          <a:blip r:embed="rId1"/>
          <a:stretch>
            <a:fillRect/>
          </a:stretch>
        </p:blipFill>
        <p:spPr>
          <a:xfrm>
            <a:off x="2987640" y="1454040"/>
            <a:ext cx="8758080" cy="480852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5"/>
          <p:cNvPicPr/>
          <p:nvPr/>
        </p:nvPicPr>
        <p:blipFill>
          <a:blip r:embed="rId1"/>
          <a:stretch>
            <a:fillRect/>
          </a:stretch>
        </p:blipFill>
        <p:spPr>
          <a:xfrm>
            <a:off x="4464000" y="2688480"/>
            <a:ext cx="7763760" cy="4169520"/>
          </a:xfrm>
          <a:prstGeom prst="rect">
            <a:avLst/>
          </a:prstGeom>
          <a:ln>
            <a:noFill/>
          </a:ln>
        </p:spPr>
      </p:pic>
      <p:sp>
        <p:nvSpPr>
          <p:cNvPr id="99"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Not linearizability</a:t>
            </a:r>
            <a:endParaRPr lang="zh-CN" sz="1800" b="0" strike="noStrike" spc="-1">
              <a:solidFill>
                <a:srgbClr val="000000"/>
              </a:solidFill>
              <a:uFill>
                <a:solidFill>
                  <a:srgbClr val="FFFFFF"/>
                </a:solidFill>
              </a:uFill>
              <a:latin typeface="Calibri"/>
            </a:endParaRPr>
          </a:p>
        </p:txBody>
      </p:sp>
      <p:sp>
        <p:nvSpPr>
          <p:cNvPr id="100" name="TextShape 2"/>
          <p:cNvSpPr txBox="1"/>
          <p:nvPr/>
        </p:nvSpPr>
        <p:spPr>
          <a:xfrm>
            <a:off x="337320" y="1835280"/>
            <a:ext cx="5847840" cy="4371120"/>
          </a:xfrm>
          <a:prstGeom prst="rect">
            <a:avLst/>
          </a:prstGeom>
          <a:noFill/>
          <a:ln>
            <a:noFill/>
          </a:ln>
        </p:spPr>
        <p:txBody>
          <a:bodyPr/>
          <a:p>
            <a:pPr marL="228600" indent="-227965">
              <a:lnSpc>
                <a:spcPct val="90000"/>
              </a:lnSpc>
              <a:buClr>
                <a:srgbClr val="000000"/>
              </a:buClr>
              <a:buFont typeface="Arial" charset="0"/>
              <a:buChar char="•"/>
            </a:pPr>
            <a:r>
              <a:rPr lang="zh-CN" sz="2800" b="0" strike="noStrike" spc="-1">
                <a:solidFill>
                  <a:srgbClr val="000000"/>
                </a:solidFill>
                <a:uFill>
                  <a:solidFill>
                    <a:srgbClr val="FFFFFF"/>
                  </a:solidFill>
                </a:uFill>
                <a:latin typeface="Calibri"/>
              </a:rPr>
              <a:t>There is no linearization of this history with respect to the sequential specification: there is no way to assign linearization points to operations in this history. </a:t>
            </a: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lang="zh-CN" sz="4400" b="0" strike="noStrike" spc="-1">
                <a:solidFill>
                  <a:srgbClr val="000000"/>
                </a:solidFill>
                <a:uFill>
                  <a:solidFill>
                    <a:srgbClr val="FFFFFF"/>
                  </a:solidFill>
                </a:uFill>
                <a:latin typeface="Calibri Light"/>
              </a:rPr>
              <a:t>Ad-hoc Testing</a:t>
            </a:r>
            <a:endParaRPr lang="zh-CN" sz="1800" b="0" strike="noStrike" spc="-1">
              <a:solidFill>
                <a:srgbClr val="000000"/>
              </a:solidFill>
              <a:uFill>
                <a:solidFill>
                  <a:srgbClr val="FFFFFF"/>
                </a:solidFill>
              </a:uFill>
              <a:latin typeface="Calibri"/>
            </a:endParaRPr>
          </a:p>
        </p:txBody>
      </p:sp>
      <p:sp>
        <p:nvSpPr>
          <p:cNvPr id="102" name="TextShape 2"/>
          <p:cNvSpPr txBox="1"/>
          <p:nvPr/>
        </p:nvSpPr>
        <p:spPr>
          <a:xfrm>
            <a:off x="838080" y="3816000"/>
            <a:ext cx="9673920" cy="2360520"/>
          </a:xfrm>
          <a:prstGeom prst="rect">
            <a:avLst/>
          </a:prstGeom>
          <a:noFill/>
          <a:ln>
            <a:noFill/>
          </a:ln>
        </p:spPr>
        <p:txBody>
          <a:bodyPr/>
          <a:p>
            <a:pPr marL="431800" indent="-323850">
              <a:buClr>
                <a:srgbClr val="000000"/>
              </a:buClr>
              <a:buSzPct val="45000"/>
              <a:buFont typeface="Wingdings" charset="2"/>
              <a:buChar char=""/>
            </a:pPr>
            <a:r>
              <a:rPr lang="zh-CN" sz="2800" b="0" strike="noStrike" spc="-1">
                <a:solidFill>
                  <a:srgbClr val="000000"/>
                </a:solidFill>
                <a:uFill>
                  <a:solidFill>
                    <a:srgbClr val="FFFFFF"/>
                  </a:solidFill>
                </a:uFill>
                <a:latin typeface="Calibri"/>
              </a:rPr>
              <a:t>It is certainly the case that if the above test fails, then the key-value store is not linearizable. However, there are non-linearizable key-value stores that would always pass this test.</a:t>
            </a:r>
            <a:endParaRPr lang="zh-CN" sz="2800" b="0" strike="noStrike" spc="-1">
              <a:solidFill>
                <a:srgbClr val="000000"/>
              </a:solidFill>
              <a:uFill>
                <a:solidFill>
                  <a:srgbClr val="FFFFFF"/>
                </a:solidFill>
              </a:uFill>
              <a:latin typeface="Calibri"/>
            </a:endParaRPr>
          </a:p>
        </p:txBody>
      </p:sp>
      <p:sp>
        <p:nvSpPr>
          <p:cNvPr id="103" name="CustomShape 3"/>
          <p:cNvSpPr/>
          <p:nvPr/>
        </p:nvSpPr>
        <p:spPr>
          <a:xfrm>
            <a:off x="6048000" y="694440"/>
            <a:ext cx="4794120" cy="28335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a:rPr>
              <a:t>for client_id = 0..10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spawn thread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for i = 0..1000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value = rand()</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kvstore.put(client_id, value)</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assert(kvstore.get(client_id) == value)</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    }</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a:t>
            </a:r>
            <a:endParaRPr lang="en-US" sz="1800" b="0" strike="noStrike" spc="-1">
              <a:solidFill>
                <a:srgbClr val="000000"/>
              </a:solidFill>
              <a:uFill>
                <a:solidFill>
                  <a:srgbClr val="FFFFFF"/>
                </a:solidFill>
              </a:uFill>
              <a:latin typeface="Arial" charset="0"/>
            </a:endParaRPr>
          </a:p>
          <a:p>
            <a:pPr>
              <a:lnSpc>
                <a:spcPct val="100000"/>
              </a:lnSpc>
            </a:pPr>
            <a:r>
              <a:rPr lang="en-US" sz="1800" b="0" strike="noStrike" spc="-1">
                <a:solidFill>
                  <a:srgbClr val="000000"/>
                </a:solidFill>
                <a:uFill>
                  <a:solidFill>
                    <a:srgbClr val="FFFFFF"/>
                  </a:solidFill>
                </a:uFill>
                <a:latin typeface="Calibri"/>
              </a:rPr>
              <a:t>wait for threads</a:t>
            </a:r>
            <a:endParaRPr lang="en-US" sz="1800" b="0" strike="noStrike" spc="-1">
              <a:solidFill>
                <a:srgbClr val="000000"/>
              </a:solidFill>
              <a:uFill>
                <a:solidFill>
                  <a:srgbClr val="FFFFFF"/>
                </a:solidFill>
              </a:uFill>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4532</Words>
  <Application>Kingsoft Office WPP</Application>
  <PresentationFormat/>
  <Paragraphs>152</Paragraphs>
  <Slides>16</Slides>
  <Notes>0</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hxm</dc:creator>
  <cp:lastModifiedBy>hxm</cp:lastModifiedBy>
  <cp:revision>33</cp:revision>
  <dcterms:created xsi:type="dcterms:W3CDTF">2018-04-20T07:00:07Z</dcterms:created>
  <dcterms:modified xsi:type="dcterms:W3CDTF">2018-04-20T07:00:07Z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2052-10.1.0.5707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