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Maven Pro Medium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C25078-839B-48CF-98A3-0750511A62DF}">
  <a:tblStyle styleId="{83C25078-839B-48CF-98A3-0750511A62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Medium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MavenProMedium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a692ce48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a692ce48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a692ce48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a692ce48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ecb9df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ecb9df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a692ce48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a692ce48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a692ce48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a692ce48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a692ce48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a692ce48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692ce48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692ce48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a692ce48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a692ce48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a692ce48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a692ce48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a692ce48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a692ce48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a692ce489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a692ce48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a692ce489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a692ce48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a692ce48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a692ce48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a5c98a1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a5c98a1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people.ischool.berkeley.edu/~c.papadimitriou/stocksAndSentiment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two-sigma-financial-news" TargetMode="External"/><Relationship Id="rId4" Type="http://schemas.openxmlformats.org/officeDocument/2006/relationships/hyperlink" Target="https://www.twosigma.com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5400" y="1613825"/>
            <a:ext cx="7310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&amp; </a:t>
            </a:r>
            <a:r>
              <a:rPr b="0" i="1" lang="en"/>
              <a:t>Sentiments</a:t>
            </a:r>
            <a:endParaRPr b="0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Are you ready for sentiment resilient, high performance investing?</a:t>
            </a:r>
            <a:endParaRPr b="0" i="1" sz="1800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5400" y="33677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Kuangwei Huang, Ava Rezvani, Christina Papadimitriou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98" y="1245075"/>
            <a:ext cx="697725" cy="97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 txBox="1"/>
          <p:nvPr>
            <p:ph idx="4294967295" type="title"/>
          </p:nvPr>
        </p:nvSpPr>
        <p:spPr>
          <a:xfrm>
            <a:off x="1532400" y="598575"/>
            <a:ext cx="282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47" name="Google Shape;347;p22"/>
          <p:cNvSpPr txBox="1"/>
          <p:nvPr>
            <p:ph idx="4294967295" type="title"/>
          </p:nvPr>
        </p:nvSpPr>
        <p:spPr>
          <a:xfrm>
            <a:off x="4661350" y="598575"/>
            <a:ext cx="3987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Watching the News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You are watching CNN and they mention some negative news about a company that you’ve invested in. Could this impact the stock? Do you sell?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Investment Peace of Mind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You want to invest in a company without worrying about every headline that pops up on YahooNews. Which companies can let you have a good night’s sleep, despite the noise?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Portfolio for the future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You are a looking to create or revamp your portfolio from scratch with a long-term horizon, but want to diversify. Where do you start?</a:t>
            </a:r>
            <a:endParaRPr b="0" sz="1200">
              <a:highlight>
                <a:srgbClr val="FFFFFF"/>
              </a:highlight>
            </a:endParaRPr>
          </a:p>
        </p:txBody>
      </p:sp>
      <p:cxnSp>
        <p:nvCxnSpPr>
          <p:cNvPr id="348" name="Google Shape;348;p22"/>
          <p:cNvCxnSpPr/>
          <p:nvPr/>
        </p:nvCxnSpPr>
        <p:spPr>
          <a:xfrm rot="10800000">
            <a:off x="3972375" y="567300"/>
            <a:ext cx="0" cy="4170000"/>
          </a:xfrm>
          <a:prstGeom prst="straightConnector1">
            <a:avLst/>
          </a:prstGeom>
          <a:noFill/>
          <a:ln cap="flat" cmpd="sng" w="38100">
            <a:solidFill>
              <a:srgbClr val="17A2B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488" y="1232212"/>
            <a:ext cx="596356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/>
          <p:nvPr>
            <p:ph idx="4294967295" type="title"/>
          </p:nvPr>
        </p:nvSpPr>
        <p:spPr>
          <a:xfrm>
            <a:off x="1532400" y="598575"/>
            <a:ext cx="282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55" name="Google Shape;355;p23"/>
          <p:cNvSpPr txBox="1"/>
          <p:nvPr>
            <p:ph idx="4294967295" type="title"/>
          </p:nvPr>
        </p:nvSpPr>
        <p:spPr>
          <a:xfrm>
            <a:off x="4661350" y="598575"/>
            <a:ext cx="3987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Delay in Response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When applicable, closing price is not always immediately reactive to volume or sentiment of news. Often there is a couple day delay that results in a drop.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7A2B8"/>
                </a:solidFill>
                <a:highlight>
                  <a:schemeClr val="lt1"/>
                </a:highlight>
              </a:rPr>
              <a:t>The Ups and Downs and Inbetweens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News sentiment for a single stock can fluctuate greatly over time. Having a vast time frame does not always provide fruitful data.</a:t>
            </a:r>
            <a:endParaRPr b="0" sz="14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The bigger they are… the larger they stay the same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FAANG companies remain unyielding to positive and negative news.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++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+++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</p:txBody>
      </p:sp>
      <p:cxnSp>
        <p:nvCxnSpPr>
          <p:cNvPr id="356" name="Google Shape;356;p23"/>
          <p:cNvCxnSpPr/>
          <p:nvPr/>
        </p:nvCxnSpPr>
        <p:spPr>
          <a:xfrm rot="10800000">
            <a:off x="3972375" y="567300"/>
            <a:ext cx="0" cy="4170000"/>
          </a:xfrm>
          <a:prstGeom prst="straightConnector1">
            <a:avLst/>
          </a:prstGeom>
          <a:noFill/>
          <a:ln cap="flat" cmpd="sng" w="38100">
            <a:solidFill>
              <a:srgbClr val="17A2B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idx="4294967295" type="title"/>
          </p:nvPr>
        </p:nvSpPr>
        <p:spPr>
          <a:xfrm>
            <a:off x="1532400" y="598575"/>
            <a:ext cx="282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362" name="Google Shape;362;p24"/>
          <p:cNvSpPr txBox="1"/>
          <p:nvPr>
            <p:ph idx="4294967295" type="title"/>
          </p:nvPr>
        </p:nvSpPr>
        <p:spPr>
          <a:xfrm>
            <a:off x="4661350" y="598575"/>
            <a:ext cx="3987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Python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Data Processing 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Tableau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Data Visualization</a:t>
            </a:r>
            <a:endParaRPr b="0" sz="14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JS/HTML5/CSS/Bootstrap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Building the UI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</p:txBody>
      </p:sp>
      <p:cxnSp>
        <p:nvCxnSpPr>
          <p:cNvPr id="363" name="Google Shape;363;p24"/>
          <p:cNvCxnSpPr/>
          <p:nvPr/>
        </p:nvCxnSpPr>
        <p:spPr>
          <a:xfrm rot="10800000">
            <a:off x="3972375" y="567300"/>
            <a:ext cx="0" cy="4170000"/>
          </a:xfrm>
          <a:prstGeom prst="straightConnector1">
            <a:avLst/>
          </a:prstGeom>
          <a:noFill/>
          <a:ln cap="flat" cmpd="sng" w="38100">
            <a:solidFill>
              <a:srgbClr val="17A2B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35625" l="15153" r="0" t="0"/>
          <a:stretch/>
        </p:blipFill>
        <p:spPr>
          <a:xfrm>
            <a:off x="1581345" y="1109725"/>
            <a:ext cx="1112725" cy="11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idx="4294967295" type="title"/>
          </p:nvPr>
        </p:nvSpPr>
        <p:spPr>
          <a:xfrm>
            <a:off x="1532400" y="598575"/>
            <a:ext cx="282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370" name="Google Shape;370;p25"/>
          <p:cNvSpPr txBox="1"/>
          <p:nvPr>
            <p:ph idx="4294967295" type="title"/>
          </p:nvPr>
        </p:nvSpPr>
        <p:spPr>
          <a:xfrm>
            <a:off x="4661350" y="598575"/>
            <a:ext cx="3987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Ava Rezvani</a:t>
            </a:r>
            <a:endParaRPr sz="1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>
                <a:solidFill>
                  <a:srgbClr val="17A2B8"/>
                </a:solidFill>
              </a:rPr>
              <a:t>ava.rezvani@berkeley.edu</a:t>
            </a:r>
            <a:endParaRPr b="0" i="1" sz="1400">
              <a:solidFill>
                <a:srgbClr val="17A2B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Kuangwei Huang</a:t>
            </a:r>
            <a:endParaRPr b="0" sz="1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>
                <a:solidFill>
                  <a:srgbClr val="17A2B8"/>
                </a:solidFill>
              </a:rPr>
              <a:t>kuangwei@berkeley.edu</a:t>
            </a:r>
            <a:endParaRPr b="0" i="1" sz="14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Christina Papadimitriou</a:t>
            </a:r>
            <a:endParaRPr sz="1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>
                <a:solidFill>
                  <a:srgbClr val="17A2B8"/>
                </a:solidFill>
              </a:rPr>
              <a:t>c.papadimitriou@berkeley.edu</a:t>
            </a:r>
            <a:endParaRPr b="0" i="1" sz="1400">
              <a:solidFill>
                <a:srgbClr val="17A2B8"/>
              </a:solidFill>
              <a:highlight>
                <a:srgbClr val="FFFFFF"/>
              </a:highlight>
            </a:endParaRPr>
          </a:p>
        </p:txBody>
      </p:sp>
      <p:cxnSp>
        <p:nvCxnSpPr>
          <p:cNvPr id="371" name="Google Shape;371;p25"/>
          <p:cNvCxnSpPr/>
          <p:nvPr/>
        </p:nvCxnSpPr>
        <p:spPr>
          <a:xfrm rot="10800000">
            <a:off x="3972375" y="567300"/>
            <a:ext cx="0" cy="4170000"/>
          </a:xfrm>
          <a:prstGeom prst="straightConnector1">
            <a:avLst/>
          </a:prstGeom>
          <a:noFill/>
          <a:ln cap="flat" cmpd="sng" w="38100">
            <a:solidFill>
              <a:srgbClr val="17A2B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75" y="1128900"/>
            <a:ext cx="1652075" cy="1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idx="4294967295" type="title"/>
          </p:nvPr>
        </p:nvSpPr>
        <p:spPr>
          <a:xfrm>
            <a:off x="1532400" y="598575"/>
            <a:ext cx="282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cxnSp>
        <p:nvCxnSpPr>
          <p:cNvPr id="378" name="Google Shape;378;p26"/>
          <p:cNvCxnSpPr/>
          <p:nvPr/>
        </p:nvCxnSpPr>
        <p:spPr>
          <a:xfrm rot="10800000">
            <a:off x="3972375" y="567300"/>
            <a:ext cx="0" cy="4170000"/>
          </a:xfrm>
          <a:prstGeom prst="straightConnector1">
            <a:avLst/>
          </a:prstGeom>
          <a:noFill/>
          <a:ln cap="flat" cmpd="sng" w="38100">
            <a:solidFill>
              <a:srgbClr val="17A2B8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79" name="Google Shape;379;p26"/>
          <p:cNvGraphicFramePr/>
          <p:nvPr/>
        </p:nvGraphicFramePr>
        <p:xfrm>
          <a:off x="4491425" y="6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{83C25078-839B-48CF-98A3-0750511A62DF}</a:tableStyleId>
              </a:tblPr>
              <a:tblGrid>
                <a:gridCol w="2018225"/>
                <a:gridCol w="754100"/>
                <a:gridCol w="754125"/>
                <a:gridCol w="754125"/>
              </a:tblGrid>
              <a:tr h="37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AR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CP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KH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Project Idea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Project Proposal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Prototype Design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Usability Testing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Usability Changes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Coding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Graphic Design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Final Presentation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Video Demo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p26"/>
          <p:cNvSpPr/>
          <p:nvPr/>
        </p:nvSpPr>
        <p:spPr>
          <a:xfrm>
            <a:off x="7522225" y="118597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6782525" y="159787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7522225" y="159787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8309100" y="1588178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8309100" y="195949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8309100" y="237369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7522225" y="237369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6782525" y="237369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6782525" y="277271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7522225" y="277271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8309100" y="277271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6782525" y="317174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7522225" y="317174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>
            <a:off x="8309100" y="317174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6782525" y="357076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7522225" y="357076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8309100" y="357076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6782525" y="396979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7522225" y="4316115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7522225" y="394344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8309100" y="3943440"/>
            <a:ext cx="170700" cy="169500"/>
          </a:xfrm>
          <a:prstGeom prst="ellipse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50" y="1614025"/>
            <a:ext cx="1104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>
            <p:ph idx="4294967295" type="title"/>
          </p:nvPr>
        </p:nvSpPr>
        <p:spPr>
          <a:xfrm>
            <a:off x="1532400" y="598575"/>
            <a:ext cx="282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407" name="Google Shape;407;p27"/>
          <p:cNvSpPr txBox="1"/>
          <p:nvPr>
            <p:ph idx="4294967295" type="title"/>
          </p:nvPr>
        </p:nvSpPr>
        <p:spPr>
          <a:xfrm>
            <a:off x="4602475" y="1311850"/>
            <a:ext cx="39876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http://people.ischool.berkeley.edu/~c.papadimitriou/stocksAndSentiment/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cxnSp>
        <p:nvCxnSpPr>
          <p:cNvPr id="408" name="Google Shape;408;p27"/>
          <p:cNvCxnSpPr/>
          <p:nvPr/>
        </p:nvCxnSpPr>
        <p:spPr>
          <a:xfrm rot="10800000">
            <a:off x="3972375" y="567300"/>
            <a:ext cx="0" cy="4170000"/>
          </a:xfrm>
          <a:prstGeom prst="straightConnector1">
            <a:avLst/>
          </a:prstGeom>
          <a:noFill/>
          <a:ln cap="flat" cmpd="sng" w="38100">
            <a:solidFill>
              <a:srgbClr val="17A2B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9" name="Google Shape;4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300" y="1342837"/>
            <a:ext cx="826725" cy="8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1532400" y="598575"/>
            <a:ext cx="282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284" name="Google Shape;284;p14"/>
          <p:cNvSpPr txBox="1"/>
          <p:nvPr>
            <p:ph idx="4294967295" type="body"/>
          </p:nvPr>
        </p:nvSpPr>
        <p:spPr>
          <a:xfrm>
            <a:off x="4637600" y="1281100"/>
            <a:ext cx="3782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Both </a:t>
            </a:r>
            <a:r>
              <a:rPr lang="en"/>
              <a:t>the </a:t>
            </a:r>
            <a:r>
              <a:rPr lang="en"/>
              <a:t>experienced and new equity investor</a:t>
            </a:r>
            <a:endParaRPr/>
          </a:p>
        </p:txBody>
      </p:sp>
      <p:sp>
        <p:nvSpPr>
          <p:cNvPr id="285" name="Google Shape;285;p14"/>
          <p:cNvSpPr txBox="1"/>
          <p:nvPr>
            <p:ph idx="4294967295" type="title"/>
          </p:nvPr>
        </p:nvSpPr>
        <p:spPr>
          <a:xfrm>
            <a:off x="1567361" y="2610500"/>
            <a:ext cx="282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86" name="Google Shape;286;p14"/>
          <p:cNvSpPr txBox="1"/>
          <p:nvPr>
            <p:ph idx="4294967295" type="body"/>
          </p:nvPr>
        </p:nvSpPr>
        <p:spPr>
          <a:xfrm>
            <a:off x="4637600" y="2681225"/>
            <a:ext cx="40338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sets of data from a current </a:t>
            </a:r>
            <a:r>
              <a:rPr lang="en">
                <a:uFill>
                  <a:noFill/>
                </a:uFill>
                <a:hlinkClick r:id="rId3"/>
              </a:rPr>
              <a:t>Kaggle competition</a:t>
            </a:r>
            <a:r>
              <a:rPr lang="en"/>
              <a:t> hosted by </a:t>
            </a:r>
            <a:r>
              <a:rPr lang="en">
                <a:uFill>
                  <a:noFill/>
                </a:uFill>
                <a:hlinkClick r:id="rId4"/>
              </a:rPr>
              <a:t>Two Sigma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/>
              <a:t>Financial stock market data with daily time series of prices and returns from 2007 to 2016 provided by Intrinion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/>
              <a:t>News and sentiment data provided by Thomson Reuters for the same time period.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5">
            <a:alphaModFix/>
          </a:blip>
          <a:srcRect b="35625" l="15153" r="0" t="0"/>
          <a:stretch/>
        </p:blipFill>
        <p:spPr>
          <a:xfrm>
            <a:off x="1578795" y="3214250"/>
            <a:ext cx="1112725" cy="11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 rotWithShape="1">
          <a:blip r:embed="rId6">
            <a:alphaModFix/>
          </a:blip>
          <a:srcRect b="34240" l="0" r="0" t="0"/>
          <a:stretch/>
        </p:blipFill>
        <p:spPr>
          <a:xfrm>
            <a:off x="1532395" y="1295550"/>
            <a:ext cx="1013083" cy="99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14"/>
          <p:cNvCxnSpPr/>
          <p:nvPr/>
        </p:nvCxnSpPr>
        <p:spPr>
          <a:xfrm flipH="1" rot="10800000">
            <a:off x="3964450" y="567250"/>
            <a:ext cx="7800" cy="1606200"/>
          </a:xfrm>
          <a:prstGeom prst="straightConnector1">
            <a:avLst/>
          </a:prstGeom>
          <a:noFill/>
          <a:ln cap="flat" cmpd="sng" w="38100">
            <a:solidFill>
              <a:srgbClr val="17A2B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14"/>
          <p:cNvCxnSpPr/>
          <p:nvPr/>
        </p:nvCxnSpPr>
        <p:spPr>
          <a:xfrm rot="10800000">
            <a:off x="3954250" y="2610900"/>
            <a:ext cx="10200" cy="2063100"/>
          </a:xfrm>
          <a:prstGeom prst="straightConnector1">
            <a:avLst/>
          </a:prstGeom>
          <a:noFill/>
          <a:ln cap="flat" cmpd="sng" w="38100">
            <a:solidFill>
              <a:srgbClr val="17A2B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idx="4294967295" type="title"/>
          </p:nvPr>
        </p:nvSpPr>
        <p:spPr>
          <a:xfrm>
            <a:off x="1532400" y="598575"/>
            <a:ext cx="282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96" name="Google Shape;296;p15"/>
          <p:cNvSpPr txBox="1"/>
          <p:nvPr>
            <p:ph idx="4294967295" type="title"/>
          </p:nvPr>
        </p:nvSpPr>
        <p:spPr>
          <a:xfrm>
            <a:off x="4661350" y="598575"/>
            <a:ext cx="3987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TASK 1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Exploring stock market performance and news volume and sentiment of different companies over time by visualizing time-series data.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TASK 2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Gaining insights into which companies are the most susceptible to price fluctuations due to news sentiment, and which are not.</a:t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A2B8"/>
                </a:solidFill>
                <a:highlight>
                  <a:srgbClr val="FFFFFF"/>
                </a:highlight>
              </a:rPr>
              <a:t>TASK 3</a:t>
            </a:r>
            <a:endParaRPr sz="1200">
              <a:solidFill>
                <a:srgbClr val="17A2B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highlight>
                  <a:srgbClr val="FFFFFF"/>
                </a:highlight>
              </a:rPr>
              <a:t>Using our knowledge and visualization tools to build a sentiment resilient and high performance portfolio.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98" y="1293750"/>
            <a:ext cx="697725" cy="92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15"/>
          <p:cNvCxnSpPr/>
          <p:nvPr/>
        </p:nvCxnSpPr>
        <p:spPr>
          <a:xfrm rot="10800000">
            <a:off x="3972375" y="567300"/>
            <a:ext cx="0" cy="4170000"/>
          </a:xfrm>
          <a:prstGeom prst="straightConnector1">
            <a:avLst/>
          </a:prstGeom>
          <a:noFill/>
          <a:ln cap="flat" cmpd="sng" w="38100">
            <a:solidFill>
              <a:srgbClr val="17A2B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idx="4294967295" type="title"/>
          </p:nvPr>
        </p:nvSpPr>
        <p:spPr>
          <a:xfrm>
            <a:off x="1532400" y="598575"/>
            <a:ext cx="621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Testing Prototype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00" y="1195100"/>
            <a:ext cx="6274475" cy="37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idx="4294967295" type="title"/>
          </p:nvPr>
        </p:nvSpPr>
        <p:spPr>
          <a:xfrm>
            <a:off x="1532400" y="598575"/>
            <a:ext cx="6796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Feedback &amp; Integrations</a:t>
            </a:r>
            <a:endParaRPr/>
          </a:p>
        </p:txBody>
      </p:sp>
      <p:graphicFrame>
        <p:nvGraphicFramePr>
          <p:cNvPr id="310" name="Google Shape;310;p17"/>
          <p:cNvGraphicFramePr/>
          <p:nvPr/>
        </p:nvGraphicFramePr>
        <p:xfrm>
          <a:off x="626450" y="128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{83C25078-839B-48CF-98A3-0750511A62DF}</a:tableStyleId>
              </a:tblPr>
              <a:tblGrid>
                <a:gridCol w="4024050"/>
                <a:gridCol w="4123625"/>
              </a:tblGrid>
              <a:tr h="2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Observation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Recommendation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Low discoverability of asset code &amp; date filter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Create clear title and location for filtering.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Unable to recall ticker names of companies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Replace ticker names of companies with company names, keeping referencing elsewhere as data labels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Users did not understand use of color for sentiment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Provide a scale legend to correlate color with news sentiment. Place near news sentiment visual.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Users unable to glean insightful information from all graphics on right side of tool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Improve annotation of graphs.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Re-organize  and re-scope graphs to provide insightful information on mins and max’s.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Users could not read nor understand labels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Simplify variable names in labels. Provide additional information to variable source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Misalignment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with previous mental model -- users did not find value 3-day moving average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Change 3-day moving average to daily closing price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p17"/>
          <p:cNvSpPr/>
          <p:nvPr/>
        </p:nvSpPr>
        <p:spPr>
          <a:xfrm>
            <a:off x="7641075" y="637225"/>
            <a:ext cx="1133100" cy="533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Must Do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idx="4294967295" type="title"/>
          </p:nvPr>
        </p:nvSpPr>
        <p:spPr>
          <a:xfrm>
            <a:off x="1532400" y="598575"/>
            <a:ext cx="6796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 &amp; Integrations</a:t>
            </a:r>
            <a:endParaRPr/>
          </a:p>
        </p:txBody>
      </p:sp>
      <p:graphicFrame>
        <p:nvGraphicFramePr>
          <p:cNvPr id="317" name="Google Shape;317;p18"/>
          <p:cNvGraphicFramePr/>
          <p:nvPr/>
        </p:nvGraphicFramePr>
        <p:xfrm>
          <a:off x="626450" y="128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{83C25078-839B-48CF-98A3-0750511A62DF}</a:tableStyleId>
              </a:tblPr>
              <a:tblGrid>
                <a:gridCol w="4024050"/>
                <a:gridCol w="4123625"/>
              </a:tblGrid>
              <a:tr h="2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Observation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Recommendation</a:t>
                      </a:r>
                      <a:endParaRPr b="1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No call to action -- users did not know how to interact with visualization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Add instructions to visual to guide user on steps.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Users did not know what the “.O” and “.N” suffixes were to the ticker symbols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Replace ticker names of companies with company names, keeping referencing elsewhere as data labels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Users did not know what news volume was composed of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Provide a description of data and what news volume is composed of</a:t>
                      </a:r>
                      <a:endParaRPr sz="12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8" name="Google Shape;318;p18"/>
          <p:cNvSpPr/>
          <p:nvPr/>
        </p:nvSpPr>
        <p:spPr>
          <a:xfrm>
            <a:off x="7641075" y="637225"/>
            <a:ext cx="1133100" cy="5337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Should Do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375" y="1175725"/>
            <a:ext cx="5957099" cy="3674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>
            <p:ph idx="4294967295" type="title"/>
          </p:nvPr>
        </p:nvSpPr>
        <p:spPr>
          <a:xfrm>
            <a:off x="1532400" y="598575"/>
            <a:ext cx="6796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Likert Scale Response</a:t>
            </a:r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56575" y="1410375"/>
            <a:ext cx="3299700" cy="5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Q1. </a:t>
            </a: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The charts were helpful in gaining insights of what companies are mostly and least affected by news sentiment.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65451" y="2024775"/>
            <a:ext cx="32997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Q2. The chart labels are easy to understand.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76352" y="2527383"/>
            <a:ext cx="32997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Q3. The chart axes are easy to understand.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56581" y="3038425"/>
            <a:ext cx="32997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Q4. There is appropriate use of chart types in the visualization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76212" y="3633081"/>
            <a:ext cx="32997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Q5. The use of colors is clear and helpful.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74025" y="4152050"/>
            <a:ext cx="32997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Q6. The tasks/activities during this exercise wer easy to execute and meaningful.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idx="4294967295" type="title"/>
          </p:nvPr>
        </p:nvSpPr>
        <p:spPr>
          <a:xfrm>
            <a:off x="1532400" y="1731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 rotWithShape="1">
          <a:blip r:embed="rId3">
            <a:alphaModFix/>
          </a:blip>
          <a:srcRect b="5071" l="11362" r="11761" t="7031"/>
          <a:stretch/>
        </p:blipFill>
        <p:spPr>
          <a:xfrm>
            <a:off x="428845" y="0"/>
            <a:ext cx="82863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