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4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2" d="100"/>
          <a:sy n="62" d="100"/>
        </p:scale>
        <p:origin x="274" y="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72CA-64DF-48F7-829A-39DBB072F4B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2D42-CC5E-4849-8CBA-2BBD1858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72CA-64DF-48F7-829A-39DBB072F4B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2D42-CC5E-4849-8CBA-2BBD1858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8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72CA-64DF-48F7-829A-39DBB072F4B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2D42-CC5E-4849-8CBA-2BBD1858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4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72CA-64DF-48F7-829A-39DBB072F4B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2D42-CC5E-4849-8CBA-2BBD1858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7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72CA-64DF-48F7-829A-39DBB072F4B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2D42-CC5E-4849-8CBA-2BBD1858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8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72CA-64DF-48F7-829A-39DBB072F4B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2D42-CC5E-4849-8CBA-2BBD1858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9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72CA-64DF-48F7-829A-39DBB072F4B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2D42-CC5E-4849-8CBA-2BBD1858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72CA-64DF-48F7-829A-39DBB072F4B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2D42-CC5E-4849-8CBA-2BBD1858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9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72CA-64DF-48F7-829A-39DBB072F4B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2D42-CC5E-4849-8CBA-2BBD1858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72CA-64DF-48F7-829A-39DBB072F4B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2D42-CC5E-4849-8CBA-2BBD1858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72CA-64DF-48F7-829A-39DBB072F4B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2D42-CC5E-4849-8CBA-2BBD1858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972CA-64DF-48F7-829A-39DBB072F4B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2D42-CC5E-4849-8CBA-2BBD1858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0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067"/>
          </a:xfrm>
        </p:spPr>
        <p:txBody>
          <a:bodyPr>
            <a:normAutofit fontScale="90000"/>
          </a:bodyPr>
          <a:lstStyle/>
          <a:p>
            <a:r>
              <a:rPr lang="en-US" dirty="0"/>
              <a:t>ROXO Design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735505" y="1465513"/>
            <a:ext cx="9941315" cy="5057659"/>
            <a:chOff x="735505" y="1465513"/>
            <a:chExt cx="9941315" cy="5057659"/>
          </a:xfrm>
        </p:grpSpPr>
        <p:sp>
          <p:nvSpPr>
            <p:cNvPr id="48" name="TextBox 47"/>
            <p:cNvSpPr txBox="1"/>
            <p:nvPr/>
          </p:nvSpPr>
          <p:spPr>
            <a:xfrm rot="18900000">
              <a:off x="735505" y="1518744"/>
              <a:ext cx="1822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Pre-Experiment</a:t>
              </a:r>
            </a:p>
            <a:p>
              <a:r>
                <a:rPr lang="en-US" sz="1600" b="1" dirty="0">
                  <a:solidFill>
                    <a:srgbClr val="002060"/>
                  </a:solidFill>
                </a:rPr>
                <a:t>Survey 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95215" y="3981514"/>
              <a:ext cx="495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3200313" y="1588623"/>
              <a:ext cx="182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Randomization *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07282" y="6184618"/>
              <a:ext cx="914400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Day 2-6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02482" y="2675469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</a:t>
              </a:r>
            </a:p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79524" y="2675469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X</a:t>
              </a:r>
            </a:p>
            <a:p>
              <a:pPr algn="ctr"/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1003" y="2675469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8900000">
              <a:off x="1976856" y="1465513"/>
              <a:ext cx="1822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Grouping by Highest App Usage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14" t="8305" r="2324" b="10933"/>
            <a:stretch/>
          </p:blipFill>
          <p:spPr>
            <a:xfrm>
              <a:off x="1977461" y="2796582"/>
              <a:ext cx="794883" cy="7868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7461" y="3850758"/>
              <a:ext cx="796718" cy="796718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3" t="9880" r="8849" b="9670"/>
            <a:stretch/>
          </p:blipFill>
          <p:spPr>
            <a:xfrm>
              <a:off x="1977461" y="4942389"/>
              <a:ext cx="794175" cy="77860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302482" y="3745682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</a:t>
              </a:r>
            </a:p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79524" y="3745682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X</a:t>
              </a:r>
            </a:p>
            <a:p>
              <a:pPr algn="ctr"/>
              <a:endParaRPr lang="en-US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91003" y="3745682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02482" y="4833833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</a:t>
              </a:r>
            </a:p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79524" y="4833833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X</a:t>
              </a:r>
            </a:p>
            <a:p>
              <a:pPr algn="ctr"/>
              <a:endParaRPr 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91003" y="4833833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18900000">
              <a:off x="3930751" y="1588623"/>
              <a:ext cx="182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Measurement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8900000">
              <a:off x="4643679" y="1588623"/>
              <a:ext cx="182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Treatment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87985" y="6184618"/>
              <a:ext cx="119331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Day 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18900000">
              <a:off x="5355879" y="1588623"/>
              <a:ext cx="182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Treatment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07256" y="6184618"/>
              <a:ext cx="914400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Day 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18900000">
              <a:off x="6312543" y="1588623"/>
              <a:ext cx="182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Measurement</a:t>
              </a:r>
            </a:p>
          </p:txBody>
        </p:sp>
        <p:cxnSp>
          <p:nvCxnSpPr>
            <p:cNvPr id="50" name="Straight Connector 49"/>
            <p:cNvCxnSpPr>
              <a:stCxn id="4" idx="3"/>
            </p:cNvCxnSpPr>
            <p:nvPr/>
          </p:nvCxnSpPr>
          <p:spPr>
            <a:xfrm flipV="1">
              <a:off x="1290515" y="3213305"/>
              <a:ext cx="528303" cy="1029819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" idx="3"/>
            </p:cNvCxnSpPr>
            <p:nvPr/>
          </p:nvCxnSpPr>
          <p:spPr>
            <a:xfrm>
              <a:off x="1290515" y="4243124"/>
              <a:ext cx="528303" cy="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" idx="3"/>
            </p:cNvCxnSpPr>
            <p:nvPr/>
          </p:nvCxnSpPr>
          <p:spPr>
            <a:xfrm>
              <a:off x="1290515" y="4243124"/>
              <a:ext cx="528303" cy="1105724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2915219" y="2961830"/>
              <a:ext cx="351856" cy="393400"/>
              <a:chOff x="2772344" y="3012630"/>
              <a:chExt cx="351856" cy="393400"/>
            </a:xfrm>
          </p:grpSpPr>
          <p:cxnSp>
            <p:nvCxnSpPr>
              <p:cNvPr id="60" name="Straight Connector 59"/>
              <p:cNvCxnSpPr>
                <a:stCxn id="34" idx="3"/>
              </p:cNvCxnSpPr>
              <p:nvPr/>
            </p:nvCxnSpPr>
            <p:spPr>
              <a:xfrm flipV="1">
                <a:off x="2772344" y="3012630"/>
                <a:ext cx="351856" cy="177352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3"/>
              </p:cNvCxnSpPr>
              <p:nvPr/>
            </p:nvCxnSpPr>
            <p:spPr>
              <a:xfrm>
                <a:off x="2772344" y="3189982"/>
                <a:ext cx="351856" cy="216048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2886775" y="4073234"/>
              <a:ext cx="351856" cy="393400"/>
              <a:chOff x="2772344" y="3063430"/>
              <a:chExt cx="351856" cy="39340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V="1">
                <a:off x="2772344" y="3063430"/>
                <a:ext cx="351856" cy="177352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772344" y="3240782"/>
                <a:ext cx="351856" cy="216048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2898880" y="5171496"/>
              <a:ext cx="351856" cy="393400"/>
              <a:chOff x="2772344" y="3063430"/>
              <a:chExt cx="351856" cy="3934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flipV="1">
                <a:off x="2772344" y="3063430"/>
                <a:ext cx="351856" cy="177352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772344" y="3240782"/>
                <a:ext cx="351856" cy="216048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5424317" y="2675469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X</a:t>
              </a:r>
            </a:p>
            <a:p>
              <a:pPr algn="ctr"/>
              <a:endParaRPr lang="en-US" sz="2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24317" y="3745682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X</a:t>
              </a:r>
            </a:p>
            <a:p>
              <a:pPr algn="ctr"/>
              <a:endParaRPr lang="en-US" sz="2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24317" y="4833833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X</a:t>
              </a:r>
            </a:p>
            <a:p>
              <a:pPr algn="ctr"/>
              <a:endParaRPr lang="en-US" sz="2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422323" y="2675469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422323" y="3745682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422323" y="4833833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261439" y="2675469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261439" y="3745682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61439" y="4833833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 rot="18900000">
              <a:off x="7195850" y="1588623"/>
              <a:ext cx="182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Measurement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67277" y="6184618"/>
              <a:ext cx="914400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Day 14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322233" y="2466291"/>
              <a:ext cx="0" cy="204482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571912" y="2466291"/>
              <a:ext cx="0" cy="204482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233097" y="2466291"/>
              <a:ext cx="0" cy="204482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17426" y="2466291"/>
              <a:ext cx="0" cy="204482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653930" y="2466291"/>
              <a:ext cx="0" cy="204482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664457" y="2466291"/>
              <a:ext cx="0" cy="204482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494451" y="2466291"/>
              <a:ext cx="0" cy="204482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027516" y="2466291"/>
              <a:ext cx="0" cy="204482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Left Brace 101"/>
            <p:cNvSpPr/>
            <p:nvPr/>
          </p:nvSpPr>
          <p:spPr>
            <a:xfrm rot="16200000">
              <a:off x="7437444" y="5587896"/>
              <a:ext cx="143289" cy="543377"/>
            </a:xfrm>
            <a:prstGeom prst="leftBrace">
              <a:avLst>
                <a:gd name="adj1" fmla="val 34922"/>
                <a:gd name="adj2" fmla="val 50000"/>
              </a:avLst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Left Brace 104"/>
            <p:cNvSpPr/>
            <p:nvPr/>
          </p:nvSpPr>
          <p:spPr>
            <a:xfrm rot="16200000">
              <a:off x="6592812" y="5596724"/>
              <a:ext cx="143289" cy="543377"/>
            </a:xfrm>
            <a:prstGeom prst="leftBrace">
              <a:avLst>
                <a:gd name="adj1" fmla="val 41570"/>
                <a:gd name="adj2" fmla="val 50000"/>
              </a:avLst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5592837" y="5587896"/>
              <a:ext cx="143289" cy="543377"/>
            </a:xfrm>
            <a:prstGeom prst="leftBrace">
              <a:avLst>
                <a:gd name="adj1" fmla="val 31598"/>
                <a:gd name="adj2" fmla="val 50000"/>
              </a:avLst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Left Brace 106"/>
            <p:cNvSpPr/>
            <p:nvPr/>
          </p:nvSpPr>
          <p:spPr>
            <a:xfrm rot="16200000">
              <a:off x="4554711" y="5311116"/>
              <a:ext cx="143289" cy="1096936"/>
            </a:xfrm>
            <a:prstGeom prst="leftBrace">
              <a:avLst>
                <a:gd name="adj1" fmla="val 58188"/>
                <a:gd name="adj2" fmla="val 50000"/>
              </a:avLst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8245500" y="4647476"/>
              <a:ext cx="2431320" cy="1323439"/>
              <a:chOff x="8651135" y="2622330"/>
              <a:chExt cx="1702147" cy="1323439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8845687" y="2622330"/>
                <a:ext cx="1507595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</a:rPr>
                  <a:t>Randomization was performed with further blocking 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rgbClr val="002060"/>
                    </a:solidFill>
                  </a:rPr>
                  <a:t>Gender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rgbClr val="002060"/>
                    </a:solidFill>
                  </a:rPr>
                  <a:t>Usage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651135" y="2622330"/>
                <a:ext cx="44549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</a:rPr>
                  <a:t>* 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163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067"/>
          </a:xfrm>
        </p:spPr>
        <p:txBody>
          <a:bodyPr>
            <a:normAutofit fontScale="90000"/>
          </a:bodyPr>
          <a:lstStyle/>
          <a:p>
            <a:r>
              <a:rPr lang="en-US" dirty="0"/>
              <a:t>ROXO Design – with non explicit Apps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0BF5AB-A582-41CE-9E30-D792C3013CB6}"/>
              </a:ext>
            </a:extLst>
          </p:cNvPr>
          <p:cNvGrpSpPr/>
          <p:nvPr/>
        </p:nvGrpSpPr>
        <p:grpSpPr>
          <a:xfrm>
            <a:off x="735505" y="1465513"/>
            <a:ext cx="9755382" cy="5057659"/>
            <a:chOff x="735505" y="1465513"/>
            <a:chExt cx="9755382" cy="5057659"/>
          </a:xfrm>
        </p:grpSpPr>
        <p:sp>
          <p:nvSpPr>
            <p:cNvPr id="48" name="TextBox 47"/>
            <p:cNvSpPr txBox="1"/>
            <p:nvPr/>
          </p:nvSpPr>
          <p:spPr>
            <a:xfrm rot="18900000">
              <a:off x="735505" y="1518744"/>
              <a:ext cx="1822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Pre-Experiment</a:t>
              </a:r>
            </a:p>
            <a:p>
              <a:r>
                <a:rPr lang="en-US" sz="1600" b="1" dirty="0"/>
                <a:t>Survey 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95215" y="3981514"/>
              <a:ext cx="495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3200313" y="1588623"/>
              <a:ext cx="182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Randomization *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07282" y="6184618"/>
              <a:ext cx="914400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Day 2-6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02482" y="2675469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</a:t>
              </a:r>
            </a:p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79524" y="2675469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X</a:t>
              </a:r>
            </a:p>
            <a:p>
              <a:pPr algn="ctr"/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1003" y="2675469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8900000">
              <a:off x="1976856" y="1465513"/>
              <a:ext cx="1822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Grouping by Highest App Usage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02482" y="3745682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</a:t>
              </a:r>
            </a:p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79524" y="3745682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X</a:t>
              </a:r>
            </a:p>
            <a:p>
              <a:pPr algn="ctr"/>
              <a:endParaRPr lang="en-US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91003" y="3745682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02482" y="4833833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</a:t>
              </a:r>
            </a:p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79524" y="4833833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X</a:t>
              </a:r>
            </a:p>
            <a:p>
              <a:pPr algn="ctr"/>
              <a:endParaRPr 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91003" y="4833833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18900000">
              <a:off x="3930751" y="1588623"/>
              <a:ext cx="182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Measurement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8900000">
              <a:off x="4643679" y="1588623"/>
              <a:ext cx="182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Treatment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87985" y="6184618"/>
              <a:ext cx="119331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Day 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18900000">
              <a:off x="5355879" y="1588623"/>
              <a:ext cx="182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Treatment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07256" y="6184618"/>
              <a:ext cx="914400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Day 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18900000">
              <a:off x="6312543" y="1588623"/>
              <a:ext cx="182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Measurement</a:t>
              </a:r>
            </a:p>
          </p:txBody>
        </p:sp>
        <p:cxnSp>
          <p:nvCxnSpPr>
            <p:cNvPr id="50" name="Straight Connector 49"/>
            <p:cNvCxnSpPr>
              <a:stCxn id="4" idx="3"/>
            </p:cNvCxnSpPr>
            <p:nvPr/>
          </p:nvCxnSpPr>
          <p:spPr>
            <a:xfrm flipV="1">
              <a:off x="1290515" y="3213305"/>
              <a:ext cx="528303" cy="102981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" idx="3"/>
            </p:cNvCxnSpPr>
            <p:nvPr/>
          </p:nvCxnSpPr>
          <p:spPr>
            <a:xfrm>
              <a:off x="1290515" y="4243124"/>
              <a:ext cx="52830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" idx="3"/>
            </p:cNvCxnSpPr>
            <p:nvPr/>
          </p:nvCxnSpPr>
          <p:spPr>
            <a:xfrm>
              <a:off x="1290515" y="4243124"/>
              <a:ext cx="528303" cy="110572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2915219" y="2961830"/>
              <a:ext cx="351856" cy="393400"/>
              <a:chOff x="2772344" y="3012630"/>
              <a:chExt cx="351856" cy="393400"/>
            </a:xfrm>
          </p:grpSpPr>
          <p:cxnSp>
            <p:nvCxnSpPr>
              <p:cNvPr id="60" name="Straight Connector 59"/>
              <p:cNvCxnSpPr>
                <a:cxnSpLocks/>
              </p:cNvCxnSpPr>
              <p:nvPr/>
            </p:nvCxnSpPr>
            <p:spPr>
              <a:xfrm flipV="1">
                <a:off x="2772344" y="3012630"/>
                <a:ext cx="351856" cy="17735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cxnSpLocks/>
              </p:cNvCxnSpPr>
              <p:nvPr/>
            </p:nvCxnSpPr>
            <p:spPr>
              <a:xfrm>
                <a:off x="2772344" y="3189982"/>
                <a:ext cx="351856" cy="21604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2886775" y="4073234"/>
              <a:ext cx="351856" cy="393400"/>
              <a:chOff x="2772344" y="3063430"/>
              <a:chExt cx="351856" cy="39340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V="1">
                <a:off x="2772344" y="3063430"/>
                <a:ext cx="351856" cy="17735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772344" y="3240782"/>
                <a:ext cx="351856" cy="21604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2898880" y="5171496"/>
              <a:ext cx="351856" cy="393400"/>
              <a:chOff x="2772344" y="3063430"/>
              <a:chExt cx="351856" cy="3934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flipV="1">
                <a:off x="2772344" y="3063430"/>
                <a:ext cx="351856" cy="17735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772344" y="3240782"/>
                <a:ext cx="351856" cy="21604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5424317" y="2675469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X</a:t>
              </a:r>
            </a:p>
            <a:p>
              <a:pPr algn="ctr"/>
              <a:endParaRPr lang="en-US" sz="2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24317" y="3745682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X</a:t>
              </a:r>
            </a:p>
            <a:p>
              <a:pPr algn="ctr"/>
              <a:endParaRPr lang="en-US" sz="2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24317" y="4833833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X</a:t>
              </a:r>
            </a:p>
            <a:p>
              <a:pPr algn="ctr"/>
              <a:endParaRPr lang="en-US" sz="2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422323" y="2675469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422323" y="3745682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422323" y="4833833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261439" y="2675469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261439" y="3745682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61439" y="4833833"/>
              <a:ext cx="495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</a:t>
              </a:r>
            </a:p>
            <a:p>
              <a:pPr algn="ctr"/>
              <a:r>
                <a:rPr lang="en-US" sz="2800" dirty="0"/>
                <a:t>O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 rot="18900000">
              <a:off x="7195850" y="1588623"/>
              <a:ext cx="182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Measurement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67277" y="6184618"/>
              <a:ext cx="914400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Day 14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322233" y="2466291"/>
              <a:ext cx="0" cy="20448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571912" y="2466291"/>
              <a:ext cx="0" cy="20448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233097" y="2466291"/>
              <a:ext cx="0" cy="20448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17426" y="2466291"/>
              <a:ext cx="0" cy="20448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653930" y="2466291"/>
              <a:ext cx="0" cy="20448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664457" y="2466291"/>
              <a:ext cx="0" cy="20448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494451" y="2466291"/>
              <a:ext cx="0" cy="20448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027516" y="2466291"/>
              <a:ext cx="0" cy="20448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Left Brace 101"/>
            <p:cNvSpPr/>
            <p:nvPr/>
          </p:nvSpPr>
          <p:spPr>
            <a:xfrm rot="16200000">
              <a:off x="7437444" y="5587896"/>
              <a:ext cx="143289" cy="543377"/>
            </a:xfrm>
            <a:prstGeom prst="leftBrace">
              <a:avLst>
                <a:gd name="adj1" fmla="val 34922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Left Brace 104"/>
            <p:cNvSpPr/>
            <p:nvPr/>
          </p:nvSpPr>
          <p:spPr>
            <a:xfrm rot="16200000">
              <a:off x="6592812" y="5596724"/>
              <a:ext cx="143289" cy="543377"/>
            </a:xfrm>
            <a:prstGeom prst="leftBrace">
              <a:avLst>
                <a:gd name="adj1" fmla="val 4157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5592837" y="5587896"/>
              <a:ext cx="143289" cy="543377"/>
            </a:xfrm>
            <a:prstGeom prst="leftBrace">
              <a:avLst>
                <a:gd name="adj1" fmla="val 31598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Left Brace 106"/>
            <p:cNvSpPr/>
            <p:nvPr/>
          </p:nvSpPr>
          <p:spPr>
            <a:xfrm rot="16200000">
              <a:off x="4554711" y="5311116"/>
              <a:ext cx="143289" cy="1096936"/>
            </a:xfrm>
            <a:prstGeom prst="leftBrace">
              <a:avLst>
                <a:gd name="adj1" fmla="val 58188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8245501" y="4647476"/>
              <a:ext cx="2245386" cy="1323439"/>
              <a:chOff x="8651135" y="2622330"/>
              <a:chExt cx="1571976" cy="1323439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8845687" y="2622330"/>
                <a:ext cx="1377424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Randomization was performed with further blocking 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/>
                  <a:t>Gender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/>
                  <a:t>Usage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651135" y="2622330"/>
                <a:ext cx="44549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* :</a:t>
                </a: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041A43B-C2D6-4384-90BC-F351DFDE88B6}"/>
                </a:ext>
              </a:extLst>
            </p:cNvPr>
            <p:cNvSpPr/>
            <p:nvPr/>
          </p:nvSpPr>
          <p:spPr>
            <a:xfrm>
              <a:off x="1984445" y="2799967"/>
              <a:ext cx="794174" cy="7545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App1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326C9A7-7388-44E9-A829-FD9F27860A8D}"/>
                </a:ext>
              </a:extLst>
            </p:cNvPr>
            <p:cNvSpPr/>
            <p:nvPr/>
          </p:nvSpPr>
          <p:spPr>
            <a:xfrm>
              <a:off x="1984445" y="3892999"/>
              <a:ext cx="794174" cy="7545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App2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68C5DAE-D14A-424A-A0DB-DB8C185B01D4}"/>
                </a:ext>
              </a:extLst>
            </p:cNvPr>
            <p:cNvSpPr/>
            <p:nvPr/>
          </p:nvSpPr>
          <p:spPr>
            <a:xfrm>
              <a:off x="1984445" y="4986030"/>
              <a:ext cx="794174" cy="7545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App3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70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067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 of attrition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61768C-9033-4ED7-AEEC-64AAAA0C7DC0}"/>
              </a:ext>
            </a:extLst>
          </p:cNvPr>
          <p:cNvGrpSpPr/>
          <p:nvPr/>
        </p:nvGrpSpPr>
        <p:grpSpPr>
          <a:xfrm>
            <a:off x="-610553" y="1097424"/>
            <a:ext cx="12802553" cy="8229025"/>
            <a:chOff x="-610553" y="1097424"/>
            <a:chExt cx="12802553" cy="822902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47C3A2A-0C1B-45E8-9927-6AF8D55A767A}"/>
                </a:ext>
              </a:extLst>
            </p:cNvPr>
            <p:cNvSpPr/>
            <p:nvPr/>
          </p:nvSpPr>
          <p:spPr>
            <a:xfrm>
              <a:off x="4122418" y="1097424"/>
              <a:ext cx="3326132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Initiated Pre-Experiment Survey</a:t>
              </a:r>
            </a:p>
            <a:p>
              <a:pPr algn="ctr"/>
              <a:r>
                <a:rPr lang="en-SG" dirty="0"/>
                <a:t>N = 176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B62A64ED-D5AA-4022-AB0C-53C6B373A905}"/>
                </a:ext>
              </a:extLst>
            </p:cNvPr>
            <p:cNvSpPr/>
            <p:nvPr/>
          </p:nvSpPr>
          <p:spPr>
            <a:xfrm>
              <a:off x="3468690" y="1921872"/>
              <a:ext cx="4633588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Correctly Completed Pre-Experiment Survey</a:t>
              </a:r>
            </a:p>
            <a:p>
              <a:pPr algn="ctr"/>
              <a:r>
                <a:rPr lang="en-SG" dirty="0"/>
                <a:t>N = 47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7B4CBA5-BE29-4561-A4E1-3BA865060C59}"/>
                </a:ext>
              </a:extLst>
            </p:cNvPr>
            <p:cNvSpPr/>
            <p:nvPr/>
          </p:nvSpPr>
          <p:spPr>
            <a:xfrm>
              <a:off x="243840" y="2895571"/>
              <a:ext cx="222504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Top App: Facebook</a:t>
              </a:r>
            </a:p>
            <a:p>
              <a:pPr algn="ctr"/>
              <a:r>
                <a:rPr lang="en-SG" dirty="0"/>
                <a:t>N = 13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58A9574-F23D-4D31-BB9F-A658DEF13CD2}"/>
                </a:ext>
              </a:extLst>
            </p:cNvPr>
            <p:cNvSpPr/>
            <p:nvPr/>
          </p:nvSpPr>
          <p:spPr>
            <a:xfrm>
              <a:off x="1724025" y="3891464"/>
              <a:ext cx="129540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Control</a:t>
              </a:r>
            </a:p>
            <a:p>
              <a:pPr algn="ctr"/>
              <a:r>
                <a:rPr lang="en-SG" dirty="0"/>
                <a:t>N = 5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C753063D-F76F-4A31-A68B-4CEE6C1A07BF}"/>
                </a:ext>
              </a:extLst>
            </p:cNvPr>
            <p:cNvSpPr/>
            <p:nvPr/>
          </p:nvSpPr>
          <p:spPr>
            <a:xfrm>
              <a:off x="-296228" y="3891464"/>
              <a:ext cx="129540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Treatment</a:t>
              </a:r>
            </a:p>
            <a:p>
              <a:pPr algn="ctr"/>
              <a:r>
                <a:rPr lang="en-SG" dirty="0"/>
                <a:t>N = 8</a:t>
              </a:r>
            </a:p>
          </p:txBody>
        </p: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B3D7A0AF-4E70-4642-8FD6-1392DC9A5984}"/>
                </a:ext>
              </a:extLst>
            </p:cNvPr>
            <p:cNvCxnSpPr>
              <a:cxnSpLocks/>
              <a:stCxn id="67" idx="2"/>
              <a:endCxn id="92" idx="0"/>
            </p:cNvCxnSpPr>
            <p:nvPr/>
          </p:nvCxnSpPr>
          <p:spPr>
            <a:xfrm rot="5400000">
              <a:off x="653503" y="3188607"/>
              <a:ext cx="400826" cy="100488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14CD4D49-6AD0-406F-8323-52EF938CF6DF}"/>
                </a:ext>
              </a:extLst>
            </p:cNvPr>
            <p:cNvCxnSpPr>
              <a:cxnSpLocks/>
              <a:stCxn id="67" idx="2"/>
              <a:endCxn id="90" idx="0"/>
            </p:cNvCxnSpPr>
            <p:nvPr/>
          </p:nvCxnSpPr>
          <p:spPr>
            <a:xfrm rot="16200000" flipH="1">
              <a:off x="1663629" y="3183368"/>
              <a:ext cx="400826" cy="10153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9825C4CE-D24A-40CF-9F81-9FFB822E9092}"/>
                </a:ext>
              </a:extLst>
            </p:cNvPr>
            <p:cNvSpPr/>
            <p:nvPr/>
          </p:nvSpPr>
          <p:spPr>
            <a:xfrm>
              <a:off x="4672965" y="2895571"/>
              <a:ext cx="222504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Top App: Instagram</a:t>
              </a:r>
            </a:p>
            <a:p>
              <a:pPr algn="ctr"/>
              <a:r>
                <a:rPr lang="en-SG" dirty="0"/>
                <a:t>N = 12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2B26068E-3ED8-4E32-A2A0-CE40FC42CEF4}"/>
                </a:ext>
              </a:extLst>
            </p:cNvPr>
            <p:cNvSpPr/>
            <p:nvPr/>
          </p:nvSpPr>
          <p:spPr>
            <a:xfrm>
              <a:off x="6153150" y="3891464"/>
              <a:ext cx="129540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Control</a:t>
              </a:r>
            </a:p>
            <a:p>
              <a:pPr algn="ctr"/>
              <a:r>
                <a:rPr lang="en-SG" dirty="0"/>
                <a:t>N = 5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8009745B-0578-4D7F-AE2B-C302FCAF37B1}"/>
                </a:ext>
              </a:extLst>
            </p:cNvPr>
            <p:cNvSpPr/>
            <p:nvPr/>
          </p:nvSpPr>
          <p:spPr>
            <a:xfrm>
              <a:off x="4118610" y="3891464"/>
              <a:ext cx="129540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Treatment</a:t>
              </a:r>
            </a:p>
            <a:p>
              <a:pPr algn="ctr"/>
              <a:r>
                <a:rPr lang="en-SG" dirty="0"/>
                <a:t>N = 7</a:t>
              </a:r>
            </a:p>
          </p:txBody>
        </p:sp>
        <p:cxnSp>
          <p:nvCxnSpPr>
            <p:cNvPr id="203" name="Connector: Elbow 202">
              <a:extLst>
                <a:ext uri="{FF2B5EF4-FFF2-40B4-BE49-F238E27FC236}">
                  <a16:creationId xmlns:a16="http://schemas.microsoft.com/office/drawing/2014/main" id="{1286B910-3FDD-4596-A648-3F58D1B66E47}"/>
                </a:ext>
              </a:extLst>
            </p:cNvPr>
            <p:cNvCxnSpPr>
              <a:cxnSpLocks/>
              <a:stCxn id="200" idx="2"/>
              <a:endCxn id="202" idx="0"/>
            </p:cNvCxnSpPr>
            <p:nvPr/>
          </p:nvCxnSpPr>
          <p:spPr>
            <a:xfrm rot="5400000">
              <a:off x="5075485" y="3181464"/>
              <a:ext cx="400826" cy="10191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Connector: Elbow 203">
              <a:extLst>
                <a:ext uri="{FF2B5EF4-FFF2-40B4-BE49-F238E27FC236}">
                  <a16:creationId xmlns:a16="http://schemas.microsoft.com/office/drawing/2014/main" id="{4E5E0BD2-0A23-4DB4-BF96-F70E571D58DB}"/>
                </a:ext>
              </a:extLst>
            </p:cNvPr>
            <p:cNvCxnSpPr>
              <a:cxnSpLocks/>
              <a:stCxn id="200" idx="2"/>
              <a:endCxn id="201" idx="0"/>
            </p:cNvCxnSpPr>
            <p:nvPr/>
          </p:nvCxnSpPr>
          <p:spPr>
            <a:xfrm rot="16200000" flipH="1">
              <a:off x="6092754" y="3183368"/>
              <a:ext cx="400826" cy="10153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CBF6DDB0-6278-4316-8C72-D8FC4D6944F8}"/>
                </a:ext>
              </a:extLst>
            </p:cNvPr>
            <p:cNvSpPr/>
            <p:nvPr/>
          </p:nvSpPr>
          <p:spPr>
            <a:xfrm>
              <a:off x="9102090" y="2895570"/>
              <a:ext cx="222504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Top App: WeChat</a:t>
              </a:r>
            </a:p>
            <a:p>
              <a:pPr algn="ctr"/>
              <a:r>
                <a:rPr lang="en-SG" dirty="0"/>
                <a:t>N = 22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D2881B5-10A9-4DEA-AF03-2A14A64AE92B}"/>
                </a:ext>
              </a:extLst>
            </p:cNvPr>
            <p:cNvSpPr/>
            <p:nvPr/>
          </p:nvSpPr>
          <p:spPr>
            <a:xfrm>
              <a:off x="10582275" y="3891463"/>
              <a:ext cx="129540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Control</a:t>
              </a:r>
            </a:p>
            <a:p>
              <a:pPr algn="ctr"/>
              <a:r>
                <a:rPr lang="en-SG" dirty="0"/>
                <a:t>N = 10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17BF1F49-7705-43D9-B11F-B21246DC77BC}"/>
                </a:ext>
              </a:extLst>
            </p:cNvPr>
            <p:cNvSpPr/>
            <p:nvPr/>
          </p:nvSpPr>
          <p:spPr>
            <a:xfrm>
              <a:off x="8547735" y="3891463"/>
              <a:ext cx="129540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Treatment</a:t>
              </a:r>
            </a:p>
            <a:p>
              <a:pPr algn="ctr"/>
              <a:r>
                <a:rPr lang="en-SG" dirty="0"/>
                <a:t>N = 12</a:t>
              </a:r>
            </a:p>
          </p:txBody>
        </p:sp>
        <p:cxnSp>
          <p:nvCxnSpPr>
            <p:cNvPr id="208" name="Connector: Elbow 207">
              <a:extLst>
                <a:ext uri="{FF2B5EF4-FFF2-40B4-BE49-F238E27FC236}">
                  <a16:creationId xmlns:a16="http://schemas.microsoft.com/office/drawing/2014/main" id="{8E4DA197-A16D-4CF4-851A-F979FCE0799C}"/>
                </a:ext>
              </a:extLst>
            </p:cNvPr>
            <p:cNvCxnSpPr>
              <a:cxnSpLocks/>
              <a:stCxn id="205" idx="2"/>
              <a:endCxn id="207" idx="0"/>
            </p:cNvCxnSpPr>
            <p:nvPr/>
          </p:nvCxnSpPr>
          <p:spPr>
            <a:xfrm rot="5400000">
              <a:off x="9504610" y="3181463"/>
              <a:ext cx="400826" cy="10191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Connector: Elbow 208">
              <a:extLst>
                <a:ext uri="{FF2B5EF4-FFF2-40B4-BE49-F238E27FC236}">
                  <a16:creationId xmlns:a16="http://schemas.microsoft.com/office/drawing/2014/main" id="{0483C7E1-FB2B-4352-8220-0608AE6236E4}"/>
                </a:ext>
              </a:extLst>
            </p:cNvPr>
            <p:cNvCxnSpPr>
              <a:cxnSpLocks/>
              <a:stCxn id="205" idx="2"/>
              <a:endCxn id="206" idx="0"/>
            </p:cNvCxnSpPr>
            <p:nvPr/>
          </p:nvCxnSpPr>
          <p:spPr>
            <a:xfrm rot="16200000" flipH="1">
              <a:off x="10521879" y="3183367"/>
              <a:ext cx="400826" cy="10153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C5F77B8E-967C-4B81-AAF1-A4DEFE281AB3}"/>
                </a:ext>
              </a:extLst>
            </p:cNvPr>
            <p:cNvSpPr/>
            <p:nvPr/>
          </p:nvSpPr>
          <p:spPr>
            <a:xfrm>
              <a:off x="-610553" y="4745603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Pre-Treatment Observation</a:t>
              </a:r>
            </a:p>
            <a:p>
              <a:pPr algn="ctr"/>
              <a:r>
                <a:rPr lang="en-SG" dirty="0"/>
                <a:t>N = 6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7A6746FB-D6B1-4888-9FBC-F5CC75485A9A}"/>
                </a:ext>
              </a:extLst>
            </p:cNvPr>
            <p:cNvSpPr/>
            <p:nvPr/>
          </p:nvSpPr>
          <p:spPr>
            <a:xfrm>
              <a:off x="1409700" y="4764662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Pre-Treatment Observation</a:t>
              </a:r>
            </a:p>
            <a:p>
              <a:pPr algn="ctr"/>
              <a:r>
                <a:rPr lang="en-SG" dirty="0"/>
                <a:t>N = 4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D562B080-FD1D-494E-8C63-7DA430741238}"/>
                </a:ext>
              </a:extLst>
            </p:cNvPr>
            <p:cNvSpPr/>
            <p:nvPr/>
          </p:nvSpPr>
          <p:spPr>
            <a:xfrm>
              <a:off x="-610553" y="5839145"/>
              <a:ext cx="1924050" cy="5900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1 Treatment N = 6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A010863A-056A-4AC2-B189-DAB34F5FB346}"/>
                </a:ext>
              </a:extLst>
            </p:cNvPr>
            <p:cNvSpPr/>
            <p:nvPr/>
          </p:nvSpPr>
          <p:spPr>
            <a:xfrm>
              <a:off x="3804285" y="4764662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Pre-Treatment Observation</a:t>
              </a:r>
            </a:p>
            <a:p>
              <a:pPr algn="ctr"/>
              <a:r>
                <a:rPr lang="en-SG" dirty="0"/>
                <a:t>N = 7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1ABF7C75-745C-4444-86AB-21F488D05739}"/>
                </a:ext>
              </a:extLst>
            </p:cNvPr>
            <p:cNvSpPr/>
            <p:nvPr/>
          </p:nvSpPr>
          <p:spPr>
            <a:xfrm>
              <a:off x="5838825" y="4764662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Pre-Treatment Observation</a:t>
              </a:r>
            </a:p>
            <a:p>
              <a:pPr algn="ctr"/>
              <a:r>
                <a:rPr lang="en-SG" dirty="0"/>
                <a:t>N = 2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038B80D9-707F-4768-B859-A88BC85A2118}"/>
                </a:ext>
              </a:extLst>
            </p:cNvPr>
            <p:cNvSpPr/>
            <p:nvPr/>
          </p:nvSpPr>
          <p:spPr>
            <a:xfrm>
              <a:off x="3804285" y="5858204"/>
              <a:ext cx="1924050" cy="5900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1 Treatment N = 7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7DA49988-FCD7-4ACF-A822-F6884408CA5D}"/>
                </a:ext>
              </a:extLst>
            </p:cNvPr>
            <p:cNvSpPr/>
            <p:nvPr/>
          </p:nvSpPr>
          <p:spPr>
            <a:xfrm>
              <a:off x="8233410" y="4764662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Pre-Treatment Observation</a:t>
              </a:r>
            </a:p>
            <a:p>
              <a:pPr algn="ctr"/>
              <a:r>
                <a:rPr lang="en-SG" dirty="0"/>
                <a:t>N = 4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51CB348-5F50-4C62-98AA-823F039DD9DB}"/>
                </a:ext>
              </a:extLst>
            </p:cNvPr>
            <p:cNvSpPr/>
            <p:nvPr/>
          </p:nvSpPr>
          <p:spPr>
            <a:xfrm>
              <a:off x="10267950" y="4764662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Pre-Treatment Observation</a:t>
              </a:r>
            </a:p>
            <a:p>
              <a:pPr algn="ctr"/>
              <a:r>
                <a:rPr lang="en-SG" dirty="0"/>
                <a:t>N = 7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E8379000-0866-48DE-B9FC-68DDA0EA4FD7}"/>
                </a:ext>
              </a:extLst>
            </p:cNvPr>
            <p:cNvSpPr/>
            <p:nvPr/>
          </p:nvSpPr>
          <p:spPr>
            <a:xfrm>
              <a:off x="8233410" y="5858204"/>
              <a:ext cx="1924050" cy="5900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1 Treatment N = 4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506E8303-1F5F-4495-8749-8A84380D346F}"/>
                </a:ext>
              </a:extLst>
            </p:cNvPr>
            <p:cNvSpPr/>
            <p:nvPr/>
          </p:nvSpPr>
          <p:spPr>
            <a:xfrm>
              <a:off x="-610553" y="6693284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7 Treatment Observation</a:t>
              </a:r>
            </a:p>
            <a:p>
              <a:pPr algn="ctr"/>
              <a:r>
                <a:rPr lang="en-SG" dirty="0"/>
                <a:t>N = 4</a:t>
              </a: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74094CBA-FD14-4EDA-9B7A-52BF93B9F852}"/>
                </a:ext>
              </a:extLst>
            </p:cNvPr>
            <p:cNvSpPr/>
            <p:nvPr/>
          </p:nvSpPr>
          <p:spPr>
            <a:xfrm>
              <a:off x="1409700" y="6693284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7 Control Observation</a:t>
              </a:r>
            </a:p>
            <a:p>
              <a:pPr algn="ctr"/>
              <a:r>
                <a:rPr lang="en-SG" dirty="0"/>
                <a:t>N = 3</a:t>
              </a: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81CF386A-959C-449B-9AEA-EF6947EC1D59}"/>
                </a:ext>
              </a:extLst>
            </p:cNvPr>
            <p:cNvSpPr/>
            <p:nvPr/>
          </p:nvSpPr>
          <p:spPr>
            <a:xfrm>
              <a:off x="3804285" y="6671422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7 Treatment Observation</a:t>
              </a:r>
            </a:p>
            <a:p>
              <a:pPr algn="ctr"/>
              <a:r>
                <a:rPr lang="en-SG" dirty="0"/>
                <a:t>N = 4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0B879703-C808-407C-A187-5135E8B1AD0F}"/>
                </a:ext>
              </a:extLst>
            </p:cNvPr>
            <p:cNvSpPr/>
            <p:nvPr/>
          </p:nvSpPr>
          <p:spPr>
            <a:xfrm>
              <a:off x="5838825" y="6671422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7 Control Observation</a:t>
              </a:r>
            </a:p>
            <a:p>
              <a:pPr algn="ctr"/>
              <a:r>
                <a:rPr lang="en-SG" dirty="0"/>
                <a:t>N = 2</a:t>
              </a: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6111DA52-1E67-47F1-9177-62FF14DC8670}"/>
                </a:ext>
              </a:extLst>
            </p:cNvPr>
            <p:cNvSpPr/>
            <p:nvPr/>
          </p:nvSpPr>
          <p:spPr>
            <a:xfrm>
              <a:off x="8233410" y="6671144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7 Treatment Observation</a:t>
              </a:r>
            </a:p>
            <a:p>
              <a:pPr algn="ctr"/>
              <a:r>
                <a:rPr lang="en-SG" dirty="0"/>
                <a:t>N = 3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7557B7C6-DBCF-42FF-8179-84632C918D20}"/>
                </a:ext>
              </a:extLst>
            </p:cNvPr>
            <p:cNvSpPr/>
            <p:nvPr/>
          </p:nvSpPr>
          <p:spPr>
            <a:xfrm>
              <a:off x="10267950" y="6671144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7 Control Observation</a:t>
              </a:r>
            </a:p>
            <a:p>
              <a:pPr algn="ctr"/>
              <a:r>
                <a:rPr lang="en-SG" dirty="0"/>
                <a:t>N = 2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4F38C181-AE0D-4FCA-B81C-01E2E4CEF4FD}"/>
                </a:ext>
              </a:extLst>
            </p:cNvPr>
            <p:cNvCxnSpPr>
              <a:stCxn id="212" idx="2"/>
              <a:endCxn id="220" idx="0"/>
            </p:cNvCxnSpPr>
            <p:nvPr/>
          </p:nvCxnSpPr>
          <p:spPr>
            <a:xfrm>
              <a:off x="351472" y="6429205"/>
              <a:ext cx="0" cy="26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537AD937-68B9-4774-B3D6-8FCE941A6C43}"/>
                </a:ext>
              </a:extLst>
            </p:cNvPr>
            <p:cNvCxnSpPr>
              <a:cxnSpLocks/>
              <a:stCxn id="210" idx="2"/>
              <a:endCxn id="212" idx="0"/>
            </p:cNvCxnSpPr>
            <p:nvPr/>
          </p:nvCxnSpPr>
          <p:spPr>
            <a:xfrm>
              <a:off x="351472" y="5616265"/>
              <a:ext cx="0" cy="22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FD928054-F422-4DF1-BE5E-E42118003885}"/>
                </a:ext>
              </a:extLst>
            </p:cNvPr>
            <p:cNvCxnSpPr>
              <a:cxnSpLocks/>
              <a:stCxn id="211" idx="2"/>
              <a:endCxn id="221" idx="0"/>
            </p:cNvCxnSpPr>
            <p:nvPr/>
          </p:nvCxnSpPr>
          <p:spPr>
            <a:xfrm>
              <a:off x="2371725" y="5635324"/>
              <a:ext cx="0" cy="1057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8F28FECB-2603-4638-AFBF-992813326FB4}"/>
                </a:ext>
              </a:extLst>
            </p:cNvPr>
            <p:cNvCxnSpPr>
              <a:cxnSpLocks/>
              <a:stCxn id="215" idx="2"/>
              <a:endCxn id="222" idx="0"/>
            </p:cNvCxnSpPr>
            <p:nvPr/>
          </p:nvCxnSpPr>
          <p:spPr>
            <a:xfrm>
              <a:off x="4766310" y="6448264"/>
              <a:ext cx="0" cy="223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C4BC2174-F3C8-4C0D-A5EB-FFDFB6CF09A8}"/>
                </a:ext>
              </a:extLst>
            </p:cNvPr>
            <p:cNvCxnSpPr>
              <a:cxnSpLocks/>
              <a:stCxn id="213" idx="2"/>
              <a:endCxn id="215" idx="0"/>
            </p:cNvCxnSpPr>
            <p:nvPr/>
          </p:nvCxnSpPr>
          <p:spPr>
            <a:xfrm>
              <a:off x="4766310" y="5635324"/>
              <a:ext cx="0" cy="22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4678D7FB-0307-4381-B10B-9A3D04903D60}"/>
                </a:ext>
              </a:extLst>
            </p:cNvPr>
            <p:cNvCxnSpPr>
              <a:cxnSpLocks/>
              <a:stCxn id="214" idx="2"/>
              <a:endCxn id="223" idx="0"/>
            </p:cNvCxnSpPr>
            <p:nvPr/>
          </p:nvCxnSpPr>
          <p:spPr>
            <a:xfrm>
              <a:off x="6800850" y="5635324"/>
              <a:ext cx="0" cy="1036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999B7EBA-8E40-4CD0-B733-2B8A2883AE2B}"/>
                </a:ext>
              </a:extLst>
            </p:cNvPr>
            <p:cNvCxnSpPr>
              <a:cxnSpLocks/>
              <a:stCxn id="218" idx="2"/>
              <a:endCxn id="224" idx="0"/>
            </p:cNvCxnSpPr>
            <p:nvPr/>
          </p:nvCxnSpPr>
          <p:spPr>
            <a:xfrm>
              <a:off x="9195435" y="6448264"/>
              <a:ext cx="0" cy="22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66A3D86C-1939-40F4-9476-190B0403D353}"/>
                </a:ext>
              </a:extLst>
            </p:cNvPr>
            <p:cNvCxnSpPr>
              <a:cxnSpLocks/>
              <a:stCxn id="216" idx="2"/>
              <a:endCxn id="218" idx="0"/>
            </p:cNvCxnSpPr>
            <p:nvPr/>
          </p:nvCxnSpPr>
          <p:spPr>
            <a:xfrm>
              <a:off x="9195435" y="5635324"/>
              <a:ext cx="0" cy="22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23862646-3D4C-4F2C-98AD-156522B977F7}"/>
                </a:ext>
              </a:extLst>
            </p:cNvPr>
            <p:cNvCxnSpPr>
              <a:cxnSpLocks/>
              <a:stCxn id="217" idx="2"/>
              <a:endCxn id="225" idx="0"/>
            </p:cNvCxnSpPr>
            <p:nvPr/>
          </p:nvCxnSpPr>
          <p:spPr>
            <a:xfrm>
              <a:off x="11229975" y="5635324"/>
              <a:ext cx="0" cy="1035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CE795788-E445-433C-BF22-F2404FC8E8A9}"/>
                </a:ext>
              </a:extLst>
            </p:cNvPr>
            <p:cNvCxnSpPr>
              <a:cxnSpLocks/>
              <a:stCxn id="90" idx="2"/>
              <a:endCxn id="211" idx="0"/>
            </p:cNvCxnSpPr>
            <p:nvPr/>
          </p:nvCxnSpPr>
          <p:spPr>
            <a:xfrm>
              <a:off x="2371725" y="4486531"/>
              <a:ext cx="0" cy="278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B9483618-E3F4-4E9C-8B65-713D246D1735}"/>
                </a:ext>
              </a:extLst>
            </p:cNvPr>
            <p:cNvCxnSpPr>
              <a:cxnSpLocks/>
              <a:stCxn id="92" idx="2"/>
              <a:endCxn id="210" idx="0"/>
            </p:cNvCxnSpPr>
            <p:nvPr/>
          </p:nvCxnSpPr>
          <p:spPr>
            <a:xfrm>
              <a:off x="351472" y="4486531"/>
              <a:ext cx="0" cy="259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F220CA37-E99F-4656-B575-232552C8A2B4}"/>
                </a:ext>
              </a:extLst>
            </p:cNvPr>
            <p:cNvCxnSpPr>
              <a:cxnSpLocks/>
              <a:stCxn id="202" idx="2"/>
              <a:endCxn id="213" idx="0"/>
            </p:cNvCxnSpPr>
            <p:nvPr/>
          </p:nvCxnSpPr>
          <p:spPr>
            <a:xfrm>
              <a:off x="4766310" y="4486531"/>
              <a:ext cx="0" cy="278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8C8C41E2-A87B-4C35-B0E9-B3F9FFA3EBCD}"/>
                </a:ext>
              </a:extLst>
            </p:cNvPr>
            <p:cNvCxnSpPr>
              <a:cxnSpLocks/>
              <a:stCxn id="201" idx="2"/>
              <a:endCxn id="214" idx="0"/>
            </p:cNvCxnSpPr>
            <p:nvPr/>
          </p:nvCxnSpPr>
          <p:spPr>
            <a:xfrm>
              <a:off x="6800850" y="4486531"/>
              <a:ext cx="0" cy="278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F00B1662-DBE9-4269-9671-E6E1C894DB31}"/>
                </a:ext>
              </a:extLst>
            </p:cNvPr>
            <p:cNvCxnSpPr>
              <a:cxnSpLocks/>
              <a:stCxn id="207" idx="2"/>
              <a:endCxn id="216" idx="0"/>
            </p:cNvCxnSpPr>
            <p:nvPr/>
          </p:nvCxnSpPr>
          <p:spPr>
            <a:xfrm>
              <a:off x="9195435" y="4486530"/>
              <a:ext cx="0" cy="278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5CC44314-F6FE-44A9-AFD5-8DD631BBA4A2}"/>
                </a:ext>
              </a:extLst>
            </p:cNvPr>
            <p:cNvCxnSpPr>
              <a:cxnSpLocks/>
              <a:stCxn id="206" idx="2"/>
              <a:endCxn id="217" idx="0"/>
            </p:cNvCxnSpPr>
            <p:nvPr/>
          </p:nvCxnSpPr>
          <p:spPr>
            <a:xfrm>
              <a:off x="11229975" y="4486530"/>
              <a:ext cx="0" cy="278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Connector: Elbow 294">
              <a:extLst>
                <a:ext uri="{FF2B5EF4-FFF2-40B4-BE49-F238E27FC236}">
                  <a16:creationId xmlns:a16="http://schemas.microsoft.com/office/drawing/2014/main" id="{32A02F8D-7C9B-41EE-999F-3D86E33AD0BF}"/>
                </a:ext>
              </a:extLst>
            </p:cNvPr>
            <p:cNvCxnSpPr>
              <a:cxnSpLocks/>
              <a:stCxn id="66" idx="2"/>
              <a:endCxn id="200" idx="0"/>
            </p:cNvCxnSpPr>
            <p:nvPr/>
          </p:nvCxnSpPr>
          <p:spPr>
            <a:xfrm rot="16200000" flipH="1">
              <a:off x="5596168" y="2706254"/>
              <a:ext cx="378632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Connector: Elbow 297">
              <a:extLst>
                <a:ext uri="{FF2B5EF4-FFF2-40B4-BE49-F238E27FC236}">
                  <a16:creationId xmlns:a16="http://schemas.microsoft.com/office/drawing/2014/main" id="{4B4D6849-6175-45BC-8B69-9F69E7B5BB45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rot="5400000">
              <a:off x="3381606" y="491693"/>
              <a:ext cx="378632" cy="44291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Connector: Elbow 300">
              <a:extLst>
                <a:ext uri="{FF2B5EF4-FFF2-40B4-BE49-F238E27FC236}">
                  <a16:creationId xmlns:a16="http://schemas.microsoft.com/office/drawing/2014/main" id="{11D128A3-1F95-41E8-9DA9-93D2E6D24BED}"/>
                </a:ext>
              </a:extLst>
            </p:cNvPr>
            <p:cNvCxnSpPr>
              <a:cxnSpLocks/>
              <a:stCxn id="66" idx="2"/>
              <a:endCxn id="205" idx="0"/>
            </p:cNvCxnSpPr>
            <p:nvPr/>
          </p:nvCxnSpPr>
          <p:spPr>
            <a:xfrm rot="16200000" flipH="1">
              <a:off x="7810732" y="491691"/>
              <a:ext cx="378631" cy="44291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004B9E36-F6FB-45A3-B8B1-C5CBBEA06A4F}"/>
                </a:ext>
              </a:extLst>
            </p:cNvPr>
            <p:cNvCxnSpPr>
              <a:cxnSpLocks/>
              <a:stCxn id="3" idx="2"/>
              <a:endCxn id="66" idx="0"/>
            </p:cNvCxnSpPr>
            <p:nvPr/>
          </p:nvCxnSpPr>
          <p:spPr>
            <a:xfrm>
              <a:off x="5785484" y="1692491"/>
              <a:ext cx="0" cy="229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B69A7468-388C-4416-8875-2D0DA38B6971}"/>
                </a:ext>
              </a:extLst>
            </p:cNvPr>
            <p:cNvSpPr/>
            <p:nvPr/>
          </p:nvSpPr>
          <p:spPr>
            <a:xfrm>
              <a:off x="1194434" y="3546145"/>
              <a:ext cx="316230" cy="27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R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D52710AD-CD7F-43EA-BC22-B0B703C42DFC}"/>
                </a:ext>
              </a:extLst>
            </p:cNvPr>
            <p:cNvSpPr/>
            <p:nvPr/>
          </p:nvSpPr>
          <p:spPr>
            <a:xfrm>
              <a:off x="5632133" y="3546144"/>
              <a:ext cx="316230" cy="27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R</a:t>
              </a:r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30D9C8A2-CC49-4741-A4CD-84733A1EF39B}"/>
                </a:ext>
              </a:extLst>
            </p:cNvPr>
            <p:cNvSpPr/>
            <p:nvPr/>
          </p:nvSpPr>
          <p:spPr>
            <a:xfrm>
              <a:off x="10065404" y="3546144"/>
              <a:ext cx="316230" cy="27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R</a:t>
              </a:r>
            </a:p>
          </p:txBody>
        </p: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50A294BE-D32C-4DF3-ACF5-EF0513F3D14C}"/>
                </a:ext>
              </a:extLst>
            </p:cNvPr>
            <p:cNvGrpSpPr/>
            <p:nvPr/>
          </p:nvGrpSpPr>
          <p:grpSpPr>
            <a:xfrm>
              <a:off x="2826713" y="8957117"/>
              <a:ext cx="7566351" cy="369332"/>
              <a:chOff x="2239973" y="9018077"/>
              <a:chExt cx="7566351" cy="369332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F3BE3D79-9C5C-4B8B-9A1F-F0580A03EE42}"/>
                  </a:ext>
                </a:extLst>
              </p:cNvPr>
              <p:cNvSpPr/>
              <p:nvPr/>
            </p:nvSpPr>
            <p:spPr>
              <a:xfrm>
                <a:off x="2239973" y="9063024"/>
                <a:ext cx="316230" cy="279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R</a:t>
                </a: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616D5A8C-BAB7-4705-8FE8-9FCD085ABEB4}"/>
                  </a:ext>
                </a:extLst>
              </p:cNvPr>
              <p:cNvSpPr txBox="1"/>
              <p:nvPr/>
            </p:nvSpPr>
            <p:spPr>
              <a:xfrm>
                <a:off x="2575560" y="9018077"/>
                <a:ext cx="723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- Randomization with additional blocking on Gender and Usage</a:t>
                </a:r>
              </a:p>
            </p:txBody>
          </p:sp>
        </p:grp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3FD615-90B4-421C-AC29-02AB8F85DA20}"/>
                </a:ext>
              </a:extLst>
            </p:cNvPr>
            <p:cNvSpPr/>
            <p:nvPr/>
          </p:nvSpPr>
          <p:spPr>
            <a:xfrm>
              <a:off x="-610553" y="7850165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14 Treatment Observation</a:t>
              </a:r>
            </a:p>
            <a:p>
              <a:pPr algn="ctr"/>
              <a:r>
                <a:rPr lang="en-SG" dirty="0"/>
                <a:t>N = 3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DD1824-6A42-4830-9467-F399FE977850}"/>
                </a:ext>
              </a:extLst>
            </p:cNvPr>
            <p:cNvSpPr/>
            <p:nvPr/>
          </p:nvSpPr>
          <p:spPr>
            <a:xfrm>
              <a:off x="1409700" y="7850165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14 Control Observation</a:t>
              </a:r>
            </a:p>
            <a:p>
              <a:pPr algn="ctr"/>
              <a:r>
                <a:rPr lang="en-SG" dirty="0"/>
                <a:t>N = 1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4173906-76AF-4B18-9C59-33103010ADD6}"/>
                </a:ext>
              </a:extLst>
            </p:cNvPr>
            <p:cNvSpPr/>
            <p:nvPr/>
          </p:nvSpPr>
          <p:spPr>
            <a:xfrm>
              <a:off x="3804285" y="7828303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14 Treatment Observation</a:t>
              </a:r>
            </a:p>
            <a:p>
              <a:pPr algn="ctr"/>
              <a:r>
                <a:rPr lang="en-SG" dirty="0"/>
                <a:t>N = 3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4FC9A72-7419-4A00-812C-19B0AE3FD40A}"/>
                </a:ext>
              </a:extLst>
            </p:cNvPr>
            <p:cNvSpPr/>
            <p:nvPr/>
          </p:nvSpPr>
          <p:spPr>
            <a:xfrm>
              <a:off x="5838825" y="7828303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14 Control Observation</a:t>
              </a:r>
            </a:p>
            <a:p>
              <a:pPr algn="ctr"/>
              <a:r>
                <a:rPr lang="en-SG" dirty="0"/>
                <a:t>N = 2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8EC3004-F0E0-49D2-ACE4-16A3FCB71583}"/>
                </a:ext>
              </a:extLst>
            </p:cNvPr>
            <p:cNvSpPr/>
            <p:nvPr/>
          </p:nvSpPr>
          <p:spPr>
            <a:xfrm>
              <a:off x="8233410" y="7828025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14 Treatment Observation</a:t>
              </a:r>
            </a:p>
            <a:p>
              <a:pPr algn="ctr"/>
              <a:r>
                <a:rPr lang="en-SG" dirty="0"/>
                <a:t>N = 2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C24E5FE-9D04-4A9F-AE15-7ED9EEAA70A3}"/>
                </a:ext>
              </a:extLst>
            </p:cNvPr>
            <p:cNvSpPr/>
            <p:nvPr/>
          </p:nvSpPr>
          <p:spPr>
            <a:xfrm>
              <a:off x="10267950" y="7828025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14 Control Observation</a:t>
              </a:r>
            </a:p>
            <a:p>
              <a:pPr algn="ctr"/>
              <a:r>
                <a:rPr lang="en-SG" dirty="0"/>
                <a:t>N = 2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50F774E-2C87-46F9-8F8A-0FDF2EE53EB9}"/>
                </a:ext>
              </a:extLst>
            </p:cNvPr>
            <p:cNvCxnSpPr>
              <a:cxnSpLocks/>
              <a:stCxn id="220" idx="2"/>
              <a:endCxn id="61" idx="0"/>
            </p:cNvCxnSpPr>
            <p:nvPr/>
          </p:nvCxnSpPr>
          <p:spPr>
            <a:xfrm>
              <a:off x="351472" y="7563946"/>
              <a:ext cx="0" cy="286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4525E79-EBD0-4BC1-83CD-8B54408022FA}"/>
                </a:ext>
              </a:extLst>
            </p:cNvPr>
            <p:cNvCxnSpPr>
              <a:cxnSpLocks/>
              <a:stCxn id="221" idx="2"/>
              <a:endCxn id="62" idx="0"/>
            </p:cNvCxnSpPr>
            <p:nvPr/>
          </p:nvCxnSpPr>
          <p:spPr>
            <a:xfrm>
              <a:off x="2371725" y="7563946"/>
              <a:ext cx="0" cy="286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B107619-B123-4F4C-93B9-4B9D17542F15}"/>
                </a:ext>
              </a:extLst>
            </p:cNvPr>
            <p:cNvCxnSpPr>
              <a:cxnSpLocks/>
              <a:stCxn id="222" idx="2"/>
              <a:endCxn id="63" idx="0"/>
            </p:cNvCxnSpPr>
            <p:nvPr/>
          </p:nvCxnSpPr>
          <p:spPr>
            <a:xfrm>
              <a:off x="4766310" y="7542084"/>
              <a:ext cx="0" cy="286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E277237-D9CC-40FD-94D4-A46067867C0F}"/>
                </a:ext>
              </a:extLst>
            </p:cNvPr>
            <p:cNvCxnSpPr>
              <a:cxnSpLocks/>
              <a:stCxn id="223" idx="2"/>
              <a:endCxn id="64" idx="0"/>
            </p:cNvCxnSpPr>
            <p:nvPr/>
          </p:nvCxnSpPr>
          <p:spPr>
            <a:xfrm>
              <a:off x="6800850" y="7542084"/>
              <a:ext cx="0" cy="286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090E3C3-C74C-4110-995D-0B0304721674}"/>
                </a:ext>
              </a:extLst>
            </p:cNvPr>
            <p:cNvCxnSpPr>
              <a:cxnSpLocks/>
              <a:stCxn id="224" idx="2"/>
              <a:endCxn id="65" idx="0"/>
            </p:cNvCxnSpPr>
            <p:nvPr/>
          </p:nvCxnSpPr>
          <p:spPr>
            <a:xfrm>
              <a:off x="9195435" y="7541806"/>
              <a:ext cx="0" cy="286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2554329-FE6C-4393-B468-104F5F937137}"/>
                </a:ext>
              </a:extLst>
            </p:cNvPr>
            <p:cNvCxnSpPr>
              <a:cxnSpLocks/>
              <a:stCxn id="225" idx="2"/>
              <a:endCxn id="68" idx="0"/>
            </p:cNvCxnSpPr>
            <p:nvPr/>
          </p:nvCxnSpPr>
          <p:spPr>
            <a:xfrm>
              <a:off x="11229975" y="7541806"/>
              <a:ext cx="0" cy="286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36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067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 of attrition – Updated based on Daily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61768C-9033-4ED7-AEEC-64AAAA0C7DC0}"/>
              </a:ext>
            </a:extLst>
          </p:cNvPr>
          <p:cNvGrpSpPr/>
          <p:nvPr/>
        </p:nvGrpSpPr>
        <p:grpSpPr>
          <a:xfrm>
            <a:off x="-610553" y="1097424"/>
            <a:ext cx="12802553" cy="8229025"/>
            <a:chOff x="-610553" y="1097424"/>
            <a:chExt cx="12802553" cy="822902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47C3A2A-0C1B-45E8-9927-6AF8D55A767A}"/>
                </a:ext>
              </a:extLst>
            </p:cNvPr>
            <p:cNvSpPr/>
            <p:nvPr/>
          </p:nvSpPr>
          <p:spPr>
            <a:xfrm>
              <a:off x="4122418" y="1097424"/>
              <a:ext cx="3326132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Initiated Pre-Experiment Survey</a:t>
              </a:r>
            </a:p>
            <a:p>
              <a:pPr algn="ctr"/>
              <a:r>
                <a:rPr lang="en-SG" dirty="0"/>
                <a:t>N = 176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B62A64ED-D5AA-4022-AB0C-53C6B373A905}"/>
                </a:ext>
              </a:extLst>
            </p:cNvPr>
            <p:cNvSpPr/>
            <p:nvPr/>
          </p:nvSpPr>
          <p:spPr>
            <a:xfrm>
              <a:off x="3468690" y="1921872"/>
              <a:ext cx="4633588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Correctly Completed Pre-Experiment Survey</a:t>
              </a:r>
            </a:p>
            <a:p>
              <a:pPr algn="ctr"/>
              <a:r>
                <a:rPr lang="en-SG" dirty="0"/>
                <a:t>N = 47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7B4CBA5-BE29-4561-A4E1-3BA865060C59}"/>
                </a:ext>
              </a:extLst>
            </p:cNvPr>
            <p:cNvSpPr/>
            <p:nvPr/>
          </p:nvSpPr>
          <p:spPr>
            <a:xfrm>
              <a:off x="243840" y="2895571"/>
              <a:ext cx="222504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Top App: Facebook</a:t>
              </a:r>
            </a:p>
            <a:p>
              <a:pPr algn="ctr"/>
              <a:r>
                <a:rPr lang="en-SG" dirty="0"/>
                <a:t>N = 13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58A9574-F23D-4D31-BB9F-A658DEF13CD2}"/>
                </a:ext>
              </a:extLst>
            </p:cNvPr>
            <p:cNvSpPr/>
            <p:nvPr/>
          </p:nvSpPr>
          <p:spPr>
            <a:xfrm>
              <a:off x="1724025" y="3891464"/>
              <a:ext cx="129540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Control</a:t>
              </a:r>
            </a:p>
            <a:p>
              <a:pPr algn="ctr"/>
              <a:r>
                <a:rPr lang="en-SG" dirty="0"/>
                <a:t>N = 5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C753063D-F76F-4A31-A68B-4CEE6C1A07BF}"/>
                </a:ext>
              </a:extLst>
            </p:cNvPr>
            <p:cNvSpPr/>
            <p:nvPr/>
          </p:nvSpPr>
          <p:spPr>
            <a:xfrm>
              <a:off x="-296228" y="3891464"/>
              <a:ext cx="129540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Treatment</a:t>
              </a:r>
            </a:p>
            <a:p>
              <a:pPr algn="ctr"/>
              <a:r>
                <a:rPr lang="en-SG" dirty="0"/>
                <a:t>N = 8</a:t>
              </a:r>
            </a:p>
          </p:txBody>
        </p: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B3D7A0AF-4E70-4642-8FD6-1392DC9A5984}"/>
                </a:ext>
              </a:extLst>
            </p:cNvPr>
            <p:cNvCxnSpPr>
              <a:cxnSpLocks/>
              <a:stCxn id="67" idx="2"/>
              <a:endCxn id="92" idx="0"/>
            </p:cNvCxnSpPr>
            <p:nvPr/>
          </p:nvCxnSpPr>
          <p:spPr>
            <a:xfrm rot="5400000">
              <a:off x="653503" y="3188607"/>
              <a:ext cx="400826" cy="100488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14CD4D49-6AD0-406F-8323-52EF938CF6DF}"/>
                </a:ext>
              </a:extLst>
            </p:cNvPr>
            <p:cNvCxnSpPr>
              <a:cxnSpLocks/>
              <a:stCxn id="67" idx="2"/>
              <a:endCxn id="90" idx="0"/>
            </p:cNvCxnSpPr>
            <p:nvPr/>
          </p:nvCxnSpPr>
          <p:spPr>
            <a:xfrm rot="16200000" flipH="1">
              <a:off x="1663629" y="3183368"/>
              <a:ext cx="400826" cy="10153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9825C4CE-D24A-40CF-9F81-9FFB822E9092}"/>
                </a:ext>
              </a:extLst>
            </p:cNvPr>
            <p:cNvSpPr/>
            <p:nvPr/>
          </p:nvSpPr>
          <p:spPr>
            <a:xfrm>
              <a:off x="4672965" y="2895571"/>
              <a:ext cx="222504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Top App: Instagram</a:t>
              </a:r>
            </a:p>
            <a:p>
              <a:pPr algn="ctr"/>
              <a:r>
                <a:rPr lang="en-SG" dirty="0"/>
                <a:t>N = 12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2B26068E-3ED8-4E32-A2A0-CE40FC42CEF4}"/>
                </a:ext>
              </a:extLst>
            </p:cNvPr>
            <p:cNvSpPr/>
            <p:nvPr/>
          </p:nvSpPr>
          <p:spPr>
            <a:xfrm>
              <a:off x="6153150" y="3891464"/>
              <a:ext cx="129540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Control</a:t>
              </a:r>
            </a:p>
            <a:p>
              <a:pPr algn="ctr"/>
              <a:r>
                <a:rPr lang="en-SG" dirty="0"/>
                <a:t>N = 5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8009745B-0578-4D7F-AE2B-C302FCAF37B1}"/>
                </a:ext>
              </a:extLst>
            </p:cNvPr>
            <p:cNvSpPr/>
            <p:nvPr/>
          </p:nvSpPr>
          <p:spPr>
            <a:xfrm>
              <a:off x="4118610" y="3891464"/>
              <a:ext cx="129540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Treatment</a:t>
              </a:r>
            </a:p>
            <a:p>
              <a:pPr algn="ctr"/>
              <a:r>
                <a:rPr lang="en-SG" dirty="0"/>
                <a:t>N = 7</a:t>
              </a:r>
            </a:p>
          </p:txBody>
        </p:sp>
        <p:cxnSp>
          <p:nvCxnSpPr>
            <p:cNvPr id="203" name="Connector: Elbow 202">
              <a:extLst>
                <a:ext uri="{FF2B5EF4-FFF2-40B4-BE49-F238E27FC236}">
                  <a16:creationId xmlns:a16="http://schemas.microsoft.com/office/drawing/2014/main" id="{1286B910-3FDD-4596-A648-3F58D1B66E47}"/>
                </a:ext>
              </a:extLst>
            </p:cNvPr>
            <p:cNvCxnSpPr>
              <a:cxnSpLocks/>
              <a:stCxn id="200" idx="2"/>
              <a:endCxn id="202" idx="0"/>
            </p:cNvCxnSpPr>
            <p:nvPr/>
          </p:nvCxnSpPr>
          <p:spPr>
            <a:xfrm rot="5400000">
              <a:off x="5075485" y="3181464"/>
              <a:ext cx="400826" cy="10191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Connector: Elbow 203">
              <a:extLst>
                <a:ext uri="{FF2B5EF4-FFF2-40B4-BE49-F238E27FC236}">
                  <a16:creationId xmlns:a16="http://schemas.microsoft.com/office/drawing/2014/main" id="{4E5E0BD2-0A23-4DB4-BF96-F70E571D58DB}"/>
                </a:ext>
              </a:extLst>
            </p:cNvPr>
            <p:cNvCxnSpPr>
              <a:cxnSpLocks/>
              <a:stCxn id="200" idx="2"/>
              <a:endCxn id="201" idx="0"/>
            </p:cNvCxnSpPr>
            <p:nvPr/>
          </p:nvCxnSpPr>
          <p:spPr>
            <a:xfrm rot="16200000" flipH="1">
              <a:off x="6092754" y="3183368"/>
              <a:ext cx="400826" cy="10153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CBF6DDB0-6278-4316-8C72-D8FC4D6944F8}"/>
                </a:ext>
              </a:extLst>
            </p:cNvPr>
            <p:cNvSpPr/>
            <p:nvPr/>
          </p:nvSpPr>
          <p:spPr>
            <a:xfrm>
              <a:off x="9102090" y="2895570"/>
              <a:ext cx="222504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Top App: WeChat</a:t>
              </a:r>
            </a:p>
            <a:p>
              <a:pPr algn="ctr"/>
              <a:r>
                <a:rPr lang="en-SG" dirty="0"/>
                <a:t>N = 22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D2881B5-10A9-4DEA-AF03-2A14A64AE92B}"/>
                </a:ext>
              </a:extLst>
            </p:cNvPr>
            <p:cNvSpPr/>
            <p:nvPr/>
          </p:nvSpPr>
          <p:spPr>
            <a:xfrm>
              <a:off x="10582275" y="3891463"/>
              <a:ext cx="129540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Control</a:t>
              </a:r>
            </a:p>
            <a:p>
              <a:pPr algn="ctr"/>
              <a:r>
                <a:rPr lang="en-SG" dirty="0"/>
                <a:t>N = 10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17BF1F49-7705-43D9-B11F-B21246DC77BC}"/>
                </a:ext>
              </a:extLst>
            </p:cNvPr>
            <p:cNvSpPr/>
            <p:nvPr/>
          </p:nvSpPr>
          <p:spPr>
            <a:xfrm>
              <a:off x="8547735" y="3891463"/>
              <a:ext cx="1295400" cy="5950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Treatment</a:t>
              </a:r>
            </a:p>
            <a:p>
              <a:pPr algn="ctr"/>
              <a:r>
                <a:rPr lang="en-SG" dirty="0"/>
                <a:t>N = 12</a:t>
              </a:r>
            </a:p>
          </p:txBody>
        </p:sp>
        <p:cxnSp>
          <p:nvCxnSpPr>
            <p:cNvPr id="208" name="Connector: Elbow 207">
              <a:extLst>
                <a:ext uri="{FF2B5EF4-FFF2-40B4-BE49-F238E27FC236}">
                  <a16:creationId xmlns:a16="http://schemas.microsoft.com/office/drawing/2014/main" id="{8E4DA197-A16D-4CF4-851A-F979FCE0799C}"/>
                </a:ext>
              </a:extLst>
            </p:cNvPr>
            <p:cNvCxnSpPr>
              <a:cxnSpLocks/>
              <a:stCxn id="205" idx="2"/>
              <a:endCxn id="207" idx="0"/>
            </p:cNvCxnSpPr>
            <p:nvPr/>
          </p:nvCxnSpPr>
          <p:spPr>
            <a:xfrm rot="5400000">
              <a:off x="9504610" y="3181463"/>
              <a:ext cx="400826" cy="10191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Connector: Elbow 208">
              <a:extLst>
                <a:ext uri="{FF2B5EF4-FFF2-40B4-BE49-F238E27FC236}">
                  <a16:creationId xmlns:a16="http://schemas.microsoft.com/office/drawing/2014/main" id="{0483C7E1-FB2B-4352-8220-0608AE6236E4}"/>
                </a:ext>
              </a:extLst>
            </p:cNvPr>
            <p:cNvCxnSpPr>
              <a:cxnSpLocks/>
              <a:stCxn id="205" idx="2"/>
              <a:endCxn id="206" idx="0"/>
            </p:cNvCxnSpPr>
            <p:nvPr/>
          </p:nvCxnSpPr>
          <p:spPr>
            <a:xfrm rot="16200000" flipH="1">
              <a:off x="10521879" y="3183367"/>
              <a:ext cx="400826" cy="10153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C5F77B8E-967C-4B81-AAF1-A4DEFE281AB3}"/>
                </a:ext>
              </a:extLst>
            </p:cNvPr>
            <p:cNvSpPr/>
            <p:nvPr/>
          </p:nvSpPr>
          <p:spPr>
            <a:xfrm>
              <a:off x="-610553" y="4745603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Pre-Treatment Observation</a:t>
              </a:r>
            </a:p>
            <a:p>
              <a:pPr algn="ctr"/>
              <a:r>
                <a:rPr lang="en-SG" dirty="0"/>
                <a:t>N = 6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7A6746FB-D6B1-4888-9FBC-F5CC75485A9A}"/>
                </a:ext>
              </a:extLst>
            </p:cNvPr>
            <p:cNvSpPr/>
            <p:nvPr/>
          </p:nvSpPr>
          <p:spPr>
            <a:xfrm>
              <a:off x="1409700" y="4764662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Pre-Treatment Observation</a:t>
              </a:r>
            </a:p>
            <a:p>
              <a:pPr algn="ctr"/>
              <a:r>
                <a:rPr lang="en-SG" dirty="0"/>
                <a:t>N = 4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D562B080-FD1D-494E-8C63-7DA430741238}"/>
                </a:ext>
              </a:extLst>
            </p:cNvPr>
            <p:cNvSpPr/>
            <p:nvPr/>
          </p:nvSpPr>
          <p:spPr>
            <a:xfrm>
              <a:off x="-610553" y="5839145"/>
              <a:ext cx="1924050" cy="5900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0 Treatment N = 6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A010863A-056A-4AC2-B189-DAB34F5FB346}"/>
                </a:ext>
              </a:extLst>
            </p:cNvPr>
            <p:cNvSpPr/>
            <p:nvPr/>
          </p:nvSpPr>
          <p:spPr>
            <a:xfrm>
              <a:off x="3804285" y="4764662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Pre-Treatment Observation</a:t>
              </a:r>
            </a:p>
            <a:p>
              <a:pPr algn="ctr"/>
              <a:r>
                <a:rPr lang="en-SG" dirty="0"/>
                <a:t>N = 7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1ABF7C75-745C-4444-86AB-21F488D05739}"/>
                </a:ext>
              </a:extLst>
            </p:cNvPr>
            <p:cNvSpPr/>
            <p:nvPr/>
          </p:nvSpPr>
          <p:spPr>
            <a:xfrm>
              <a:off x="5838825" y="4764662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Pre-Treatment Observation</a:t>
              </a:r>
            </a:p>
            <a:p>
              <a:pPr algn="ctr"/>
              <a:r>
                <a:rPr lang="en-SG" dirty="0"/>
                <a:t>N = 2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038B80D9-707F-4768-B859-A88BC85A2118}"/>
                </a:ext>
              </a:extLst>
            </p:cNvPr>
            <p:cNvSpPr/>
            <p:nvPr/>
          </p:nvSpPr>
          <p:spPr>
            <a:xfrm>
              <a:off x="3804285" y="5858204"/>
              <a:ext cx="1924050" cy="5900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0 Treatment N = 7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7DA49988-FCD7-4ACF-A822-F6884408CA5D}"/>
                </a:ext>
              </a:extLst>
            </p:cNvPr>
            <p:cNvSpPr/>
            <p:nvPr/>
          </p:nvSpPr>
          <p:spPr>
            <a:xfrm>
              <a:off x="8233410" y="4764662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Pre-Treatment Observation</a:t>
              </a:r>
            </a:p>
            <a:p>
              <a:pPr algn="ctr"/>
              <a:r>
                <a:rPr lang="en-SG" dirty="0"/>
                <a:t>N = 4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51CB348-5F50-4C62-98AA-823F039DD9DB}"/>
                </a:ext>
              </a:extLst>
            </p:cNvPr>
            <p:cNvSpPr/>
            <p:nvPr/>
          </p:nvSpPr>
          <p:spPr>
            <a:xfrm>
              <a:off x="10267950" y="4764662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Pre-Treatment Observation</a:t>
              </a:r>
            </a:p>
            <a:p>
              <a:pPr algn="ctr"/>
              <a:r>
                <a:rPr lang="en-SG" dirty="0"/>
                <a:t>N = 7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E8379000-0866-48DE-B9FC-68DDA0EA4FD7}"/>
                </a:ext>
              </a:extLst>
            </p:cNvPr>
            <p:cNvSpPr/>
            <p:nvPr/>
          </p:nvSpPr>
          <p:spPr>
            <a:xfrm>
              <a:off x="8233410" y="5858204"/>
              <a:ext cx="1924050" cy="5900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0 Treatment N = 4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506E8303-1F5F-4495-8749-8A84380D346F}"/>
                </a:ext>
              </a:extLst>
            </p:cNvPr>
            <p:cNvSpPr/>
            <p:nvPr/>
          </p:nvSpPr>
          <p:spPr>
            <a:xfrm>
              <a:off x="-610553" y="6693284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7 Treatment Observation</a:t>
              </a:r>
            </a:p>
            <a:p>
              <a:pPr algn="ctr"/>
              <a:r>
                <a:rPr lang="en-SG" dirty="0"/>
                <a:t>N = 3</a:t>
              </a: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74094CBA-FD14-4EDA-9B7A-52BF93B9F852}"/>
                </a:ext>
              </a:extLst>
            </p:cNvPr>
            <p:cNvSpPr/>
            <p:nvPr/>
          </p:nvSpPr>
          <p:spPr>
            <a:xfrm>
              <a:off x="1409700" y="6693284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7 Control Observation</a:t>
              </a:r>
            </a:p>
            <a:p>
              <a:pPr algn="ctr"/>
              <a:r>
                <a:rPr lang="en-SG" dirty="0"/>
                <a:t>N = 3</a:t>
              </a: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81CF386A-959C-449B-9AEA-EF6947EC1D59}"/>
                </a:ext>
              </a:extLst>
            </p:cNvPr>
            <p:cNvSpPr/>
            <p:nvPr/>
          </p:nvSpPr>
          <p:spPr>
            <a:xfrm>
              <a:off x="3804285" y="6671422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7 Treatment Observation</a:t>
              </a:r>
            </a:p>
            <a:p>
              <a:pPr algn="ctr"/>
              <a:r>
                <a:rPr lang="en-SG" dirty="0"/>
                <a:t>N = 4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0B879703-C808-407C-A187-5135E8B1AD0F}"/>
                </a:ext>
              </a:extLst>
            </p:cNvPr>
            <p:cNvSpPr/>
            <p:nvPr/>
          </p:nvSpPr>
          <p:spPr>
            <a:xfrm>
              <a:off x="5838825" y="6671422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7 Control Observation</a:t>
              </a:r>
            </a:p>
            <a:p>
              <a:pPr algn="ctr"/>
              <a:r>
                <a:rPr lang="en-SG" dirty="0"/>
                <a:t>N = 2</a:t>
              </a: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6111DA52-1E67-47F1-9177-62FF14DC8670}"/>
                </a:ext>
              </a:extLst>
            </p:cNvPr>
            <p:cNvSpPr/>
            <p:nvPr/>
          </p:nvSpPr>
          <p:spPr>
            <a:xfrm>
              <a:off x="8233410" y="6671144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7 Treatment Observation</a:t>
              </a:r>
            </a:p>
            <a:p>
              <a:pPr algn="ctr"/>
              <a:r>
                <a:rPr lang="en-SG" dirty="0"/>
                <a:t>N = 3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7557B7C6-DBCF-42FF-8179-84632C918D20}"/>
                </a:ext>
              </a:extLst>
            </p:cNvPr>
            <p:cNvSpPr/>
            <p:nvPr/>
          </p:nvSpPr>
          <p:spPr>
            <a:xfrm>
              <a:off x="10267950" y="6671144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7 Control Observation</a:t>
              </a:r>
            </a:p>
            <a:p>
              <a:pPr algn="ctr"/>
              <a:r>
                <a:rPr lang="en-SG" dirty="0"/>
                <a:t>N = 2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4F38C181-AE0D-4FCA-B81C-01E2E4CEF4FD}"/>
                </a:ext>
              </a:extLst>
            </p:cNvPr>
            <p:cNvCxnSpPr>
              <a:stCxn id="212" idx="2"/>
              <a:endCxn id="220" idx="0"/>
            </p:cNvCxnSpPr>
            <p:nvPr/>
          </p:nvCxnSpPr>
          <p:spPr>
            <a:xfrm>
              <a:off x="351472" y="6429205"/>
              <a:ext cx="0" cy="26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537AD937-68B9-4774-B3D6-8FCE941A6C43}"/>
                </a:ext>
              </a:extLst>
            </p:cNvPr>
            <p:cNvCxnSpPr>
              <a:cxnSpLocks/>
              <a:stCxn id="210" idx="2"/>
              <a:endCxn id="212" idx="0"/>
            </p:cNvCxnSpPr>
            <p:nvPr/>
          </p:nvCxnSpPr>
          <p:spPr>
            <a:xfrm>
              <a:off x="351472" y="5616265"/>
              <a:ext cx="0" cy="22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FD928054-F422-4DF1-BE5E-E42118003885}"/>
                </a:ext>
              </a:extLst>
            </p:cNvPr>
            <p:cNvCxnSpPr>
              <a:cxnSpLocks/>
              <a:stCxn id="211" idx="2"/>
              <a:endCxn id="221" idx="0"/>
            </p:cNvCxnSpPr>
            <p:nvPr/>
          </p:nvCxnSpPr>
          <p:spPr>
            <a:xfrm>
              <a:off x="2371725" y="5635324"/>
              <a:ext cx="0" cy="1057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8F28FECB-2603-4638-AFBF-992813326FB4}"/>
                </a:ext>
              </a:extLst>
            </p:cNvPr>
            <p:cNvCxnSpPr>
              <a:cxnSpLocks/>
              <a:stCxn id="215" idx="2"/>
              <a:endCxn id="222" idx="0"/>
            </p:cNvCxnSpPr>
            <p:nvPr/>
          </p:nvCxnSpPr>
          <p:spPr>
            <a:xfrm>
              <a:off x="4766310" y="6448264"/>
              <a:ext cx="0" cy="223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C4BC2174-F3C8-4C0D-A5EB-FFDFB6CF09A8}"/>
                </a:ext>
              </a:extLst>
            </p:cNvPr>
            <p:cNvCxnSpPr>
              <a:cxnSpLocks/>
              <a:stCxn id="213" idx="2"/>
              <a:endCxn id="215" idx="0"/>
            </p:cNvCxnSpPr>
            <p:nvPr/>
          </p:nvCxnSpPr>
          <p:spPr>
            <a:xfrm>
              <a:off x="4766310" y="5635324"/>
              <a:ext cx="0" cy="22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4678D7FB-0307-4381-B10B-9A3D04903D60}"/>
                </a:ext>
              </a:extLst>
            </p:cNvPr>
            <p:cNvCxnSpPr>
              <a:cxnSpLocks/>
              <a:stCxn id="214" idx="2"/>
              <a:endCxn id="223" idx="0"/>
            </p:cNvCxnSpPr>
            <p:nvPr/>
          </p:nvCxnSpPr>
          <p:spPr>
            <a:xfrm>
              <a:off x="6800850" y="5635324"/>
              <a:ext cx="0" cy="1036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999B7EBA-8E40-4CD0-B733-2B8A2883AE2B}"/>
                </a:ext>
              </a:extLst>
            </p:cNvPr>
            <p:cNvCxnSpPr>
              <a:cxnSpLocks/>
              <a:stCxn id="218" idx="2"/>
              <a:endCxn id="224" idx="0"/>
            </p:cNvCxnSpPr>
            <p:nvPr/>
          </p:nvCxnSpPr>
          <p:spPr>
            <a:xfrm>
              <a:off x="9195435" y="6448264"/>
              <a:ext cx="0" cy="22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66A3D86C-1939-40F4-9476-190B0403D353}"/>
                </a:ext>
              </a:extLst>
            </p:cNvPr>
            <p:cNvCxnSpPr>
              <a:cxnSpLocks/>
              <a:stCxn id="216" idx="2"/>
              <a:endCxn id="218" idx="0"/>
            </p:cNvCxnSpPr>
            <p:nvPr/>
          </p:nvCxnSpPr>
          <p:spPr>
            <a:xfrm>
              <a:off x="9195435" y="5635324"/>
              <a:ext cx="0" cy="22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23862646-3D4C-4F2C-98AD-156522B977F7}"/>
                </a:ext>
              </a:extLst>
            </p:cNvPr>
            <p:cNvCxnSpPr>
              <a:cxnSpLocks/>
              <a:stCxn id="217" idx="2"/>
              <a:endCxn id="225" idx="0"/>
            </p:cNvCxnSpPr>
            <p:nvPr/>
          </p:nvCxnSpPr>
          <p:spPr>
            <a:xfrm>
              <a:off x="11229975" y="5635324"/>
              <a:ext cx="0" cy="1035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CE795788-E445-433C-BF22-F2404FC8E8A9}"/>
                </a:ext>
              </a:extLst>
            </p:cNvPr>
            <p:cNvCxnSpPr>
              <a:cxnSpLocks/>
              <a:stCxn id="90" idx="2"/>
              <a:endCxn id="211" idx="0"/>
            </p:cNvCxnSpPr>
            <p:nvPr/>
          </p:nvCxnSpPr>
          <p:spPr>
            <a:xfrm>
              <a:off x="2371725" y="4486531"/>
              <a:ext cx="0" cy="278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B9483618-E3F4-4E9C-8B65-713D246D1735}"/>
                </a:ext>
              </a:extLst>
            </p:cNvPr>
            <p:cNvCxnSpPr>
              <a:cxnSpLocks/>
              <a:stCxn id="92" idx="2"/>
              <a:endCxn id="210" idx="0"/>
            </p:cNvCxnSpPr>
            <p:nvPr/>
          </p:nvCxnSpPr>
          <p:spPr>
            <a:xfrm>
              <a:off x="351472" y="4486531"/>
              <a:ext cx="0" cy="259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F220CA37-E99F-4656-B575-232552C8A2B4}"/>
                </a:ext>
              </a:extLst>
            </p:cNvPr>
            <p:cNvCxnSpPr>
              <a:cxnSpLocks/>
              <a:stCxn id="202" idx="2"/>
              <a:endCxn id="213" idx="0"/>
            </p:cNvCxnSpPr>
            <p:nvPr/>
          </p:nvCxnSpPr>
          <p:spPr>
            <a:xfrm>
              <a:off x="4766310" y="4486531"/>
              <a:ext cx="0" cy="278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8C8C41E2-A87B-4C35-B0E9-B3F9FFA3EBCD}"/>
                </a:ext>
              </a:extLst>
            </p:cNvPr>
            <p:cNvCxnSpPr>
              <a:cxnSpLocks/>
              <a:stCxn id="201" idx="2"/>
              <a:endCxn id="214" idx="0"/>
            </p:cNvCxnSpPr>
            <p:nvPr/>
          </p:nvCxnSpPr>
          <p:spPr>
            <a:xfrm>
              <a:off x="6800850" y="4486531"/>
              <a:ext cx="0" cy="278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F00B1662-DBE9-4269-9671-E6E1C894DB31}"/>
                </a:ext>
              </a:extLst>
            </p:cNvPr>
            <p:cNvCxnSpPr>
              <a:cxnSpLocks/>
              <a:stCxn id="207" idx="2"/>
              <a:endCxn id="216" idx="0"/>
            </p:cNvCxnSpPr>
            <p:nvPr/>
          </p:nvCxnSpPr>
          <p:spPr>
            <a:xfrm>
              <a:off x="9195435" y="4486530"/>
              <a:ext cx="0" cy="278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5CC44314-F6FE-44A9-AFD5-8DD631BBA4A2}"/>
                </a:ext>
              </a:extLst>
            </p:cNvPr>
            <p:cNvCxnSpPr>
              <a:cxnSpLocks/>
              <a:stCxn id="206" idx="2"/>
              <a:endCxn id="217" idx="0"/>
            </p:cNvCxnSpPr>
            <p:nvPr/>
          </p:nvCxnSpPr>
          <p:spPr>
            <a:xfrm>
              <a:off x="11229975" y="4486530"/>
              <a:ext cx="0" cy="278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Connector: Elbow 294">
              <a:extLst>
                <a:ext uri="{FF2B5EF4-FFF2-40B4-BE49-F238E27FC236}">
                  <a16:creationId xmlns:a16="http://schemas.microsoft.com/office/drawing/2014/main" id="{32A02F8D-7C9B-41EE-999F-3D86E33AD0BF}"/>
                </a:ext>
              </a:extLst>
            </p:cNvPr>
            <p:cNvCxnSpPr>
              <a:cxnSpLocks/>
              <a:stCxn id="66" idx="2"/>
              <a:endCxn id="200" idx="0"/>
            </p:cNvCxnSpPr>
            <p:nvPr/>
          </p:nvCxnSpPr>
          <p:spPr>
            <a:xfrm rot="16200000" flipH="1">
              <a:off x="5596168" y="2706254"/>
              <a:ext cx="378632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Connector: Elbow 297">
              <a:extLst>
                <a:ext uri="{FF2B5EF4-FFF2-40B4-BE49-F238E27FC236}">
                  <a16:creationId xmlns:a16="http://schemas.microsoft.com/office/drawing/2014/main" id="{4B4D6849-6175-45BC-8B69-9F69E7B5BB45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rot="5400000">
              <a:off x="3381606" y="491693"/>
              <a:ext cx="378632" cy="44291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Connector: Elbow 300">
              <a:extLst>
                <a:ext uri="{FF2B5EF4-FFF2-40B4-BE49-F238E27FC236}">
                  <a16:creationId xmlns:a16="http://schemas.microsoft.com/office/drawing/2014/main" id="{11D128A3-1F95-41E8-9DA9-93D2E6D24BED}"/>
                </a:ext>
              </a:extLst>
            </p:cNvPr>
            <p:cNvCxnSpPr>
              <a:cxnSpLocks/>
              <a:stCxn id="66" idx="2"/>
              <a:endCxn id="205" idx="0"/>
            </p:cNvCxnSpPr>
            <p:nvPr/>
          </p:nvCxnSpPr>
          <p:spPr>
            <a:xfrm rot="16200000" flipH="1">
              <a:off x="7810732" y="491691"/>
              <a:ext cx="378631" cy="44291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004B9E36-F6FB-45A3-B8B1-C5CBBEA06A4F}"/>
                </a:ext>
              </a:extLst>
            </p:cNvPr>
            <p:cNvCxnSpPr>
              <a:cxnSpLocks/>
              <a:stCxn id="3" idx="2"/>
              <a:endCxn id="66" idx="0"/>
            </p:cNvCxnSpPr>
            <p:nvPr/>
          </p:nvCxnSpPr>
          <p:spPr>
            <a:xfrm>
              <a:off x="5785484" y="1692491"/>
              <a:ext cx="0" cy="229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B69A7468-388C-4416-8875-2D0DA38B6971}"/>
                </a:ext>
              </a:extLst>
            </p:cNvPr>
            <p:cNvSpPr/>
            <p:nvPr/>
          </p:nvSpPr>
          <p:spPr>
            <a:xfrm>
              <a:off x="1194434" y="3546145"/>
              <a:ext cx="316230" cy="27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R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D52710AD-CD7F-43EA-BC22-B0B703C42DFC}"/>
                </a:ext>
              </a:extLst>
            </p:cNvPr>
            <p:cNvSpPr/>
            <p:nvPr/>
          </p:nvSpPr>
          <p:spPr>
            <a:xfrm>
              <a:off x="5632133" y="3546144"/>
              <a:ext cx="316230" cy="27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R</a:t>
              </a:r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30D9C8A2-CC49-4741-A4CD-84733A1EF39B}"/>
                </a:ext>
              </a:extLst>
            </p:cNvPr>
            <p:cNvSpPr/>
            <p:nvPr/>
          </p:nvSpPr>
          <p:spPr>
            <a:xfrm>
              <a:off x="10065404" y="3546144"/>
              <a:ext cx="316230" cy="27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R</a:t>
              </a:r>
            </a:p>
          </p:txBody>
        </p: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50A294BE-D32C-4DF3-ACF5-EF0513F3D14C}"/>
                </a:ext>
              </a:extLst>
            </p:cNvPr>
            <p:cNvGrpSpPr/>
            <p:nvPr/>
          </p:nvGrpSpPr>
          <p:grpSpPr>
            <a:xfrm>
              <a:off x="2826713" y="8957117"/>
              <a:ext cx="7566351" cy="369332"/>
              <a:chOff x="2239973" y="9018077"/>
              <a:chExt cx="7566351" cy="369332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F3BE3D79-9C5C-4B8B-9A1F-F0580A03EE42}"/>
                  </a:ext>
                </a:extLst>
              </p:cNvPr>
              <p:cNvSpPr/>
              <p:nvPr/>
            </p:nvSpPr>
            <p:spPr>
              <a:xfrm>
                <a:off x="2239973" y="9063024"/>
                <a:ext cx="316230" cy="279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R</a:t>
                </a: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616D5A8C-BAB7-4705-8FE8-9FCD085ABEB4}"/>
                  </a:ext>
                </a:extLst>
              </p:cNvPr>
              <p:cNvSpPr txBox="1"/>
              <p:nvPr/>
            </p:nvSpPr>
            <p:spPr>
              <a:xfrm>
                <a:off x="2575560" y="9018077"/>
                <a:ext cx="723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- Randomization with additional blocking on Gender and Usage</a:t>
                </a:r>
              </a:p>
            </p:txBody>
          </p:sp>
        </p:grp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3FD615-90B4-421C-AC29-02AB8F85DA20}"/>
                </a:ext>
              </a:extLst>
            </p:cNvPr>
            <p:cNvSpPr/>
            <p:nvPr/>
          </p:nvSpPr>
          <p:spPr>
            <a:xfrm>
              <a:off x="-610553" y="7850165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14 Treatment Observation</a:t>
              </a:r>
            </a:p>
            <a:p>
              <a:pPr algn="ctr"/>
              <a:r>
                <a:rPr lang="en-SG" dirty="0"/>
                <a:t>N = 2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DD1824-6A42-4830-9467-F399FE977850}"/>
                </a:ext>
              </a:extLst>
            </p:cNvPr>
            <p:cNvSpPr/>
            <p:nvPr/>
          </p:nvSpPr>
          <p:spPr>
            <a:xfrm>
              <a:off x="1409700" y="7850165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14 Control Observation</a:t>
              </a:r>
            </a:p>
            <a:p>
              <a:pPr algn="ctr"/>
              <a:r>
                <a:rPr lang="en-SG" dirty="0"/>
                <a:t>N = 2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4173906-76AF-4B18-9C59-33103010ADD6}"/>
                </a:ext>
              </a:extLst>
            </p:cNvPr>
            <p:cNvSpPr/>
            <p:nvPr/>
          </p:nvSpPr>
          <p:spPr>
            <a:xfrm>
              <a:off x="3804285" y="7828303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14 Treatment Observation</a:t>
              </a:r>
            </a:p>
            <a:p>
              <a:pPr algn="ctr"/>
              <a:r>
                <a:rPr lang="en-SG" dirty="0"/>
                <a:t>N = 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4FC9A72-7419-4A00-812C-19B0AE3FD40A}"/>
                </a:ext>
              </a:extLst>
            </p:cNvPr>
            <p:cNvSpPr/>
            <p:nvPr/>
          </p:nvSpPr>
          <p:spPr>
            <a:xfrm>
              <a:off x="5838825" y="7828303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14 Control Observation</a:t>
              </a:r>
            </a:p>
            <a:p>
              <a:pPr algn="ctr"/>
              <a:r>
                <a:rPr lang="en-SG" dirty="0"/>
                <a:t>N = 2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8EC3004-F0E0-49D2-ACE4-16A3FCB71583}"/>
                </a:ext>
              </a:extLst>
            </p:cNvPr>
            <p:cNvSpPr/>
            <p:nvPr/>
          </p:nvSpPr>
          <p:spPr>
            <a:xfrm>
              <a:off x="8233410" y="7828025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14 Treatment Observation</a:t>
              </a:r>
            </a:p>
            <a:p>
              <a:pPr algn="ctr"/>
              <a:r>
                <a:rPr lang="en-SG" dirty="0"/>
                <a:t>N = 3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C24E5FE-9D04-4A9F-AE15-7ED9EEAA70A3}"/>
                </a:ext>
              </a:extLst>
            </p:cNvPr>
            <p:cNvSpPr/>
            <p:nvPr/>
          </p:nvSpPr>
          <p:spPr>
            <a:xfrm>
              <a:off x="10267950" y="7828025"/>
              <a:ext cx="1924050" cy="870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Day 14 Control Observation</a:t>
              </a:r>
            </a:p>
            <a:p>
              <a:pPr algn="ctr"/>
              <a:r>
                <a:rPr lang="en-SG" dirty="0"/>
                <a:t>N = 2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50F774E-2C87-46F9-8F8A-0FDF2EE53EB9}"/>
                </a:ext>
              </a:extLst>
            </p:cNvPr>
            <p:cNvCxnSpPr>
              <a:cxnSpLocks/>
              <a:stCxn id="220" idx="2"/>
              <a:endCxn id="61" idx="0"/>
            </p:cNvCxnSpPr>
            <p:nvPr/>
          </p:nvCxnSpPr>
          <p:spPr>
            <a:xfrm>
              <a:off x="351472" y="7563946"/>
              <a:ext cx="0" cy="286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4525E79-EBD0-4BC1-83CD-8B54408022FA}"/>
                </a:ext>
              </a:extLst>
            </p:cNvPr>
            <p:cNvCxnSpPr>
              <a:cxnSpLocks/>
              <a:stCxn id="221" idx="2"/>
              <a:endCxn id="62" idx="0"/>
            </p:cNvCxnSpPr>
            <p:nvPr/>
          </p:nvCxnSpPr>
          <p:spPr>
            <a:xfrm>
              <a:off x="2371725" y="7563946"/>
              <a:ext cx="0" cy="286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B107619-B123-4F4C-93B9-4B9D17542F15}"/>
                </a:ext>
              </a:extLst>
            </p:cNvPr>
            <p:cNvCxnSpPr>
              <a:cxnSpLocks/>
              <a:stCxn id="222" idx="2"/>
              <a:endCxn id="63" idx="0"/>
            </p:cNvCxnSpPr>
            <p:nvPr/>
          </p:nvCxnSpPr>
          <p:spPr>
            <a:xfrm>
              <a:off x="4766310" y="7542084"/>
              <a:ext cx="0" cy="286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E277237-D9CC-40FD-94D4-A46067867C0F}"/>
                </a:ext>
              </a:extLst>
            </p:cNvPr>
            <p:cNvCxnSpPr>
              <a:cxnSpLocks/>
              <a:stCxn id="223" idx="2"/>
              <a:endCxn id="64" idx="0"/>
            </p:cNvCxnSpPr>
            <p:nvPr/>
          </p:nvCxnSpPr>
          <p:spPr>
            <a:xfrm>
              <a:off x="6800850" y="7542084"/>
              <a:ext cx="0" cy="286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090E3C3-C74C-4110-995D-0B0304721674}"/>
                </a:ext>
              </a:extLst>
            </p:cNvPr>
            <p:cNvCxnSpPr>
              <a:cxnSpLocks/>
              <a:stCxn id="224" idx="2"/>
              <a:endCxn id="65" idx="0"/>
            </p:cNvCxnSpPr>
            <p:nvPr/>
          </p:nvCxnSpPr>
          <p:spPr>
            <a:xfrm>
              <a:off x="9195435" y="7541806"/>
              <a:ext cx="0" cy="286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2554329-FE6C-4393-B468-104F5F937137}"/>
                </a:ext>
              </a:extLst>
            </p:cNvPr>
            <p:cNvCxnSpPr>
              <a:cxnSpLocks/>
              <a:stCxn id="225" idx="2"/>
              <a:endCxn id="68" idx="0"/>
            </p:cNvCxnSpPr>
            <p:nvPr/>
          </p:nvCxnSpPr>
          <p:spPr>
            <a:xfrm>
              <a:off x="11229975" y="7541806"/>
              <a:ext cx="0" cy="286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43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067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Randomization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4B650E-F8EA-436B-A6BA-63B8E5A7E90F}"/>
              </a:ext>
            </a:extLst>
          </p:cNvPr>
          <p:cNvGrpSpPr/>
          <p:nvPr/>
        </p:nvGrpSpPr>
        <p:grpSpPr>
          <a:xfrm>
            <a:off x="3421380" y="-616201"/>
            <a:ext cx="12261278" cy="13181962"/>
            <a:chOff x="3421380" y="-616201"/>
            <a:chExt cx="12261278" cy="131819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8E82C45-D8AA-471B-B37F-5CCC1747BDFC}"/>
                </a:ext>
              </a:extLst>
            </p:cNvPr>
            <p:cNvGrpSpPr/>
            <p:nvPr/>
          </p:nvGrpSpPr>
          <p:grpSpPr>
            <a:xfrm>
              <a:off x="3421380" y="-616201"/>
              <a:ext cx="8016240" cy="3955134"/>
              <a:chOff x="3421380" y="-616201"/>
              <a:chExt cx="8016240" cy="3955134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27B4CBA5-BE29-4561-A4E1-3BA865060C59}"/>
                  </a:ext>
                </a:extLst>
              </p:cNvPr>
              <p:cNvSpPr/>
              <p:nvPr/>
            </p:nvSpPr>
            <p:spPr>
              <a:xfrm>
                <a:off x="6355080" y="-616201"/>
                <a:ext cx="222504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Top App: Facebook</a:t>
                </a:r>
              </a:p>
              <a:p>
                <a:pPr algn="ctr"/>
                <a:r>
                  <a:rPr lang="en-SG" dirty="0"/>
                  <a:t>N = 13</a:t>
                </a: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1A0C6564-4E62-49D5-AD1B-659259E6EE74}"/>
                  </a:ext>
                </a:extLst>
              </p:cNvPr>
              <p:cNvSpPr/>
              <p:nvPr/>
            </p:nvSpPr>
            <p:spPr>
              <a:xfrm>
                <a:off x="3421380" y="2043536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Treatment</a:t>
                </a:r>
              </a:p>
              <a:p>
                <a:pPr algn="ctr"/>
                <a:r>
                  <a:rPr lang="en-SG" dirty="0"/>
                  <a:t>N = 2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1D2710E5-4960-4D40-A9D6-7EF452DBD961}"/>
                  </a:ext>
                </a:extLst>
              </p:cNvPr>
              <p:cNvSpPr/>
              <p:nvPr/>
            </p:nvSpPr>
            <p:spPr>
              <a:xfrm>
                <a:off x="3421380" y="2743866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Control</a:t>
                </a:r>
              </a:p>
              <a:p>
                <a:pPr algn="ctr"/>
                <a:r>
                  <a:rPr lang="en-SG" dirty="0"/>
                  <a:t>N = 1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458A9574-F23D-4D31-BB9F-A658DEF13CD2}"/>
                  </a:ext>
                </a:extLst>
              </p:cNvPr>
              <p:cNvSpPr/>
              <p:nvPr/>
            </p:nvSpPr>
            <p:spPr>
              <a:xfrm>
                <a:off x="8427720" y="318732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Male</a:t>
                </a:r>
              </a:p>
              <a:p>
                <a:pPr algn="ctr"/>
                <a:r>
                  <a:rPr lang="en-SG" dirty="0"/>
                  <a:t>N = 9</a:t>
                </a:r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C753063D-F76F-4A31-A68B-4CEE6C1A07BF}"/>
                  </a:ext>
                </a:extLst>
              </p:cNvPr>
              <p:cNvSpPr/>
              <p:nvPr/>
            </p:nvSpPr>
            <p:spPr>
              <a:xfrm>
                <a:off x="5166360" y="318732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Female</a:t>
                </a:r>
              </a:p>
              <a:p>
                <a:pPr algn="ctr"/>
                <a:r>
                  <a:rPr lang="en-SG" dirty="0"/>
                  <a:t>N = 4</a:t>
                </a:r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A159615C-DFA4-4DB3-91EA-78C80259C6ED}"/>
                  </a:ext>
                </a:extLst>
              </p:cNvPr>
              <p:cNvSpPr/>
              <p:nvPr/>
            </p:nvSpPr>
            <p:spPr>
              <a:xfrm>
                <a:off x="6027420" y="1263965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Low Usage</a:t>
                </a:r>
              </a:p>
              <a:p>
                <a:pPr algn="ctr"/>
                <a:r>
                  <a:rPr lang="en-SG" dirty="0"/>
                  <a:t>N = 1</a:t>
                </a:r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31BB2C02-DF92-4F17-A505-F7A69E7A0D84}"/>
                  </a:ext>
                </a:extLst>
              </p:cNvPr>
              <p:cNvSpPr/>
              <p:nvPr/>
            </p:nvSpPr>
            <p:spPr>
              <a:xfrm>
                <a:off x="4312920" y="1263965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High Usage</a:t>
                </a:r>
              </a:p>
              <a:p>
                <a:pPr algn="ctr"/>
                <a:r>
                  <a:rPr lang="en-SG" dirty="0"/>
                  <a:t>N = 3</a:t>
                </a: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FF28D581-5D4F-4928-B969-99785951306F}"/>
                  </a:ext>
                </a:extLst>
              </p:cNvPr>
              <p:cNvSpPr/>
              <p:nvPr/>
            </p:nvSpPr>
            <p:spPr>
              <a:xfrm>
                <a:off x="5166360" y="2743866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Control</a:t>
                </a:r>
              </a:p>
              <a:p>
                <a:pPr algn="ctr"/>
                <a:r>
                  <a:rPr lang="en-SG" dirty="0"/>
                  <a:t>N = 1</a:t>
                </a: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1B047740-68FA-48BC-860E-77C4B8696909}"/>
                  </a:ext>
                </a:extLst>
              </p:cNvPr>
              <p:cNvSpPr/>
              <p:nvPr/>
            </p:nvSpPr>
            <p:spPr>
              <a:xfrm>
                <a:off x="5166360" y="2043536"/>
                <a:ext cx="1295400" cy="595067"/>
              </a:xfrm>
              <a:prstGeom prst="round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bg1">
                        <a:lumMod val="50000"/>
                      </a:schemeClr>
                    </a:solidFill>
                  </a:rPr>
                  <a:t>Treatment</a:t>
                </a:r>
              </a:p>
              <a:p>
                <a:pPr algn="ctr"/>
                <a:r>
                  <a:rPr lang="en-SG" dirty="0">
                    <a:solidFill>
                      <a:schemeClr val="bg1">
                        <a:lumMod val="50000"/>
                      </a:schemeClr>
                    </a:solidFill>
                  </a:rPr>
                  <a:t>N = 0</a:t>
                </a:r>
              </a:p>
            </p:txBody>
          </p:sp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58046E6F-A5A5-419A-A426-5985676CE82B}"/>
                  </a:ext>
                </a:extLst>
              </p:cNvPr>
              <p:cNvCxnSpPr>
                <a:cxnSpLocks/>
                <a:stCxn id="100" idx="2"/>
                <a:endCxn id="116" idx="3"/>
              </p:cNvCxnSpPr>
              <p:nvPr/>
            </p:nvCxnSpPr>
            <p:spPr>
              <a:xfrm rot="5400000">
                <a:off x="6327421" y="1993371"/>
                <a:ext cx="482038" cy="21336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Connector: Elbow 116">
                <a:extLst>
                  <a:ext uri="{FF2B5EF4-FFF2-40B4-BE49-F238E27FC236}">
                    <a16:creationId xmlns:a16="http://schemas.microsoft.com/office/drawing/2014/main" id="{E36AD864-A1A3-42F9-8ADC-98AA8195454A}"/>
                  </a:ext>
                </a:extLst>
              </p:cNvPr>
              <p:cNvCxnSpPr>
                <a:cxnSpLocks/>
                <a:stCxn id="100" idx="2"/>
                <a:endCxn id="103" idx="3"/>
              </p:cNvCxnSpPr>
              <p:nvPr/>
            </p:nvCxnSpPr>
            <p:spPr>
              <a:xfrm rot="5400000">
                <a:off x="5977256" y="2343536"/>
                <a:ext cx="1182368" cy="21336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or: Elbow 117">
                <a:extLst>
                  <a:ext uri="{FF2B5EF4-FFF2-40B4-BE49-F238E27FC236}">
                    <a16:creationId xmlns:a16="http://schemas.microsoft.com/office/drawing/2014/main" id="{B4A189AB-DE44-43B5-81AF-7150C84FD01B}"/>
                  </a:ext>
                </a:extLst>
              </p:cNvPr>
              <p:cNvCxnSpPr>
                <a:cxnSpLocks/>
                <a:stCxn id="101" idx="2"/>
                <a:endCxn id="70" idx="3"/>
              </p:cNvCxnSpPr>
              <p:nvPr/>
            </p:nvCxnSpPr>
            <p:spPr>
              <a:xfrm rot="5400000">
                <a:off x="4597681" y="1978131"/>
                <a:ext cx="482038" cy="24384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ctor: Elbow 118">
                <a:extLst>
                  <a:ext uri="{FF2B5EF4-FFF2-40B4-BE49-F238E27FC236}">
                    <a16:creationId xmlns:a16="http://schemas.microsoft.com/office/drawing/2014/main" id="{E3CB1976-1976-4D90-B0A3-C3E1280CDD2B}"/>
                  </a:ext>
                </a:extLst>
              </p:cNvPr>
              <p:cNvCxnSpPr>
                <a:cxnSpLocks/>
                <a:stCxn id="101" idx="2"/>
                <a:endCxn id="89" idx="3"/>
              </p:cNvCxnSpPr>
              <p:nvPr/>
            </p:nvCxnSpPr>
            <p:spPr>
              <a:xfrm rot="5400000">
                <a:off x="4247516" y="2328296"/>
                <a:ext cx="1182368" cy="24384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nector: Elbow 120">
                <a:extLst>
                  <a:ext uri="{FF2B5EF4-FFF2-40B4-BE49-F238E27FC236}">
                    <a16:creationId xmlns:a16="http://schemas.microsoft.com/office/drawing/2014/main" id="{63F10645-4707-4E78-AF36-B356B0CAC374}"/>
                  </a:ext>
                </a:extLst>
              </p:cNvPr>
              <p:cNvCxnSpPr>
                <a:cxnSpLocks/>
                <a:stCxn id="92" idx="2"/>
                <a:endCxn id="100" idx="0"/>
              </p:cNvCxnSpPr>
              <p:nvPr/>
            </p:nvCxnSpPr>
            <p:spPr>
              <a:xfrm rot="16200000" flipH="1">
                <a:off x="6069507" y="658352"/>
                <a:ext cx="350166" cy="86106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nector: Elbow 121">
                <a:extLst>
                  <a:ext uri="{FF2B5EF4-FFF2-40B4-BE49-F238E27FC236}">
                    <a16:creationId xmlns:a16="http://schemas.microsoft.com/office/drawing/2014/main" id="{F1164CE4-C1FF-469F-9DED-1F20841DB4C0}"/>
                  </a:ext>
                </a:extLst>
              </p:cNvPr>
              <p:cNvCxnSpPr>
                <a:cxnSpLocks/>
                <a:stCxn id="92" idx="2"/>
                <a:endCxn id="101" idx="0"/>
              </p:cNvCxnSpPr>
              <p:nvPr/>
            </p:nvCxnSpPr>
            <p:spPr>
              <a:xfrm rot="5400000">
                <a:off x="5212257" y="662162"/>
                <a:ext cx="350166" cy="85344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B3D7A0AF-4E70-4642-8FD6-1392DC9A5984}"/>
                  </a:ext>
                </a:extLst>
              </p:cNvPr>
              <p:cNvCxnSpPr>
                <a:cxnSpLocks/>
                <a:stCxn id="67" idx="2"/>
                <a:endCxn id="92" idx="0"/>
              </p:cNvCxnSpPr>
              <p:nvPr/>
            </p:nvCxnSpPr>
            <p:spPr>
              <a:xfrm rot="5400000">
                <a:off x="6470897" y="-677971"/>
                <a:ext cx="339866" cy="165354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nector: Elbow 123">
                <a:extLst>
                  <a:ext uri="{FF2B5EF4-FFF2-40B4-BE49-F238E27FC236}">
                    <a16:creationId xmlns:a16="http://schemas.microsoft.com/office/drawing/2014/main" id="{14CD4D49-6AD0-406F-8323-52EF938CF6DF}"/>
                  </a:ext>
                </a:extLst>
              </p:cNvPr>
              <p:cNvCxnSpPr>
                <a:cxnSpLocks/>
                <a:stCxn id="67" idx="2"/>
                <a:endCxn id="90" idx="0"/>
              </p:cNvCxnSpPr>
              <p:nvPr/>
            </p:nvCxnSpPr>
            <p:spPr>
              <a:xfrm rot="16200000" flipH="1">
                <a:off x="8101577" y="-655111"/>
                <a:ext cx="339866" cy="160782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BC45BC2-6D96-4202-A524-DF7037484866}"/>
                  </a:ext>
                </a:extLst>
              </p:cNvPr>
              <p:cNvSpPr/>
              <p:nvPr/>
            </p:nvSpPr>
            <p:spPr>
              <a:xfrm>
                <a:off x="8427720" y="2006206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Treatment</a:t>
                </a:r>
              </a:p>
              <a:p>
                <a:pPr algn="ctr"/>
                <a:r>
                  <a:rPr lang="en-SG" dirty="0"/>
                  <a:t>N = 2</a:t>
                </a: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8E3A5672-C637-4899-BB6F-1926107DDA1B}"/>
                  </a:ext>
                </a:extLst>
              </p:cNvPr>
              <p:cNvSpPr/>
              <p:nvPr/>
            </p:nvSpPr>
            <p:spPr>
              <a:xfrm>
                <a:off x="8427720" y="2706536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Control</a:t>
                </a:r>
              </a:p>
              <a:p>
                <a:pPr algn="ctr"/>
                <a:r>
                  <a:rPr lang="en-SG" dirty="0"/>
                  <a:t>N = 1</a:t>
                </a:r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9A1D14BA-0177-4F30-9B2C-CC1FA5095441}"/>
                  </a:ext>
                </a:extLst>
              </p:cNvPr>
              <p:cNvSpPr/>
              <p:nvPr/>
            </p:nvSpPr>
            <p:spPr>
              <a:xfrm>
                <a:off x="10142220" y="2706536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Control</a:t>
                </a:r>
              </a:p>
              <a:p>
                <a:pPr algn="ctr"/>
                <a:r>
                  <a:rPr lang="en-SG" dirty="0"/>
                  <a:t>N = 2</a:t>
                </a: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24ABD317-A4D5-41CF-A3D0-6456D1CBE8A8}"/>
                  </a:ext>
                </a:extLst>
              </p:cNvPr>
              <p:cNvSpPr/>
              <p:nvPr/>
            </p:nvSpPr>
            <p:spPr>
              <a:xfrm>
                <a:off x="10142220" y="2006206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Treatment</a:t>
                </a:r>
              </a:p>
              <a:p>
                <a:pPr algn="ctr"/>
                <a:r>
                  <a:rPr lang="en-SG" dirty="0"/>
                  <a:t>N = 4</a:t>
                </a:r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81296CBA-C5A1-48BF-ACFA-B3AA4584737D}"/>
                  </a:ext>
                </a:extLst>
              </p:cNvPr>
              <p:cNvSpPr/>
              <p:nvPr/>
            </p:nvSpPr>
            <p:spPr>
              <a:xfrm>
                <a:off x="9265920" y="1280758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Low Usage</a:t>
                </a:r>
              </a:p>
              <a:p>
                <a:pPr algn="ctr"/>
                <a:r>
                  <a:rPr lang="en-SG" dirty="0"/>
                  <a:t>N = 6</a:t>
                </a:r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DC8BDEFE-9078-43EB-82EC-332B29F0B128}"/>
                  </a:ext>
                </a:extLst>
              </p:cNvPr>
              <p:cNvSpPr/>
              <p:nvPr/>
            </p:nvSpPr>
            <p:spPr>
              <a:xfrm>
                <a:off x="7551420" y="1280758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High Usage</a:t>
                </a:r>
              </a:p>
              <a:p>
                <a:pPr algn="ctr"/>
                <a:r>
                  <a:rPr lang="en-SG" dirty="0"/>
                  <a:t>N = 3</a:t>
                </a:r>
              </a:p>
            </p:txBody>
          </p:sp>
          <p:cxnSp>
            <p:nvCxnSpPr>
              <p:cNvPr id="134" name="Connector: Elbow 133">
                <a:extLst>
                  <a:ext uri="{FF2B5EF4-FFF2-40B4-BE49-F238E27FC236}">
                    <a16:creationId xmlns:a16="http://schemas.microsoft.com/office/drawing/2014/main" id="{3C9F8A32-B991-43AC-B70D-1D4AB9B456A9}"/>
                  </a:ext>
                </a:extLst>
              </p:cNvPr>
              <p:cNvCxnSpPr>
                <a:cxnSpLocks/>
                <a:stCxn id="90" idx="2"/>
                <a:endCxn id="133" idx="0"/>
              </p:cNvCxnSpPr>
              <p:nvPr/>
            </p:nvCxnSpPr>
            <p:spPr>
              <a:xfrm rot="5400000">
                <a:off x="8453791" y="659128"/>
                <a:ext cx="366959" cy="87630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Connector: Elbow 136">
                <a:extLst>
                  <a:ext uri="{FF2B5EF4-FFF2-40B4-BE49-F238E27FC236}">
                    <a16:creationId xmlns:a16="http://schemas.microsoft.com/office/drawing/2014/main" id="{DBAED3B5-0FC1-47D2-80CC-FB081E6528F7}"/>
                  </a:ext>
                </a:extLst>
              </p:cNvPr>
              <p:cNvCxnSpPr>
                <a:cxnSpLocks/>
                <a:stCxn id="90" idx="2"/>
                <a:endCxn id="132" idx="0"/>
              </p:cNvCxnSpPr>
              <p:nvPr/>
            </p:nvCxnSpPr>
            <p:spPr>
              <a:xfrm rot="16200000" flipH="1">
                <a:off x="9311041" y="678178"/>
                <a:ext cx="366959" cy="83820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nector: Elbow 139">
                <a:extLst>
                  <a:ext uri="{FF2B5EF4-FFF2-40B4-BE49-F238E27FC236}">
                    <a16:creationId xmlns:a16="http://schemas.microsoft.com/office/drawing/2014/main" id="{24F02712-77BC-4385-BFAF-5C8D8BF5D809}"/>
                  </a:ext>
                </a:extLst>
              </p:cNvPr>
              <p:cNvCxnSpPr>
                <a:cxnSpLocks/>
                <a:stCxn id="133" idx="2"/>
                <a:endCxn id="128" idx="1"/>
              </p:cNvCxnSpPr>
              <p:nvPr/>
            </p:nvCxnSpPr>
            <p:spPr>
              <a:xfrm rot="16200000" flipH="1">
                <a:off x="8099463" y="1975482"/>
                <a:ext cx="427915" cy="2286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Connector: Elbow 142">
                <a:extLst>
                  <a:ext uri="{FF2B5EF4-FFF2-40B4-BE49-F238E27FC236}">
                    <a16:creationId xmlns:a16="http://schemas.microsoft.com/office/drawing/2014/main" id="{42B8A21A-E189-4C46-A92E-4EAB299011C1}"/>
                  </a:ext>
                </a:extLst>
              </p:cNvPr>
              <p:cNvCxnSpPr>
                <a:cxnSpLocks/>
                <a:stCxn id="133" idx="2"/>
                <a:endCxn id="129" idx="1"/>
              </p:cNvCxnSpPr>
              <p:nvPr/>
            </p:nvCxnSpPr>
            <p:spPr>
              <a:xfrm rot="16200000" flipH="1">
                <a:off x="7749298" y="2325647"/>
                <a:ext cx="1128245" cy="2286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Connector: Elbow 145">
                <a:extLst>
                  <a:ext uri="{FF2B5EF4-FFF2-40B4-BE49-F238E27FC236}">
                    <a16:creationId xmlns:a16="http://schemas.microsoft.com/office/drawing/2014/main" id="{B0E3074A-EB1A-45F2-B448-EFED479C0F85}"/>
                  </a:ext>
                </a:extLst>
              </p:cNvPr>
              <p:cNvCxnSpPr>
                <a:cxnSpLocks/>
                <a:stCxn id="132" idx="2"/>
                <a:endCxn id="131" idx="1"/>
              </p:cNvCxnSpPr>
              <p:nvPr/>
            </p:nvCxnSpPr>
            <p:spPr>
              <a:xfrm rot="16200000" flipH="1">
                <a:off x="9813963" y="1975482"/>
                <a:ext cx="427915" cy="2286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nector: Elbow 151">
                <a:extLst>
                  <a:ext uri="{FF2B5EF4-FFF2-40B4-BE49-F238E27FC236}">
                    <a16:creationId xmlns:a16="http://schemas.microsoft.com/office/drawing/2014/main" id="{9BC78592-B4B2-4F43-A70A-2AE05659DC0E}"/>
                  </a:ext>
                </a:extLst>
              </p:cNvPr>
              <p:cNvCxnSpPr>
                <a:cxnSpLocks/>
                <a:stCxn id="132" idx="2"/>
                <a:endCxn id="130" idx="1"/>
              </p:cNvCxnSpPr>
              <p:nvPr/>
            </p:nvCxnSpPr>
            <p:spPr>
              <a:xfrm rot="16200000" flipH="1">
                <a:off x="9463798" y="2325647"/>
                <a:ext cx="1128245" cy="2286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4A4E1CF-62DD-43F1-A64E-475F406A78F9}"/>
                  </a:ext>
                </a:extLst>
              </p:cNvPr>
              <p:cNvSpPr/>
              <p:nvPr/>
            </p:nvSpPr>
            <p:spPr>
              <a:xfrm>
                <a:off x="4791075" y="1960331"/>
                <a:ext cx="316230" cy="279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R</a:t>
                </a: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96277D6-CB8B-42C1-971D-AB3363E80F06}"/>
                  </a:ext>
                </a:extLst>
              </p:cNvPr>
              <p:cNvSpPr/>
              <p:nvPr/>
            </p:nvSpPr>
            <p:spPr>
              <a:xfrm>
                <a:off x="6532245" y="1958512"/>
                <a:ext cx="316230" cy="279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R</a:t>
                </a: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2329D3F-5DA1-4A36-A306-2991DA18B3BD}"/>
                  </a:ext>
                </a:extLst>
              </p:cNvPr>
              <p:cNvSpPr/>
              <p:nvPr/>
            </p:nvSpPr>
            <p:spPr>
              <a:xfrm>
                <a:off x="8047647" y="1964383"/>
                <a:ext cx="316230" cy="279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R</a:t>
                </a: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5FD78D37-D67E-45A7-BA08-EF60F0B70015}"/>
                  </a:ext>
                </a:extLst>
              </p:cNvPr>
              <p:cNvSpPr/>
              <p:nvPr/>
            </p:nvSpPr>
            <p:spPr>
              <a:xfrm>
                <a:off x="9764103" y="1962564"/>
                <a:ext cx="316230" cy="279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R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F9AD34-02F2-4CD7-9CC1-78A5273D55C7}"/>
                </a:ext>
              </a:extLst>
            </p:cNvPr>
            <p:cNvGrpSpPr/>
            <p:nvPr/>
          </p:nvGrpSpPr>
          <p:grpSpPr>
            <a:xfrm>
              <a:off x="3543300" y="3961971"/>
              <a:ext cx="8016240" cy="3955134"/>
              <a:chOff x="3543300" y="3961971"/>
              <a:chExt cx="8016240" cy="3955134"/>
            </a:xfrm>
          </p:grpSpPr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7C816534-95A1-4747-9C8F-49271D99A4A5}"/>
                  </a:ext>
                </a:extLst>
              </p:cNvPr>
              <p:cNvSpPr/>
              <p:nvPr/>
            </p:nvSpPr>
            <p:spPr>
              <a:xfrm>
                <a:off x="6477000" y="3961971"/>
                <a:ext cx="222504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Top App: Instagram</a:t>
                </a:r>
              </a:p>
              <a:p>
                <a:pPr algn="ctr"/>
                <a:r>
                  <a:rPr lang="en-SG" dirty="0"/>
                  <a:t>N = 12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80558420-AF1B-46CF-9BB7-562D89495B42}"/>
                  </a:ext>
                </a:extLst>
              </p:cNvPr>
              <p:cNvSpPr/>
              <p:nvPr/>
            </p:nvSpPr>
            <p:spPr>
              <a:xfrm>
                <a:off x="3543300" y="6621708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Treatment</a:t>
                </a:r>
              </a:p>
              <a:p>
                <a:pPr algn="ctr"/>
                <a:r>
                  <a:rPr lang="en-SG" dirty="0"/>
                  <a:t>N = 4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E0F699A3-206F-4335-8913-96F6772C5ADE}"/>
                  </a:ext>
                </a:extLst>
              </p:cNvPr>
              <p:cNvSpPr/>
              <p:nvPr/>
            </p:nvSpPr>
            <p:spPr>
              <a:xfrm>
                <a:off x="3543300" y="7322038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Control</a:t>
                </a:r>
              </a:p>
              <a:p>
                <a:pPr algn="ctr"/>
                <a:r>
                  <a:rPr lang="en-SG" dirty="0"/>
                  <a:t>N = 2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229DCEA9-E69C-4651-9DDE-294CBC8DC538}"/>
                  </a:ext>
                </a:extLst>
              </p:cNvPr>
              <p:cNvSpPr/>
              <p:nvPr/>
            </p:nvSpPr>
            <p:spPr>
              <a:xfrm>
                <a:off x="8549640" y="4896904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Male</a:t>
                </a:r>
              </a:p>
              <a:p>
                <a:pPr algn="ctr"/>
                <a:r>
                  <a:rPr lang="en-SG" dirty="0"/>
                  <a:t>N = 4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9F908A13-C574-4CC0-A9DA-3340F40724E7}"/>
                  </a:ext>
                </a:extLst>
              </p:cNvPr>
              <p:cNvSpPr/>
              <p:nvPr/>
            </p:nvSpPr>
            <p:spPr>
              <a:xfrm>
                <a:off x="5288280" y="4896904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Female</a:t>
                </a:r>
              </a:p>
              <a:p>
                <a:pPr algn="ctr"/>
                <a:r>
                  <a:rPr lang="en-SG" dirty="0"/>
                  <a:t>N = 8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2CB89342-8F1F-451D-B494-F285AF5D4A03}"/>
                  </a:ext>
                </a:extLst>
              </p:cNvPr>
              <p:cNvSpPr/>
              <p:nvPr/>
            </p:nvSpPr>
            <p:spPr>
              <a:xfrm>
                <a:off x="6149340" y="5842137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Low Usage</a:t>
                </a:r>
              </a:p>
              <a:p>
                <a:pPr algn="ctr"/>
                <a:r>
                  <a:rPr lang="en-SG" dirty="0"/>
                  <a:t>N = 2</a:t>
                </a:r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CC1FD0C2-ADC8-4671-863B-8D1A71A9D578}"/>
                  </a:ext>
                </a:extLst>
              </p:cNvPr>
              <p:cNvSpPr/>
              <p:nvPr/>
            </p:nvSpPr>
            <p:spPr>
              <a:xfrm>
                <a:off x="4434840" y="5842137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High Usage</a:t>
                </a:r>
              </a:p>
              <a:p>
                <a:pPr algn="ctr"/>
                <a:r>
                  <a:rPr lang="en-SG" dirty="0"/>
                  <a:t>N = 6</a:t>
                </a:r>
              </a:p>
            </p:txBody>
          </p:sp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6FED7E3B-12CB-4484-9BE8-AED590F0C9CB}"/>
                  </a:ext>
                </a:extLst>
              </p:cNvPr>
              <p:cNvSpPr/>
              <p:nvPr/>
            </p:nvSpPr>
            <p:spPr>
              <a:xfrm>
                <a:off x="5288280" y="7322038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Control</a:t>
                </a:r>
              </a:p>
              <a:p>
                <a:pPr algn="ctr"/>
                <a:r>
                  <a:rPr lang="en-SG" dirty="0"/>
                  <a:t>N = 1</a:t>
                </a: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818A5E7C-D4FE-4791-B8B7-04C84856B8FE}"/>
                  </a:ext>
                </a:extLst>
              </p:cNvPr>
              <p:cNvSpPr/>
              <p:nvPr/>
            </p:nvSpPr>
            <p:spPr>
              <a:xfrm>
                <a:off x="5288280" y="6621708"/>
                <a:ext cx="1295400" cy="595067"/>
              </a:xfrm>
              <a:prstGeom prst="round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1"/>
                    </a:solidFill>
                  </a:rPr>
                  <a:t>Treatment</a:t>
                </a:r>
              </a:p>
              <a:p>
                <a:pPr algn="ctr"/>
                <a:r>
                  <a:rPr lang="en-SG" dirty="0">
                    <a:solidFill>
                      <a:schemeClr val="tx1"/>
                    </a:solidFill>
                  </a:rPr>
                  <a:t>N = 1</a:t>
                </a:r>
              </a:p>
            </p:txBody>
          </p:sp>
          <p:cxnSp>
            <p:nvCxnSpPr>
              <p:cNvPr id="174" name="Connector: Elbow 173">
                <a:extLst>
                  <a:ext uri="{FF2B5EF4-FFF2-40B4-BE49-F238E27FC236}">
                    <a16:creationId xmlns:a16="http://schemas.microsoft.com/office/drawing/2014/main" id="{4CD5D252-1447-484A-83B5-52F0FEAA38FE}"/>
                  </a:ext>
                </a:extLst>
              </p:cNvPr>
              <p:cNvCxnSpPr>
                <a:cxnSpLocks/>
                <a:stCxn id="170" idx="2"/>
                <a:endCxn id="173" idx="3"/>
              </p:cNvCxnSpPr>
              <p:nvPr/>
            </p:nvCxnSpPr>
            <p:spPr>
              <a:xfrm rot="5400000">
                <a:off x="6449341" y="6571543"/>
                <a:ext cx="482038" cy="21336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Connector: Elbow 174">
                <a:extLst>
                  <a:ext uri="{FF2B5EF4-FFF2-40B4-BE49-F238E27FC236}">
                    <a16:creationId xmlns:a16="http://schemas.microsoft.com/office/drawing/2014/main" id="{9857C963-B171-44CC-8B35-5C47AE402A14}"/>
                  </a:ext>
                </a:extLst>
              </p:cNvPr>
              <p:cNvCxnSpPr>
                <a:cxnSpLocks/>
                <a:stCxn id="170" idx="2"/>
                <a:endCxn id="172" idx="3"/>
              </p:cNvCxnSpPr>
              <p:nvPr/>
            </p:nvCxnSpPr>
            <p:spPr>
              <a:xfrm rot="5400000">
                <a:off x="6099176" y="6921708"/>
                <a:ext cx="1182368" cy="21336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Connector: Elbow 175">
                <a:extLst>
                  <a:ext uri="{FF2B5EF4-FFF2-40B4-BE49-F238E27FC236}">
                    <a16:creationId xmlns:a16="http://schemas.microsoft.com/office/drawing/2014/main" id="{C9BB5B03-762C-4665-A317-3760C23F0FC6}"/>
                  </a:ext>
                </a:extLst>
              </p:cNvPr>
              <p:cNvCxnSpPr>
                <a:cxnSpLocks/>
                <a:stCxn id="171" idx="2"/>
                <a:endCxn id="166" idx="3"/>
              </p:cNvCxnSpPr>
              <p:nvPr/>
            </p:nvCxnSpPr>
            <p:spPr>
              <a:xfrm rot="5400000">
                <a:off x="4719601" y="6556303"/>
                <a:ext cx="482038" cy="24384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Connector: Elbow 176">
                <a:extLst>
                  <a:ext uri="{FF2B5EF4-FFF2-40B4-BE49-F238E27FC236}">
                    <a16:creationId xmlns:a16="http://schemas.microsoft.com/office/drawing/2014/main" id="{532A0083-DC82-485D-8567-2E048D2CDE7D}"/>
                  </a:ext>
                </a:extLst>
              </p:cNvPr>
              <p:cNvCxnSpPr>
                <a:cxnSpLocks/>
                <a:stCxn id="171" idx="2"/>
                <a:endCxn id="167" idx="3"/>
              </p:cNvCxnSpPr>
              <p:nvPr/>
            </p:nvCxnSpPr>
            <p:spPr>
              <a:xfrm rot="5400000">
                <a:off x="4369436" y="6906468"/>
                <a:ext cx="1182368" cy="24384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Connector: Elbow 177">
                <a:extLst>
                  <a:ext uri="{FF2B5EF4-FFF2-40B4-BE49-F238E27FC236}">
                    <a16:creationId xmlns:a16="http://schemas.microsoft.com/office/drawing/2014/main" id="{DC2B2232-ED54-4E7D-8EC8-CC3E57664869}"/>
                  </a:ext>
                </a:extLst>
              </p:cNvPr>
              <p:cNvCxnSpPr>
                <a:cxnSpLocks/>
                <a:stCxn id="169" idx="2"/>
                <a:endCxn id="170" idx="0"/>
              </p:cNvCxnSpPr>
              <p:nvPr/>
            </p:nvCxnSpPr>
            <p:spPr>
              <a:xfrm rot="16200000" flipH="1">
                <a:off x="6191427" y="5236524"/>
                <a:ext cx="350166" cy="86106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Connector: Elbow 178">
                <a:extLst>
                  <a:ext uri="{FF2B5EF4-FFF2-40B4-BE49-F238E27FC236}">
                    <a16:creationId xmlns:a16="http://schemas.microsoft.com/office/drawing/2014/main" id="{F8ACC51E-E317-49C6-9246-7BA687D3A9C3}"/>
                  </a:ext>
                </a:extLst>
              </p:cNvPr>
              <p:cNvCxnSpPr>
                <a:cxnSpLocks/>
                <a:stCxn id="169" idx="2"/>
                <a:endCxn id="171" idx="0"/>
              </p:cNvCxnSpPr>
              <p:nvPr/>
            </p:nvCxnSpPr>
            <p:spPr>
              <a:xfrm rot="5400000">
                <a:off x="5334177" y="5240334"/>
                <a:ext cx="350166" cy="85344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Connector: Elbow 179">
                <a:extLst>
                  <a:ext uri="{FF2B5EF4-FFF2-40B4-BE49-F238E27FC236}">
                    <a16:creationId xmlns:a16="http://schemas.microsoft.com/office/drawing/2014/main" id="{FE4558A5-BEA2-4381-971C-48145FD3050C}"/>
                  </a:ext>
                </a:extLst>
              </p:cNvPr>
              <p:cNvCxnSpPr>
                <a:cxnSpLocks/>
                <a:stCxn id="165" idx="2"/>
                <a:endCxn id="169" idx="0"/>
              </p:cNvCxnSpPr>
              <p:nvPr/>
            </p:nvCxnSpPr>
            <p:spPr>
              <a:xfrm rot="5400000">
                <a:off x="6592817" y="3900201"/>
                <a:ext cx="339866" cy="165354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Connector: Elbow 180">
                <a:extLst>
                  <a:ext uri="{FF2B5EF4-FFF2-40B4-BE49-F238E27FC236}">
                    <a16:creationId xmlns:a16="http://schemas.microsoft.com/office/drawing/2014/main" id="{6956D910-EACC-42A5-9F19-EE9F5035394A}"/>
                  </a:ext>
                </a:extLst>
              </p:cNvPr>
              <p:cNvCxnSpPr>
                <a:cxnSpLocks/>
                <a:stCxn id="165" idx="2"/>
                <a:endCxn id="168" idx="0"/>
              </p:cNvCxnSpPr>
              <p:nvPr/>
            </p:nvCxnSpPr>
            <p:spPr>
              <a:xfrm rot="16200000" flipH="1">
                <a:off x="8223497" y="3923061"/>
                <a:ext cx="339866" cy="160782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985C7CEC-A0F4-450F-9D38-DC35D1612283}"/>
                  </a:ext>
                </a:extLst>
              </p:cNvPr>
              <p:cNvSpPr/>
              <p:nvPr/>
            </p:nvSpPr>
            <p:spPr>
              <a:xfrm>
                <a:off x="8549640" y="6584378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Treatment</a:t>
                </a:r>
              </a:p>
              <a:p>
                <a:pPr algn="ctr"/>
                <a:r>
                  <a:rPr lang="en-SG" dirty="0"/>
                  <a:t>N = 1</a:t>
                </a:r>
              </a:p>
            </p:txBody>
          </p:sp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34281681-3721-4559-B098-280916E1D360}"/>
                  </a:ext>
                </a:extLst>
              </p:cNvPr>
              <p:cNvSpPr/>
              <p:nvPr/>
            </p:nvSpPr>
            <p:spPr>
              <a:xfrm>
                <a:off x="8549640" y="7284708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Control</a:t>
                </a:r>
              </a:p>
              <a:p>
                <a:pPr algn="ctr"/>
                <a:r>
                  <a:rPr lang="en-SG" dirty="0"/>
                  <a:t>N = 1</a:t>
                </a:r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55009F2E-2B35-4902-952E-5DA09D6EE713}"/>
                  </a:ext>
                </a:extLst>
              </p:cNvPr>
              <p:cNvSpPr/>
              <p:nvPr/>
            </p:nvSpPr>
            <p:spPr>
              <a:xfrm>
                <a:off x="10264140" y="7284708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Control</a:t>
                </a:r>
              </a:p>
              <a:p>
                <a:pPr algn="ctr"/>
                <a:r>
                  <a:rPr lang="en-SG" dirty="0"/>
                  <a:t>N = 1</a:t>
                </a: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0BE0A572-7328-4375-B11F-33BB08A3EE53}"/>
                  </a:ext>
                </a:extLst>
              </p:cNvPr>
              <p:cNvSpPr/>
              <p:nvPr/>
            </p:nvSpPr>
            <p:spPr>
              <a:xfrm>
                <a:off x="10264140" y="6584378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Treatment</a:t>
                </a:r>
              </a:p>
              <a:p>
                <a:pPr algn="ctr"/>
                <a:r>
                  <a:rPr lang="en-SG" dirty="0"/>
                  <a:t>N = 1</a:t>
                </a:r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37F757DF-A985-41BD-8CF7-5DE03808B75C}"/>
                  </a:ext>
                </a:extLst>
              </p:cNvPr>
              <p:cNvSpPr/>
              <p:nvPr/>
            </p:nvSpPr>
            <p:spPr>
              <a:xfrm>
                <a:off x="9387840" y="5858930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Low Usage</a:t>
                </a:r>
              </a:p>
              <a:p>
                <a:pPr algn="ctr"/>
                <a:r>
                  <a:rPr lang="en-SG" dirty="0"/>
                  <a:t>N = 2</a:t>
                </a:r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5DB7E392-4972-4F15-96A8-3AFA4030B999}"/>
                  </a:ext>
                </a:extLst>
              </p:cNvPr>
              <p:cNvSpPr/>
              <p:nvPr/>
            </p:nvSpPr>
            <p:spPr>
              <a:xfrm>
                <a:off x="7673340" y="5858930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High Usage</a:t>
                </a:r>
              </a:p>
              <a:p>
                <a:pPr algn="ctr"/>
                <a:r>
                  <a:rPr lang="en-SG" dirty="0"/>
                  <a:t>N = 2</a:t>
                </a:r>
              </a:p>
            </p:txBody>
          </p:sp>
          <p:cxnSp>
            <p:nvCxnSpPr>
              <p:cNvPr id="188" name="Connector: Elbow 187">
                <a:extLst>
                  <a:ext uri="{FF2B5EF4-FFF2-40B4-BE49-F238E27FC236}">
                    <a16:creationId xmlns:a16="http://schemas.microsoft.com/office/drawing/2014/main" id="{9B7B70BE-9BE4-4284-AEE5-219C6F18C954}"/>
                  </a:ext>
                </a:extLst>
              </p:cNvPr>
              <p:cNvCxnSpPr>
                <a:cxnSpLocks/>
                <a:stCxn id="168" idx="2"/>
                <a:endCxn id="187" idx="0"/>
              </p:cNvCxnSpPr>
              <p:nvPr/>
            </p:nvCxnSpPr>
            <p:spPr>
              <a:xfrm rot="5400000">
                <a:off x="8575711" y="5237300"/>
                <a:ext cx="366959" cy="87630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Connector: Elbow 188">
                <a:extLst>
                  <a:ext uri="{FF2B5EF4-FFF2-40B4-BE49-F238E27FC236}">
                    <a16:creationId xmlns:a16="http://schemas.microsoft.com/office/drawing/2014/main" id="{F78DD390-A750-4ECA-A36E-5DE686E8D9DF}"/>
                  </a:ext>
                </a:extLst>
              </p:cNvPr>
              <p:cNvCxnSpPr>
                <a:cxnSpLocks/>
                <a:stCxn id="168" idx="2"/>
                <a:endCxn id="186" idx="0"/>
              </p:cNvCxnSpPr>
              <p:nvPr/>
            </p:nvCxnSpPr>
            <p:spPr>
              <a:xfrm rot="16200000" flipH="1">
                <a:off x="9432961" y="5256350"/>
                <a:ext cx="366959" cy="83820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Connector: Elbow 189">
                <a:extLst>
                  <a:ext uri="{FF2B5EF4-FFF2-40B4-BE49-F238E27FC236}">
                    <a16:creationId xmlns:a16="http://schemas.microsoft.com/office/drawing/2014/main" id="{47EB2192-D446-4AD8-8039-0FE7FC61C0C0}"/>
                  </a:ext>
                </a:extLst>
              </p:cNvPr>
              <p:cNvCxnSpPr>
                <a:cxnSpLocks/>
                <a:stCxn id="187" idx="2"/>
                <a:endCxn id="182" idx="1"/>
              </p:cNvCxnSpPr>
              <p:nvPr/>
            </p:nvCxnSpPr>
            <p:spPr>
              <a:xfrm rot="16200000" flipH="1">
                <a:off x="8221383" y="6553654"/>
                <a:ext cx="427915" cy="2286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Connector: Elbow 190">
                <a:extLst>
                  <a:ext uri="{FF2B5EF4-FFF2-40B4-BE49-F238E27FC236}">
                    <a16:creationId xmlns:a16="http://schemas.microsoft.com/office/drawing/2014/main" id="{F0B118F7-026F-4F36-96CF-F25AC0BA1520}"/>
                  </a:ext>
                </a:extLst>
              </p:cNvPr>
              <p:cNvCxnSpPr>
                <a:cxnSpLocks/>
                <a:stCxn id="187" idx="2"/>
                <a:endCxn id="183" idx="1"/>
              </p:cNvCxnSpPr>
              <p:nvPr/>
            </p:nvCxnSpPr>
            <p:spPr>
              <a:xfrm rot="16200000" flipH="1">
                <a:off x="7871218" y="6903819"/>
                <a:ext cx="1128245" cy="2286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Connector: Elbow 191">
                <a:extLst>
                  <a:ext uri="{FF2B5EF4-FFF2-40B4-BE49-F238E27FC236}">
                    <a16:creationId xmlns:a16="http://schemas.microsoft.com/office/drawing/2014/main" id="{E716112F-4D40-416F-A869-F786AF4126CC}"/>
                  </a:ext>
                </a:extLst>
              </p:cNvPr>
              <p:cNvCxnSpPr>
                <a:cxnSpLocks/>
                <a:stCxn id="186" idx="2"/>
                <a:endCxn id="185" idx="1"/>
              </p:cNvCxnSpPr>
              <p:nvPr/>
            </p:nvCxnSpPr>
            <p:spPr>
              <a:xfrm rot="16200000" flipH="1">
                <a:off x="9935883" y="6553654"/>
                <a:ext cx="427915" cy="2286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Connector: Elbow 192">
                <a:extLst>
                  <a:ext uri="{FF2B5EF4-FFF2-40B4-BE49-F238E27FC236}">
                    <a16:creationId xmlns:a16="http://schemas.microsoft.com/office/drawing/2014/main" id="{CB09FD5C-648F-4ED7-990D-644B20BC9CA9}"/>
                  </a:ext>
                </a:extLst>
              </p:cNvPr>
              <p:cNvCxnSpPr>
                <a:cxnSpLocks/>
                <a:stCxn id="186" idx="2"/>
                <a:endCxn id="184" idx="1"/>
              </p:cNvCxnSpPr>
              <p:nvPr/>
            </p:nvCxnSpPr>
            <p:spPr>
              <a:xfrm rot="16200000" flipH="1">
                <a:off x="9585718" y="6903819"/>
                <a:ext cx="1128245" cy="2286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16EC83A-88A0-4AFA-9C14-C3746537BF04}"/>
                  </a:ext>
                </a:extLst>
              </p:cNvPr>
              <p:cNvSpPr/>
              <p:nvPr/>
            </p:nvSpPr>
            <p:spPr>
              <a:xfrm>
                <a:off x="4903676" y="6537594"/>
                <a:ext cx="316230" cy="279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R</a:t>
                </a: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74DC2C5-E9FD-4637-BC13-2E94A23AB12D}"/>
                  </a:ext>
                </a:extLst>
              </p:cNvPr>
              <p:cNvSpPr/>
              <p:nvPr/>
            </p:nvSpPr>
            <p:spPr>
              <a:xfrm>
                <a:off x="6644846" y="6535775"/>
                <a:ext cx="316230" cy="279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R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76D3347-2809-4105-AE6D-C530B144AB86}"/>
                  </a:ext>
                </a:extLst>
              </p:cNvPr>
              <p:cNvSpPr/>
              <p:nvPr/>
            </p:nvSpPr>
            <p:spPr>
              <a:xfrm>
                <a:off x="8155408" y="6540239"/>
                <a:ext cx="316230" cy="279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R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F58DF11-7892-479B-BC90-8538FDDA2BD5}"/>
                  </a:ext>
                </a:extLst>
              </p:cNvPr>
              <p:cNvSpPr/>
              <p:nvPr/>
            </p:nvSpPr>
            <p:spPr>
              <a:xfrm>
                <a:off x="9871864" y="6538420"/>
                <a:ext cx="316230" cy="279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R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9A0417-5C2A-418F-BA47-248B30341088}"/>
                </a:ext>
              </a:extLst>
            </p:cNvPr>
            <p:cNvGrpSpPr/>
            <p:nvPr/>
          </p:nvGrpSpPr>
          <p:grpSpPr>
            <a:xfrm>
              <a:off x="3543300" y="8610627"/>
              <a:ext cx="8016240" cy="3955134"/>
              <a:chOff x="3543300" y="8915425"/>
              <a:chExt cx="8016240" cy="3955134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81D5F602-18F3-4DF7-8CC2-10BE368332EC}"/>
                  </a:ext>
                </a:extLst>
              </p:cNvPr>
              <p:cNvSpPr/>
              <p:nvPr/>
            </p:nvSpPr>
            <p:spPr>
              <a:xfrm>
                <a:off x="6477000" y="8915425"/>
                <a:ext cx="222504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Top App: WeChat</a:t>
                </a:r>
              </a:p>
              <a:p>
                <a:pPr algn="ctr"/>
                <a:r>
                  <a:rPr lang="en-SG" dirty="0"/>
                  <a:t>N = 20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E77DE564-0CE6-4EBD-8DB5-27CB63EE7612}"/>
                  </a:ext>
                </a:extLst>
              </p:cNvPr>
              <p:cNvSpPr/>
              <p:nvPr/>
            </p:nvSpPr>
            <p:spPr>
              <a:xfrm>
                <a:off x="3543300" y="11575162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Treatment</a:t>
                </a:r>
              </a:p>
              <a:p>
                <a:pPr algn="ctr"/>
                <a:r>
                  <a:rPr lang="en-SG" dirty="0"/>
                  <a:t>N = 6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C6CD7C8D-5A72-4EF6-B75A-D74C750718FA}"/>
                  </a:ext>
                </a:extLst>
              </p:cNvPr>
              <p:cNvSpPr/>
              <p:nvPr/>
            </p:nvSpPr>
            <p:spPr>
              <a:xfrm>
                <a:off x="3543300" y="12275492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Control</a:t>
                </a:r>
              </a:p>
              <a:p>
                <a:pPr algn="ctr"/>
                <a:r>
                  <a:rPr lang="en-SG" dirty="0"/>
                  <a:t>N = 4</a:t>
                </a: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76AD01E4-4E76-4FBD-A26E-C975BB60C5AA}"/>
                  </a:ext>
                </a:extLst>
              </p:cNvPr>
              <p:cNvSpPr/>
              <p:nvPr/>
            </p:nvSpPr>
            <p:spPr>
              <a:xfrm>
                <a:off x="8549640" y="9850358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Male</a:t>
                </a:r>
              </a:p>
              <a:p>
                <a:pPr algn="ctr"/>
                <a:r>
                  <a:rPr lang="en-SG" dirty="0"/>
                  <a:t>N = 7</a:t>
                </a: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2CCF90CC-B83B-4A7E-BD8E-A83DB2000594}"/>
                  </a:ext>
                </a:extLst>
              </p:cNvPr>
              <p:cNvSpPr/>
              <p:nvPr/>
            </p:nvSpPr>
            <p:spPr>
              <a:xfrm>
                <a:off x="5288280" y="9850358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Female</a:t>
                </a:r>
              </a:p>
              <a:p>
                <a:pPr algn="ctr"/>
                <a:r>
                  <a:rPr lang="en-SG" dirty="0"/>
                  <a:t>N = 13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AEF02B2D-7732-4F1B-91EE-F8BA89542D9D}"/>
                  </a:ext>
                </a:extLst>
              </p:cNvPr>
              <p:cNvSpPr/>
              <p:nvPr/>
            </p:nvSpPr>
            <p:spPr>
              <a:xfrm>
                <a:off x="6149340" y="10795591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Low Usage</a:t>
                </a:r>
              </a:p>
              <a:p>
                <a:pPr algn="ctr"/>
                <a:r>
                  <a:rPr lang="en-SG" dirty="0"/>
                  <a:t>N = 3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BDB3D7F4-073C-406F-B5AD-932C21073F51}"/>
                  </a:ext>
                </a:extLst>
              </p:cNvPr>
              <p:cNvSpPr/>
              <p:nvPr/>
            </p:nvSpPr>
            <p:spPr>
              <a:xfrm>
                <a:off x="4434840" y="10795591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High Usage</a:t>
                </a:r>
              </a:p>
              <a:p>
                <a:pPr algn="ctr"/>
                <a:r>
                  <a:rPr lang="en-SG" dirty="0"/>
                  <a:t>N = 10</a:t>
                </a: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F01F9B38-9965-4143-B426-365C2BBFDC9D}"/>
                  </a:ext>
                </a:extLst>
              </p:cNvPr>
              <p:cNvSpPr/>
              <p:nvPr/>
            </p:nvSpPr>
            <p:spPr>
              <a:xfrm>
                <a:off x="5288280" y="12275492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Control</a:t>
                </a:r>
              </a:p>
              <a:p>
                <a:pPr algn="ctr"/>
                <a:r>
                  <a:rPr lang="en-SG" dirty="0"/>
                  <a:t>N = 2</a:t>
                </a: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CC24073B-F1D1-490A-925D-A8A3D0FBC50F}"/>
                  </a:ext>
                </a:extLst>
              </p:cNvPr>
              <p:cNvSpPr/>
              <p:nvPr/>
            </p:nvSpPr>
            <p:spPr>
              <a:xfrm>
                <a:off x="5288280" y="11575162"/>
                <a:ext cx="1295400" cy="595067"/>
              </a:xfrm>
              <a:prstGeom prst="round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1"/>
                    </a:solidFill>
                  </a:rPr>
                  <a:t>Treatment</a:t>
                </a:r>
              </a:p>
              <a:p>
                <a:pPr algn="ctr"/>
                <a:r>
                  <a:rPr lang="en-SG" dirty="0">
                    <a:solidFill>
                      <a:schemeClr val="tx1"/>
                    </a:solidFill>
                  </a:rPr>
                  <a:t>N = 1</a:t>
                </a:r>
              </a:p>
            </p:txBody>
          </p: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5D833918-B6EC-4890-9CDB-F2B5ECA0128C}"/>
                  </a:ext>
                </a:extLst>
              </p:cNvPr>
              <p:cNvCxnSpPr>
                <a:cxnSpLocks/>
                <a:stCxn id="77" idx="2"/>
                <a:endCxn id="80" idx="3"/>
              </p:cNvCxnSpPr>
              <p:nvPr/>
            </p:nvCxnSpPr>
            <p:spPr>
              <a:xfrm rot="5400000">
                <a:off x="6449341" y="11524997"/>
                <a:ext cx="482038" cy="21336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51FCCD90-71B7-4CB8-99E7-9570CCAA9B6A}"/>
                  </a:ext>
                </a:extLst>
              </p:cNvPr>
              <p:cNvCxnSpPr>
                <a:cxnSpLocks/>
                <a:stCxn id="77" idx="2"/>
                <a:endCxn id="79" idx="3"/>
              </p:cNvCxnSpPr>
              <p:nvPr/>
            </p:nvCxnSpPr>
            <p:spPr>
              <a:xfrm rot="5400000">
                <a:off x="6099176" y="11875162"/>
                <a:ext cx="1182368" cy="21336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nector: Elbow 82">
                <a:extLst>
                  <a:ext uri="{FF2B5EF4-FFF2-40B4-BE49-F238E27FC236}">
                    <a16:creationId xmlns:a16="http://schemas.microsoft.com/office/drawing/2014/main" id="{3A8D44B8-2050-42BE-878F-16B8C7CB66F5}"/>
                  </a:ext>
                </a:extLst>
              </p:cNvPr>
              <p:cNvCxnSpPr>
                <a:cxnSpLocks/>
                <a:stCxn id="78" idx="2"/>
                <a:endCxn id="73" idx="3"/>
              </p:cNvCxnSpPr>
              <p:nvPr/>
            </p:nvCxnSpPr>
            <p:spPr>
              <a:xfrm rot="5400000">
                <a:off x="4719601" y="11509757"/>
                <a:ext cx="482038" cy="24384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or: Elbow 83">
                <a:extLst>
                  <a:ext uri="{FF2B5EF4-FFF2-40B4-BE49-F238E27FC236}">
                    <a16:creationId xmlns:a16="http://schemas.microsoft.com/office/drawing/2014/main" id="{EEBF1C0B-C8BF-4B28-B7A4-831FF825D1BC}"/>
                  </a:ext>
                </a:extLst>
              </p:cNvPr>
              <p:cNvCxnSpPr>
                <a:cxnSpLocks/>
                <a:stCxn id="78" idx="2"/>
                <a:endCxn id="74" idx="3"/>
              </p:cNvCxnSpPr>
              <p:nvPr/>
            </p:nvCxnSpPr>
            <p:spPr>
              <a:xfrm rot="5400000">
                <a:off x="4369436" y="11859922"/>
                <a:ext cx="1182368" cy="24384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Connector: Elbow 84">
                <a:extLst>
                  <a:ext uri="{FF2B5EF4-FFF2-40B4-BE49-F238E27FC236}">
                    <a16:creationId xmlns:a16="http://schemas.microsoft.com/office/drawing/2014/main" id="{CAE8E40E-EB55-4DE7-BB5E-1C00FD3E5B79}"/>
                  </a:ext>
                </a:extLst>
              </p:cNvPr>
              <p:cNvCxnSpPr>
                <a:cxnSpLocks/>
                <a:stCxn id="76" idx="2"/>
                <a:endCxn id="77" idx="0"/>
              </p:cNvCxnSpPr>
              <p:nvPr/>
            </p:nvCxnSpPr>
            <p:spPr>
              <a:xfrm rot="16200000" flipH="1">
                <a:off x="6191427" y="10189978"/>
                <a:ext cx="350166" cy="86106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DBB5FA98-A355-4959-907B-E409256FD25A}"/>
                  </a:ext>
                </a:extLst>
              </p:cNvPr>
              <p:cNvCxnSpPr>
                <a:cxnSpLocks/>
                <a:stCxn id="76" idx="2"/>
                <a:endCxn id="78" idx="0"/>
              </p:cNvCxnSpPr>
              <p:nvPr/>
            </p:nvCxnSpPr>
            <p:spPr>
              <a:xfrm rot="5400000">
                <a:off x="5334177" y="10193788"/>
                <a:ext cx="350166" cy="85344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or: Elbow 86">
                <a:extLst>
                  <a:ext uri="{FF2B5EF4-FFF2-40B4-BE49-F238E27FC236}">
                    <a16:creationId xmlns:a16="http://schemas.microsoft.com/office/drawing/2014/main" id="{42F0154B-2CA4-4FEF-9456-961FF0A97861}"/>
                  </a:ext>
                </a:extLst>
              </p:cNvPr>
              <p:cNvCxnSpPr>
                <a:cxnSpLocks/>
                <a:stCxn id="72" idx="2"/>
                <a:endCxn id="76" idx="0"/>
              </p:cNvCxnSpPr>
              <p:nvPr/>
            </p:nvCxnSpPr>
            <p:spPr>
              <a:xfrm rot="5400000">
                <a:off x="6592817" y="8853655"/>
                <a:ext cx="339866" cy="165354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973CA0A2-2908-4EE8-ABC8-39ACB09FE905}"/>
                  </a:ext>
                </a:extLst>
              </p:cNvPr>
              <p:cNvCxnSpPr>
                <a:cxnSpLocks/>
                <a:stCxn id="72" idx="2"/>
                <a:endCxn id="75" idx="0"/>
              </p:cNvCxnSpPr>
              <p:nvPr/>
            </p:nvCxnSpPr>
            <p:spPr>
              <a:xfrm rot="16200000" flipH="1">
                <a:off x="8223497" y="8876515"/>
                <a:ext cx="339866" cy="160782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DA5CDF06-6514-43DE-932A-2D66942308D4}"/>
                  </a:ext>
                </a:extLst>
              </p:cNvPr>
              <p:cNvSpPr/>
              <p:nvPr/>
            </p:nvSpPr>
            <p:spPr>
              <a:xfrm>
                <a:off x="8549640" y="11537832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Treatment</a:t>
                </a:r>
              </a:p>
              <a:p>
                <a:pPr algn="ctr"/>
                <a:r>
                  <a:rPr lang="en-SG" dirty="0"/>
                  <a:t>N = 3</a:t>
                </a:r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3D7EDAC6-64E9-4468-B0BB-051ECE625ECD}"/>
                  </a:ext>
                </a:extLst>
              </p:cNvPr>
              <p:cNvSpPr/>
              <p:nvPr/>
            </p:nvSpPr>
            <p:spPr>
              <a:xfrm>
                <a:off x="8549640" y="12238162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Control</a:t>
                </a:r>
              </a:p>
              <a:p>
                <a:pPr algn="ctr"/>
                <a:r>
                  <a:rPr lang="en-SG" dirty="0"/>
                  <a:t>N = 2</a:t>
                </a:r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A6B7068F-E70A-4D7B-AD8A-6BD65C9C6702}"/>
                  </a:ext>
                </a:extLst>
              </p:cNvPr>
              <p:cNvSpPr/>
              <p:nvPr/>
            </p:nvSpPr>
            <p:spPr>
              <a:xfrm>
                <a:off x="10264140" y="12238162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Control</a:t>
                </a:r>
              </a:p>
              <a:p>
                <a:pPr algn="ctr"/>
                <a:r>
                  <a:rPr lang="en-SG" dirty="0"/>
                  <a:t>N = 1</a:t>
                </a:r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AED16EF0-B7BA-4834-8877-E5F67491F37E}"/>
                  </a:ext>
                </a:extLst>
              </p:cNvPr>
              <p:cNvSpPr/>
              <p:nvPr/>
            </p:nvSpPr>
            <p:spPr>
              <a:xfrm>
                <a:off x="10264140" y="11537832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Treatment</a:t>
                </a:r>
              </a:p>
              <a:p>
                <a:pPr algn="ctr"/>
                <a:r>
                  <a:rPr lang="en-SG" dirty="0"/>
                  <a:t>N = 1</a:t>
                </a:r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2DD5CCD3-8C19-43F9-A212-A41C0D93EBB3}"/>
                  </a:ext>
                </a:extLst>
              </p:cNvPr>
              <p:cNvSpPr/>
              <p:nvPr/>
            </p:nvSpPr>
            <p:spPr>
              <a:xfrm>
                <a:off x="9387840" y="10812384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Low Usage</a:t>
                </a:r>
              </a:p>
              <a:p>
                <a:pPr algn="ctr"/>
                <a:r>
                  <a:rPr lang="en-SG" dirty="0"/>
                  <a:t>N = 2</a:t>
                </a:r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5DA84B5E-110D-46AF-BF4E-4755D781D166}"/>
                  </a:ext>
                </a:extLst>
              </p:cNvPr>
              <p:cNvSpPr/>
              <p:nvPr/>
            </p:nvSpPr>
            <p:spPr>
              <a:xfrm>
                <a:off x="7673340" y="10812384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High Usage</a:t>
                </a:r>
              </a:p>
              <a:p>
                <a:pPr algn="ctr"/>
                <a:r>
                  <a:rPr lang="en-SG" dirty="0"/>
                  <a:t>N = 5</a:t>
                </a:r>
              </a:p>
            </p:txBody>
          </p: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6D8589D4-C8DE-4366-B981-85289DE0A49B}"/>
                  </a:ext>
                </a:extLst>
              </p:cNvPr>
              <p:cNvCxnSpPr>
                <a:cxnSpLocks/>
                <a:stCxn id="75" idx="2"/>
                <a:endCxn id="97" idx="0"/>
              </p:cNvCxnSpPr>
              <p:nvPr/>
            </p:nvCxnSpPr>
            <p:spPr>
              <a:xfrm rot="5400000">
                <a:off x="8575711" y="10190754"/>
                <a:ext cx="366959" cy="87630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nector: Elbow 98">
                <a:extLst>
                  <a:ext uri="{FF2B5EF4-FFF2-40B4-BE49-F238E27FC236}">
                    <a16:creationId xmlns:a16="http://schemas.microsoft.com/office/drawing/2014/main" id="{A034A139-9A46-45BB-B77C-E478F9CB435A}"/>
                  </a:ext>
                </a:extLst>
              </p:cNvPr>
              <p:cNvCxnSpPr>
                <a:cxnSpLocks/>
                <a:stCxn id="75" idx="2"/>
                <a:endCxn id="96" idx="0"/>
              </p:cNvCxnSpPr>
              <p:nvPr/>
            </p:nvCxnSpPr>
            <p:spPr>
              <a:xfrm rot="16200000" flipH="1">
                <a:off x="9432961" y="10209804"/>
                <a:ext cx="366959" cy="83820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82082752-D35F-42CE-8156-D3CFBA032CED}"/>
                  </a:ext>
                </a:extLst>
              </p:cNvPr>
              <p:cNvCxnSpPr>
                <a:cxnSpLocks/>
                <a:stCxn id="97" idx="2"/>
                <a:endCxn id="91" idx="1"/>
              </p:cNvCxnSpPr>
              <p:nvPr/>
            </p:nvCxnSpPr>
            <p:spPr>
              <a:xfrm rot="16200000" flipH="1">
                <a:off x="8221383" y="11507108"/>
                <a:ext cx="427915" cy="2286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BDDE22F9-CA29-4763-8D27-2C78BFF008CD}"/>
                  </a:ext>
                </a:extLst>
              </p:cNvPr>
              <p:cNvCxnSpPr>
                <a:cxnSpLocks/>
                <a:stCxn id="97" idx="2"/>
                <a:endCxn id="93" idx="1"/>
              </p:cNvCxnSpPr>
              <p:nvPr/>
            </p:nvCxnSpPr>
            <p:spPr>
              <a:xfrm rot="16200000" flipH="1">
                <a:off x="7871218" y="11857273"/>
                <a:ext cx="1128245" cy="2286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5AD8751D-89F0-4C27-BAB7-67E772CCC271}"/>
                  </a:ext>
                </a:extLst>
              </p:cNvPr>
              <p:cNvCxnSpPr>
                <a:cxnSpLocks/>
                <a:stCxn id="96" idx="2"/>
                <a:endCxn id="95" idx="1"/>
              </p:cNvCxnSpPr>
              <p:nvPr/>
            </p:nvCxnSpPr>
            <p:spPr>
              <a:xfrm rot="16200000" flipH="1">
                <a:off x="9935883" y="11507108"/>
                <a:ext cx="427915" cy="2286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E21745F7-F0F4-47A1-88A3-EBEA3ECDF9BB}"/>
                  </a:ext>
                </a:extLst>
              </p:cNvPr>
              <p:cNvCxnSpPr>
                <a:cxnSpLocks/>
                <a:stCxn id="96" idx="2"/>
                <a:endCxn id="94" idx="1"/>
              </p:cNvCxnSpPr>
              <p:nvPr/>
            </p:nvCxnSpPr>
            <p:spPr>
              <a:xfrm rot="16200000" flipH="1">
                <a:off x="9585718" y="11857273"/>
                <a:ext cx="1128245" cy="2286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4F55472-AC5C-418E-856B-0096CBC6353E}"/>
                  </a:ext>
                </a:extLst>
              </p:cNvPr>
              <p:cNvSpPr/>
              <p:nvPr/>
            </p:nvSpPr>
            <p:spPr>
              <a:xfrm>
                <a:off x="4921696" y="11456273"/>
                <a:ext cx="316230" cy="279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R</a:t>
                </a: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E6C7D7E-5511-4434-A773-7F87DD478EB3}"/>
                  </a:ext>
                </a:extLst>
              </p:cNvPr>
              <p:cNvSpPr/>
              <p:nvPr/>
            </p:nvSpPr>
            <p:spPr>
              <a:xfrm>
                <a:off x="6662866" y="11454454"/>
                <a:ext cx="316230" cy="279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R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7B456CD-5D31-4DE8-8CFA-1DA9E2543C52}"/>
                  </a:ext>
                </a:extLst>
              </p:cNvPr>
              <p:cNvSpPr/>
              <p:nvPr/>
            </p:nvSpPr>
            <p:spPr>
              <a:xfrm>
                <a:off x="8162925" y="11461043"/>
                <a:ext cx="316230" cy="279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R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FD7B3414-8BAB-4D6D-AA7B-1434E73EDCDC}"/>
                  </a:ext>
                </a:extLst>
              </p:cNvPr>
              <p:cNvSpPr/>
              <p:nvPr/>
            </p:nvSpPr>
            <p:spPr>
              <a:xfrm>
                <a:off x="9879381" y="11459224"/>
                <a:ext cx="316230" cy="279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R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40A759-44DD-4790-AF50-DE550E71862D}"/>
                </a:ext>
              </a:extLst>
            </p:cNvPr>
            <p:cNvGrpSpPr/>
            <p:nvPr/>
          </p:nvGrpSpPr>
          <p:grpSpPr>
            <a:xfrm>
              <a:off x="12235177" y="8641281"/>
              <a:ext cx="2819399" cy="2430937"/>
              <a:chOff x="12235177" y="8946079"/>
              <a:chExt cx="2819399" cy="2430937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0DC5B8D8-7177-4938-A3CE-98675811F221}"/>
                  </a:ext>
                </a:extLst>
              </p:cNvPr>
              <p:cNvSpPr/>
              <p:nvPr/>
            </p:nvSpPr>
            <p:spPr>
              <a:xfrm>
                <a:off x="12255495" y="8946079"/>
                <a:ext cx="275844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Top App: WeChat (Pilot)</a:t>
                </a:r>
              </a:p>
              <a:p>
                <a:pPr algn="ctr"/>
                <a:r>
                  <a:rPr lang="en-SG" dirty="0"/>
                  <a:t>N = 2</a:t>
                </a:r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A8AE162A-1E8B-48DB-9C0B-0EA251A11383}"/>
                  </a:ext>
                </a:extLst>
              </p:cNvPr>
              <p:cNvSpPr/>
              <p:nvPr/>
            </p:nvSpPr>
            <p:spPr>
              <a:xfrm>
                <a:off x="13759175" y="9873782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1"/>
                    </a:solidFill>
                  </a:rPr>
                  <a:t>Control</a:t>
                </a:r>
              </a:p>
              <a:p>
                <a:pPr algn="ctr"/>
                <a:r>
                  <a:rPr lang="en-SG" dirty="0"/>
                  <a:t>N = 1</a:t>
                </a: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A3E902EE-6C06-4ADD-845C-874AB3D50845}"/>
                  </a:ext>
                </a:extLst>
              </p:cNvPr>
              <p:cNvSpPr/>
              <p:nvPr/>
            </p:nvSpPr>
            <p:spPr>
              <a:xfrm>
                <a:off x="13759176" y="10777507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Female</a:t>
                </a:r>
              </a:p>
              <a:p>
                <a:pPr algn="ctr"/>
                <a:r>
                  <a:rPr lang="en-SG" dirty="0"/>
                  <a:t>Low Usage</a:t>
                </a:r>
              </a:p>
            </p:txBody>
          </p:sp>
          <p:cxnSp>
            <p:nvCxnSpPr>
              <p:cNvPr id="136" name="Connector: Elbow 135">
                <a:extLst>
                  <a:ext uri="{FF2B5EF4-FFF2-40B4-BE49-F238E27FC236}">
                    <a16:creationId xmlns:a16="http://schemas.microsoft.com/office/drawing/2014/main" id="{341E2AC3-465F-4D13-84E5-F1F54A7A82A9}"/>
                  </a:ext>
                </a:extLst>
              </p:cNvPr>
              <p:cNvCxnSpPr>
                <a:cxnSpLocks/>
                <a:stCxn id="112" idx="2"/>
                <a:endCxn id="113" idx="0"/>
              </p:cNvCxnSpPr>
              <p:nvPr/>
            </p:nvCxnSpPr>
            <p:spPr>
              <a:xfrm rot="16200000" flipH="1">
                <a:off x="14252546" y="10623177"/>
                <a:ext cx="308658" cy="1"/>
              </a:xfrm>
              <a:prstGeom prst="bentConnector3">
                <a:avLst>
                  <a:gd name="adj1" fmla="val 50000"/>
                </a:avLst>
              </a:prstGeom>
              <a:ln>
                <a:prstDash val="das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Connector: Elbow 138">
                <a:extLst>
                  <a:ext uri="{FF2B5EF4-FFF2-40B4-BE49-F238E27FC236}">
                    <a16:creationId xmlns:a16="http://schemas.microsoft.com/office/drawing/2014/main" id="{1A2E197B-8726-4499-9E27-496D041C6170}"/>
                  </a:ext>
                </a:extLst>
              </p:cNvPr>
              <p:cNvCxnSpPr>
                <a:cxnSpLocks/>
                <a:stCxn id="108" idx="2"/>
                <a:endCxn id="112" idx="0"/>
              </p:cNvCxnSpPr>
              <p:nvPr/>
            </p:nvCxnSpPr>
            <p:spPr>
              <a:xfrm rot="16200000" flipH="1">
                <a:off x="13854477" y="9321384"/>
                <a:ext cx="332636" cy="77216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nector: Elbow 140">
                <a:extLst>
                  <a:ext uri="{FF2B5EF4-FFF2-40B4-BE49-F238E27FC236}">
                    <a16:creationId xmlns:a16="http://schemas.microsoft.com/office/drawing/2014/main" id="{622F7F33-BF27-46CD-BD9F-B299FE76294A}"/>
                  </a:ext>
                </a:extLst>
              </p:cNvPr>
              <p:cNvCxnSpPr>
                <a:cxnSpLocks/>
                <a:stCxn id="108" idx="2"/>
                <a:endCxn id="158" idx="0"/>
              </p:cNvCxnSpPr>
              <p:nvPr/>
            </p:nvCxnSpPr>
            <p:spPr>
              <a:xfrm rot="5400000">
                <a:off x="13090257" y="9333766"/>
                <a:ext cx="337078" cy="75183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1C2FAAA5-868A-46CE-A141-74B3718714E0}"/>
                  </a:ext>
                </a:extLst>
              </p:cNvPr>
              <p:cNvSpPr/>
              <p:nvPr/>
            </p:nvSpPr>
            <p:spPr>
              <a:xfrm>
                <a:off x="12235177" y="9878224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1"/>
                    </a:solidFill>
                  </a:rPr>
                  <a:t>Treatment</a:t>
                </a:r>
              </a:p>
              <a:p>
                <a:pPr algn="ctr"/>
                <a:r>
                  <a:rPr lang="en-SG" dirty="0"/>
                  <a:t>N = 1</a:t>
                </a: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58B8D0A1-FFE9-401D-8166-6BF91F9F9FC3}"/>
                  </a:ext>
                </a:extLst>
              </p:cNvPr>
              <p:cNvSpPr/>
              <p:nvPr/>
            </p:nvSpPr>
            <p:spPr>
              <a:xfrm>
                <a:off x="12235178" y="10781949"/>
                <a:ext cx="1295400" cy="595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Male</a:t>
                </a:r>
              </a:p>
              <a:p>
                <a:pPr algn="ctr"/>
                <a:r>
                  <a:rPr lang="en-SG" dirty="0"/>
                  <a:t>Low Usage</a:t>
                </a:r>
              </a:p>
            </p:txBody>
          </p:sp>
          <p:cxnSp>
            <p:nvCxnSpPr>
              <p:cNvPr id="160" name="Connector: Elbow 159">
                <a:extLst>
                  <a:ext uri="{FF2B5EF4-FFF2-40B4-BE49-F238E27FC236}">
                    <a16:creationId xmlns:a16="http://schemas.microsoft.com/office/drawing/2014/main" id="{194A2011-83BB-49C3-BD4E-20250B55ED41}"/>
                  </a:ext>
                </a:extLst>
              </p:cNvPr>
              <p:cNvCxnSpPr>
                <a:cxnSpLocks/>
                <a:stCxn id="158" idx="2"/>
                <a:endCxn id="159" idx="0"/>
              </p:cNvCxnSpPr>
              <p:nvPr/>
            </p:nvCxnSpPr>
            <p:spPr>
              <a:xfrm rot="16200000" flipH="1">
                <a:off x="12728548" y="10627619"/>
                <a:ext cx="308658" cy="1"/>
              </a:xfrm>
              <a:prstGeom prst="bentConnector3">
                <a:avLst>
                  <a:gd name="adj1" fmla="val 50000"/>
                </a:avLst>
              </a:prstGeom>
              <a:ln>
                <a:prstDash val="das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06BC156D-B11E-4D43-949C-9B7279FA1595}"/>
                  </a:ext>
                </a:extLst>
              </p:cNvPr>
              <p:cNvSpPr/>
              <p:nvPr/>
            </p:nvSpPr>
            <p:spPr>
              <a:xfrm>
                <a:off x="13500506" y="9594343"/>
                <a:ext cx="316230" cy="279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R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2E72A5-45DA-42E4-AF85-8D2A3CD70B6C}"/>
                </a:ext>
              </a:extLst>
            </p:cNvPr>
            <p:cNvGrpSpPr/>
            <p:nvPr/>
          </p:nvGrpSpPr>
          <p:grpSpPr>
            <a:xfrm>
              <a:off x="11615226" y="-604598"/>
              <a:ext cx="4067432" cy="1200329"/>
              <a:chOff x="11615226" y="-604598"/>
              <a:chExt cx="4067432" cy="1200329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06BA13D1-3961-4830-86F5-AB9CC64F0E8A}"/>
                  </a:ext>
                </a:extLst>
              </p:cNvPr>
              <p:cNvSpPr/>
              <p:nvPr/>
            </p:nvSpPr>
            <p:spPr>
              <a:xfrm>
                <a:off x="11615226" y="-559651"/>
                <a:ext cx="316230" cy="279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R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2E9C5A9-B73F-42CC-AA61-2E076B970A40}"/>
                  </a:ext>
                </a:extLst>
              </p:cNvPr>
              <p:cNvSpPr txBox="1"/>
              <p:nvPr/>
            </p:nvSpPr>
            <p:spPr>
              <a:xfrm>
                <a:off x="11950813" y="-604598"/>
                <a:ext cx="37318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- Randomization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70% treatment for Facebook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70% treatment for Instagram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60% treatment for WeChat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79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2819A5-AC84-403F-89AA-86BA7FB239C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95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Psychological Assessment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E65A3C-8186-4DD1-9EE3-157EF38B2478}"/>
              </a:ext>
            </a:extLst>
          </p:cNvPr>
          <p:cNvGrpSpPr/>
          <p:nvPr/>
        </p:nvGrpSpPr>
        <p:grpSpPr>
          <a:xfrm>
            <a:off x="1610468" y="1204856"/>
            <a:ext cx="7393682" cy="5078492"/>
            <a:chOff x="1190920" y="909021"/>
            <a:chExt cx="7535326" cy="580463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01D2CA6-A334-4994-85BB-E570B01FCF0E}"/>
                </a:ext>
              </a:extLst>
            </p:cNvPr>
            <p:cNvGrpSpPr/>
            <p:nvPr/>
          </p:nvGrpSpPr>
          <p:grpSpPr>
            <a:xfrm>
              <a:off x="2463502" y="1309745"/>
              <a:ext cx="5034578" cy="5034578"/>
              <a:chOff x="2936838" y="911712"/>
              <a:chExt cx="5034578" cy="503457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6647309-D186-47BB-AE29-CB0D0BB20DE2}"/>
                  </a:ext>
                </a:extLst>
              </p:cNvPr>
              <p:cNvGrpSpPr/>
              <p:nvPr/>
            </p:nvGrpSpPr>
            <p:grpSpPr>
              <a:xfrm>
                <a:off x="2936838" y="3374090"/>
                <a:ext cx="5034578" cy="449132"/>
                <a:chOff x="2936838" y="3374090"/>
                <a:chExt cx="5034578" cy="449132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C5BAB9F5-DED7-401F-8175-CF9DB17FC29C}"/>
                    </a:ext>
                  </a:extLst>
                </p:cNvPr>
                <p:cNvCxnSpPr/>
                <p:nvPr/>
              </p:nvCxnSpPr>
              <p:spPr>
                <a:xfrm>
                  <a:off x="2936838" y="3598656"/>
                  <a:ext cx="50345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D281037-F365-40C1-9E61-907D1F058841}"/>
                    </a:ext>
                  </a:extLst>
                </p:cNvPr>
                <p:cNvCxnSpPr/>
                <p:nvPr/>
              </p:nvCxnSpPr>
              <p:spPr>
                <a:xfrm>
                  <a:off x="3324113" y="3374090"/>
                  <a:ext cx="0" cy="44913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4635123-D8A9-46B6-8C21-38594591185D}"/>
                    </a:ext>
                  </a:extLst>
                </p:cNvPr>
                <p:cNvCxnSpPr/>
                <p:nvPr/>
              </p:nvCxnSpPr>
              <p:spPr>
                <a:xfrm>
                  <a:off x="4662245" y="3374090"/>
                  <a:ext cx="0" cy="44913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BC6ACD8-84B8-49C0-95DD-F218E1688145}"/>
                    </a:ext>
                  </a:extLst>
                </p:cNvPr>
                <p:cNvCxnSpPr/>
                <p:nvPr/>
              </p:nvCxnSpPr>
              <p:spPr>
                <a:xfrm>
                  <a:off x="6000377" y="3374090"/>
                  <a:ext cx="0" cy="44913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CA2C673-0F71-4A62-A4C8-21093B9BB49C}"/>
                    </a:ext>
                  </a:extLst>
                </p:cNvPr>
                <p:cNvCxnSpPr/>
                <p:nvPr/>
              </p:nvCxnSpPr>
              <p:spPr>
                <a:xfrm>
                  <a:off x="7338509" y="3374090"/>
                  <a:ext cx="0" cy="44913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05F3B47-4606-4950-8F85-742CB5336E54}"/>
                  </a:ext>
                </a:extLst>
              </p:cNvPr>
              <p:cNvGrpSpPr/>
              <p:nvPr/>
            </p:nvGrpSpPr>
            <p:grpSpPr>
              <a:xfrm rot="16200000">
                <a:off x="2814024" y="3204434"/>
                <a:ext cx="5034578" cy="449133"/>
                <a:chOff x="2936838" y="3374090"/>
                <a:chExt cx="5034578" cy="449133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43DBC56A-8D12-4BA7-A7C6-AEC9DDBC8A43}"/>
                    </a:ext>
                  </a:extLst>
                </p:cNvPr>
                <p:cNvCxnSpPr/>
                <p:nvPr/>
              </p:nvCxnSpPr>
              <p:spPr>
                <a:xfrm>
                  <a:off x="2936838" y="3598657"/>
                  <a:ext cx="50345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1DE76D05-B9F9-47DF-AB3C-46B9BB82D07E}"/>
                    </a:ext>
                  </a:extLst>
                </p:cNvPr>
                <p:cNvCxnSpPr/>
                <p:nvPr/>
              </p:nvCxnSpPr>
              <p:spPr>
                <a:xfrm>
                  <a:off x="3324113" y="3374090"/>
                  <a:ext cx="0" cy="449132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A5292AC-7190-4B96-A905-7A843798AB5D}"/>
                    </a:ext>
                  </a:extLst>
                </p:cNvPr>
                <p:cNvCxnSpPr/>
                <p:nvPr/>
              </p:nvCxnSpPr>
              <p:spPr>
                <a:xfrm>
                  <a:off x="4662245" y="3374091"/>
                  <a:ext cx="0" cy="449132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E4A4250-82BD-4D10-8D80-23FD9539829D}"/>
                    </a:ext>
                  </a:extLst>
                </p:cNvPr>
                <p:cNvCxnSpPr/>
                <p:nvPr/>
              </p:nvCxnSpPr>
              <p:spPr>
                <a:xfrm>
                  <a:off x="6000377" y="3374091"/>
                  <a:ext cx="0" cy="449132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BB9E199-40B1-48D4-A825-4072BE7131ED}"/>
                    </a:ext>
                  </a:extLst>
                </p:cNvPr>
                <p:cNvCxnSpPr/>
                <p:nvPr/>
              </p:nvCxnSpPr>
              <p:spPr>
                <a:xfrm>
                  <a:off x="7338509" y="3374091"/>
                  <a:ext cx="0" cy="449132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2748DF-2D7E-4194-A753-873290AABE8A}"/>
                </a:ext>
              </a:extLst>
            </p:cNvPr>
            <p:cNvSpPr txBox="1"/>
            <p:nvPr/>
          </p:nvSpPr>
          <p:spPr>
            <a:xfrm>
              <a:off x="4271687" y="909021"/>
              <a:ext cx="1172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Activation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1646C9-F46A-4193-A36A-C61F33E82DDB}"/>
                </a:ext>
              </a:extLst>
            </p:cNvPr>
            <p:cNvSpPr txBox="1"/>
            <p:nvPr/>
          </p:nvSpPr>
          <p:spPr>
            <a:xfrm>
              <a:off x="6161003" y="4434248"/>
              <a:ext cx="140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“peaceful”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EA9F27-3B2A-4567-B446-C59E40834E16}"/>
                </a:ext>
              </a:extLst>
            </p:cNvPr>
            <p:cNvSpPr txBox="1"/>
            <p:nvPr/>
          </p:nvSpPr>
          <p:spPr>
            <a:xfrm>
              <a:off x="4153807" y="6344322"/>
              <a:ext cx="140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Deactivation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DEB229-1FBF-4037-8230-4F657B271736}"/>
                </a:ext>
              </a:extLst>
            </p:cNvPr>
            <p:cNvSpPr txBox="1"/>
            <p:nvPr/>
          </p:nvSpPr>
          <p:spPr>
            <a:xfrm>
              <a:off x="4980791" y="5748782"/>
              <a:ext cx="140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“relaxed”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F35115-EAF4-477C-81FF-212C56B1077D}"/>
                </a:ext>
              </a:extLst>
            </p:cNvPr>
            <p:cNvSpPr txBox="1"/>
            <p:nvPr/>
          </p:nvSpPr>
          <p:spPr>
            <a:xfrm>
              <a:off x="6161002" y="3149899"/>
              <a:ext cx="140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“happy”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BC69AD-3DF4-4025-954D-4BD75CFFD812}"/>
                </a:ext>
              </a:extLst>
            </p:cNvPr>
            <p:cNvSpPr txBox="1"/>
            <p:nvPr/>
          </p:nvSpPr>
          <p:spPr>
            <a:xfrm>
              <a:off x="4922522" y="1763708"/>
              <a:ext cx="140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“excited”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64D7CB-30DA-4ED4-BD55-64B106FCAF91}"/>
                </a:ext>
              </a:extLst>
            </p:cNvPr>
            <p:cNvSpPr txBox="1"/>
            <p:nvPr/>
          </p:nvSpPr>
          <p:spPr>
            <a:xfrm>
              <a:off x="3385096" y="1763708"/>
              <a:ext cx="140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“stressed”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9ED115-E2F9-46F7-A25D-3C847BCA7094}"/>
                </a:ext>
              </a:extLst>
            </p:cNvPr>
            <p:cNvSpPr txBox="1"/>
            <p:nvPr/>
          </p:nvSpPr>
          <p:spPr>
            <a:xfrm>
              <a:off x="2221473" y="3149899"/>
              <a:ext cx="140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“upset”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894ADE-6BF6-47DE-8FD4-C58AE05DAB87}"/>
                </a:ext>
              </a:extLst>
            </p:cNvPr>
            <p:cNvSpPr txBox="1"/>
            <p:nvPr/>
          </p:nvSpPr>
          <p:spPr>
            <a:xfrm>
              <a:off x="2221473" y="4434248"/>
              <a:ext cx="140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“sad”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C5B996-26FC-4B14-B031-71798D9757A8}"/>
                </a:ext>
              </a:extLst>
            </p:cNvPr>
            <p:cNvSpPr txBox="1"/>
            <p:nvPr/>
          </p:nvSpPr>
          <p:spPr>
            <a:xfrm>
              <a:off x="3232267" y="5748782"/>
              <a:ext cx="140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“depressed”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F8596FD-9627-4F13-9F23-0F9A080028BC}"/>
                </a:ext>
              </a:extLst>
            </p:cNvPr>
            <p:cNvSpPr/>
            <p:nvPr/>
          </p:nvSpPr>
          <p:spPr>
            <a:xfrm>
              <a:off x="2724777" y="3850739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15175D7-C848-413C-A031-30E05C81732B}"/>
                </a:ext>
              </a:extLst>
            </p:cNvPr>
            <p:cNvSpPr/>
            <p:nvPr/>
          </p:nvSpPr>
          <p:spPr>
            <a:xfrm>
              <a:off x="4060198" y="3870689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48BA50B-BF90-4430-9448-C2DC90E2E099}"/>
                </a:ext>
              </a:extLst>
            </p:cNvPr>
            <p:cNvSpPr/>
            <p:nvPr/>
          </p:nvSpPr>
          <p:spPr>
            <a:xfrm>
              <a:off x="5414364" y="3850739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3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42A2D21-9519-416F-964E-BCF046907CC2}"/>
                </a:ext>
              </a:extLst>
            </p:cNvPr>
            <p:cNvSpPr/>
            <p:nvPr/>
          </p:nvSpPr>
          <p:spPr>
            <a:xfrm>
              <a:off x="6739171" y="3876778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4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E5896D-B67E-48E1-A7BE-7A0AF32E6F1E}"/>
                </a:ext>
              </a:extLst>
            </p:cNvPr>
            <p:cNvSpPr/>
            <p:nvPr/>
          </p:nvSpPr>
          <p:spPr>
            <a:xfrm>
              <a:off x="4731976" y="1808065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4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F2CF364-AAC2-4D55-B4B4-E499452754E2}"/>
                </a:ext>
              </a:extLst>
            </p:cNvPr>
            <p:cNvSpPr/>
            <p:nvPr/>
          </p:nvSpPr>
          <p:spPr>
            <a:xfrm>
              <a:off x="4731976" y="3174818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3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628944F-F515-42B1-B7B1-BCCE05956D3C}"/>
                </a:ext>
              </a:extLst>
            </p:cNvPr>
            <p:cNvSpPr/>
            <p:nvPr/>
          </p:nvSpPr>
          <p:spPr>
            <a:xfrm>
              <a:off x="4732407" y="4492914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CA1A806-9AEA-4142-963C-F4251E0CD38E}"/>
                </a:ext>
              </a:extLst>
            </p:cNvPr>
            <p:cNvSpPr/>
            <p:nvPr/>
          </p:nvSpPr>
          <p:spPr>
            <a:xfrm>
              <a:off x="4728791" y="5831047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0B205E6-7BCC-4534-97B2-607D06717B27}"/>
                </a:ext>
              </a:extLst>
            </p:cNvPr>
            <p:cNvSpPr txBox="1"/>
            <p:nvPr/>
          </p:nvSpPr>
          <p:spPr>
            <a:xfrm>
              <a:off x="7317907" y="3807166"/>
              <a:ext cx="140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Pleasant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C7E1E94-8F1A-439B-AA74-81C34CCBE9C2}"/>
                </a:ext>
              </a:extLst>
            </p:cNvPr>
            <p:cNvSpPr txBox="1"/>
            <p:nvPr/>
          </p:nvSpPr>
          <p:spPr>
            <a:xfrm>
              <a:off x="1190920" y="3807166"/>
              <a:ext cx="140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Unpleasant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42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854</Words>
  <Application>Microsoft Office PowerPoint</Application>
  <PresentationFormat>Widescreen</PresentationFormat>
  <Paragraphs>375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ROXO Design</vt:lpstr>
      <vt:lpstr>ROXO Design – with non explicit Apps</vt:lpstr>
      <vt:lpstr>Flowchart of attrition</vt:lpstr>
      <vt:lpstr>Flowchart of attrition – Updated based on Daily</vt:lpstr>
      <vt:lpstr>Randomization</vt:lpstr>
      <vt:lpstr>PowerPoint Presentation</vt:lpstr>
    </vt:vector>
  </TitlesOfParts>
  <Company>Keppel Offshore Marine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Kuang Wei [KFE-PJM]</dc:creator>
  <cp:lastModifiedBy>Kuangwei Huang</cp:lastModifiedBy>
  <cp:revision>32</cp:revision>
  <dcterms:created xsi:type="dcterms:W3CDTF">2019-04-14T02:13:17Z</dcterms:created>
  <dcterms:modified xsi:type="dcterms:W3CDTF">2019-04-21T14:13:17Z</dcterms:modified>
</cp:coreProperties>
</file>