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5459" r:id="rId3"/>
    <p:sldId id="5478" r:id="rId4"/>
    <p:sldId id="5483" r:id="rId5"/>
    <p:sldId id="5481" r:id="rId6"/>
    <p:sldId id="5487" r:id="rId7"/>
    <p:sldId id="5466" r:id="rId8"/>
    <p:sldId id="5485" r:id="rId9"/>
    <p:sldId id="5486" r:id="rId10"/>
    <p:sldId id="5482" r:id="rId11"/>
    <p:sldId id="54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B7"/>
    <a:srgbClr val="5B9BD5"/>
    <a:srgbClr val="00B0F0"/>
    <a:srgbClr val="2E75B6"/>
    <a:srgbClr val="226FA6"/>
    <a:srgbClr val="F4833D"/>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7" autoAdjust="0"/>
    <p:restoredTop sz="95383" autoAdjust="0"/>
  </p:normalViewPr>
  <p:slideViewPr>
    <p:cSldViewPr snapToGrid="0">
      <p:cViewPr varScale="1">
        <p:scale>
          <a:sx n="89" d="100"/>
          <a:sy n="89" d="100"/>
        </p:scale>
        <p:origin x="51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84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80ADF-7303-4B80-8410-CDAC2B42C17B}"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44440-61CC-4E89-92DA-19914D278FE3}" type="slidenum">
              <a:rPr lang="zh-CN" altLang="en-US" smtClean="0"/>
              <a:t>‹#›</a:t>
            </a:fld>
            <a:endParaRPr lang="zh-CN" altLang="en-US"/>
          </a:p>
        </p:txBody>
      </p:sp>
    </p:spTree>
    <p:extLst>
      <p:ext uri="{BB962C8B-B14F-4D97-AF65-F5344CB8AC3E}">
        <p14:creationId xmlns:p14="http://schemas.microsoft.com/office/powerpoint/2010/main" val="225614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144440-61CC-4E89-92DA-19914D278FE3}" type="slidenum">
              <a:rPr lang="zh-CN" altLang="en-US" smtClean="0"/>
              <a:t>1</a:t>
            </a:fld>
            <a:endParaRPr lang="zh-CN" altLang="en-US"/>
          </a:p>
        </p:txBody>
      </p:sp>
    </p:spTree>
    <p:extLst>
      <p:ext uri="{BB962C8B-B14F-4D97-AF65-F5344CB8AC3E}">
        <p14:creationId xmlns:p14="http://schemas.microsoft.com/office/powerpoint/2010/main" val="29827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3" name="image2.jpeg"/>
          <p:cNvPicPr>
            <a:picLocks noChangeAspect="1"/>
          </p:cNvPicPr>
          <p:nvPr userDrawn="1"/>
        </p:nvPicPr>
        <p:blipFill>
          <a:blip r:embed="rId2"/>
          <a:stretch>
            <a:fillRect/>
          </a:stretch>
        </p:blipFill>
        <p:spPr>
          <a:xfrm>
            <a:off x="0" y="403"/>
            <a:ext cx="12192000" cy="6857194"/>
          </a:xfrm>
          <a:prstGeom prst="rect">
            <a:avLst/>
          </a:prstGeom>
          <a:ln w="12700">
            <a:miter lim="400000"/>
            <a:headEnd/>
            <a:tailEnd/>
          </a:ln>
        </p:spPr>
      </p:pic>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圆角矩形 1"/>
          <p:cNvSpPr/>
          <p:nvPr userDrawn="1"/>
        </p:nvSpPr>
        <p:spPr>
          <a:xfrm>
            <a:off x="-2891" y="329992"/>
            <a:ext cx="651163" cy="637309"/>
          </a:xfrm>
          <a:prstGeom prst="roundRect">
            <a:avLst>
              <a:gd name="adj" fmla="val 0"/>
            </a:avLst>
          </a:prstGeom>
          <a:solidFill>
            <a:srgbClr val="CA151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1" tIns="60903" rIns="121801" bIns="60903" rtlCol="0" anchor="ctr"/>
          <a:lstStyle/>
          <a:p>
            <a:pPr algn="ctr" defTabSz="912495"/>
            <a:endParaRPr kumimoji="1" lang="zh-CN" altLang="en-US" sz="2665" b="1" dirty="0">
              <a:solidFill>
                <a:prstClr val="white"/>
              </a:solidFill>
              <a:latin typeface="微软雅黑" panose="020B0503020204020204" pitchFamily="34" charset="-122"/>
              <a:ea typeface="微软雅黑" panose="020B0503020204020204" pitchFamily="34" charset="-122"/>
              <a:cs typeface="Lantinghei SC Demibold" charset="-122"/>
            </a:endParaRPr>
          </a:p>
        </p:txBody>
      </p:sp>
      <p:grpSp>
        <p:nvGrpSpPr>
          <p:cNvPr id="3" name="组合 6"/>
          <p:cNvGrpSpPr/>
          <p:nvPr userDrawn="1"/>
        </p:nvGrpSpPr>
        <p:grpSpPr>
          <a:xfrm>
            <a:off x="17540" y="1016195"/>
            <a:ext cx="12096000" cy="5080"/>
            <a:chOff x="7259" y="3373"/>
            <a:chExt cx="11940" cy="8"/>
          </a:xfrm>
        </p:grpSpPr>
        <p:cxnSp>
          <p:nvCxnSpPr>
            <p:cNvPr id="4" name="直接连接符 7"/>
            <p:cNvCxnSpPr/>
            <p:nvPr/>
          </p:nvCxnSpPr>
          <p:spPr>
            <a:xfrm>
              <a:off x="7259" y="3373"/>
              <a:ext cx="7551" cy="9"/>
            </a:xfrm>
            <a:prstGeom prst="line">
              <a:avLst/>
            </a:prstGeom>
            <a:ln w="28575">
              <a:solidFill>
                <a:srgbClr val="CA151D"/>
              </a:solidFill>
            </a:ln>
          </p:spPr>
          <p:style>
            <a:lnRef idx="1">
              <a:schemeClr val="accent1"/>
            </a:lnRef>
            <a:fillRef idx="0">
              <a:schemeClr val="accent1"/>
            </a:fillRef>
            <a:effectRef idx="0">
              <a:schemeClr val="accent1"/>
            </a:effectRef>
            <a:fontRef idx="minor">
              <a:schemeClr val="tx1"/>
            </a:fontRef>
          </p:style>
        </p:cxnSp>
        <p:cxnSp>
          <p:nvCxnSpPr>
            <p:cNvPr id="5" name="直接连接符 8"/>
            <p:cNvCxnSpPr/>
            <p:nvPr/>
          </p:nvCxnSpPr>
          <p:spPr>
            <a:xfrm>
              <a:off x="14285" y="3373"/>
              <a:ext cx="4915" cy="0"/>
            </a:xfrm>
            <a:prstGeom prst="line">
              <a:avLst/>
            </a:prstGeom>
            <a:ln w="28575">
              <a:solidFill>
                <a:srgbClr val="F8BABD">
                  <a:alpha val="49804"/>
                </a:srgbClr>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userDrawn="1"/>
        </p:nvSpPr>
        <p:spPr>
          <a:xfrm>
            <a:off x="19204" y="6550619"/>
            <a:ext cx="4521600" cy="287256"/>
          </a:xfrm>
          <a:prstGeom prst="rect">
            <a:avLst/>
          </a:prstGeom>
          <a:noFill/>
        </p:spPr>
        <p:txBody>
          <a:bodyPr wrap="square" lIns="121855" tIns="60927" rIns="121855" bIns="60927" rtlCol="0">
            <a:spAutoFit/>
          </a:bodyPr>
          <a:lstStyle/>
          <a:p>
            <a:pPr defTabSz="912495"/>
            <a:r>
              <a:rPr lang="zh-CN" altLang="en-US" sz="1065" dirty="0">
                <a:solidFill>
                  <a:srgbClr val="000000"/>
                </a:solidFill>
                <a:latin typeface="微软雅黑" panose="020B0503020204020204" pitchFamily="34" charset="-122"/>
                <a:ea typeface="微软雅黑" panose="020B0503020204020204" pitchFamily="34" charset="-122"/>
              </a:rPr>
              <a:t>起决定作用的不是数据量，而是正确的整合数据，物尽其用</a:t>
            </a:r>
          </a:p>
        </p:txBody>
      </p:sp>
      <p:cxnSp>
        <p:nvCxnSpPr>
          <p:cNvPr id="12" name="直接连接符 11"/>
          <p:cNvCxnSpPr/>
          <p:nvPr userDrawn="1"/>
        </p:nvCxnSpPr>
        <p:spPr>
          <a:xfrm>
            <a:off x="0" y="6550595"/>
            <a:ext cx="120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descr="E:\公司宣传相关\Jointstarc_VI_Logo\Jointstarc_VI_Logo\Formal\中文名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42536" y="6501342"/>
            <a:ext cx="983755" cy="492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35BDB6-56A6-45F4-A0B0-0060214403C3}" type="datetimeFigureOut">
              <a:rPr lang="zh-CN" altLang="en-US" smtClean="0"/>
              <a:t>2021/2/5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5BDB6-56A6-45F4-A0B0-0060214403C3}" type="datetimeFigureOut">
              <a:rPr lang="zh-CN" altLang="en-US" smtClean="0"/>
              <a:t>2021/2/5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6EFB3-4CB7-4544-B649-EE2AB6AC55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nvSpPr>
        <p:spPr>
          <a:xfrm>
            <a:off x="1656892" y="4742413"/>
            <a:ext cx="8556555" cy="698651"/>
          </a:xfrm>
          <a:prstGeom prst="rect">
            <a:avLst/>
          </a:prstGeom>
          <a:ln w="12700">
            <a:miter lim="400000"/>
          </a:ln>
        </p:spPr>
        <p:txBody>
          <a:bodyPr wrap="square" lIns="17144" tIns="17144" rIns="17144" bIns="17144">
            <a:spAutoFit/>
          </a:bodyPr>
          <a:lstStyle/>
          <a:p>
            <a:pPr algn="ctr" defTabSz="342900">
              <a:defRPr sz="115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sz="4315" b="1" dirty="0">
                <a:sym typeface="微软雅黑" panose="020B0503020204020204" pitchFamily="34" charset="-122"/>
              </a:rPr>
              <a:t>2021</a:t>
            </a:r>
            <a:r>
              <a:rPr lang="zh-CN" altLang="en-US" sz="4315" b="1" dirty="0">
                <a:sym typeface="微软雅黑" panose="020B0503020204020204" pitchFamily="34" charset="-122"/>
              </a:rPr>
              <a:t>年</a:t>
            </a:r>
            <a:r>
              <a:rPr lang="en-US" altLang="zh-CN" sz="4315" b="1" dirty="0">
                <a:sym typeface="微软雅黑" panose="020B0503020204020204" pitchFamily="34" charset="-122"/>
              </a:rPr>
              <a:t>1</a:t>
            </a:r>
            <a:r>
              <a:rPr lang="zh-CN" altLang="en-US" sz="4315" b="1" dirty="0">
                <a:sym typeface="微软雅黑" panose="020B0503020204020204" pitchFamily="34" charset="-122"/>
              </a:rPr>
              <a:t>月份部门例会</a:t>
            </a:r>
            <a:endParaRPr lang="zh-CN" altLang="en-US" sz="2800" b="1" dirty="0">
              <a:sym typeface="微软雅黑" panose="020B0503020204020204" pitchFamily="34" charset="-122"/>
            </a:endParaRPr>
          </a:p>
        </p:txBody>
      </p:sp>
      <p:pic>
        <p:nvPicPr>
          <p:cNvPr id="3" name="Picture 2" descr="E:\公司宣传相关\Jointstarc_VI_Logo\Jointstarc_VI_Logo\Formal\中文名称.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01054" y="5091739"/>
            <a:ext cx="3026320" cy="1516160"/>
          </a:xfrm>
          <a:prstGeom prst="rect">
            <a:avLst/>
          </a:prstGeom>
          <a:noFill/>
          <a:extLst>
            <a:ext uri="{909E8E84-426E-40DD-AFC4-6F175D3DCCD1}">
              <a14:hiddenFill xmlns:a14="http://schemas.microsoft.com/office/drawing/2010/main">
                <a:solidFill>
                  <a:srgbClr val="FFFFFF"/>
                </a:solidFill>
              </a14:hiddenFill>
            </a:ext>
          </a:extLst>
        </p:spPr>
      </p:pic>
      <p:pic>
        <p:nvPicPr>
          <p:cNvPr id="4" name="PA-图片 65"/>
          <p:cNvPicPr>
            <a:picLocks noChangeAspect="1"/>
          </p:cNvPicPr>
          <p:nvPr>
            <p:custDataLst>
              <p:tags r:id="rId2"/>
            </p:custDataLst>
          </p:nvPr>
        </p:nvPicPr>
        <p:blipFill rotWithShape="1">
          <a:blip r:embed="rId6" cstate="print"/>
          <a:srcRect/>
          <a:stretch>
            <a:fillRect/>
          </a:stretch>
        </p:blipFill>
        <p:spPr>
          <a:xfrm>
            <a:off x="0" y="0"/>
            <a:ext cx="12192000" cy="3770722"/>
          </a:xfrm>
          <a:prstGeom prst="rect">
            <a:avLst/>
          </a:prstGeom>
          <a:effectLst>
            <a:outerShdw blurRad="241300" sx="102000" sy="102000" algn="ctr" rotWithShape="0">
              <a:prstClr val="black">
                <a:alpha val="40000"/>
              </a:prstClr>
            </a:outerShdw>
          </a:effectLst>
        </p:spPr>
      </p:pic>
    </p:spTree>
    <p:custDataLst>
      <p:tags r:id="rId1"/>
    </p:custData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47328" y="356659"/>
            <a:ext cx="472899"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4</a:t>
            </a:r>
            <a:endParaRPr lang="zh-CN" altLang="en-US" sz="3200" b="1" i="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7631BCF2-1E66-6B41-BEA3-A3DD6132331D}"/>
              </a:ext>
            </a:extLst>
          </p:cNvPr>
          <p:cNvSpPr txBox="1"/>
          <p:nvPr/>
        </p:nvSpPr>
        <p:spPr>
          <a:xfrm>
            <a:off x="810250" y="418214"/>
            <a:ext cx="4020652" cy="523220"/>
          </a:xfrm>
          <a:prstGeom prst="rect">
            <a:avLst/>
          </a:prstGeom>
          <a:noFill/>
        </p:spPr>
        <p:txBody>
          <a:bodyPr wrap="none" rtlCol="0">
            <a:spAutoFit/>
          </a:bodyPr>
          <a:lstStyle/>
          <a:p>
            <a:r>
              <a:rPr kumimoji="1" lang="zh-CN" altLang="en-US" sz="2800" dirty="0">
                <a:highlight>
                  <a:srgbClr val="C0C0C0"/>
                </a:highlight>
              </a:rPr>
              <a:t>春节假期管理</a:t>
            </a:r>
            <a:r>
              <a:rPr kumimoji="1" lang="en-US" altLang="zh-CN" sz="2800" dirty="0">
                <a:highlight>
                  <a:srgbClr val="C0C0C0"/>
                </a:highlight>
              </a:rPr>
              <a:t>&amp;</a:t>
            </a:r>
            <a:r>
              <a:rPr kumimoji="1" lang="zh-CN" altLang="en-US" sz="2800" dirty="0">
                <a:highlight>
                  <a:srgbClr val="C0C0C0"/>
                </a:highlight>
              </a:rPr>
              <a:t>安全事项</a:t>
            </a:r>
          </a:p>
        </p:txBody>
      </p:sp>
      <p:pic>
        <p:nvPicPr>
          <p:cNvPr id="3" name="图片 2">
            <a:extLst>
              <a:ext uri="{FF2B5EF4-FFF2-40B4-BE49-F238E27FC236}">
                <a16:creationId xmlns:a16="http://schemas.microsoft.com/office/drawing/2014/main" xmlns="" id="{4A6E7CC1-9EDA-EB48-9372-021E30D01A92}"/>
              </a:ext>
            </a:extLst>
          </p:cNvPr>
          <p:cNvPicPr>
            <a:picLocks noChangeAspect="1"/>
          </p:cNvPicPr>
          <p:nvPr/>
        </p:nvPicPr>
        <p:blipFill>
          <a:blip r:embed="rId2"/>
          <a:stretch>
            <a:fillRect/>
          </a:stretch>
        </p:blipFill>
        <p:spPr>
          <a:xfrm>
            <a:off x="810250" y="1418039"/>
            <a:ext cx="10909300" cy="1003300"/>
          </a:xfrm>
          <a:prstGeom prst="rect">
            <a:avLst/>
          </a:prstGeom>
        </p:spPr>
      </p:pic>
      <p:sp>
        <p:nvSpPr>
          <p:cNvPr id="5" name="文本框 4"/>
          <p:cNvSpPr txBox="1"/>
          <p:nvPr/>
        </p:nvSpPr>
        <p:spPr>
          <a:xfrm>
            <a:off x="810250" y="2897944"/>
            <a:ext cx="9955516" cy="1200329"/>
          </a:xfrm>
          <a:prstGeom prst="rect">
            <a:avLst/>
          </a:prstGeom>
          <a:noFill/>
        </p:spPr>
        <p:txBody>
          <a:bodyPr wrap="square" rtlCol="0">
            <a:spAutoFit/>
          </a:bodyPr>
          <a:lstStyle/>
          <a:p>
            <a:pPr marL="285750" indent="-285750">
              <a:buFont typeface="Wingdings 2" panose="05020102010507070707" pitchFamily="18" charset="2"/>
              <a:buChar char=""/>
            </a:pPr>
            <a:r>
              <a:rPr kumimoji="1" lang="zh-CN" altLang="en-US" dirty="0" smtClean="0">
                <a:latin typeface="微软雅黑" panose="020B0503020204020204" pitchFamily="34" charset="-122"/>
                <a:ea typeface="微软雅黑" panose="020B0503020204020204" pitchFamily="34" charset="-122"/>
              </a:rPr>
              <a:t>回家的同事建议抽时间做核酸</a:t>
            </a:r>
            <a:endParaRPr kumimoji="1" lang="en-US" altLang="zh-CN" dirty="0" smtClean="0">
              <a:latin typeface="微软雅黑" panose="020B0503020204020204" pitchFamily="34" charset="-122"/>
              <a:ea typeface="微软雅黑" panose="020B0503020204020204" pitchFamily="34" charset="-122"/>
            </a:endParaRPr>
          </a:p>
          <a:p>
            <a:pPr marL="285750" indent="-285750">
              <a:buFont typeface="Wingdings 2" panose="05020102010507070707" pitchFamily="18" charset="2"/>
              <a:buChar char=""/>
            </a:pPr>
            <a:r>
              <a:rPr kumimoji="1" lang="zh-CN" altLang="en-US" dirty="0" smtClean="0">
                <a:latin typeface="微软雅黑" panose="020B0503020204020204" pitchFamily="34" charset="-122"/>
                <a:ea typeface="微软雅黑" panose="020B0503020204020204" pitchFamily="34" charset="-122"/>
              </a:rPr>
              <a:t>往返地配置当地监管人员登记</a:t>
            </a:r>
            <a:endParaRPr kumimoji="1" lang="en-US" altLang="zh-CN" dirty="0" smtClean="0">
              <a:latin typeface="微软雅黑" panose="020B0503020204020204" pitchFamily="34" charset="-122"/>
              <a:ea typeface="微软雅黑" panose="020B0503020204020204" pitchFamily="34" charset="-122"/>
            </a:endParaRPr>
          </a:p>
          <a:p>
            <a:pPr marL="285750" indent="-285750">
              <a:buFont typeface="Wingdings 2" panose="05020102010507070707" pitchFamily="18" charset="2"/>
              <a:buChar char=""/>
            </a:pPr>
            <a:r>
              <a:rPr kumimoji="1" lang="zh-CN" altLang="en-US" dirty="0">
                <a:latin typeface="微软雅黑" panose="020B0503020204020204" pitchFamily="34" charset="-122"/>
                <a:ea typeface="微软雅黑" panose="020B0503020204020204" pitchFamily="34" charset="-122"/>
              </a:rPr>
              <a:t>公司鼓励大家项目允许情况尽量</a:t>
            </a:r>
            <a:r>
              <a:rPr kumimoji="1" lang="zh-CN" altLang="en-US" dirty="0" smtClean="0">
                <a:latin typeface="微软雅黑" panose="020B0503020204020204" pitchFamily="34" charset="-122"/>
                <a:ea typeface="微软雅黑" panose="020B0503020204020204" pitchFamily="34" charset="-122"/>
              </a:rPr>
              <a:t>调休（</a:t>
            </a:r>
            <a:r>
              <a:rPr kumimoji="1" lang="zh-CN" altLang="en-US" dirty="0">
                <a:latin typeface="微软雅黑" panose="020B0503020204020204" pitchFamily="34" charset="-122"/>
                <a:ea typeface="微软雅黑" panose="020B0503020204020204" pitchFamily="34" charset="-122"/>
              </a:rPr>
              <a:t>调休</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年假</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预调休</a:t>
            </a:r>
            <a:r>
              <a:rPr kumimoji="1" lang="en-US" altLang="zh-CN" dirty="0">
                <a:latin typeface="微软雅黑" panose="020B0503020204020204" pitchFamily="34" charset="-122"/>
                <a:ea typeface="微软雅黑" panose="020B0503020204020204" pitchFamily="34" charset="-122"/>
              </a:rPr>
              <a:t>5</a:t>
            </a:r>
            <a:r>
              <a:rPr kumimoji="1" lang="zh-CN" altLang="en-US" dirty="0">
                <a:latin typeface="微软雅黑" panose="020B0503020204020204" pitchFamily="34" charset="-122"/>
                <a:ea typeface="微软雅黑" panose="020B0503020204020204" pitchFamily="34" charset="-122"/>
              </a:rPr>
              <a:t>天</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marL="285750" indent="-285750">
              <a:buFont typeface="Wingdings 2" panose="05020102010507070707" pitchFamily="18" charset="2"/>
              <a:buChar char=""/>
            </a:pPr>
            <a:r>
              <a:rPr kumimoji="1" lang="zh-CN" altLang="en-US" dirty="0" smtClean="0">
                <a:latin typeface="微软雅黑" panose="020B0503020204020204" pitchFamily="34" charset="-122"/>
                <a:ea typeface="微软雅黑" panose="020B0503020204020204" pitchFamily="34" charset="-122"/>
              </a:rPr>
              <a:t>祝大家新年快乐</a:t>
            </a:r>
            <a:endParaRPr kumimoji="1"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817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25640"/>
            <a:ext cx="12192000" cy="6883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b="1" dirty="0">
                <a:solidFill>
                  <a:prstClr val="black"/>
                </a:solidFill>
                <a:latin typeface="微软雅黑" panose="020B0503020204020204" pitchFamily="34" charset="-122"/>
                <a:ea typeface="微软雅黑" panose="020B0503020204020204" pitchFamily="34" charset="-122"/>
              </a:rPr>
              <a:t>加强项目实施质量</a:t>
            </a:r>
            <a:r>
              <a:rPr lang="en-US" altLang="zh-CN" sz="2000" b="1" dirty="0">
                <a:solidFill>
                  <a:prstClr val="black"/>
                </a:solidFill>
                <a:latin typeface="微软雅黑" panose="020B0503020204020204" pitchFamily="34" charset="-122"/>
                <a:ea typeface="微软雅黑" panose="020B0503020204020204" pitchFamily="34" charset="-122"/>
              </a:rPr>
              <a:t>&amp;</a:t>
            </a:r>
            <a:r>
              <a:rPr lang="zh-CN" altLang="en-US" sz="2000" b="1" dirty="0">
                <a:solidFill>
                  <a:prstClr val="black"/>
                </a:solidFill>
                <a:latin typeface="微软雅黑" panose="020B0503020204020204" pitchFamily="34" charset="-122"/>
                <a:ea typeface="微软雅黑" panose="020B0503020204020204" pitchFamily="34" charset="-122"/>
              </a:rPr>
              <a:t>客户满意</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部门</a:t>
            </a:r>
            <a:r>
              <a:rPr lang="en-US" altLang="zh-CN" sz="1865" dirty="0">
                <a:solidFill>
                  <a:prstClr val="black"/>
                </a:solidFill>
                <a:latin typeface="微软雅黑" panose="020B0503020204020204" pitchFamily="34" charset="-122"/>
                <a:ea typeface="微软雅黑" panose="020B0503020204020204" pitchFamily="34" charset="-122"/>
                <a:sym typeface="+mn-ea"/>
              </a:rPr>
              <a:t>2021</a:t>
            </a:r>
            <a:r>
              <a:rPr lang="zh-CN" altLang="en-US" sz="1865" dirty="0">
                <a:solidFill>
                  <a:prstClr val="black"/>
                </a:solidFill>
                <a:latin typeface="微软雅黑" panose="020B0503020204020204" pitchFamily="34" charset="-122"/>
                <a:ea typeface="微软雅黑" panose="020B0503020204020204" pitchFamily="34" charset="-122"/>
                <a:sym typeface="+mn-ea"/>
              </a:rPr>
              <a:t>年绩效指标解读</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各项目情况及节后人员铺排计划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春节假期管理和安全事项</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5" name="图形 14" descr="指向右边的反手食指">
            <a:extLst>
              <a:ext uri="{FF2B5EF4-FFF2-40B4-BE49-F238E27FC236}">
                <a16:creationId xmlns:a16="http://schemas.microsoft.com/office/drawing/2014/main" xmlns="" id="{E9994E43-8145-FE42-A9FE-EE8F851BF6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7345888" y="2951559"/>
            <a:ext cx="610046" cy="367296"/>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xmlns="" id="{DABEC36A-42C6-0948-A5EB-F2A01DBCCCA5}"/>
              </a:ext>
            </a:extLst>
          </p:cNvPr>
          <p:cNvSpPr/>
          <p:nvPr/>
        </p:nvSpPr>
        <p:spPr>
          <a:xfrm>
            <a:off x="62186" y="356659"/>
            <a:ext cx="623889" cy="584775"/>
          </a:xfrm>
          <a:prstGeom prst="rect">
            <a:avLst/>
          </a:prstGeom>
        </p:spPr>
        <p:txBody>
          <a:bodyPr wrap="none">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1</a:t>
            </a:r>
            <a:r>
              <a:rPr lang="en-US" altLang="zh-CN" sz="1600" b="1" i="1" dirty="0" smtClean="0">
                <a:solidFill>
                  <a:schemeClr val="bg1"/>
                </a:solidFill>
                <a:latin typeface="微软雅黑" panose="020B0503020204020204" pitchFamily="34" charset="-122"/>
                <a:ea typeface="微软雅黑" panose="020B0503020204020204" pitchFamily="34" charset="-122"/>
              </a:rPr>
              <a:t>.1</a:t>
            </a:r>
            <a:endParaRPr lang="zh-CN" altLang="en-US" sz="1600" dirty="0"/>
          </a:p>
        </p:txBody>
      </p:sp>
      <p:grpSp>
        <p:nvGrpSpPr>
          <p:cNvPr id="48" name="组合 47">
            <a:extLst>
              <a:ext uri="{FF2B5EF4-FFF2-40B4-BE49-F238E27FC236}">
                <a16:creationId xmlns:a16="http://schemas.microsoft.com/office/drawing/2014/main" xmlns="" id="{FF8A88A0-E504-7746-8A66-59E6D21AE9D9}"/>
              </a:ext>
            </a:extLst>
          </p:cNvPr>
          <p:cNvGrpSpPr/>
          <p:nvPr/>
        </p:nvGrpSpPr>
        <p:grpSpPr>
          <a:xfrm>
            <a:off x="1905670" y="2056306"/>
            <a:ext cx="2702857" cy="2693988"/>
            <a:chOff x="1440917" y="1548121"/>
            <a:chExt cx="2027143" cy="2020491"/>
          </a:xfrm>
          <a:solidFill>
            <a:schemeClr val="tx2"/>
          </a:solidFill>
        </p:grpSpPr>
        <p:sp>
          <p:nvSpPr>
            <p:cNvPr id="51" name="Freeform 6">
              <a:extLst>
                <a:ext uri="{FF2B5EF4-FFF2-40B4-BE49-F238E27FC236}">
                  <a16:creationId xmlns:a16="http://schemas.microsoft.com/office/drawing/2014/main" xmlns="" id="{5E479720-CAAB-1C40-B17A-9B55E2228075}"/>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TextBox 13">
              <a:extLst>
                <a:ext uri="{FF2B5EF4-FFF2-40B4-BE49-F238E27FC236}">
                  <a16:creationId xmlns:a16="http://schemas.microsoft.com/office/drawing/2014/main" xmlns="" id="{C12E316E-84F9-0A40-B37D-28593DE857CE}"/>
                </a:ext>
              </a:extLst>
            </p:cNvPr>
            <p:cNvSpPr txBox="1"/>
            <p:nvPr/>
          </p:nvSpPr>
          <p:spPr>
            <a:xfrm>
              <a:off x="1732119" y="2225136"/>
              <a:ext cx="1637869" cy="276999"/>
            </a:xfrm>
            <a:prstGeom prst="rect">
              <a:avLst/>
            </a:prstGeom>
            <a:grpFill/>
          </p:spPr>
          <p:txBody>
            <a:bodyPr wrap="square" lIns="0" tIns="0" rIns="0" bIns="0" rtlCol="0">
              <a:spAutoFit/>
            </a:bodyPr>
            <a:lstStyle/>
            <a:p>
              <a:pPr algn="ctr"/>
              <a:r>
                <a:rPr lang="zh-CN" altLang="en-US" sz="2400" b="1" dirty="0" smtClean="0">
                  <a:solidFill>
                    <a:schemeClr val="bg1"/>
                  </a:solidFill>
                  <a:latin typeface="微软雅黑" pitchFamily="34" charset="-122"/>
                  <a:ea typeface="微软雅黑" pitchFamily="34" charset="-122"/>
                </a:rPr>
                <a:t>项目实施</a:t>
              </a:r>
              <a:endParaRPr lang="zh-CN" altLang="en-US" sz="2400" b="1" dirty="0">
                <a:solidFill>
                  <a:schemeClr val="bg1"/>
                </a:solidFill>
                <a:latin typeface="微软雅黑" pitchFamily="34" charset="-122"/>
                <a:ea typeface="微软雅黑" pitchFamily="34" charset="-122"/>
              </a:endParaRPr>
            </a:p>
          </p:txBody>
        </p:sp>
        <p:sp>
          <p:nvSpPr>
            <p:cNvPr id="53" name="TextBox 9">
              <a:extLst>
                <a:ext uri="{FF2B5EF4-FFF2-40B4-BE49-F238E27FC236}">
                  <a16:creationId xmlns:a16="http://schemas.microsoft.com/office/drawing/2014/main" xmlns="" id="{2AB1BA03-9A7E-E145-90FF-5D6042488553}"/>
                </a:ext>
              </a:extLst>
            </p:cNvPr>
            <p:cNvSpPr txBox="1">
              <a:spLocks noChangeArrowheads="1"/>
            </p:cNvSpPr>
            <p:nvPr/>
          </p:nvSpPr>
          <p:spPr bwMode="auto">
            <a:xfrm>
              <a:off x="1970406" y="2491031"/>
              <a:ext cx="885098" cy="5617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4267" b="1" dirty="0">
                  <a:solidFill>
                    <a:schemeClr val="bg1"/>
                  </a:solidFill>
                  <a:latin typeface="微软雅黑" pitchFamily="34" charset="-122"/>
                  <a:ea typeface="微软雅黑" pitchFamily="34" charset="-122"/>
                </a:rPr>
                <a:t>40</a:t>
              </a:r>
              <a:r>
                <a:rPr lang="en-US" altLang="zh-CN" sz="2667" b="1" dirty="0">
                  <a:solidFill>
                    <a:schemeClr val="bg1"/>
                  </a:solidFill>
                  <a:latin typeface="微软雅黑" pitchFamily="34" charset="-122"/>
                  <a:ea typeface="微软雅黑" pitchFamily="34" charset="-122"/>
                </a:rPr>
                <a:t>%</a:t>
              </a:r>
              <a:endParaRPr lang="zh-CN" altLang="en-US" sz="2667" b="1" dirty="0">
                <a:solidFill>
                  <a:schemeClr val="bg1"/>
                </a:solidFill>
                <a:latin typeface="微软雅黑" pitchFamily="34" charset="-122"/>
                <a:ea typeface="微软雅黑" pitchFamily="34" charset="-122"/>
              </a:endParaRPr>
            </a:p>
          </p:txBody>
        </p:sp>
      </p:grpSp>
      <p:grpSp>
        <p:nvGrpSpPr>
          <p:cNvPr id="54" name="组合 53">
            <a:extLst>
              <a:ext uri="{FF2B5EF4-FFF2-40B4-BE49-F238E27FC236}">
                <a16:creationId xmlns:a16="http://schemas.microsoft.com/office/drawing/2014/main" xmlns="" id="{B5F7512E-B911-F447-94CD-29AD8B4AE051}"/>
              </a:ext>
            </a:extLst>
          </p:cNvPr>
          <p:cNvGrpSpPr/>
          <p:nvPr/>
        </p:nvGrpSpPr>
        <p:grpSpPr>
          <a:xfrm>
            <a:off x="4511462" y="1604799"/>
            <a:ext cx="1431064" cy="1426468"/>
            <a:chOff x="3395261" y="1209491"/>
            <a:chExt cx="1073298" cy="1069851"/>
          </a:xfrm>
          <a:solidFill>
            <a:schemeClr val="tx2"/>
          </a:solidFill>
        </p:grpSpPr>
        <p:sp>
          <p:nvSpPr>
            <p:cNvPr id="55" name="Freeform 5">
              <a:extLst>
                <a:ext uri="{FF2B5EF4-FFF2-40B4-BE49-F238E27FC236}">
                  <a16:creationId xmlns:a16="http://schemas.microsoft.com/office/drawing/2014/main" xmlns="" id="{DE13DABC-F93D-D04E-AE68-33A9D282BB77}"/>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TextBox 25">
              <a:extLst>
                <a:ext uri="{FF2B5EF4-FFF2-40B4-BE49-F238E27FC236}">
                  <a16:creationId xmlns:a16="http://schemas.microsoft.com/office/drawing/2014/main" xmlns="" id="{7CD86793-01B3-384E-94DB-D0F2D698F8FE}"/>
                </a:ext>
              </a:extLst>
            </p:cNvPr>
            <p:cNvSpPr txBox="1"/>
            <p:nvPr/>
          </p:nvSpPr>
          <p:spPr>
            <a:xfrm>
              <a:off x="3582648" y="1516900"/>
              <a:ext cx="698523" cy="184666"/>
            </a:xfrm>
            <a:prstGeom prst="rect">
              <a:avLst/>
            </a:prstGeom>
            <a:grpFill/>
          </p:spPr>
          <p:txBody>
            <a:bodyPr wrap="square" lIns="0" tIns="0" rIns="0" bIns="0" rtlCol="0">
              <a:spAutoFit/>
            </a:bodyPr>
            <a:lstStyle/>
            <a:p>
              <a:pPr algn="ctr"/>
              <a:endParaRPr lang="zh-CN" altLang="en-US" sz="1600" b="1" dirty="0">
                <a:solidFill>
                  <a:schemeClr val="bg1"/>
                </a:solidFill>
                <a:latin typeface="微软雅黑" pitchFamily="34" charset="-122"/>
                <a:ea typeface="微软雅黑" pitchFamily="34" charset="-122"/>
              </a:endParaRPr>
            </a:p>
          </p:txBody>
        </p:sp>
        <p:sp>
          <p:nvSpPr>
            <p:cNvPr id="57" name="TextBox 9">
              <a:extLst>
                <a:ext uri="{FF2B5EF4-FFF2-40B4-BE49-F238E27FC236}">
                  <a16:creationId xmlns:a16="http://schemas.microsoft.com/office/drawing/2014/main" xmlns="" id="{19918C9C-BE23-1442-AA53-3898B9E64830}"/>
                </a:ext>
              </a:extLst>
            </p:cNvPr>
            <p:cNvSpPr txBox="1">
              <a:spLocks noChangeArrowheads="1"/>
            </p:cNvSpPr>
            <p:nvPr/>
          </p:nvSpPr>
          <p:spPr bwMode="auto">
            <a:xfrm>
              <a:off x="3555043" y="1654258"/>
              <a:ext cx="709570" cy="43858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10</a:t>
              </a:r>
              <a:r>
                <a:rPr lang="en-US" altLang="zh-CN" sz="2133" b="1" dirty="0">
                  <a:solidFill>
                    <a:schemeClr val="bg1"/>
                  </a:solidFill>
                  <a:latin typeface="微软雅黑" pitchFamily="34" charset="-122"/>
                  <a:ea typeface="微软雅黑" pitchFamily="34" charset="-122"/>
                </a:rPr>
                <a:t>%</a:t>
              </a:r>
              <a:endParaRPr lang="zh-CN" altLang="en-US" sz="2133" b="1" dirty="0">
                <a:solidFill>
                  <a:schemeClr val="bg1"/>
                </a:solidFill>
                <a:latin typeface="微软雅黑" pitchFamily="34" charset="-122"/>
                <a:ea typeface="微软雅黑" pitchFamily="34" charset="-122"/>
              </a:endParaRPr>
            </a:p>
          </p:txBody>
        </p:sp>
      </p:grpSp>
      <p:grpSp>
        <p:nvGrpSpPr>
          <p:cNvPr id="58" name="组合 57">
            <a:extLst>
              <a:ext uri="{FF2B5EF4-FFF2-40B4-BE49-F238E27FC236}">
                <a16:creationId xmlns:a16="http://schemas.microsoft.com/office/drawing/2014/main" xmlns="" id="{5A460951-CC36-9843-9767-051AC6460A1D}"/>
              </a:ext>
            </a:extLst>
          </p:cNvPr>
          <p:cNvGrpSpPr/>
          <p:nvPr/>
        </p:nvGrpSpPr>
        <p:grpSpPr>
          <a:xfrm>
            <a:off x="5656934" y="2539312"/>
            <a:ext cx="1733542" cy="1727973"/>
            <a:chOff x="4254365" y="1910376"/>
            <a:chExt cx="1300156" cy="1295980"/>
          </a:xfrm>
          <a:solidFill>
            <a:schemeClr val="bg2"/>
          </a:solidFill>
        </p:grpSpPr>
        <p:sp>
          <p:nvSpPr>
            <p:cNvPr id="59" name="Freeform 5">
              <a:extLst>
                <a:ext uri="{FF2B5EF4-FFF2-40B4-BE49-F238E27FC236}">
                  <a16:creationId xmlns:a16="http://schemas.microsoft.com/office/drawing/2014/main" xmlns="" id="{A0DDA9BD-8DB6-034F-9783-1BD70B0E0F67}"/>
                </a:ext>
              </a:extLst>
            </p:cNvPr>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endParaRPr>
            </a:p>
          </p:txBody>
        </p:sp>
        <p:sp>
          <p:nvSpPr>
            <p:cNvPr id="60" name="TextBox 21">
              <a:extLst>
                <a:ext uri="{FF2B5EF4-FFF2-40B4-BE49-F238E27FC236}">
                  <a16:creationId xmlns:a16="http://schemas.microsoft.com/office/drawing/2014/main" xmlns="" id="{C68200ED-B7DD-E44F-AAFD-B25BD14B1419}"/>
                </a:ext>
              </a:extLst>
            </p:cNvPr>
            <p:cNvSpPr txBox="1"/>
            <p:nvPr/>
          </p:nvSpPr>
          <p:spPr>
            <a:xfrm>
              <a:off x="4434737" y="2241239"/>
              <a:ext cx="901312" cy="215492"/>
            </a:xfrm>
            <a:prstGeom prst="rect">
              <a:avLst/>
            </a:prstGeom>
            <a:grpFill/>
          </p:spPr>
          <p:txBody>
            <a:bodyPr wrap="square" lIns="0" tIns="0" rIns="0" bIns="0" rtlCol="0">
              <a:spAutoFit/>
            </a:bodyPr>
            <a:lstStyle/>
            <a:p>
              <a:pPr algn="ctr"/>
              <a:r>
                <a:rPr lang="zh-CN" altLang="en-US" sz="1867" b="1" dirty="0">
                  <a:solidFill>
                    <a:schemeClr val="bg1"/>
                  </a:solidFill>
                  <a:latin typeface="微软雅黑" pitchFamily="34" charset="-122"/>
                  <a:ea typeface="微软雅黑" pitchFamily="34" charset="-122"/>
                </a:rPr>
                <a:t>月度点灯</a:t>
              </a:r>
            </a:p>
          </p:txBody>
        </p:sp>
        <p:sp>
          <p:nvSpPr>
            <p:cNvPr id="61" name="TextBox 9">
              <a:extLst>
                <a:ext uri="{FF2B5EF4-FFF2-40B4-BE49-F238E27FC236}">
                  <a16:creationId xmlns:a16="http://schemas.microsoft.com/office/drawing/2014/main" xmlns="" id="{A5165A1D-FCBF-AA4D-B208-468C8AFB19EE}"/>
                </a:ext>
              </a:extLst>
            </p:cNvPr>
            <p:cNvSpPr txBox="1">
              <a:spLocks noChangeArrowheads="1"/>
            </p:cNvSpPr>
            <p:nvPr/>
          </p:nvSpPr>
          <p:spPr bwMode="auto">
            <a:xfrm>
              <a:off x="4478200" y="2460479"/>
              <a:ext cx="885098" cy="5617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4267" b="1" dirty="0">
                  <a:solidFill>
                    <a:schemeClr val="bg1"/>
                  </a:solidFill>
                  <a:latin typeface="微软雅黑" pitchFamily="34" charset="-122"/>
                  <a:ea typeface="微软雅黑" pitchFamily="34" charset="-122"/>
                </a:rPr>
                <a:t>20</a:t>
              </a:r>
              <a:r>
                <a:rPr lang="en-US" altLang="zh-CN" sz="2667" b="1" dirty="0">
                  <a:solidFill>
                    <a:schemeClr val="bg1"/>
                  </a:solidFill>
                  <a:latin typeface="微软雅黑" pitchFamily="34" charset="-122"/>
                  <a:ea typeface="微软雅黑" pitchFamily="34" charset="-122"/>
                </a:rPr>
                <a:t>%</a:t>
              </a:r>
              <a:endParaRPr lang="zh-CN" altLang="en-US" sz="2667" b="1" dirty="0">
                <a:solidFill>
                  <a:schemeClr val="bg1"/>
                </a:solidFill>
                <a:latin typeface="微软雅黑" pitchFamily="34" charset="-122"/>
                <a:ea typeface="微软雅黑" pitchFamily="34" charset="-122"/>
              </a:endParaRPr>
            </a:p>
          </p:txBody>
        </p:sp>
      </p:grpSp>
      <p:grpSp>
        <p:nvGrpSpPr>
          <p:cNvPr id="62" name="组合 61">
            <a:extLst>
              <a:ext uri="{FF2B5EF4-FFF2-40B4-BE49-F238E27FC236}">
                <a16:creationId xmlns:a16="http://schemas.microsoft.com/office/drawing/2014/main" xmlns="" id="{5445B715-2E48-1B48-AD93-1D59C6F01116}"/>
              </a:ext>
            </a:extLst>
          </p:cNvPr>
          <p:cNvGrpSpPr/>
          <p:nvPr/>
        </p:nvGrpSpPr>
        <p:grpSpPr>
          <a:xfrm>
            <a:off x="4133339" y="3918579"/>
            <a:ext cx="2187308" cy="2180131"/>
            <a:chOff x="3111668" y="2944827"/>
            <a:chExt cx="1640481" cy="1635098"/>
          </a:xfrm>
          <a:solidFill>
            <a:schemeClr val="tx2"/>
          </a:solidFill>
        </p:grpSpPr>
        <p:sp>
          <p:nvSpPr>
            <p:cNvPr id="63" name="Freeform 7">
              <a:extLst>
                <a:ext uri="{FF2B5EF4-FFF2-40B4-BE49-F238E27FC236}">
                  <a16:creationId xmlns:a16="http://schemas.microsoft.com/office/drawing/2014/main" xmlns="" id="{23715596-EC35-EE4C-AE81-304842EDBD5B}"/>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TextBox 17">
              <a:extLst>
                <a:ext uri="{FF2B5EF4-FFF2-40B4-BE49-F238E27FC236}">
                  <a16:creationId xmlns:a16="http://schemas.microsoft.com/office/drawing/2014/main" xmlns="" id="{0EB14CAB-BE4F-FF47-A4CA-9EB5E8D8ACDF}"/>
                </a:ext>
              </a:extLst>
            </p:cNvPr>
            <p:cNvSpPr txBox="1"/>
            <p:nvPr/>
          </p:nvSpPr>
          <p:spPr>
            <a:xfrm>
              <a:off x="3421327" y="3347926"/>
              <a:ext cx="1078663" cy="276999"/>
            </a:xfrm>
            <a:prstGeom prst="rect">
              <a:avLst/>
            </a:prstGeom>
            <a:grp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自主学习</a:t>
              </a:r>
            </a:p>
          </p:txBody>
        </p:sp>
        <p:sp>
          <p:nvSpPr>
            <p:cNvPr id="65" name="TextBox 9">
              <a:extLst>
                <a:ext uri="{FF2B5EF4-FFF2-40B4-BE49-F238E27FC236}">
                  <a16:creationId xmlns:a16="http://schemas.microsoft.com/office/drawing/2014/main" xmlns="" id="{21614AF4-9A35-5044-AAE2-5F9A3731E34F}"/>
                </a:ext>
              </a:extLst>
            </p:cNvPr>
            <p:cNvSpPr txBox="1">
              <a:spLocks noChangeArrowheads="1"/>
            </p:cNvSpPr>
            <p:nvPr/>
          </p:nvSpPr>
          <p:spPr bwMode="auto">
            <a:xfrm>
              <a:off x="3466877" y="3620484"/>
              <a:ext cx="885098" cy="5617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4267" b="1" dirty="0">
                  <a:solidFill>
                    <a:schemeClr val="bg1"/>
                  </a:solidFill>
                  <a:latin typeface="微软雅黑" pitchFamily="34" charset="-122"/>
                  <a:ea typeface="微软雅黑" pitchFamily="34" charset="-122"/>
                </a:rPr>
                <a:t>30</a:t>
              </a:r>
              <a:r>
                <a:rPr lang="en-US" altLang="zh-CN" sz="2667" b="1" dirty="0">
                  <a:solidFill>
                    <a:schemeClr val="bg1"/>
                  </a:solidFill>
                  <a:latin typeface="微软雅黑" pitchFamily="34" charset="-122"/>
                  <a:ea typeface="微软雅黑" pitchFamily="34" charset="-122"/>
                </a:rPr>
                <a:t>%</a:t>
              </a:r>
              <a:endParaRPr lang="zh-CN" altLang="en-US" sz="2667" b="1" dirty="0">
                <a:solidFill>
                  <a:schemeClr val="bg1"/>
                </a:solidFill>
                <a:latin typeface="微软雅黑" pitchFamily="34" charset="-122"/>
                <a:ea typeface="微软雅黑" pitchFamily="34" charset="-122"/>
              </a:endParaRPr>
            </a:p>
          </p:txBody>
        </p:sp>
      </p:grpSp>
      <p:sp>
        <p:nvSpPr>
          <p:cNvPr id="30" name="文本框 29">
            <a:extLst>
              <a:ext uri="{FF2B5EF4-FFF2-40B4-BE49-F238E27FC236}">
                <a16:creationId xmlns:a16="http://schemas.microsoft.com/office/drawing/2014/main" xmlns="" id="{E01C91C7-6138-4D4F-B29E-DE488C4BD956}"/>
              </a:ext>
            </a:extLst>
          </p:cNvPr>
          <p:cNvSpPr txBox="1"/>
          <p:nvPr/>
        </p:nvSpPr>
        <p:spPr>
          <a:xfrm>
            <a:off x="5670598" y="1427993"/>
            <a:ext cx="6423810" cy="646331"/>
          </a:xfrm>
          <a:prstGeom prst="rect">
            <a:avLst/>
          </a:prstGeom>
          <a:noFill/>
        </p:spPr>
        <p:txBody>
          <a:bodyPr wrap="none" rtlCol="0">
            <a:spAutoFit/>
          </a:bodyPr>
          <a:lstStyle/>
          <a:p>
            <a:r>
              <a:rPr kumimoji="1" lang="zh-CN" altLang="en-US" dirty="0" smtClean="0"/>
              <a:t>项目管理平台，项目实施过程遇到的问题</a:t>
            </a:r>
            <a:endParaRPr kumimoji="1" lang="en-US" altLang="zh-CN" dirty="0" smtClean="0"/>
          </a:p>
          <a:p>
            <a:r>
              <a:rPr kumimoji="1" lang="en-US" altLang="zh-CN" dirty="0"/>
              <a:t>https://www.jointstarc.com/PowerProject/Users/UserHome/Index</a:t>
            </a:r>
            <a:endParaRPr kumimoji="1" lang="zh-CN" altLang="en-US" dirty="0"/>
          </a:p>
        </p:txBody>
      </p:sp>
      <p:sp>
        <p:nvSpPr>
          <p:cNvPr id="31" name="文本框 30">
            <a:extLst>
              <a:ext uri="{FF2B5EF4-FFF2-40B4-BE49-F238E27FC236}">
                <a16:creationId xmlns:a16="http://schemas.microsoft.com/office/drawing/2014/main" xmlns="" id="{D877F40B-DB7D-4D4C-A5FD-480404E5F866}"/>
              </a:ext>
            </a:extLst>
          </p:cNvPr>
          <p:cNvSpPr txBox="1"/>
          <p:nvPr/>
        </p:nvSpPr>
        <p:spPr>
          <a:xfrm>
            <a:off x="7448764" y="3236360"/>
            <a:ext cx="3877985" cy="646331"/>
          </a:xfrm>
          <a:prstGeom prst="rect">
            <a:avLst/>
          </a:prstGeom>
          <a:noFill/>
        </p:spPr>
        <p:txBody>
          <a:bodyPr wrap="none" rtlCol="0">
            <a:spAutoFit/>
          </a:bodyPr>
          <a:lstStyle/>
          <a:p>
            <a:r>
              <a:rPr kumimoji="1" lang="zh-CN" altLang="en-US" dirty="0" smtClean="0"/>
              <a:t>报考</a:t>
            </a:r>
            <a:r>
              <a:rPr kumimoji="1" lang="zh-CN" altLang="en-US" dirty="0"/>
              <a:t>导师课程，参加导师考试，查阅</a:t>
            </a:r>
            <a:endParaRPr kumimoji="1" lang="en-US" altLang="zh-CN" dirty="0"/>
          </a:p>
          <a:p>
            <a:r>
              <a:rPr kumimoji="1" lang="zh-CN" altLang="en-US" dirty="0"/>
              <a:t>知识盲区，把控学习方向重点</a:t>
            </a:r>
          </a:p>
        </p:txBody>
      </p:sp>
      <p:sp>
        <p:nvSpPr>
          <p:cNvPr id="32" name="文本框 31">
            <a:extLst>
              <a:ext uri="{FF2B5EF4-FFF2-40B4-BE49-F238E27FC236}">
                <a16:creationId xmlns:a16="http://schemas.microsoft.com/office/drawing/2014/main" xmlns="" id="{407FB6BF-28B8-ED4C-81E1-B002626A0DDA}"/>
              </a:ext>
            </a:extLst>
          </p:cNvPr>
          <p:cNvSpPr txBox="1"/>
          <p:nvPr/>
        </p:nvSpPr>
        <p:spPr>
          <a:xfrm>
            <a:off x="6607548" y="4732284"/>
            <a:ext cx="4719201" cy="1200329"/>
          </a:xfrm>
          <a:prstGeom prst="rect">
            <a:avLst/>
          </a:prstGeom>
          <a:noFill/>
        </p:spPr>
        <p:txBody>
          <a:bodyPr wrap="square" rtlCol="0">
            <a:spAutoFit/>
          </a:bodyPr>
          <a:lstStyle/>
          <a:p>
            <a:r>
              <a:rPr kumimoji="1" lang="zh-CN" altLang="en-US" dirty="0"/>
              <a:t>学习一些在实施过程中可能会使用到已经使用过的知识整理成常用工具，提升实施效率。</a:t>
            </a:r>
            <a:endParaRPr kumimoji="1" lang="en-US" altLang="zh-CN" dirty="0"/>
          </a:p>
          <a:p>
            <a:r>
              <a:rPr kumimoji="1" lang="zh-CN" altLang="en-US" dirty="0"/>
              <a:t>了解，学习一些行业内火热的技术以面对往后的工作技术的迭代。</a:t>
            </a:r>
            <a:endParaRPr kumimoji="1" lang="en-US" altLang="zh-CN" dirty="0"/>
          </a:p>
        </p:txBody>
      </p:sp>
      <p:sp>
        <p:nvSpPr>
          <p:cNvPr id="41" name="文本框 40">
            <a:extLst>
              <a:ext uri="{FF2B5EF4-FFF2-40B4-BE49-F238E27FC236}">
                <a16:creationId xmlns:a16="http://schemas.microsoft.com/office/drawing/2014/main" xmlns="" id="{02228147-2F0E-C04B-BBB9-FE05BCEC691F}"/>
              </a:ext>
            </a:extLst>
          </p:cNvPr>
          <p:cNvSpPr txBox="1"/>
          <p:nvPr/>
        </p:nvSpPr>
        <p:spPr>
          <a:xfrm>
            <a:off x="482885" y="4325420"/>
            <a:ext cx="3416320" cy="1754326"/>
          </a:xfrm>
          <a:prstGeom prst="rect">
            <a:avLst/>
          </a:prstGeom>
          <a:noFill/>
        </p:spPr>
        <p:txBody>
          <a:bodyPr wrap="none" rtlCol="0">
            <a:spAutoFit/>
          </a:bodyPr>
          <a:lstStyle/>
          <a:p>
            <a:r>
              <a:rPr kumimoji="1" lang="zh-CN" altLang="en-US" dirty="0" smtClean="0"/>
              <a:t>项目中对待认真，严肃</a:t>
            </a:r>
            <a:endParaRPr kumimoji="1" lang="en-US" altLang="zh-CN" dirty="0" smtClean="0"/>
          </a:p>
          <a:p>
            <a:r>
              <a:rPr kumimoji="1" lang="zh-CN" altLang="en-US" dirty="0" smtClean="0"/>
              <a:t>每</a:t>
            </a:r>
            <a:r>
              <a:rPr kumimoji="1" lang="zh-CN" altLang="en-US" dirty="0" smtClean="0"/>
              <a:t>天填写日报，每周填写周报</a:t>
            </a:r>
            <a:endParaRPr kumimoji="1" lang="en-US" altLang="zh-CN" dirty="0" smtClean="0"/>
          </a:p>
          <a:p>
            <a:r>
              <a:rPr kumimoji="1" lang="zh-CN" altLang="en-US" dirty="0" smtClean="0"/>
              <a:t>问题实时反馈，不明确问题</a:t>
            </a:r>
            <a:r>
              <a:rPr kumimoji="1" lang="zh-CN" altLang="en-US" dirty="0" smtClean="0"/>
              <a:t>需求</a:t>
            </a:r>
            <a:endParaRPr kumimoji="1" lang="en-US" altLang="zh-CN" dirty="0" smtClean="0"/>
          </a:p>
          <a:p>
            <a:r>
              <a:rPr kumimoji="1" lang="zh-CN" altLang="en-US" dirty="0" smtClean="0"/>
              <a:t>多与项目成员沟通</a:t>
            </a:r>
            <a:endParaRPr kumimoji="1" lang="en-US" altLang="zh-CN" dirty="0" smtClean="0"/>
          </a:p>
          <a:p>
            <a:endParaRPr kumimoji="1" lang="en-US" altLang="zh-CN" dirty="0" smtClean="0"/>
          </a:p>
          <a:p>
            <a:endParaRPr kumimoji="1" lang="zh-CN" altLang="en-US" dirty="0"/>
          </a:p>
        </p:txBody>
      </p:sp>
      <p:sp>
        <p:nvSpPr>
          <p:cNvPr id="24" name="文本框 23">
            <a:extLst>
              <a:ext uri="{FF2B5EF4-FFF2-40B4-BE49-F238E27FC236}">
                <a16:creationId xmlns:a16="http://schemas.microsoft.com/office/drawing/2014/main" xmlns="" id="{9366C4D0-DE72-AD46-B53D-215235DFE10C}"/>
              </a:ext>
            </a:extLst>
          </p:cNvPr>
          <p:cNvSpPr txBox="1"/>
          <p:nvPr/>
        </p:nvSpPr>
        <p:spPr>
          <a:xfrm>
            <a:off x="810250" y="418214"/>
            <a:ext cx="3057247" cy="523220"/>
          </a:xfrm>
          <a:prstGeom prst="rect">
            <a:avLst/>
          </a:prstGeom>
          <a:noFill/>
        </p:spPr>
        <p:txBody>
          <a:bodyPr wrap="none" rtlCol="0">
            <a:spAutoFit/>
          </a:bodyPr>
          <a:lstStyle/>
          <a:p>
            <a:r>
              <a:rPr kumimoji="1" lang="zh-CN" altLang="en-US" sz="2800" dirty="0">
                <a:highlight>
                  <a:srgbClr val="C0C0C0"/>
                </a:highlight>
              </a:rPr>
              <a:t>加强项目实施质量</a:t>
            </a:r>
          </a:p>
        </p:txBody>
      </p:sp>
      <p:sp>
        <p:nvSpPr>
          <p:cNvPr id="26" name="TextBox 13">
            <a:extLst>
              <a:ext uri="{FF2B5EF4-FFF2-40B4-BE49-F238E27FC236}">
                <a16:creationId xmlns:a16="http://schemas.microsoft.com/office/drawing/2014/main" xmlns="" id="{C12E316E-84F9-0A40-B37D-28593DE857CE}"/>
              </a:ext>
            </a:extLst>
          </p:cNvPr>
          <p:cNvSpPr txBox="1"/>
          <p:nvPr/>
        </p:nvSpPr>
        <p:spPr>
          <a:xfrm>
            <a:off x="4636641" y="1989063"/>
            <a:ext cx="1191765" cy="276999"/>
          </a:xfrm>
          <a:prstGeom prst="rect">
            <a:avLst/>
          </a:prstGeom>
          <a:solidFill>
            <a:schemeClr val="tx2"/>
          </a:solidFill>
        </p:spPr>
        <p:txBody>
          <a:bodyPr wrap="square" lIns="0" tIns="0" rIns="0" bIns="0" rtlCol="0">
            <a:spAutoFit/>
          </a:bodyPr>
          <a:lstStyle/>
          <a:p>
            <a:pPr algn="ctr"/>
            <a:r>
              <a:rPr lang="zh-CN" altLang="en-US" b="1" dirty="0" smtClean="0">
                <a:solidFill>
                  <a:schemeClr val="bg1"/>
                </a:solidFill>
                <a:latin typeface="微软雅黑" pitchFamily="34" charset="-122"/>
                <a:ea typeface="微软雅黑" pitchFamily="34" charset="-122"/>
              </a:rPr>
              <a:t>知识共享</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686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60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dirty="0">
                <a:solidFill>
                  <a:prstClr val="black"/>
                </a:solidFill>
                <a:latin typeface="微软雅黑" panose="020B0503020204020204" pitchFamily="34" charset="-122"/>
                <a:ea typeface="微软雅黑" panose="020B0503020204020204" pitchFamily="34" charset="-122"/>
              </a:rPr>
              <a:t>加强项目实施质量</a:t>
            </a:r>
            <a:r>
              <a:rPr lang="en-US" altLang="zh-CN" sz="2000" dirty="0">
                <a:solidFill>
                  <a:prstClr val="black"/>
                </a:solidFill>
                <a:latin typeface="微软雅黑" panose="020B0503020204020204" pitchFamily="34" charset="-122"/>
                <a:ea typeface="微软雅黑" panose="020B0503020204020204" pitchFamily="34" charset="-122"/>
              </a:rPr>
              <a:t>&amp;</a:t>
            </a:r>
            <a:r>
              <a:rPr lang="zh-CN" altLang="en-US" sz="2000" dirty="0">
                <a:solidFill>
                  <a:prstClr val="black"/>
                </a:solidFill>
                <a:latin typeface="微软雅黑" panose="020B0503020204020204" pitchFamily="34" charset="-122"/>
                <a:ea typeface="微软雅黑" panose="020B0503020204020204" pitchFamily="34" charset="-122"/>
              </a:rPr>
              <a:t>客户满意</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b="1" dirty="0">
                <a:solidFill>
                  <a:prstClr val="black"/>
                </a:solidFill>
                <a:latin typeface="微软雅黑" panose="020B0503020204020204" pitchFamily="34" charset="-122"/>
                <a:ea typeface="微软雅黑" panose="020B0503020204020204" pitchFamily="34" charset="-122"/>
                <a:sym typeface="+mn-ea"/>
              </a:rPr>
              <a:t>部门</a:t>
            </a:r>
            <a:r>
              <a:rPr lang="en-US" altLang="zh-CN" sz="1865" b="1" dirty="0">
                <a:solidFill>
                  <a:prstClr val="black"/>
                </a:solidFill>
                <a:latin typeface="微软雅黑" panose="020B0503020204020204" pitchFamily="34" charset="-122"/>
                <a:ea typeface="微软雅黑" panose="020B0503020204020204" pitchFamily="34" charset="-122"/>
                <a:sym typeface="+mn-ea"/>
              </a:rPr>
              <a:t>2021</a:t>
            </a:r>
            <a:r>
              <a:rPr lang="zh-CN" altLang="en-US" sz="1865" b="1" dirty="0">
                <a:solidFill>
                  <a:prstClr val="black"/>
                </a:solidFill>
                <a:latin typeface="微软雅黑" panose="020B0503020204020204" pitchFamily="34" charset="-122"/>
                <a:ea typeface="微软雅黑" panose="020B0503020204020204" pitchFamily="34" charset="-122"/>
                <a:sym typeface="+mn-ea"/>
              </a:rPr>
              <a:t>年绩效指标解读</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各项目情况及节后人员铺排计划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春节假期管理和安全事项</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5" name="图形 14" descr="指向右边的反手食指">
            <a:extLst>
              <a:ext uri="{FF2B5EF4-FFF2-40B4-BE49-F238E27FC236}">
                <a16:creationId xmlns:a16="http://schemas.microsoft.com/office/drawing/2014/main" xmlns="" id="{E9994E43-8145-FE42-A9FE-EE8F851BF6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6847055" y="3571007"/>
            <a:ext cx="610046" cy="367296"/>
          </a:xfrm>
          <a:prstGeom prst="rect">
            <a:avLst/>
          </a:prstGeom>
        </p:spPr>
      </p:pic>
    </p:spTree>
    <p:extLst>
      <p:ext uri="{BB962C8B-B14F-4D97-AF65-F5344CB8AC3E}">
        <p14:creationId xmlns:p14="http://schemas.microsoft.com/office/powerpoint/2010/main" val="287542683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1A760D6-D52C-FE48-A638-3278FE0A7FF4}"/>
              </a:ext>
            </a:extLst>
          </p:cNvPr>
          <p:cNvSpPr txBox="1"/>
          <p:nvPr/>
        </p:nvSpPr>
        <p:spPr>
          <a:xfrm>
            <a:off x="221673" y="720436"/>
            <a:ext cx="184731" cy="369332"/>
          </a:xfrm>
          <a:prstGeom prst="rect">
            <a:avLst/>
          </a:prstGeom>
          <a:noFill/>
        </p:spPr>
        <p:txBody>
          <a:bodyPr wrap="none" rtlCol="0">
            <a:spAutoFit/>
          </a:bodyPr>
          <a:lstStyle/>
          <a:p>
            <a:endParaRPr kumimoji="1" lang="zh-CN" altLang="en-US" dirty="0"/>
          </a:p>
        </p:txBody>
      </p:sp>
      <p:sp>
        <p:nvSpPr>
          <p:cNvPr id="3" name="TextBox 25">
            <a:extLst>
              <a:ext uri="{FF2B5EF4-FFF2-40B4-BE49-F238E27FC236}">
                <a16:creationId xmlns:a16="http://schemas.microsoft.com/office/drawing/2014/main" xmlns="" id="{3DB4708C-82BB-D749-A55A-3FE80CA89BDA}"/>
              </a:ext>
            </a:extLst>
          </p:cNvPr>
          <p:cNvSpPr txBox="1"/>
          <p:nvPr/>
        </p:nvSpPr>
        <p:spPr>
          <a:xfrm>
            <a:off x="-53790" y="388933"/>
            <a:ext cx="900545" cy="584775"/>
          </a:xfrm>
          <a:prstGeom prst="rect">
            <a:avLst/>
          </a:prstGeom>
          <a:noFill/>
        </p:spPr>
        <p:txBody>
          <a:bodyPr wrap="square" rtlCol="0">
            <a:spAutoFit/>
          </a:bodyPr>
          <a:lstStyle/>
          <a:p>
            <a:r>
              <a:rPr lang="en-US" altLang="zh-CN" sz="3200" b="1" i="1" dirty="0" smtClean="0">
                <a:solidFill>
                  <a:schemeClr val="bg1"/>
                </a:solidFill>
                <a:latin typeface="微软雅黑" panose="020B0503020204020204" pitchFamily="34" charset="-122"/>
                <a:ea typeface="微软雅黑" panose="020B0503020204020204" pitchFamily="34" charset="-122"/>
              </a:rPr>
              <a:t>2.</a:t>
            </a:r>
            <a:r>
              <a:rPr lang="en-US" altLang="zh-CN" b="1" i="1" dirty="0" smtClean="0">
                <a:solidFill>
                  <a:schemeClr val="bg1"/>
                </a:solidFill>
                <a:latin typeface="微软雅黑" panose="020B0503020204020204" pitchFamily="34" charset="-122"/>
                <a:ea typeface="微软雅黑" panose="020B0503020204020204" pitchFamily="34" charset="-122"/>
              </a:rPr>
              <a:t>1</a:t>
            </a:r>
            <a:endParaRPr lang="zh-CN" altLang="en-US" b="1" i="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xmlns="" id="{9366C4D0-DE72-AD46-B53D-215235DFE10C}"/>
              </a:ext>
            </a:extLst>
          </p:cNvPr>
          <p:cNvSpPr txBox="1"/>
          <p:nvPr/>
        </p:nvSpPr>
        <p:spPr>
          <a:xfrm>
            <a:off x="810250" y="418214"/>
            <a:ext cx="3429144" cy="523220"/>
          </a:xfrm>
          <a:prstGeom prst="rect">
            <a:avLst/>
          </a:prstGeom>
          <a:noFill/>
        </p:spPr>
        <p:txBody>
          <a:bodyPr wrap="none" rtlCol="0">
            <a:spAutoFit/>
          </a:bodyPr>
          <a:lstStyle/>
          <a:p>
            <a:r>
              <a:rPr kumimoji="1" lang="en-US" altLang="zh-CN" sz="2800" dirty="0" smtClean="0">
                <a:highlight>
                  <a:srgbClr val="C0C0C0"/>
                </a:highlight>
              </a:rPr>
              <a:t>2021</a:t>
            </a:r>
            <a:r>
              <a:rPr kumimoji="1" lang="zh-CN" altLang="en-US" sz="2800" dirty="0" smtClean="0">
                <a:highlight>
                  <a:srgbClr val="C0C0C0"/>
                </a:highlight>
              </a:rPr>
              <a:t>年绩效指标解读</a:t>
            </a:r>
            <a:endParaRPr kumimoji="1" lang="zh-CN" altLang="en-US" sz="2800" dirty="0">
              <a:highlight>
                <a:srgbClr val="C0C0C0"/>
              </a:highlight>
            </a:endParaRPr>
          </a:p>
        </p:txBody>
      </p:sp>
      <p:sp>
        <p:nvSpPr>
          <p:cNvPr id="16" name="TextBox 61">
            <a:extLst>
              <a:ext uri="{FF2B5EF4-FFF2-40B4-BE49-F238E27FC236}">
                <a16:creationId xmlns:a16="http://schemas.microsoft.com/office/drawing/2014/main" xmlns="" id="{34285529-2348-1840-8D2F-CF2A1492E868}"/>
              </a:ext>
            </a:extLst>
          </p:cNvPr>
          <p:cNvSpPr txBox="1"/>
          <p:nvPr/>
        </p:nvSpPr>
        <p:spPr>
          <a:xfrm flipH="1">
            <a:off x="8509172" y="2381206"/>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nvGrpSpPr>
          <p:cNvPr id="7" name="组合 6">
            <a:extLst>
              <a:ext uri="{FF2B5EF4-FFF2-40B4-BE49-F238E27FC236}">
                <a16:creationId xmlns:a16="http://schemas.microsoft.com/office/drawing/2014/main" xmlns="" id="{AD398745-A5C8-2244-A9DD-342A631634FB}"/>
              </a:ext>
            </a:extLst>
          </p:cNvPr>
          <p:cNvGrpSpPr/>
          <p:nvPr/>
        </p:nvGrpSpPr>
        <p:grpSpPr>
          <a:xfrm>
            <a:off x="6378397" y="2362846"/>
            <a:ext cx="4128578" cy="3547916"/>
            <a:chOff x="3218020" y="2137420"/>
            <a:chExt cx="2752869" cy="2753319"/>
          </a:xfrm>
        </p:grpSpPr>
        <p:sp>
          <p:nvSpPr>
            <p:cNvPr id="8" name="椭圆 6">
              <a:extLst>
                <a:ext uri="{FF2B5EF4-FFF2-40B4-BE49-F238E27FC236}">
                  <a16:creationId xmlns:a16="http://schemas.microsoft.com/office/drawing/2014/main" xmlns="" id="{61931BA0-C207-B948-BFB0-7D75F795E116}"/>
                </a:ext>
              </a:extLst>
            </p:cNvPr>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61">
              <a:extLst>
                <a:ext uri="{FF2B5EF4-FFF2-40B4-BE49-F238E27FC236}">
                  <a16:creationId xmlns:a16="http://schemas.microsoft.com/office/drawing/2014/main" xmlns="" id="{D7FBB744-E0B6-6A4C-AC5B-CD30523970FE}"/>
                </a:ext>
              </a:extLst>
            </p:cNvPr>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6">
              <a:extLst>
                <a:ext uri="{FF2B5EF4-FFF2-40B4-BE49-F238E27FC236}">
                  <a16:creationId xmlns:a16="http://schemas.microsoft.com/office/drawing/2014/main" xmlns="" id="{A8D42772-93E7-2146-A91A-349324F2FB06}"/>
                </a:ext>
              </a:extLst>
            </p:cNvPr>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61">
              <a:extLst>
                <a:ext uri="{FF2B5EF4-FFF2-40B4-BE49-F238E27FC236}">
                  <a16:creationId xmlns:a16="http://schemas.microsoft.com/office/drawing/2014/main" xmlns="" id="{60694224-88B1-1A48-8F0A-00B5ADAEE6FF}"/>
                </a:ext>
              </a:extLst>
            </p:cNvPr>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xmlns="" id="{FBB37B86-FFC1-8044-B154-A3A83370468D}"/>
                </a:ext>
              </a:extLst>
            </p:cNvPr>
            <p:cNvSpPr/>
            <p:nvPr/>
          </p:nvSpPr>
          <p:spPr>
            <a:xfrm>
              <a:off x="4268518" y="3214227"/>
              <a:ext cx="651872" cy="651872"/>
            </a:xfrm>
            <a:prstGeom prst="ellips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34">
              <a:extLst>
                <a:ext uri="{FF2B5EF4-FFF2-40B4-BE49-F238E27FC236}">
                  <a16:creationId xmlns:a16="http://schemas.microsoft.com/office/drawing/2014/main" xmlns="" id="{08309BAD-EF44-8740-A3D7-A71AB6621D7C}"/>
                </a:ext>
              </a:extLst>
            </p:cNvPr>
            <p:cNvSpPr txBox="1"/>
            <p:nvPr/>
          </p:nvSpPr>
          <p:spPr>
            <a:xfrm>
              <a:off x="4355976" y="3401664"/>
              <a:ext cx="477644" cy="361086"/>
            </a:xfrm>
            <a:prstGeom prst="rect">
              <a:avLst/>
            </a:prstGeom>
            <a:noFill/>
          </p:spPr>
          <p:txBody>
            <a:bodyPr wrap="square" lIns="0" tIns="0" rIns="0" bIns="0" rtlCol="0">
              <a:spAutoFit/>
            </a:bodyPr>
            <a:lstStyle/>
            <a:p>
              <a:pPr algn="ctr"/>
              <a:r>
                <a:rPr lang="zh-CN" altLang="en-US" sz="1600" b="1" dirty="0" smtClean="0">
                  <a:solidFill>
                    <a:schemeClr val="tx2"/>
                  </a:solidFill>
                  <a:latin typeface="微软雅黑" pitchFamily="34" charset="-122"/>
                  <a:ea typeface="微软雅黑" pitchFamily="34" charset="-122"/>
                </a:rPr>
                <a:t>大数据开发</a:t>
              </a:r>
              <a:endParaRPr lang="zh-CN" altLang="en-US" sz="1600" b="1" dirty="0">
                <a:solidFill>
                  <a:schemeClr val="tx2"/>
                </a:solidFill>
                <a:latin typeface="微软雅黑" pitchFamily="34" charset="-122"/>
                <a:ea typeface="微软雅黑" pitchFamily="34" charset="-122"/>
              </a:endParaRPr>
            </a:p>
          </p:txBody>
        </p:sp>
        <p:sp>
          <p:nvSpPr>
            <p:cNvPr id="19" name="椭圆 18">
              <a:extLst>
                <a:ext uri="{FF2B5EF4-FFF2-40B4-BE49-F238E27FC236}">
                  <a16:creationId xmlns:a16="http://schemas.microsoft.com/office/drawing/2014/main" xmlns="" id="{D3DC17A7-1703-5B4A-9B18-D29A9D61B704}"/>
                </a:ext>
              </a:extLst>
            </p:cNvPr>
            <p:cNvSpPr/>
            <p:nvPr/>
          </p:nvSpPr>
          <p:spPr>
            <a:xfrm>
              <a:off x="4305758" y="3251467"/>
              <a:ext cx="577392" cy="577392"/>
            </a:xfrm>
            <a:prstGeom prst="ellipse">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35">
            <a:extLst>
              <a:ext uri="{FF2B5EF4-FFF2-40B4-BE49-F238E27FC236}">
                <a16:creationId xmlns:a16="http://schemas.microsoft.com/office/drawing/2014/main" xmlns="" id="{B0A57D8B-6E67-E74F-B165-E5760ACA4E07}"/>
              </a:ext>
            </a:extLst>
          </p:cNvPr>
          <p:cNvSpPr txBox="1"/>
          <p:nvPr/>
        </p:nvSpPr>
        <p:spPr>
          <a:xfrm>
            <a:off x="689397" y="1540774"/>
            <a:ext cx="2605894" cy="307777"/>
          </a:xfrm>
          <a:prstGeom prst="rect">
            <a:avLst/>
          </a:prstGeom>
          <a:noFill/>
        </p:spPr>
        <p:txBody>
          <a:bodyPr wrap="square" lIns="0" tIns="0" rIns="0" bIns="0" rtlCol="0">
            <a:spAutoFit/>
          </a:bodyPr>
          <a:lstStyle/>
          <a:p>
            <a:pPr algn="ctr"/>
            <a:r>
              <a:rPr lang="en-US" altLang="zh-CN" sz="2000" b="1" dirty="0" smtClean="0">
                <a:latin typeface="微软雅黑" pitchFamily="34" charset="-122"/>
                <a:ea typeface="微软雅黑" pitchFamily="34" charset="-122"/>
              </a:rPr>
              <a:t>2020</a:t>
            </a:r>
            <a:r>
              <a:rPr lang="zh-CN" altLang="en-US" sz="2000" b="1" dirty="0" smtClean="0">
                <a:latin typeface="微软雅黑" pitchFamily="34" charset="-122"/>
                <a:ea typeface="微软雅黑" pitchFamily="34" charset="-122"/>
              </a:rPr>
              <a:t>年绩效解读</a:t>
            </a:r>
            <a:endParaRPr lang="en-US" altLang="zh-CN" sz="2000" b="1" dirty="0">
              <a:latin typeface="微软雅黑" pitchFamily="34" charset="-122"/>
              <a:ea typeface="微软雅黑" pitchFamily="34" charset="-122"/>
            </a:endParaRPr>
          </a:p>
        </p:txBody>
      </p:sp>
      <p:sp>
        <p:nvSpPr>
          <p:cNvPr id="25" name="TextBox 35">
            <a:extLst>
              <a:ext uri="{FF2B5EF4-FFF2-40B4-BE49-F238E27FC236}">
                <a16:creationId xmlns:a16="http://schemas.microsoft.com/office/drawing/2014/main" xmlns="" id="{B0A57D8B-6E67-E74F-B165-E5760ACA4E07}"/>
              </a:ext>
            </a:extLst>
          </p:cNvPr>
          <p:cNvSpPr txBox="1"/>
          <p:nvPr/>
        </p:nvSpPr>
        <p:spPr>
          <a:xfrm>
            <a:off x="846755" y="2535094"/>
            <a:ext cx="3961206" cy="984885"/>
          </a:xfrm>
          <a:prstGeom prst="rect">
            <a:avLst/>
          </a:prstGeom>
          <a:noFill/>
        </p:spPr>
        <p:txBody>
          <a:bodyPr wrap="square" lIns="0" tIns="0" rIns="0" bIns="0" rtlCol="0">
            <a:spAutoFit/>
          </a:bodyPr>
          <a:lstStyle/>
          <a:p>
            <a:pPr algn="ctr"/>
            <a:r>
              <a:rPr lang="zh-CN" altLang="en-US" sz="1600" dirty="0" smtClean="0">
                <a:latin typeface="微软雅黑" pitchFamily="34" charset="-122"/>
                <a:ea typeface="微软雅黑" pitchFamily="34" charset="-122"/>
              </a:rPr>
              <a:t>上项目的工作态度，工作完成情况，客户满意程度，对项目的贡献，由项目经理初步评分后部门经理再次确认评分</a:t>
            </a:r>
            <a:endParaRPr lang="en-US" altLang="zh-CN" sz="1600" dirty="0" smtClean="0">
              <a:latin typeface="微软雅黑" pitchFamily="34" charset="-122"/>
              <a:ea typeface="微软雅黑" pitchFamily="34" charset="-122"/>
            </a:endParaRPr>
          </a:p>
          <a:p>
            <a:pPr algn="ctr"/>
            <a:endParaRPr lang="en-US" altLang="zh-CN" sz="1600" dirty="0">
              <a:latin typeface="微软雅黑" pitchFamily="34" charset="-122"/>
              <a:ea typeface="微软雅黑" pitchFamily="34" charset="-122"/>
            </a:endParaRPr>
          </a:p>
        </p:txBody>
      </p:sp>
      <p:sp>
        <p:nvSpPr>
          <p:cNvPr id="26" name="文本框 25"/>
          <p:cNvSpPr txBox="1"/>
          <p:nvPr/>
        </p:nvSpPr>
        <p:spPr>
          <a:xfrm>
            <a:off x="897998" y="3902756"/>
            <a:ext cx="5102947" cy="1477328"/>
          </a:xfrm>
          <a:prstGeom prst="rect">
            <a:avLst/>
          </a:prstGeom>
          <a:noFill/>
        </p:spPr>
        <p:txBody>
          <a:bodyPr wrap="square" rtlCol="0">
            <a:spAutoFit/>
          </a:bodyPr>
          <a:lstStyle/>
          <a:p>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     0.8  </a:t>
            </a:r>
            <a:r>
              <a:rPr kumimoji="1" lang="zh-CN" altLang="en-US" sz="1200" dirty="0" smtClean="0">
                <a:latin typeface="微软雅黑" panose="020B0503020204020204" pitchFamily="34" charset="-122"/>
                <a:ea typeface="微软雅黑" panose="020B0503020204020204" pitchFamily="34" charset="-122"/>
                <a:sym typeface="Wingdings 2" panose="05020102010507070707" pitchFamily="18" charset="2"/>
              </a:rPr>
              <a:t>工作完成情况很糟糕，对工作态度严重怀疑</a:t>
            </a:r>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 </a:t>
            </a:r>
          </a:p>
          <a:p>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     0.9  </a:t>
            </a:r>
            <a:r>
              <a:rPr kumimoji="1" lang="zh-CN" altLang="en-US" sz="1200" dirty="0" smtClean="0">
                <a:latin typeface="微软雅黑" panose="020B0503020204020204" pitchFamily="34" charset="-122"/>
                <a:ea typeface="微软雅黑" panose="020B0503020204020204" pitchFamily="34" charset="-122"/>
                <a:sym typeface="Wingdings 2" panose="05020102010507070707" pitchFamily="18" charset="2"/>
              </a:rPr>
              <a:t>工作完全情况不理想，出现安全事故</a:t>
            </a:r>
            <a:endPar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endParaRPr>
          </a:p>
          <a:p>
            <a:pPr marL="285750" indent="-285750">
              <a:buFont typeface="Wingdings 2" panose="05020102010507070707" pitchFamily="18" charset="2"/>
              <a:buChar char=""/>
            </a:pPr>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1.0  </a:t>
            </a:r>
            <a:r>
              <a:rPr kumimoji="1" lang="zh-CN" altLang="en-US" sz="1200" dirty="0" smtClean="0">
                <a:latin typeface="微软雅黑" panose="020B0503020204020204" pitchFamily="34" charset="-122"/>
                <a:ea typeface="微软雅黑" panose="020B0503020204020204" pitchFamily="34" charset="-122"/>
                <a:sym typeface="Wingdings 2" panose="05020102010507070707" pitchFamily="18" charset="2"/>
              </a:rPr>
              <a:t>工作正常完成，进度正常把控</a:t>
            </a:r>
            <a:endPar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endParaRPr>
          </a:p>
          <a:p>
            <a:pPr marL="285750" indent="-285750">
              <a:buFont typeface="Wingdings 2" panose="05020102010507070707" pitchFamily="18" charset="2"/>
              <a:buChar char=""/>
            </a:pPr>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1.1  </a:t>
            </a:r>
            <a:r>
              <a:rPr kumimoji="1" lang="zh-CN" altLang="en-US" sz="1200" dirty="0" smtClean="0">
                <a:latin typeface="微软雅黑" panose="020B0503020204020204" pitchFamily="34" charset="-122"/>
                <a:ea typeface="微软雅黑" panose="020B0503020204020204" pitchFamily="34" charset="-122"/>
                <a:sym typeface="Wingdings 2" panose="05020102010507070707" pitchFamily="18" charset="2"/>
              </a:rPr>
              <a:t>工作表现出色，任务比较多</a:t>
            </a:r>
            <a:endPar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endParaRPr>
          </a:p>
          <a:p>
            <a:pPr marL="285750" indent="-285750">
              <a:buFont typeface="Wingdings 2" panose="05020102010507070707" pitchFamily="18" charset="2"/>
              <a:buChar char=""/>
            </a:pPr>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1.2  </a:t>
            </a:r>
            <a:r>
              <a:rPr kumimoji="1" lang="zh-CN" altLang="en-US" sz="1200" dirty="0" smtClean="0">
                <a:latin typeface="微软雅黑" panose="020B0503020204020204" pitchFamily="34" charset="-122"/>
                <a:ea typeface="微软雅黑" panose="020B0503020204020204" pitchFamily="34" charset="-122"/>
                <a:sym typeface="Wingdings 2" panose="05020102010507070707" pitchFamily="18" charset="2"/>
              </a:rPr>
              <a:t>得到客户认可，项目突出贡献</a:t>
            </a:r>
            <a:endPar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endParaRPr>
          </a:p>
          <a:p>
            <a:pPr marL="285750" indent="-285750">
              <a:buFont typeface="Wingdings 2" panose="05020102010507070707" pitchFamily="18" charset="2"/>
              <a:buChar char=""/>
            </a:pPr>
            <a:r>
              <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rPr>
              <a:t>1.3  </a:t>
            </a:r>
            <a:r>
              <a:rPr kumimoji="1" lang="zh-CN" altLang="en-US" sz="1200" dirty="0" smtClean="0">
                <a:latin typeface="微软雅黑" panose="020B0503020204020204" pitchFamily="34" charset="-122"/>
                <a:ea typeface="微软雅黑" panose="020B0503020204020204" pitchFamily="34" charset="-122"/>
                <a:sym typeface="Wingdings 2" panose="05020102010507070707" pitchFamily="18" charset="2"/>
              </a:rPr>
              <a:t>得到客户认可，项目突出贡献，技术沉淀到公司共享</a:t>
            </a:r>
            <a:endParaRPr kumimoji="1" lang="en-US" altLang="zh-CN" sz="1200" dirty="0" smtClean="0">
              <a:latin typeface="微软雅黑" panose="020B0503020204020204" pitchFamily="34" charset="-122"/>
              <a:ea typeface="微软雅黑" panose="020B0503020204020204" pitchFamily="34" charset="-122"/>
              <a:sym typeface="Wingdings 2" panose="05020102010507070707" pitchFamily="18" charset="2"/>
            </a:endParaRPr>
          </a:p>
          <a:p>
            <a:r>
              <a:rPr kumimoji="1" lang="en-US" altLang="zh-CN" dirty="0">
                <a:sym typeface="Wingdings 2" panose="05020102010507070707" pitchFamily="18" charset="2"/>
              </a:rPr>
              <a:t> </a:t>
            </a:r>
            <a:endParaRPr kumimoji="1" lang="en-US" altLang="zh-CN" dirty="0" smtClean="0">
              <a:sym typeface="Wingdings 2" panose="05020102010507070707" pitchFamily="18" charset="2"/>
            </a:endParaRPr>
          </a:p>
        </p:txBody>
      </p:sp>
      <p:sp>
        <p:nvSpPr>
          <p:cNvPr id="27" name="TextBox 35">
            <a:extLst>
              <a:ext uri="{FF2B5EF4-FFF2-40B4-BE49-F238E27FC236}">
                <a16:creationId xmlns:a16="http://schemas.microsoft.com/office/drawing/2014/main" xmlns="" id="{B0A57D8B-6E67-E74F-B165-E5760ACA4E07}"/>
              </a:ext>
            </a:extLst>
          </p:cNvPr>
          <p:cNvSpPr txBox="1"/>
          <p:nvPr/>
        </p:nvSpPr>
        <p:spPr>
          <a:xfrm>
            <a:off x="5724348" y="1540773"/>
            <a:ext cx="2605894" cy="307777"/>
          </a:xfrm>
          <a:prstGeom prst="rect">
            <a:avLst/>
          </a:prstGeom>
          <a:noFill/>
        </p:spPr>
        <p:txBody>
          <a:bodyPr wrap="square" lIns="0" tIns="0" rIns="0" bIns="0" rtlCol="0">
            <a:spAutoFit/>
          </a:bodyPr>
          <a:lstStyle/>
          <a:p>
            <a:pPr algn="ctr"/>
            <a:r>
              <a:rPr lang="en-US" altLang="zh-CN" sz="2000" b="1" dirty="0" smtClean="0">
                <a:latin typeface="微软雅黑" pitchFamily="34" charset="-122"/>
                <a:ea typeface="微软雅黑" pitchFamily="34" charset="-122"/>
              </a:rPr>
              <a:t>2021</a:t>
            </a:r>
            <a:r>
              <a:rPr lang="zh-CN" altLang="en-US" sz="2000" b="1" dirty="0" smtClean="0">
                <a:latin typeface="微软雅黑" pitchFamily="34" charset="-122"/>
                <a:ea typeface="微软雅黑" pitchFamily="34" charset="-122"/>
              </a:rPr>
              <a:t>年绩效解读</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21374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8" presetClass="emph" presetSubtype="0" fill="hold" nodeType="withEffect">
                                  <p:stCondLst>
                                    <p:cond delay="0"/>
                                  </p:stCondLst>
                                  <p:childTnLst>
                                    <p:animRot by="21600000">
                                      <p:cBhvr>
                                        <p:cTn id="11"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dirty="0">
                <a:solidFill>
                  <a:prstClr val="black"/>
                </a:solidFill>
                <a:latin typeface="微软雅黑" panose="020B0503020204020204" pitchFamily="34" charset="-122"/>
                <a:ea typeface="微软雅黑" panose="020B0503020204020204" pitchFamily="34" charset="-122"/>
              </a:rPr>
              <a:t>加强项目实施质量</a:t>
            </a:r>
            <a:r>
              <a:rPr lang="en-US" altLang="zh-CN" sz="2000" dirty="0">
                <a:solidFill>
                  <a:prstClr val="black"/>
                </a:solidFill>
                <a:latin typeface="微软雅黑" panose="020B0503020204020204" pitchFamily="34" charset="-122"/>
                <a:ea typeface="微软雅黑" panose="020B0503020204020204" pitchFamily="34" charset="-122"/>
              </a:rPr>
              <a:t>&amp;</a:t>
            </a:r>
            <a:r>
              <a:rPr lang="zh-CN" altLang="en-US" sz="2000" dirty="0">
                <a:solidFill>
                  <a:prstClr val="black"/>
                </a:solidFill>
                <a:latin typeface="微软雅黑" panose="020B0503020204020204" pitchFamily="34" charset="-122"/>
                <a:ea typeface="微软雅黑" panose="020B0503020204020204" pitchFamily="34" charset="-122"/>
              </a:rPr>
              <a:t>客户满意</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部门</a:t>
            </a:r>
            <a:r>
              <a:rPr lang="en-US" altLang="zh-CN" sz="1865" dirty="0">
                <a:solidFill>
                  <a:prstClr val="black"/>
                </a:solidFill>
                <a:latin typeface="微软雅黑" panose="020B0503020204020204" pitchFamily="34" charset="-122"/>
                <a:ea typeface="微软雅黑" panose="020B0503020204020204" pitchFamily="34" charset="-122"/>
                <a:sym typeface="+mn-ea"/>
              </a:rPr>
              <a:t>2021</a:t>
            </a:r>
            <a:r>
              <a:rPr lang="zh-CN" altLang="en-US" sz="1865" dirty="0">
                <a:solidFill>
                  <a:prstClr val="black"/>
                </a:solidFill>
                <a:latin typeface="微软雅黑" panose="020B0503020204020204" pitchFamily="34" charset="-122"/>
                <a:ea typeface="微软雅黑" panose="020B0503020204020204" pitchFamily="34" charset="-122"/>
                <a:sym typeface="+mn-ea"/>
              </a:rPr>
              <a:t>年绩效指标解读</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b="1" dirty="0">
                <a:solidFill>
                  <a:prstClr val="black"/>
                </a:solidFill>
                <a:latin typeface="微软雅黑" panose="020B0503020204020204" pitchFamily="34" charset="-122"/>
                <a:ea typeface="微软雅黑" panose="020B0503020204020204" pitchFamily="34" charset="-122"/>
                <a:sym typeface="+mn-ea"/>
              </a:rPr>
              <a:t>各项目情况及节后人员铺排计划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春节假期管理和安全事项</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5" name="图形 14" descr="指向右边的反手食指">
            <a:extLst>
              <a:ext uri="{FF2B5EF4-FFF2-40B4-BE49-F238E27FC236}">
                <a16:creationId xmlns:a16="http://schemas.microsoft.com/office/drawing/2014/main" xmlns="" id="{E9994E43-8145-FE42-A9FE-EE8F851BF6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7328635" y="4251392"/>
            <a:ext cx="610046" cy="367296"/>
          </a:xfrm>
          <a:prstGeom prst="rect">
            <a:avLst/>
          </a:prstGeom>
        </p:spPr>
      </p:pic>
    </p:spTree>
    <p:extLst>
      <p:ext uri="{BB962C8B-B14F-4D97-AF65-F5344CB8AC3E}">
        <p14:creationId xmlns:p14="http://schemas.microsoft.com/office/powerpoint/2010/main" val="207697835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47328" y="356659"/>
            <a:ext cx="867072" cy="584775"/>
          </a:xfrm>
          <a:prstGeom prst="rect">
            <a:avLst/>
          </a:prstGeom>
          <a:noFill/>
        </p:spPr>
        <p:txBody>
          <a:bodyPr wrap="square" rtlCol="0">
            <a:spAutoFit/>
          </a:bodyPr>
          <a:lstStyle/>
          <a:p>
            <a:r>
              <a:rPr lang="en-US" altLang="zh-CN" sz="3200" b="1" i="1" dirty="0" smtClean="0">
                <a:solidFill>
                  <a:schemeClr val="bg1"/>
                </a:solidFill>
                <a:latin typeface="微软雅黑" panose="020B0503020204020204" pitchFamily="34" charset="-122"/>
                <a:ea typeface="微软雅黑" panose="020B0503020204020204" pitchFamily="34" charset="-122"/>
              </a:rPr>
              <a:t>3</a:t>
            </a:r>
            <a:r>
              <a:rPr lang="en-US" altLang="zh-CN" sz="3200" b="1" i="1" dirty="0" smtClean="0">
                <a:solidFill>
                  <a:schemeClr val="bg1"/>
                </a:solidFill>
                <a:latin typeface="微软雅黑" panose="020B0503020204020204" pitchFamily="34" charset="-122"/>
                <a:ea typeface="微软雅黑" panose="020B0503020204020204" pitchFamily="34" charset="-122"/>
              </a:rPr>
              <a:t>.</a:t>
            </a:r>
            <a:r>
              <a:rPr lang="en-US" altLang="zh-CN" sz="1600" b="1" i="1" dirty="0" smtClean="0">
                <a:solidFill>
                  <a:schemeClr val="bg1"/>
                </a:solidFill>
                <a:latin typeface="微软雅黑" panose="020B0503020204020204" pitchFamily="34" charset="-122"/>
                <a:ea typeface="微软雅黑" panose="020B0503020204020204" pitchFamily="34" charset="-122"/>
              </a:rPr>
              <a:t>1</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7631BCF2-1E66-6B41-BEA3-A3DD6132331D}"/>
              </a:ext>
            </a:extLst>
          </p:cNvPr>
          <p:cNvSpPr txBox="1"/>
          <p:nvPr/>
        </p:nvSpPr>
        <p:spPr>
          <a:xfrm>
            <a:off x="810250" y="418214"/>
            <a:ext cx="2698175" cy="523220"/>
          </a:xfrm>
          <a:prstGeom prst="rect">
            <a:avLst/>
          </a:prstGeom>
          <a:noFill/>
        </p:spPr>
        <p:txBody>
          <a:bodyPr wrap="none" rtlCol="0">
            <a:spAutoFit/>
          </a:bodyPr>
          <a:lstStyle/>
          <a:p>
            <a:r>
              <a:rPr kumimoji="1" lang="zh-CN" altLang="en-US" sz="2800" dirty="0" smtClean="0">
                <a:highlight>
                  <a:srgbClr val="C0C0C0"/>
                </a:highlight>
              </a:rPr>
              <a:t>各项目人员情况</a:t>
            </a:r>
            <a:endParaRPr kumimoji="1" lang="zh-CN" altLang="en-US" sz="2800" dirty="0">
              <a:highlight>
                <a:srgbClr val="C0C0C0"/>
              </a:highlight>
            </a:endParaRPr>
          </a:p>
        </p:txBody>
      </p:sp>
      <p:sp>
        <p:nvSpPr>
          <p:cNvPr id="4" name="圆角矩形 3"/>
          <p:cNvSpPr/>
          <p:nvPr/>
        </p:nvSpPr>
        <p:spPr>
          <a:xfrm>
            <a:off x="1412835" y="1561382"/>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201378" y="1561381"/>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989921" y="1561381"/>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6778464" y="1561381"/>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567007" y="1561380"/>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xmlns="" id="{7631BCF2-1E66-6B41-BEA3-A3DD6132331D}"/>
              </a:ext>
            </a:extLst>
          </p:cNvPr>
          <p:cNvSpPr txBox="1"/>
          <p:nvPr/>
        </p:nvSpPr>
        <p:spPr>
          <a:xfrm>
            <a:off x="1554042" y="1689128"/>
            <a:ext cx="1210588" cy="400110"/>
          </a:xfrm>
          <a:prstGeom prst="rect">
            <a:avLst/>
          </a:prstGeom>
          <a:noFill/>
        </p:spPr>
        <p:txBody>
          <a:bodyPr wrap="none" rtlCol="0">
            <a:spAutoFit/>
          </a:bodyPr>
          <a:lstStyle/>
          <a:p>
            <a:r>
              <a:rPr kumimoji="1" lang="zh-CN" altLang="en-US" sz="2000" dirty="0" smtClean="0">
                <a:highlight>
                  <a:srgbClr val="C0C0C0"/>
                </a:highlight>
                <a:latin typeface="微软雅黑" panose="020B0503020204020204" pitchFamily="34" charset="-122"/>
                <a:ea typeface="微软雅黑" panose="020B0503020204020204" pitchFamily="34" charset="-122"/>
              </a:rPr>
              <a:t>维客项目</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xmlns="" id="{7631BCF2-1E66-6B41-BEA3-A3DD6132331D}"/>
              </a:ext>
            </a:extLst>
          </p:cNvPr>
          <p:cNvSpPr txBox="1"/>
          <p:nvPr/>
        </p:nvSpPr>
        <p:spPr>
          <a:xfrm>
            <a:off x="3362019" y="1706379"/>
            <a:ext cx="1210588" cy="400110"/>
          </a:xfrm>
          <a:prstGeom prst="rect">
            <a:avLst/>
          </a:prstGeom>
          <a:noFill/>
        </p:spPr>
        <p:txBody>
          <a:bodyPr wrap="none" rtlCol="0">
            <a:spAutoFit/>
          </a:bodyPr>
          <a:lstStyle/>
          <a:p>
            <a:r>
              <a:rPr kumimoji="1" lang="zh-CN" altLang="en-US" sz="2000" dirty="0">
                <a:highlight>
                  <a:srgbClr val="C0C0C0"/>
                </a:highlight>
                <a:latin typeface="微软雅黑" panose="020B0503020204020204" pitchFamily="34" charset="-122"/>
                <a:ea typeface="微软雅黑" panose="020B0503020204020204" pitchFamily="34" charset="-122"/>
              </a:rPr>
              <a:t>东原</a:t>
            </a:r>
            <a:r>
              <a:rPr kumimoji="1" lang="zh-CN" altLang="en-US" sz="2000" dirty="0" smtClean="0">
                <a:highlight>
                  <a:srgbClr val="C0C0C0"/>
                </a:highlight>
                <a:latin typeface="微软雅黑" panose="020B0503020204020204" pitchFamily="34" charset="-122"/>
                <a:ea typeface="微软雅黑" panose="020B0503020204020204" pitchFamily="34" charset="-122"/>
              </a:rPr>
              <a:t>项目</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xmlns="" id="{7631BCF2-1E66-6B41-BEA3-A3DD6132331D}"/>
              </a:ext>
            </a:extLst>
          </p:cNvPr>
          <p:cNvSpPr txBox="1"/>
          <p:nvPr/>
        </p:nvSpPr>
        <p:spPr>
          <a:xfrm>
            <a:off x="5150598" y="1706379"/>
            <a:ext cx="1210588" cy="400110"/>
          </a:xfrm>
          <a:prstGeom prst="rect">
            <a:avLst/>
          </a:prstGeom>
          <a:noFill/>
        </p:spPr>
        <p:txBody>
          <a:bodyPr wrap="none" rtlCol="0">
            <a:spAutoFit/>
          </a:bodyPr>
          <a:lstStyle/>
          <a:p>
            <a:r>
              <a:rPr kumimoji="1" lang="zh-CN" altLang="en-US" sz="2000" dirty="0">
                <a:highlight>
                  <a:srgbClr val="C0C0C0"/>
                </a:highlight>
                <a:latin typeface="微软雅黑" panose="020B0503020204020204" pitchFamily="34" charset="-122"/>
                <a:ea typeface="微软雅黑" panose="020B0503020204020204" pitchFamily="34" charset="-122"/>
              </a:rPr>
              <a:t>金</a:t>
            </a:r>
            <a:r>
              <a:rPr kumimoji="1" lang="zh-CN" altLang="en-US" sz="2000" dirty="0" smtClean="0">
                <a:highlight>
                  <a:srgbClr val="C0C0C0"/>
                </a:highlight>
                <a:latin typeface="微软雅黑" panose="020B0503020204020204" pitchFamily="34" charset="-122"/>
                <a:ea typeface="微软雅黑" panose="020B0503020204020204" pitchFamily="34" charset="-122"/>
              </a:rPr>
              <a:t>地项目</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xmlns="" id="{7631BCF2-1E66-6B41-BEA3-A3DD6132331D}"/>
              </a:ext>
            </a:extLst>
          </p:cNvPr>
          <p:cNvSpPr txBox="1"/>
          <p:nvPr/>
        </p:nvSpPr>
        <p:spPr>
          <a:xfrm>
            <a:off x="6974858" y="1706379"/>
            <a:ext cx="1210588" cy="400110"/>
          </a:xfrm>
          <a:prstGeom prst="rect">
            <a:avLst/>
          </a:prstGeom>
          <a:noFill/>
        </p:spPr>
        <p:txBody>
          <a:bodyPr wrap="none" rtlCol="0">
            <a:spAutoFit/>
          </a:bodyPr>
          <a:lstStyle/>
          <a:p>
            <a:r>
              <a:rPr kumimoji="1" lang="zh-CN" altLang="en-US" sz="2000" dirty="0" smtClean="0">
                <a:highlight>
                  <a:srgbClr val="C0C0C0"/>
                </a:highlight>
                <a:latin typeface="微软雅黑" panose="020B0503020204020204" pitchFamily="34" charset="-122"/>
                <a:ea typeface="微软雅黑" panose="020B0503020204020204" pitchFamily="34" charset="-122"/>
              </a:rPr>
              <a:t>中梁项目</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xmlns="" id="{7631BCF2-1E66-6B41-BEA3-A3DD6132331D}"/>
              </a:ext>
            </a:extLst>
          </p:cNvPr>
          <p:cNvSpPr txBox="1"/>
          <p:nvPr/>
        </p:nvSpPr>
        <p:spPr>
          <a:xfrm>
            <a:off x="8766663" y="1706379"/>
            <a:ext cx="1210588" cy="400110"/>
          </a:xfrm>
          <a:prstGeom prst="rect">
            <a:avLst/>
          </a:prstGeom>
          <a:noFill/>
        </p:spPr>
        <p:txBody>
          <a:bodyPr wrap="none" rtlCol="0">
            <a:spAutoFit/>
          </a:bodyPr>
          <a:lstStyle/>
          <a:p>
            <a:r>
              <a:rPr kumimoji="1" lang="zh-CN" altLang="en-US" sz="2000" dirty="0">
                <a:highlight>
                  <a:srgbClr val="C0C0C0"/>
                </a:highlight>
                <a:latin typeface="微软雅黑" panose="020B0503020204020204" pitchFamily="34" charset="-122"/>
                <a:ea typeface="微软雅黑" panose="020B0503020204020204" pitchFamily="34" charset="-122"/>
              </a:rPr>
              <a:t>东</a:t>
            </a:r>
            <a:r>
              <a:rPr kumimoji="1" lang="zh-CN" altLang="en-US" sz="2000" dirty="0" smtClean="0">
                <a:highlight>
                  <a:srgbClr val="C0C0C0"/>
                </a:highlight>
                <a:latin typeface="微软雅黑" panose="020B0503020204020204" pitchFamily="34" charset="-122"/>
                <a:ea typeface="微软雅黑" panose="020B0503020204020204" pitchFamily="34" charset="-122"/>
              </a:rPr>
              <a:t>鹏项目</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
        <p:nvSpPr>
          <p:cNvPr id="36" name="圆角矩形 35"/>
          <p:cNvSpPr/>
          <p:nvPr/>
        </p:nvSpPr>
        <p:spPr>
          <a:xfrm>
            <a:off x="1412835" y="3956593"/>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554042" y="2479265"/>
            <a:ext cx="1066318" cy="1477328"/>
          </a:xfrm>
          <a:prstGeom prst="rect">
            <a:avLst/>
          </a:prstGeom>
          <a:noFill/>
        </p:spPr>
        <p:txBody>
          <a:bodyPr wrap="none" rtlCol="0">
            <a:spAutoFit/>
          </a:bodyPr>
          <a:lstStyle/>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旷小城</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李小平</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温远鹏</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付红岩</a:t>
            </a:r>
            <a:endParaRPr kumimoji="1" lang="en-US" altLang="zh-CN" dirty="0" smtClean="0">
              <a:sym typeface="Wingdings 2" panose="05020102010507070707" pitchFamily="18" charset="2"/>
            </a:endParaRPr>
          </a:p>
          <a:p>
            <a:r>
              <a:rPr kumimoji="1" lang="en-US" altLang="zh-CN" dirty="0">
                <a:sym typeface="Wingdings 2" panose="05020102010507070707" pitchFamily="18" charset="2"/>
              </a:rPr>
              <a:t> </a:t>
            </a:r>
            <a:endParaRPr kumimoji="1" lang="en-US" altLang="zh-CN" dirty="0" smtClean="0">
              <a:sym typeface="Wingdings 2" panose="05020102010507070707" pitchFamily="18" charset="2"/>
            </a:endParaRPr>
          </a:p>
        </p:txBody>
      </p:sp>
      <p:sp>
        <p:nvSpPr>
          <p:cNvPr id="40" name="文本框 39"/>
          <p:cNvSpPr txBox="1"/>
          <p:nvPr/>
        </p:nvSpPr>
        <p:spPr>
          <a:xfrm>
            <a:off x="3362019" y="2479265"/>
            <a:ext cx="1066318" cy="646331"/>
          </a:xfrm>
          <a:prstGeom prst="rect">
            <a:avLst/>
          </a:prstGeom>
          <a:noFill/>
        </p:spPr>
        <p:txBody>
          <a:bodyPr wrap="none" rtlCol="0">
            <a:spAutoFit/>
          </a:bodyPr>
          <a:lstStyle/>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黄任城</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a:t>
            </a:r>
            <a:r>
              <a:rPr kumimoji="1" lang="zh-CN" altLang="en-US" dirty="0" smtClean="0">
                <a:sym typeface="Wingdings 2" panose="05020102010507070707" pitchFamily="18" charset="2"/>
              </a:rPr>
              <a:t>  曾诚</a:t>
            </a:r>
            <a:r>
              <a:rPr kumimoji="1" lang="en-US" altLang="zh-CN" dirty="0" smtClean="0">
                <a:sym typeface="Wingdings 2" panose="05020102010507070707" pitchFamily="18" charset="2"/>
              </a:rPr>
              <a:t> </a:t>
            </a:r>
          </a:p>
        </p:txBody>
      </p:sp>
      <p:sp>
        <p:nvSpPr>
          <p:cNvPr id="41" name="文本框 40"/>
          <p:cNvSpPr txBox="1"/>
          <p:nvPr/>
        </p:nvSpPr>
        <p:spPr>
          <a:xfrm>
            <a:off x="4989921" y="2479265"/>
            <a:ext cx="1165704" cy="1477328"/>
          </a:xfrm>
          <a:prstGeom prst="rect">
            <a:avLst/>
          </a:prstGeom>
          <a:noFill/>
        </p:spPr>
        <p:txBody>
          <a:bodyPr wrap="none" rtlCol="0">
            <a:spAutoFit/>
          </a:bodyPr>
          <a:lstStyle/>
          <a:p>
            <a:pPr marL="285750" indent="-285750">
              <a:buFont typeface="Wingdings 2" panose="05020102010507070707" pitchFamily="18" charset="2"/>
              <a:buChar char=""/>
            </a:pPr>
            <a:r>
              <a:rPr kumimoji="1" lang="zh-CN" altLang="en-US" dirty="0" smtClean="0">
                <a:sym typeface="Wingdings 2" panose="05020102010507070707" pitchFamily="18" charset="2"/>
              </a:rPr>
              <a:t>王海杏</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张智敏</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全仕侨</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刘智彬</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a:sym typeface="Wingdings 2" panose="05020102010507070707" pitchFamily="18" charset="2"/>
              </a:rPr>
              <a:t>詹海帆</a:t>
            </a:r>
            <a:endParaRPr kumimoji="1" lang="en-US" altLang="zh-CN" dirty="0" smtClean="0">
              <a:sym typeface="Wingdings 2" panose="05020102010507070707" pitchFamily="18" charset="2"/>
            </a:endParaRPr>
          </a:p>
        </p:txBody>
      </p:sp>
      <p:sp>
        <p:nvSpPr>
          <p:cNvPr id="42" name="文本框 41"/>
          <p:cNvSpPr txBox="1"/>
          <p:nvPr/>
        </p:nvSpPr>
        <p:spPr>
          <a:xfrm>
            <a:off x="6974858" y="2571598"/>
            <a:ext cx="1165704" cy="1200329"/>
          </a:xfrm>
          <a:prstGeom prst="rect">
            <a:avLst/>
          </a:prstGeom>
          <a:noFill/>
        </p:spPr>
        <p:txBody>
          <a:bodyPr wrap="none" rtlCol="0">
            <a:spAutoFit/>
          </a:bodyPr>
          <a:lstStyle/>
          <a:p>
            <a:pPr marL="285750" indent="-285750">
              <a:buFont typeface="Wingdings 2" panose="05020102010507070707" pitchFamily="18" charset="2"/>
              <a:buChar char=""/>
            </a:pPr>
            <a:r>
              <a:rPr kumimoji="1" lang="zh-CN" altLang="en-US" dirty="0" smtClean="0">
                <a:sym typeface="Wingdings 2" panose="05020102010507070707" pitchFamily="18" charset="2"/>
              </a:rPr>
              <a:t>邹凌峰</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黄杰</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a:sym typeface="Wingdings 2" panose="05020102010507070707" pitchFamily="18" charset="2"/>
              </a:rPr>
              <a:t>朱永荃</a:t>
            </a:r>
            <a:endParaRPr kumimoji="1" lang="en-US" altLang="zh-CN" dirty="0" smtClean="0">
              <a:sym typeface="Wingdings 2" panose="05020102010507070707" pitchFamily="18" charset="2"/>
            </a:endParaRPr>
          </a:p>
          <a:p>
            <a:endParaRPr kumimoji="1" lang="en-US" altLang="zh-CN" dirty="0" smtClean="0">
              <a:sym typeface="Wingdings 2" panose="05020102010507070707" pitchFamily="18" charset="2"/>
            </a:endParaRPr>
          </a:p>
        </p:txBody>
      </p:sp>
      <p:sp>
        <p:nvSpPr>
          <p:cNvPr id="43" name="文本框 42"/>
          <p:cNvSpPr txBox="1"/>
          <p:nvPr/>
        </p:nvSpPr>
        <p:spPr>
          <a:xfrm>
            <a:off x="8730656" y="2571597"/>
            <a:ext cx="1165704" cy="923330"/>
          </a:xfrm>
          <a:prstGeom prst="rect">
            <a:avLst/>
          </a:prstGeom>
          <a:noFill/>
        </p:spPr>
        <p:txBody>
          <a:bodyPr wrap="none" rtlCol="0">
            <a:spAutoFit/>
          </a:bodyPr>
          <a:lstStyle/>
          <a:p>
            <a:pPr marL="285750" indent="-285750">
              <a:buFont typeface="Wingdings 2" panose="05020102010507070707" pitchFamily="18" charset="2"/>
              <a:buChar char=""/>
            </a:pPr>
            <a:r>
              <a:rPr kumimoji="1" lang="zh-CN" altLang="en-US" dirty="0" smtClean="0">
                <a:sym typeface="Wingdings 2" panose="05020102010507070707" pitchFamily="18" charset="2"/>
              </a:rPr>
              <a:t>黄任城</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曾诚</a:t>
            </a:r>
            <a:endParaRPr kumimoji="1" lang="en-US" altLang="zh-CN" dirty="0" smtClean="0">
              <a:sym typeface="Wingdings 2" panose="05020102010507070707" pitchFamily="18" charset="2"/>
            </a:endParaRPr>
          </a:p>
          <a:p>
            <a:endParaRPr kumimoji="1" lang="en-US" altLang="zh-CN" dirty="0" smtClean="0">
              <a:sym typeface="Wingdings 2" panose="05020102010507070707" pitchFamily="18" charset="2"/>
            </a:endParaRPr>
          </a:p>
        </p:txBody>
      </p:sp>
      <p:sp>
        <p:nvSpPr>
          <p:cNvPr id="44" name="文本框 43"/>
          <p:cNvSpPr txBox="1"/>
          <p:nvPr/>
        </p:nvSpPr>
        <p:spPr>
          <a:xfrm>
            <a:off x="1504349" y="5061756"/>
            <a:ext cx="1165704" cy="923330"/>
          </a:xfrm>
          <a:prstGeom prst="rect">
            <a:avLst/>
          </a:prstGeom>
          <a:noFill/>
        </p:spPr>
        <p:txBody>
          <a:bodyPr wrap="none" rtlCol="0">
            <a:spAutoFit/>
          </a:bodyPr>
          <a:lstStyle/>
          <a:p>
            <a:pPr marL="285750" indent="-285750">
              <a:buFont typeface="Wingdings 2" panose="05020102010507070707" pitchFamily="18" charset="2"/>
              <a:buChar char=""/>
            </a:pPr>
            <a:r>
              <a:rPr kumimoji="1" lang="zh-CN" altLang="en-US" dirty="0" smtClean="0">
                <a:sym typeface="Wingdings 2" panose="05020102010507070707" pitchFamily="18" charset="2"/>
              </a:rPr>
              <a:t>黄任城</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曾诚</a:t>
            </a:r>
            <a:endParaRPr kumimoji="1" lang="en-US" altLang="zh-CN" dirty="0" smtClean="0">
              <a:sym typeface="Wingdings 2" panose="05020102010507070707" pitchFamily="18" charset="2"/>
            </a:endParaRPr>
          </a:p>
          <a:p>
            <a:endParaRPr kumimoji="1" lang="en-US" altLang="zh-CN" dirty="0" smtClean="0">
              <a:sym typeface="Wingdings 2" panose="05020102010507070707" pitchFamily="18" charset="2"/>
            </a:endParaRPr>
          </a:p>
        </p:txBody>
      </p:sp>
      <p:sp>
        <p:nvSpPr>
          <p:cNvPr id="45" name="文本框 44">
            <a:extLst>
              <a:ext uri="{FF2B5EF4-FFF2-40B4-BE49-F238E27FC236}">
                <a16:creationId xmlns:a16="http://schemas.microsoft.com/office/drawing/2014/main" xmlns="" id="{7631BCF2-1E66-6B41-BEA3-A3DD6132331D}"/>
              </a:ext>
            </a:extLst>
          </p:cNvPr>
          <p:cNvSpPr txBox="1"/>
          <p:nvPr/>
        </p:nvSpPr>
        <p:spPr>
          <a:xfrm>
            <a:off x="1584098" y="4084341"/>
            <a:ext cx="1210588" cy="400110"/>
          </a:xfrm>
          <a:prstGeom prst="rect">
            <a:avLst/>
          </a:prstGeom>
          <a:noFill/>
        </p:spPr>
        <p:txBody>
          <a:bodyPr wrap="none" rtlCol="0">
            <a:spAutoFit/>
          </a:bodyPr>
          <a:lstStyle/>
          <a:p>
            <a:r>
              <a:rPr kumimoji="1" lang="zh-CN" altLang="en-US" sz="2000" dirty="0" smtClean="0">
                <a:highlight>
                  <a:srgbClr val="C0C0C0"/>
                </a:highlight>
                <a:latin typeface="微软雅黑" panose="020B0503020204020204" pitchFamily="34" charset="-122"/>
                <a:ea typeface="微软雅黑" panose="020B0503020204020204" pitchFamily="34" charset="-122"/>
              </a:rPr>
              <a:t>门户产品</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47328" y="356659"/>
            <a:ext cx="927457" cy="584775"/>
          </a:xfrm>
          <a:prstGeom prst="rect">
            <a:avLst/>
          </a:prstGeom>
          <a:noFill/>
        </p:spPr>
        <p:txBody>
          <a:bodyPr wrap="square" rtlCol="0">
            <a:spAutoFit/>
          </a:bodyPr>
          <a:lstStyle/>
          <a:p>
            <a:r>
              <a:rPr lang="en-US" altLang="zh-CN" sz="3200" b="1" i="1" dirty="0" smtClean="0">
                <a:solidFill>
                  <a:schemeClr val="bg1"/>
                </a:solidFill>
                <a:latin typeface="微软雅黑" panose="020B0503020204020204" pitchFamily="34" charset="-122"/>
                <a:ea typeface="微软雅黑" panose="020B0503020204020204" pitchFamily="34" charset="-122"/>
              </a:rPr>
              <a:t>3</a:t>
            </a:r>
            <a:r>
              <a:rPr lang="en-US" altLang="zh-CN" b="1" i="1" dirty="0" smtClean="0">
                <a:solidFill>
                  <a:schemeClr val="bg1"/>
                </a:solidFill>
                <a:latin typeface="微软雅黑" panose="020B0503020204020204" pitchFamily="34" charset="-122"/>
                <a:ea typeface="微软雅黑" panose="020B0503020204020204" pitchFamily="34" charset="-122"/>
              </a:rPr>
              <a:t>.</a:t>
            </a:r>
            <a:r>
              <a:rPr lang="en-US" altLang="zh-CN" b="1" i="1" dirty="0" smtClean="0">
                <a:solidFill>
                  <a:schemeClr val="bg1"/>
                </a:solidFill>
                <a:latin typeface="微软雅黑" panose="020B0503020204020204" pitchFamily="34" charset="-122"/>
                <a:ea typeface="微软雅黑" panose="020B0503020204020204" pitchFamily="34" charset="-122"/>
              </a:rPr>
              <a:t>2</a:t>
            </a:r>
            <a:endParaRPr lang="zh-CN" altLang="en-US" b="1" i="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7631BCF2-1E66-6B41-BEA3-A3DD6132331D}"/>
              </a:ext>
            </a:extLst>
          </p:cNvPr>
          <p:cNvSpPr txBox="1"/>
          <p:nvPr/>
        </p:nvSpPr>
        <p:spPr>
          <a:xfrm>
            <a:off x="810250" y="418214"/>
            <a:ext cx="3057247" cy="523220"/>
          </a:xfrm>
          <a:prstGeom prst="rect">
            <a:avLst/>
          </a:prstGeom>
          <a:noFill/>
        </p:spPr>
        <p:txBody>
          <a:bodyPr wrap="none" rtlCol="0">
            <a:spAutoFit/>
          </a:bodyPr>
          <a:lstStyle/>
          <a:p>
            <a:r>
              <a:rPr kumimoji="1" lang="zh-CN" altLang="en-US" sz="2800" dirty="0" smtClean="0">
                <a:highlight>
                  <a:srgbClr val="C0C0C0"/>
                </a:highlight>
              </a:rPr>
              <a:t>节后人员铺排计划</a:t>
            </a:r>
            <a:endParaRPr kumimoji="1" lang="zh-CN" altLang="en-US" sz="2800" dirty="0">
              <a:highlight>
                <a:srgbClr val="C0C0C0"/>
              </a:highlight>
            </a:endParaRPr>
          </a:p>
        </p:txBody>
      </p:sp>
      <p:sp>
        <p:nvSpPr>
          <p:cNvPr id="4" name="圆角矩形 3"/>
          <p:cNvSpPr/>
          <p:nvPr/>
        </p:nvSpPr>
        <p:spPr>
          <a:xfrm>
            <a:off x="1412835" y="1561382"/>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201378" y="1561381"/>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989921" y="1561381"/>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6778464" y="1561381"/>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567007" y="1561380"/>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xmlns="" id="{7631BCF2-1E66-6B41-BEA3-A3DD6132331D}"/>
              </a:ext>
            </a:extLst>
          </p:cNvPr>
          <p:cNvSpPr txBox="1"/>
          <p:nvPr/>
        </p:nvSpPr>
        <p:spPr>
          <a:xfrm>
            <a:off x="1554042" y="1689128"/>
            <a:ext cx="1210588" cy="400110"/>
          </a:xfrm>
          <a:prstGeom prst="rect">
            <a:avLst/>
          </a:prstGeom>
          <a:noFill/>
        </p:spPr>
        <p:txBody>
          <a:bodyPr wrap="none" rtlCol="0">
            <a:spAutoFit/>
          </a:bodyPr>
          <a:lstStyle/>
          <a:p>
            <a:r>
              <a:rPr kumimoji="1" lang="zh-CN" altLang="en-US" sz="2000" dirty="0" smtClean="0">
                <a:highlight>
                  <a:srgbClr val="C0C0C0"/>
                </a:highlight>
                <a:latin typeface="微软雅黑" panose="020B0503020204020204" pitchFamily="34" charset="-122"/>
                <a:ea typeface="微软雅黑" panose="020B0503020204020204" pitchFamily="34" charset="-122"/>
              </a:rPr>
              <a:t>维客项目</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
        <p:nvSpPr>
          <p:cNvPr id="36" name="圆角矩形 35"/>
          <p:cNvSpPr/>
          <p:nvPr/>
        </p:nvSpPr>
        <p:spPr>
          <a:xfrm>
            <a:off x="1412835" y="3956593"/>
            <a:ext cx="1493003" cy="655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554042" y="2479265"/>
            <a:ext cx="1066318" cy="1477328"/>
          </a:xfrm>
          <a:prstGeom prst="rect">
            <a:avLst/>
          </a:prstGeom>
          <a:noFill/>
        </p:spPr>
        <p:txBody>
          <a:bodyPr wrap="none" rtlCol="0">
            <a:spAutoFit/>
          </a:bodyPr>
          <a:lstStyle/>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旷小城</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李小平</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温远鹏</a:t>
            </a:r>
            <a:endParaRPr kumimoji="1" lang="en-US" altLang="zh-CN" dirty="0" smtClean="0">
              <a:sym typeface="Wingdings 2" panose="05020102010507070707" pitchFamily="18" charset="2"/>
            </a:endParaRPr>
          </a:p>
          <a:p>
            <a:r>
              <a:rPr kumimoji="1" lang="en-US" altLang="zh-CN" dirty="0" smtClean="0">
                <a:sym typeface="Wingdings 2" panose="05020102010507070707" pitchFamily="18" charset="2"/>
              </a:rPr>
              <a:t>  </a:t>
            </a:r>
            <a:r>
              <a:rPr kumimoji="1" lang="zh-CN" altLang="en-US" dirty="0" smtClean="0">
                <a:sym typeface="Wingdings 2" panose="05020102010507070707" pitchFamily="18" charset="2"/>
              </a:rPr>
              <a:t>付红岩</a:t>
            </a:r>
            <a:endParaRPr kumimoji="1" lang="en-US" altLang="zh-CN" dirty="0" smtClean="0">
              <a:sym typeface="Wingdings 2" panose="05020102010507070707" pitchFamily="18" charset="2"/>
            </a:endParaRPr>
          </a:p>
          <a:p>
            <a:r>
              <a:rPr kumimoji="1" lang="en-US" altLang="zh-CN" dirty="0">
                <a:sym typeface="Wingdings 2" panose="05020102010507070707" pitchFamily="18" charset="2"/>
              </a:rPr>
              <a:t> </a:t>
            </a:r>
            <a:endParaRPr kumimoji="1" lang="en-US" altLang="zh-CN" dirty="0" smtClean="0">
              <a:sym typeface="Wingdings 2" panose="05020102010507070707" pitchFamily="18" charset="2"/>
            </a:endParaRPr>
          </a:p>
        </p:txBody>
      </p:sp>
      <p:sp>
        <p:nvSpPr>
          <p:cNvPr id="44" name="文本框 43"/>
          <p:cNvSpPr txBox="1"/>
          <p:nvPr/>
        </p:nvSpPr>
        <p:spPr>
          <a:xfrm>
            <a:off x="1504349" y="5061756"/>
            <a:ext cx="1165704" cy="923330"/>
          </a:xfrm>
          <a:prstGeom prst="rect">
            <a:avLst/>
          </a:prstGeom>
          <a:noFill/>
        </p:spPr>
        <p:txBody>
          <a:bodyPr wrap="none" rtlCol="0">
            <a:spAutoFit/>
          </a:bodyPr>
          <a:lstStyle/>
          <a:p>
            <a:pPr marL="285750" indent="-285750">
              <a:buFont typeface="Wingdings 2" panose="05020102010507070707" pitchFamily="18" charset="2"/>
              <a:buChar char=""/>
            </a:pPr>
            <a:r>
              <a:rPr kumimoji="1" lang="zh-CN" altLang="en-US" dirty="0" smtClean="0">
                <a:sym typeface="Wingdings 2" panose="05020102010507070707" pitchFamily="18" charset="2"/>
              </a:rPr>
              <a:t>黄任城</a:t>
            </a:r>
            <a:endParaRPr kumimoji="1" lang="en-US" altLang="zh-CN" dirty="0" smtClean="0">
              <a:sym typeface="Wingdings 2" panose="05020102010507070707" pitchFamily="18" charset="2"/>
            </a:endParaRPr>
          </a:p>
          <a:p>
            <a:pPr marL="285750" indent="-285750">
              <a:buFont typeface="Wingdings 2" panose="05020102010507070707" pitchFamily="18" charset="2"/>
              <a:buChar char=""/>
            </a:pPr>
            <a:r>
              <a:rPr kumimoji="1" lang="zh-CN" altLang="en-US" dirty="0" smtClean="0">
                <a:sym typeface="Wingdings 2" panose="05020102010507070707" pitchFamily="18" charset="2"/>
              </a:rPr>
              <a:t>曾诚</a:t>
            </a:r>
            <a:endParaRPr kumimoji="1" lang="en-US" altLang="zh-CN" dirty="0" smtClean="0">
              <a:sym typeface="Wingdings 2" panose="05020102010507070707" pitchFamily="18" charset="2"/>
            </a:endParaRPr>
          </a:p>
          <a:p>
            <a:endParaRPr kumimoji="1" lang="en-US" altLang="zh-CN" dirty="0" smtClean="0">
              <a:sym typeface="Wingdings 2" panose="05020102010507070707" pitchFamily="18" charset="2"/>
            </a:endParaRPr>
          </a:p>
        </p:txBody>
      </p:sp>
      <p:sp>
        <p:nvSpPr>
          <p:cNvPr id="45" name="文本框 44">
            <a:extLst>
              <a:ext uri="{FF2B5EF4-FFF2-40B4-BE49-F238E27FC236}">
                <a16:creationId xmlns:a16="http://schemas.microsoft.com/office/drawing/2014/main" xmlns="" id="{7631BCF2-1E66-6B41-BEA3-A3DD6132331D}"/>
              </a:ext>
            </a:extLst>
          </p:cNvPr>
          <p:cNvSpPr txBox="1"/>
          <p:nvPr/>
        </p:nvSpPr>
        <p:spPr>
          <a:xfrm>
            <a:off x="1584098" y="4084341"/>
            <a:ext cx="1210588" cy="400110"/>
          </a:xfrm>
          <a:prstGeom prst="rect">
            <a:avLst/>
          </a:prstGeom>
          <a:noFill/>
        </p:spPr>
        <p:txBody>
          <a:bodyPr wrap="none" rtlCol="0">
            <a:spAutoFit/>
          </a:bodyPr>
          <a:lstStyle/>
          <a:p>
            <a:r>
              <a:rPr kumimoji="1" lang="zh-CN" altLang="en-US" sz="2000" dirty="0" smtClean="0">
                <a:highlight>
                  <a:srgbClr val="C0C0C0"/>
                </a:highlight>
                <a:latin typeface="微软雅黑" panose="020B0503020204020204" pitchFamily="34" charset="-122"/>
                <a:ea typeface="微软雅黑" panose="020B0503020204020204" pitchFamily="34" charset="-122"/>
              </a:rPr>
              <a:t>门户产品</a:t>
            </a:r>
            <a:endParaRPr kumimoji="1" lang="zh-CN" altLang="en-US" sz="2000" dirty="0">
              <a:highlight>
                <a:srgbClr val="C0C0C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7578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dirty="0">
                <a:solidFill>
                  <a:prstClr val="black"/>
                </a:solidFill>
                <a:latin typeface="微软雅黑" panose="020B0503020204020204" pitchFamily="34" charset="-122"/>
                <a:ea typeface="微软雅黑" panose="020B0503020204020204" pitchFamily="34" charset="-122"/>
              </a:rPr>
              <a:t>加强项目实施质量</a:t>
            </a:r>
            <a:r>
              <a:rPr lang="en-US" altLang="zh-CN" sz="2000" dirty="0">
                <a:solidFill>
                  <a:prstClr val="black"/>
                </a:solidFill>
                <a:latin typeface="微软雅黑" panose="020B0503020204020204" pitchFamily="34" charset="-122"/>
                <a:ea typeface="微软雅黑" panose="020B0503020204020204" pitchFamily="34" charset="-122"/>
              </a:rPr>
              <a:t>&amp;</a:t>
            </a:r>
            <a:r>
              <a:rPr lang="zh-CN" altLang="en-US" sz="2000" dirty="0">
                <a:solidFill>
                  <a:prstClr val="black"/>
                </a:solidFill>
                <a:latin typeface="微软雅黑" panose="020B0503020204020204" pitchFamily="34" charset="-122"/>
                <a:ea typeface="微软雅黑" panose="020B0503020204020204" pitchFamily="34" charset="-122"/>
              </a:rPr>
              <a:t>客户满意</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部门</a:t>
            </a:r>
            <a:r>
              <a:rPr lang="en-US" altLang="zh-CN" sz="1865" dirty="0">
                <a:solidFill>
                  <a:prstClr val="black"/>
                </a:solidFill>
                <a:latin typeface="微软雅黑" panose="020B0503020204020204" pitchFamily="34" charset="-122"/>
                <a:ea typeface="微软雅黑" panose="020B0503020204020204" pitchFamily="34" charset="-122"/>
                <a:sym typeface="+mn-ea"/>
              </a:rPr>
              <a:t>2021</a:t>
            </a:r>
            <a:r>
              <a:rPr lang="zh-CN" altLang="en-US" sz="1865" dirty="0">
                <a:solidFill>
                  <a:prstClr val="black"/>
                </a:solidFill>
                <a:latin typeface="微软雅黑" panose="020B0503020204020204" pitchFamily="34" charset="-122"/>
                <a:ea typeface="微软雅黑" panose="020B0503020204020204" pitchFamily="34" charset="-122"/>
                <a:sym typeface="+mn-ea"/>
              </a:rPr>
              <a:t>年绩效指标解读</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各项目情况及节后人员铺排计划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b="1" dirty="0">
                <a:solidFill>
                  <a:prstClr val="black"/>
                </a:solidFill>
                <a:latin typeface="微软雅黑" panose="020B0503020204020204" pitchFamily="34" charset="-122"/>
                <a:ea typeface="微软雅黑" panose="020B0503020204020204" pitchFamily="34" charset="-122"/>
                <a:sym typeface="+mn-ea"/>
              </a:rPr>
              <a:t>春节假期管理和安全事项</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5" name="图形 14" descr="指向右边的反手食指">
            <a:extLst>
              <a:ext uri="{FF2B5EF4-FFF2-40B4-BE49-F238E27FC236}">
                <a16:creationId xmlns:a16="http://schemas.microsoft.com/office/drawing/2014/main" xmlns="" id="{E9994E43-8145-FE42-A9FE-EE8F851BF6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6604016" y="4813014"/>
            <a:ext cx="610046" cy="367296"/>
          </a:xfrm>
          <a:prstGeom prst="rect">
            <a:avLst/>
          </a:prstGeom>
        </p:spPr>
      </p:pic>
    </p:spTree>
    <p:extLst>
      <p:ext uri="{BB962C8B-B14F-4D97-AF65-F5344CB8AC3E}">
        <p14:creationId xmlns:p14="http://schemas.microsoft.com/office/powerpoint/2010/main" val="2575120119"/>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2910</TotalTime>
  <Words>491</Words>
  <Application>Microsoft Office PowerPoint</Application>
  <PresentationFormat>宽屏</PresentationFormat>
  <Paragraphs>116</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Lantinghei SC Demibold</vt:lpstr>
      <vt:lpstr>等线</vt:lpstr>
      <vt:lpstr>黑体</vt:lpstr>
      <vt:lpstr>宋体</vt:lpstr>
      <vt:lpstr>微软雅黑</vt:lpstr>
      <vt:lpstr>Arial</vt:lpstr>
      <vt:lpstr>Calibri</vt:lpstr>
      <vt:lpstr>Calibri Light</vt:lpstr>
      <vt:lpstr>Helvetica</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初 艳</dc:creator>
  <cp:lastModifiedBy>431867501@qq.com</cp:lastModifiedBy>
  <cp:revision>1051</cp:revision>
  <dcterms:created xsi:type="dcterms:W3CDTF">2020-12-20T14:56:15Z</dcterms:created>
  <dcterms:modified xsi:type="dcterms:W3CDTF">2021-02-05T06:23:30Z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2052-3.0.0.4824</vt:lpwstr>
  </property>
</Properties>
</file>