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varScale="1">
        <p:scale>
          <a:sx n="23" d="100"/>
          <a:sy n="23" d="100"/>
        </p:scale>
        <p:origin x="1992" y="8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12/11/2015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9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9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0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0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3444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772777" y="6635614"/>
            <a:ext cx="13156193" cy="12162734"/>
          </a:xfrm>
          <a:prstGeom prst="rect">
            <a:avLst/>
          </a:prstGeom>
        </p:spPr>
      </p:pic>
      <p:sp>
        <p:nvSpPr>
          <p:cNvPr id="2" name="Text Placeholder 1"/>
          <p:cNvSpPr>
            <a:spLocks noGrp="1"/>
          </p:cNvSpPr>
          <p:nvPr>
            <p:ph type="body" sz="quarter" idx="10"/>
          </p:nvPr>
        </p:nvSpPr>
        <p:spPr>
          <a:xfrm>
            <a:off x="527049" y="6021369"/>
            <a:ext cx="10196513" cy="8823932"/>
          </a:xfrm>
        </p:spPr>
        <p:txBody>
          <a:bodyPr/>
          <a:lstStyle/>
          <a:p>
            <a:r>
              <a:rPr lang="en-US" sz="3200" dirty="0"/>
              <a:t>Rockets powered by nothing but water and compressed air have become increasingly sophisticated as rocket hobbyists have pushed for higher and higher maximum altitudes.  These rockets are called water rockets and range in complexity from simple 2 liter soda bottle rockets operating at up to around 100 psi all the way to large rockets operating at several hundred psi made from composites and controlled by flight computers.  Inspired by a drive to design a rocket to break the world record altitude for this type of rocket, currently 2723’, we decided to develop a model to calculate the apogee of the rocket for a wide range of operating conditions</a:t>
            </a:r>
            <a:r>
              <a:rPr lang="en-US" sz="3200" dirty="0" smtClean="0"/>
              <a:t>.  This leads to our primary question:</a:t>
            </a:r>
          </a:p>
          <a:p>
            <a:r>
              <a:rPr lang="en-US" sz="3200" i="1" dirty="0" smtClean="0"/>
              <a:t>How do initial air pressure and initial amount of water impact the apogee of a water rocket?  What is the optimum amount of water to achieve maximum altitude?</a:t>
            </a:r>
            <a:r>
              <a:rPr lang="en-US" dirty="0"/>
              <a:t/>
            </a:r>
            <a:br>
              <a:rPr lang="en-US" dirty="0"/>
            </a:br>
            <a:endParaRPr lang="en-US" dirty="0"/>
          </a:p>
        </p:txBody>
      </p:sp>
      <p:sp>
        <p:nvSpPr>
          <p:cNvPr id="3" name="Text Placeholder 2"/>
          <p:cNvSpPr>
            <a:spLocks noGrp="1"/>
          </p:cNvSpPr>
          <p:nvPr>
            <p:ph type="body" sz="quarter" idx="11"/>
          </p:nvPr>
        </p:nvSpPr>
        <p:spPr/>
        <p:txBody>
          <a:bodyPr/>
          <a:lstStyle/>
          <a:p>
            <a:r>
              <a:rPr lang="en-US" dirty="0" smtClean="0"/>
              <a:t>Water Rockets: Breaking the World Record</a:t>
            </a:r>
            <a:endParaRPr lang="en-US" dirty="0"/>
          </a:p>
        </p:txBody>
      </p:sp>
      <p:sp>
        <p:nvSpPr>
          <p:cNvPr id="6" name="Text Placeholder 5"/>
          <p:cNvSpPr>
            <a:spLocks noGrp="1"/>
          </p:cNvSpPr>
          <p:nvPr>
            <p:ph type="body" sz="quarter" idx="20"/>
          </p:nvPr>
        </p:nvSpPr>
        <p:spPr>
          <a:xfrm>
            <a:off x="539756" y="23800248"/>
            <a:ext cx="10210799" cy="754045"/>
          </a:xfrm>
        </p:spPr>
        <p:txBody>
          <a:bodyPr/>
          <a:lstStyle/>
          <a:p>
            <a:r>
              <a:rPr lang="en-US" dirty="0" smtClean="0"/>
              <a:t>The Model: Governing Equations</a:t>
            </a:r>
            <a:endParaRPr lang="en-US" dirty="0"/>
          </a:p>
        </p:txBody>
      </p:sp>
      <p:sp>
        <p:nvSpPr>
          <p:cNvPr id="8" name="Text Placeholder 7"/>
          <p:cNvSpPr>
            <a:spLocks noGrp="1"/>
          </p:cNvSpPr>
          <p:nvPr>
            <p:ph type="body" sz="quarter" idx="22"/>
          </p:nvPr>
        </p:nvSpPr>
        <p:spPr/>
        <p:txBody>
          <a:bodyPr/>
          <a:lstStyle/>
          <a:p>
            <a:r>
              <a:rPr lang="en-US" dirty="0" smtClean="0"/>
              <a:t>Validating the Model: Qualitative and Quantitative Analysis</a:t>
            </a:r>
            <a:endParaRPr lang="en-US" dirty="0"/>
          </a:p>
        </p:txBody>
      </p:sp>
      <p:sp>
        <p:nvSpPr>
          <p:cNvPr id="11" name="Text Placeholder 10"/>
          <p:cNvSpPr>
            <a:spLocks noGrp="1"/>
          </p:cNvSpPr>
          <p:nvPr>
            <p:ph type="body" sz="quarter" idx="25"/>
          </p:nvPr>
        </p:nvSpPr>
        <p:spPr/>
        <p:txBody>
          <a:bodyPr/>
          <a:lstStyle/>
          <a:p>
            <a:r>
              <a:rPr lang="en-US" dirty="0" smtClean="0"/>
              <a:t>80% Water Fill is About Right</a:t>
            </a:r>
            <a:endParaRPr lang="en-US" dirty="0"/>
          </a:p>
        </p:txBody>
      </p:sp>
      <p:sp>
        <p:nvSpPr>
          <p:cNvPr id="12" name="Text Placeholder 11"/>
          <p:cNvSpPr>
            <a:spLocks noGrp="1"/>
          </p:cNvSpPr>
          <p:nvPr>
            <p:ph type="body" sz="quarter" idx="26"/>
          </p:nvPr>
        </p:nvSpPr>
        <p:spPr>
          <a:xfrm>
            <a:off x="33185100" y="11621591"/>
            <a:ext cx="10201275" cy="1231084"/>
          </a:xfrm>
        </p:spPr>
        <p:txBody>
          <a:bodyPr/>
          <a:lstStyle/>
          <a:p>
            <a:r>
              <a:rPr lang="en-US" dirty="0" smtClean="0"/>
              <a:t>Taking a 2D cross section of the 3D plot shown in the previous section, the optimum water fill amount was determined to be approximately 80%.</a:t>
            </a:r>
            <a:endParaRPr lang="en-US" dirty="0"/>
          </a:p>
        </p:txBody>
      </p:sp>
      <p:sp>
        <p:nvSpPr>
          <p:cNvPr id="13" name="Text Placeholder 12"/>
          <p:cNvSpPr>
            <a:spLocks noGrp="1"/>
          </p:cNvSpPr>
          <p:nvPr>
            <p:ph type="body" sz="quarter" idx="27"/>
          </p:nvPr>
        </p:nvSpPr>
        <p:spPr>
          <a:xfrm>
            <a:off x="33034318" y="13280482"/>
            <a:ext cx="10201275" cy="754045"/>
          </a:xfrm>
        </p:spPr>
        <p:txBody>
          <a:bodyPr/>
          <a:lstStyle/>
          <a:p>
            <a:r>
              <a:rPr lang="en-US" dirty="0" smtClean="0"/>
              <a:t>How Could We Make the Model Even Better?</a:t>
            </a:r>
            <a:endParaRPr lang="en-US" dirty="0"/>
          </a:p>
        </p:txBody>
      </p:sp>
      <p:sp>
        <p:nvSpPr>
          <p:cNvPr id="14" name="Text Placeholder 13"/>
          <p:cNvSpPr>
            <a:spLocks noGrp="1"/>
          </p:cNvSpPr>
          <p:nvPr>
            <p:ph type="body" sz="quarter" idx="28"/>
          </p:nvPr>
        </p:nvSpPr>
        <p:spPr>
          <a:xfrm>
            <a:off x="33220666" y="14165039"/>
            <a:ext cx="10201275" cy="5539956"/>
          </a:xfrm>
        </p:spPr>
        <p:txBody>
          <a:bodyPr/>
          <a:lstStyle/>
          <a:p>
            <a:pPr marL="342900" indent="-342900">
              <a:buFont typeface="Arial" panose="020B0604020202020204" pitchFamily="34" charset="0"/>
              <a:buChar char="•"/>
            </a:pPr>
            <a:r>
              <a:rPr lang="en-US" dirty="0" smtClean="0"/>
              <a:t>Develop a model that could simulate water rockets with foam instead of water (a technique used to prolong thrust duration)</a:t>
            </a:r>
          </a:p>
          <a:p>
            <a:pPr marL="342900" indent="-342900">
              <a:buFont typeface="Arial" panose="020B0604020202020204" pitchFamily="34" charset="0"/>
              <a:buChar char="•"/>
            </a:pPr>
            <a:r>
              <a:rPr lang="en-US" dirty="0" smtClean="0"/>
              <a:t>Implement a model that allows us to design multi-stage rockets</a:t>
            </a:r>
          </a:p>
          <a:p>
            <a:pPr marL="342900" indent="-342900">
              <a:buFont typeface="Arial" panose="020B0604020202020204" pitchFamily="34" charset="0"/>
              <a:buChar char="•"/>
            </a:pPr>
            <a:r>
              <a:rPr lang="en-US" dirty="0" smtClean="0"/>
              <a:t>Reduce the inaccuracies due to the discretized time step in Euler’s method</a:t>
            </a:r>
          </a:p>
          <a:p>
            <a:pPr marL="342900" indent="-342900">
              <a:buFont typeface="Arial" panose="020B0604020202020204" pitchFamily="34" charset="0"/>
              <a:buChar char="•"/>
            </a:pPr>
            <a:r>
              <a:rPr lang="en-US" dirty="0" smtClean="0"/>
              <a:t>For purposes of designing a rocket to break the world record, a model that account for environmental factors such as wind, temperature, etc. would allow more accurate design work.</a:t>
            </a:r>
          </a:p>
          <a:p>
            <a:pPr marL="342900" indent="-342900">
              <a:buFont typeface="Arial" panose="020B0604020202020204" pitchFamily="34" charset="0"/>
              <a:buChar char="•"/>
            </a:pPr>
            <a:r>
              <a:rPr lang="en-US" dirty="0" smtClean="0"/>
              <a:t>Develop a model that works in 3D space; a model that accounts for launch angle and weather-cocking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p:txBody>
      </p:sp>
      <p:sp>
        <p:nvSpPr>
          <p:cNvPr id="15" name="Text Placeholder 14"/>
          <p:cNvSpPr>
            <a:spLocks noGrp="1"/>
          </p:cNvSpPr>
          <p:nvPr>
            <p:ph type="body" sz="quarter" idx="29"/>
          </p:nvPr>
        </p:nvSpPr>
        <p:spPr>
          <a:xfrm>
            <a:off x="33185095" y="18950950"/>
            <a:ext cx="10201275" cy="754045"/>
          </a:xfrm>
        </p:spPr>
        <p:txBody>
          <a:bodyPr/>
          <a:lstStyle/>
          <a:p>
            <a:r>
              <a:rPr lang="en-US" dirty="0" smtClean="0"/>
              <a:t>Back to Beating the World Record</a:t>
            </a:r>
            <a:endParaRPr lang="en-US" dirty="0"/>
          </a:p>
        </p:txBody>
      </p:sp>
      <p:sp>
        <p:nvSpPr>
          <p:cNvPr id="16" name="Text Placeholder 15"/>
          <p:cNvSpPr>
            <a:spLocks noGrp="1"/>
          </p:cNvSpPr>
          <p:nvPr>
            <p:ph type="body" sz="quarter" idx="30"/>
          </p:nvPr>
        </p:nvSpPr>
        <p:spPr>
          <a:xfrm>
            <a:off x="33185100" y="19797910"/>
            <a:ext cx="10201275" cy="4693570"/>
          </a:xfrm>
        </p:spPr>
        <p:txBody>
          <a:bodyPr/>
          <a:lstStyle/>
          <a:p>
            <a:r>
              <a:rPr lang="en-US" dirty="0" smtClean="0"/>
              <a:t>Our current model does provide all the information we need to design a high performance water rocket and could probably even be used to design a rocket to break the world record.  We might also find it beneficial to implement some or all of the possible improvements above before designing a rocket to actually break the world record.  Another relationship we plan to explore before actually fabricating these water rockets is to find out how the design of the rocket impacts the optimum water fill amount.  We know that for our current design, the optimum amount is about 80% and that the maximum height we can achieve at a reasonable pressure (1000 psi) is about 1800’, but we have not verified whether or not this relationship holds for other designs.</a:t>
            </a:r>
            <a:endParaRPr lang="en-US" dirty="0"/>
          </a:p>
        </p:txBody>
      </p:sp>
      <p:sp>
        <p:nvSpPr>
          <p:cNvPr id="17" name="Text Placeholder 16"/>
          <p:cNvSpPr>
            <a:spLocks noGrp="1"/>
          </p:cNvSpPr>
          <p:nvPr>
            <p:ph type="body" sz="quarter" idx="96"/>
          </p:nvPr>
        </p:nvSpPr>
        <p:spPr>
          <a:xfrm>
            <a:off x="904408" y="28167185"/>
            <a:ext cx="10201275" cy="3308576"/>
          </a:xfrm>
        </p:spPr>
        <p:txBody>
          <a:bodyPr/>
          <a:lstStyle/>
          <a:p>
            <a:r>
              <a:rPr lang="en-US" dirty="0" smtClean="0"/>
              <a:t>Where Q is the flowrate in ft^3/sec, V is flow velocity (</a:t>
            </a:r>
            <a:r>
              <a:rPr lang="en-US" dirty="0" err="1" smtClean="0"/>
              <a:t>ft</a:t>
            </a:r>
            <a:r>
              <a:rPr lang="en-US" dirty="0" smtClean="0"/>
              <a:t>/s), K is a correction factor for the nozzle shape, p is air density, v is rocket velocity, Cd is the coefficient of drag, and A is the reference area. P exit is the exit pressure.</a:t>
            </a:r>
          </a:p>
          <a:p>
            <a:endParaRPr lang="en-US" dirty="0"/>
          </a:p>
          <a:p>
            <a:r>
              <a:rPr lang="en-US" dirty="0" smtClean="0"/>
              <a:t>Because water is virtually non-compressible, the exit pressure will equal the initial pressure, thus the second term of the thrust equation drops out.</a:t>
            </a:r>
          </a:p>
        </p:txBody>
      </p:sp>
      <p:sp>
        <p:nvSpPr>
          <p:cNvPr id="19" name="Text Placeholder 18"/>
          <p:cNvSpPr>
            <a:spLocks noGrp="1"/>
          </p:cNvSpPr>
          <p:nvPr>
            <p:ph type="body" sz="quarter" idx="150"/>
          </p:nvPr>
        </p:nvSpPr>
        <p:spPr/>
        <p:txBody>
          <a:bodyPr/>
          <a:lstStyle/>
          <a:p>
            <a:r>
              <a:rPr lang="en-US" dirty="0" smtClean="0"/>
              <a:t>Joseph Lee &amp; Anne Ku</a:t>
            </a:r>
            <a:endParaRPr lang="en-US" dirty="0"/>
          </a:p>
        </p:txBody>
      </p:sp>
      <p:sp>
        <p:nvSpPr>
          <p:cNvPr id="44" name="Text Placeholder 43"/>
          <p:cNvSpPr>
            <a:spLocks noGrp="1"/>
          </p:cNvSpPr>
          <p:nvPr>
            <p:ph type="body" sz="quarter" idx="185"/>
          </p:nvPr>
        </p:nvSpPr>
        <p:spPr/>
        <p:txBody>
          <a:bodyPr>
            <a:noAutofit/>
          </a:bodyPr>
          <a:lstStyle/>
          <a:p>
            <a:r>
              <a:rPr lang="en-US" sz="9600" dirty="0" smtClean="0"/>
              <a:t>How High Can Water Go?</a:t>
            </a:r>
          </a:p>
        </p:txBody>
      </p:sp>
      <p:sp>
        <p:nvSpPr>
          <p:cNvPr id="21" name="Text Placeholder 7"/>
          <p:cNvSpPr>
            <a:spLocks noGrp="1"/>
          </p:cNvSpPr>
          <p:nvPr>
            <p:ph type="body" sz="quarter" idx="22"/>
          </p:nvPr>
        </p:nvSpPr>
        <p:spPr>
          <a:xfrm>
            <a:off x="11252201" y="19598478"/>
            <a:ext cx="21431250" cy="754045"/>
          </a:xfrm>
        </p:spPr>
        <p:txBody>
          <a:bodyPr/>
          <a:lstStyle/>
          <a:p>
            <a:r>
              <a:rPr lang="en-US" dirty="0" smtClean="0"/>
              <a:t>The Effect of Pressure and Water Fill</a:t>
            </a:r>
            <a:endParaRPr lang="en-US" dirty="0"/>
          </a:p>
        </p:txBody>
      </p:sp>
      <p:pic>
        <p:nvPicPr>
          <p:cNvPr id="5" name="Picture 4"/>
          <p:cNvPicPr>
            <a:picLocks noChangeAspect="1"/>
          </p:cNvPicPr>
          <p:nvPr/>
        </p:nvPicPr>
        <p:blipFill>
          <a:blip r:embed="rId4"/>
          <a:stretch>
            <a:fillRect/>
          </a:stretch>
        </p:blipFill>
        <p:spPr>
          <a:xfrm>
            <a:off x="12198068" y="20802168"/>
            <a:ext cx="19539515" cy="9755038"/>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l="26582" t="-110" r="23927"/>
          <a:stretch/>
        </p:blipFill>
        <p:spPr>
          <a:xfrm>
            <a:off x="1537349" y="15253727"/>
            <a:ext cx="8475949" cy="8361855"/>
          </a:xfrm>
          <a:prstGeom prst="rect">
            <a:avLst/>
          </a:prstGeom>
        </p:spPr>
      </p:pic>
      <p:pic>
        <p:nvPicPr>
          <p:cNvPr id="23" name="Picture 22"/>
          <p:cNvPicPr>
            <a:picLocks noChangeAspect="1"/>
          </p:cNvPicPr>
          <p:nvPr/>
        </p:nvPicPr>
        <p:blipFill>
          <a:blip r:embed="rId6"/>
          <a:stretch>
            <a:fillRect/>
          </a:stretch>
        </p:blipFill>
        <p:spPr>
          <a:xfrm>
            <a:off x="33642748" y="6326371"/>
            <a:ext cx="8984417" cy="4990219"/>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37350" y="24365797"/>
            <a:ext cx="9496766" cy="6818678"/>
          </a:xfrm>
          <a:prstGeom prst="rect">
            <a:avLst/>
          </a:prstGeom>
        </p:spPr>
      </p:pic>
      <p:sp>
        <p:nvSpPr>
          <p:cNvPr id="27" name="TextBox 26"/>
          <p:cNvSpPr txBox="1"/>
          <p:nvPr/>
        </p:nvSpPr>
        <p:spPr>
          <a:xfrm>
            <a:off x="34771790" y="31292527"/>
            <a:ext cx="7027886" cy="477054"/>
          </a:xfrm>
          <a:prstGeom prst="rect">
            <a:avLst/>
          </a:prstGeom>
          <a:noFill/>
        </p:spPr>
        <p:txBody>
          <a:bodyPr wrap="none" rtlCol="0">
            <a:spAutoFit/>
          </a:bodyPr>
          <a:lstStyle/>
          <a:p>
            <a:r>
              <a:rPr lang="en-US" sz="2500" dirty="0" smtClean="0">
                <a:latin typeface="Times New Roman" panose="02020603050405020304" pitchFamily="18" charset="0"/>
                <a:cs typeface="Times New Roman" panose="02020603050405020304" pitchFamily="18" charset="0"/>
              </a:rPr>
              <a:t>Dark Shadow II: from www.aircommandrockets.com</a:t>
            </a:r>
            <a:endParaRPr lang="en-US" sz="2500" dirty="0">
              <a:latin typeface="Times New Roman" panose="02020603050405020304" pitchFamily="18" charset="0"/>
              <a:cs typeface="Times New Roman" panose="02020603050405020304" pitchFamily="18" charset="0"/>
            </a:endParaRPr>
          </a:p>
        </p:txBody>
      </p:sp>
      <p:sp>
        <p:nvSpPr>
          <p:cNvPr id="28" name="Rectangle 27"/>
          <p:cNvSpPr/>
          <p:nvPr/>
        </p:nvSpPr>
        <p:spPr>
          <a:xfrm>
            <a:off x="1537349" y="24818996"/>
            <a:ext cx="3673250" cy="584775"/>
          </a:xfrm>
          <a:prstGeom prst="rect">
            <a:avLst/>
          </a:prstGeom>
        </p:spPr>
        <p:txBody>
          <a:bodyPr wrap="none">
            <a:spAutoFit/>
          </a:bodyPr>
          <a:lstStyle/>
          <a:p>
            <a:r>
              <a:rPr lang="en-US" sz="3200" dirty="0" smtClean="0"/>
              <a:t>Q </a:t>
            </a:r>
            <a:r>
              <a:rPr lang="en-US" sz="3200" dirty="0"/>
              <a:t>= </a:t>
            </a:r>
            <a:r>
              <a:rPr lang="en-US" sz="3200" dirty="0" smtClean="0"/>
              <a:t>Nozzle Area*V*K</a:t>
            </a:r>
            <a:endParaRPr lang="en-US" sz="3200" dirty="0"/>
          </a:p>
        </p:txBody>
      </p:sp>
      <p:sp>
        <p:nvSpPr>
          <p:cNvPr id="30" name="Rectangle 29"/>
          <p:cNvSpPr/>
          <p:nvPr/>
        </p:nvSpPr>
        <p:spPr>
          <a:xfrm>
            <a:off x="1537349" y="25554447"/>
            <a:ext cx="2358338" cy="584775"/>
          </a:xfrm>
          <a:prstGeom prst="rect">
            <a:avLst/>
          </a:prstGeom>
        </p:spPr>
        <p:txBody>
          <a:bodyPr wrap="none">
            <a:spAutoFit/>
          </a:bodyPr>
          <a:lstStyle/>
          <a:p>
            <a:r>
              <a:rPr lang="en-US" sz="3200" dirty="0">
                <a:solidFill>
                  <a:srgbClr val="000000"/>
                </a:solidFill>
                <a:latin typeface="Arial" panose="020B0604020202020204" pitchFamily="34" charset="0"/>
              </a:rPr>
              <a:t>P</a:t>
            </a:r>
            <a:r>
              <a:rPr lang="en-US" sz="3200" baseline="-25000" dirty="0">
                <a:solidFill>
                  <a:srgbClr val="000000"/>
                </a:solidFill>
                <a:latin typeface="Arial" panose="020B0604020202020204" pitchFamily="34" charset="0"/>
              </a:rPr>
              <a:t>1</a:t>
            </a:r>
            <a:r>
              <a:rPr lang="en-US" sz="3200" dirty="0">
                <a:solidFill>
                  <a:srgbClr val="000000"/>
                </a:solidFill>
                <a:latin typeface="Arial" panose="020B0604020202020204" pitchFamily="34" charset="0"/>
              </a:rPr>
              <a:t>V</a:t>
            </a:r>
            <a:r>
              <a:rPr lang="en-US" sz="3200" baseline="-25000" dirty="0">
                <a:solidFill>
                  <a:srgbClr val="000000"/>
                </a:solidFill>
                <a:latin typeface="Arial" panose="020B0604020202020204" pitchFamily="34" charset="0"/>
              </a:rPr>
              <a:t>1</a:t>
            </a:r>
            <a:r>
              <a:rPr lang="en-US" sz="3200" dirty="0">
                <a:solidFill>
                  <a:srgbClr val="000000"/>
                </a:solidFill>
                <a:latin typeface="Arial" panose="020B0604020202020204" pitchFamily="34" charset="0"/>
              </a:rPr>
              <a:t> = P</a:t>
            </a:r>
            <a:r>
              <a:rPr lang="en-US" sz="3200" baseline="-25000" dirty="0">
                <a:solidFill>
                  <a:srgbClr val="000000"/>
                </a:solidFill>
                <a:latin typeface="Arial" panose="020B0604020202020204" pitchFamily="34" charset="0"/>
              </a:rPr>
              <a:t>2</a:t>
            </a:r>
            <a:r>
              <a:rPr lang="en-US" sz="3200" dirty="0">
                <a:solidFill>
                  <a:srgbClr val="000000"/>
                </a:solidFill>
                <a:latin typeface="Arial" panose="020B0604020202020204" pitchFamily="34" charset="0"/>
              </a:rPr>
              <a:t>V</a:t>
            </a:r>
            <a:r>
              <a:rPr lang="en-US" sz="3200" baseline="-25000" dirty="0">
                <a:solidFill>
                  <a:srgbClr val="000000"/>
                </a:solidFill>
                <a:latin typeface="Arial" panose="020B0604020202020204" pitchFamily="34" charset="0"/>
              </a:rPr>
              <a:t>2</a:t>
            </a:r>
            <a:endParaRPr lang="en-US" sz="3200" dirty="0"/>
          </a:p>
        </p:txBody>
      </p:sp>
      <p:sp>
        <p:nvSpPr>
          <p:cNvPr id="32" name="Rectangle 31"/>
          <p:cNvSpPr/>
          <p:nvPr/>
        </p:nvSpPr>
        <p:spPr>
          <a:xfrm>
            <a:off x="1513560" y="26403289"/>
            <a:ext cx="4764253" cy="584775"/>
          </a:xfrm>
          <a:prstGeom prst="rect">
            <a:avLst/>
          </a:prstGeom>
        </p:spPr>
        <p:txBody>
          <a:bodyPr wrap="none">
            <a:spAutoFit/>
          </a:bodyPr>
          <a:lstStyle/>
          <a:p>
            <a:r>
              <a:rPr lang="en-US" sz="3200" dirty="0">
                <a:solidFill>
                  <a:srgbClr val="000000"/>
                </a:solidFill>
                <a:latin typeface="Arial" panose="020B0604020202020204" pitchFamily="34" charset="0"/>
              </a:rPr>
              <a:t>Drag = .5 * p * v</a:t>
            </a:r>
            <a:r>
              <a:rPr lang="en-US" sz="3200" baseline="30000" dirty="0">
                <a:solidFill>
                  <a:srgbClr val="000000"/>
                </a:solidFill>
                <a:latin typeface="Arial" panose="020B0604020202020204" pitchFamily="34" charset="0"/>
              </a:rPr>
              <a:t>2</a:t>
            </a:r>
            <a:r>
              <a:rPr lang="en-US" sz="3200" dirty="0">
                <a:solidFill>
                  <a:srgbClr val="000000"/>
                </a:solidFill>
                <a:latin typeface="Arial" panose="020B0604020202020204" pitchFamily="34" charset="0"/>
              </a:rPr>
              <a:t> * C</a:t>
            </a:r>
            <a:r>
              <a:rPr lang="en-US" sz="3200" baseline="-25000" dirty="0">
                <a:solidFill>
                  <a:srgbClr val="000000"/>
                </a:solidFill>
                <a:latin typeface="Arial" panose="020B0604020202020204" pitchFamily="34" charset="0"/>
              </a:rPr>
              <a:t>D</a:t>
            </a:r>
            <a:r>
              <a:rPr lang="en-US" sz="3200" dirty="0">
                <a:solidFill>
                  <a:srgbClr val="000000"/>
                </a:solidFill>
                <a:latin typeface="Arial" panose="020B0604020202020204" pitchFamily="34" charset="0"/>
              </a:rPr>
              <a:t> * </a:t>
            </a:r>
            <a:r>
              <a:rPr lang="en-US" sz="3200" dirty="0" smtClean="0">
                <a:solidFill>
                  <a:srgbClr val="000000"/>
                </a:solidFill>
                <a:latin typeface="Arial" panose="020B0604020202020204" pitchFamily="34" charset="0"/>
              </a:rPr>
              <a:t>A</a:t>
            </a:r>
            <a:endParaRPr lang="en-US" sz="3200" dirty="0"/>
          </a:p>
        </p:txBody>
      </p:sp>
      <p:sp>
        <p:nvSpPr>
          <p:cNvPr id="33" name="Rectangle 32"/>
          <p:cNvSpPr/>
          <p:nvPr/>
        </p:nvSpPr>
        <p:spPr>
          <a:xfrm>
            <a:off x="1513560" y="27252131"/>
            <a:ext cx="6796669" cy="584775"/>
          </a:xfrm>
          <a:prstGeom prst="rect">
            <a:avLst/>
          </a:prstGeom>
        </p:spPr>
        <p:txBody>
          <a:bodyPr wrap="none">
            <a:spAutoFit/>
          </a:bodyPr>
          <a:lstStyle/>
          <a:p>
            <a:r>
              <a:rPr lang="en-US" sz="3200" dirty="0">
                <a:solidFill>
                  <a:srgbClr val="000000"/>
                </a:solidFill>
                <a:latin typeface="Arial" panose="020B0604020202020204" pitchFamily="34" charset="0"/>
              </a:rPr>
              <a:t>Thrust = m * </a:t>
            </a:r>
            <a:r>
              <a:rPr lang="en-US" sz="3200" dirty="0" err="1">
                <a:solidFill>
                  <a:srgbClr val="000000"/>
                </a:solidFill>
                <a:latin typeface="Arial" panose="020B0604020202020204" pitchFamily="34" charset="0"/>
              </a:rPr>
              <a:t>V</a:t>
            </a:r>
            <a:r>
              <a:rPr lang="en-US" sz="3200" baseline="-25000" dirty="0" err="1">
                <a:solidFill>
                  <a:srgbClr val="000000"/>
                </a:solidFill>
                <a:latin typeface="Arial" panose="020B0604020202020204" pitchFamily="34" charset="0"/>
              </a:rPr>
              <a:t>exit</a:t>
            </a:r>
            <a:r>
              <a:rPr lang="en-US" sz="3200" dirty="0">
                <a:solidFill>
                  <a:srgbClr val="000000"/>
                </a:solidFill>
                <a:latin typeface="Arial" panose="020B0604020202020204" pitchFamily="34" charset="0"/>
              </a:rPr>
              <a:t> + (</a:t>
            </a:r>
            <a:r>
              <a:rPr lang="en-US" sz="3200" dirty="0" err="1">
                <a:solidFill>
                  <a:srgbClr val="000000"/>
                </a:solidFill>
                <a:latin typeface="Arial" panose="020B0604020202020204" pitchFamily="34" charset="0"/>
              </a:rPr>
              <a:t>p</a:t>
            </a:r>
            <a:r>
              <a:rPr lang="en-US" sz="3200" baseline="-25000" dirty="0" err="1">
                <a:solidFill>
                  <a:srgbClr val="000000"/>
                </a:solidFill>
                <a:latin typeface="Arial" panose="020B0604020202020204" pitchFamily="34" charset="0"/>
              </a:rPr>
              <a:t>exit</a:t>
            </a:r>
            <a:r>
              <a:rPr lang="en-US" sz="3200">
                <a:solidFill>
                  <a:srgbClr val="000000"/>
                </a:solidFill>
                <a:latin typeface="Arial" panose="020B0604020202020204" pitchFamily="34" charset="0"/>
              </a:rPr>
              <a:t> </a:t>
            </a:r>
            <a:r>
              <a:rPr lang="en-US" sz="3200" smtClean="0">
                <a:solidFill>
                  <a:srgbClr val="000000"/>
                </a:solidFill>
                <a:latin typeface="Arial" panose="020B0604020202020204" pitchFamily="34" charset="0"/>
              </a:rPr>
              <a:t>- </a:t>
            </a:r>
            <a:r>
              <a:rPr lang="en-US" sz="3200" dirty="0" err="1">
                <a:solidFill>
                  <a:srgbClr val="000000"/>
                </a:solidFill>
                <a:latin typeface="Arial" panose="020B0604020202020204" pitchFamily="34" charset="0"/>
              </a:rPr>
              <a:t>p</a:t>
            </a:r>
            <a:r>
              <a:rPr lang="en-US" sz="3200" baseline="-25000" dirty="0" err="1">
                <a:solidFill>
                  <a:srgbClr val="000000"/>
                </a:solidFill>
                <a:latin typeface="Arial" panose="020B0604020202020204" pitchFamily="34" charset="0"/>
              </a:rPr>
              <a:t>initial</a:t>
            </a:r>
            <a:r>
              <a:rPr lang="en-US" sz="3200" dirty="0">
                <a:solidFill>
                  <a:srgbClr val="000000"/>
                </a:solidFill>
                <a:latin typeface="Arial" panose="020B0604020202020204" pitchFamily="34" charset="0"/>
              </a:rPr>
              <a:t>) </a:t>
            </a:r>
            <a:r>
              <a:rPr lang="en-US" sz="3200" dirty="0" err="1">
                <a:solidFill>
                  <a:srgbClr val="000000"/>
                </a:solidFill>
                <a:latin typeface="Arial" panose="020B0604020202020204" pitchFamily="34" charset="0"/>
              </a:rPr>
              <a:t>A</a:t>
            </a:r>
            <a:r>
              <a:rPr lang="en-US" sz="3200" baseline="-25000" dirty="0" err="1">
                <a:solidFill>
                  <a:srgbClr val="000000"/>
                </a:solidFill>
                <a:latin typeface="Arial" panose="020B0604020202020204" pitchFamily="34" charset="0"/>
              </a:rPr>
              <a:t>exit</a:t>
            </a:r>
            <a:r>
              <a:rPr lang="en-US" sz="3200" baseline="-25000" dirty="0">
                <a:solidFill>
                  <a:srgbClr val="000000"/>
                </a:solidFill>
                <a:latin typeface="Arial" panose="020B0604020202020204" pitchFamily="34" charset="0"/>
              </a:rPr>
              <a:t> </a:t>
            </a:r>
            <a:endParaRPr lang="en-US" sz="3200" dirty="0"/>
          </a:p>
        </p:txBody>
      </p:sp>
      <p:sp>
        <p:nvSpPr>
          <p:cNvPr id="35" name="Text Placeholder 5"/>
          <p:cNvSpPr>
            <a:spLocks noGrp="1"/>
          </p:cNvSpPr>
          <p:nvPr>
            <p:ph type="body" sz="quarter" idx="20"/>
          </p:nvPr>
        </p:nvSpPr>
        <p:spPr>
          <a:xfrm>
            <a:off x="669925" y="14349907"/>
            <a:ext cx="10210799" cy="754045"/>
          </a:xfrm>
        </p:spPr>
        <p:txBody>
          <a:bodyPr/>
          <a:lstStyle/>
          <a:p>
            <a:r>
              <a:rPr lang="en-US" dirty="0" smtClean="0"/>
              <a:t>The Model: Rocket Motion</a:t>
            </a:r>
            <a:endParaRPr lang="en-US" dirty="0"/>
          </a:p>
        </p:txBody>
      </p:sp>
      <p:sp>
        <p:nvSpPr>
          <p:cNvPr id="36" name="TextBox 35"/>
          <p:cNvSpPr txBox="1"/>
          <p:nvPr/>
        </p:nvSpPr>
        <p:spPr>
          <a:xfrm>
            <a:off x="25216320" y="6821501"/>
            <a:ext cx="7223776" cy="11633954"/>
          </a:xfrm>
          <a:prstGeom prst="rect">
            <a:avLst/>
          </a:prstGeom>
          <a:noFill/>
        </p:spPr>
        <p:txBody>
          <a:bodyPr wrap="square" rtlCol="0">
            <a:spAutoFit/>
          </a:bodyPr>
          <a:lstStyle/>
          <a:p>
            <a:r>
              <a:rPr lang="en-US" sz="3000" dirty="0" smtClean="0">
                <a:latin typeface="Times New Roman" panose="02020603050405020304" pitchFamily="18" charset="0"/>
                <a:cs typeface="Times New Roman" panose="02020603050405020304" pitchFamily="18" charset="0"/>
              </a:rPr>
              <a:t>To validate our model, we first started by analyzing limiting conditions in pressure and water fill amount.  In the case where the pressure was 0 psi, the model behaved as expected – the rocket accelerated downwards (due to gravity).  In the case where the rocket is completely filled with water, since water is assumed to be non-compressible, no thrust was produced as there was no stored energy.  In the latter case, with the rocket full of air, since our model does not account for the air pulse thrust (thrust due to compressed air being propelled through the nozzle), again no thrust was produced.  In all three limiting cases, the model made intuitive sense.</a:t>
            </a:r>
          </a:p>
          <a:p>
            <a:endParaRPr lang="en-US" sz="3000" dirty="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The second step in our model validation was experimental quantitative analysis.  We gathered data and dimensions for various water rockets online and input those parameters to our model.  Comparing the experimental data for maximum altitude with the predicted altitude from out model reveals that our model is extremely accurate quantitatively as well as qualitatively.</a:t>
            </a:r>
            <a:endParaRPr lang="en-US" sz="30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3290453" y="30557206"/>
            <a:ext cx="18447130"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Rocket Height: 9’</a:t>
            </a:r>
          </a:p>
          <a:p>
            <a:r>
              <a:rPr lang="en-US" sz="2500" dirty="0" smtClean="0">
                <a:latin typeface="Times New Roman" panose="02020603050405020304" pitchFamily="18" charset="0"/>
                <a:cs typeface="Times New Roman" panose="02020603050405020304" pitchFamily="18" charset="0"/>
              </a:rPr>
              <a:t>Rocket Diameter: 3”</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36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296</TotalTime>
  <Words>667</Words>
  <Application>Microsoft Office PowerPoint</Application>
  <PresentationFormat>Custom</PresentationFormat>
  <Paragraphs>33</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Anne Ku</cp:lastModifiedBy>
  <cp:revision>47</cp:revision>
  <dcterms:created xsi:type="dcterms:W3CDTF">2012-02-03T23:30:52Z</dcterms:created>
  <dcterms:modified xsi:type="dcterms:W3CDTF">2015-12-11T05:01:00Z</dcterms:modified>
</cp:coreProperties>
</file>